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401" r:id="rId3"/>
    <p:sldId id="321" r:id="rId4"/>
    <p:sldId id="397" r:id="rId5"/>
    <p:sldId id="398" r:id="rId6"/>
    <p:sldId id="399" r:id="rId7"/>
    <p:sldId id="400" r:id="rId8"/>
    <p:sldId id="272" r:id="rId9"/>
    <p:sldId id="402" r:id="rId10"/>
    <p:sldId id="404" r:id="rId11"/>
    <p:sldId id="405" r:id="rId12"/>
    <p:sldId id="406" r:id="rId13"/>
    <p:sldId id="407" r:id="rId14"/>
    <p:sldId id="3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4" d="100"/>
          <a:sy n="54" d="100"/>
        </p:scale>
        <p:origin x="-9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India's Tata Motors to rename hatchback that sounds like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Zika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http://www.bloomberg.com/news/articles/2016-02-02/zika-outbreak-prompts-tata-motors-to-change-hatchback-model-name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ZMET (6:35) https://www.youtube.com/watch?v=blQ0U50c1xs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D3CCF6-238B-4739-AC0F-9337107866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7376A-12D8-4408-992F-DB8F6BED53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49D9C3EE-BC5C-4899-9C58-E45DB2A414C7}" type="slidenum">
              <a:rPr lang="en-US" smtClean="0"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10</a:t>
            </a:fld>
            <a:endParaRPr lang="en-US" dirty="0" smtClean="0">
              <a:ea typeface="DejaVu Sans"/>
              <a:cs typeface="DejaVu San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12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0U50c1x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3, Day 2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1047" y="2337391"/>
            <a:ext cx="3606553" cy="13954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2945" tIns="41473" rIns="82945" bIns="41473" anchor="ctr"/>
          <a:lstStyle/>
          <a:p>
            <a:pPr algn="ctr" hangingPunct="0">
              <a:spcBef>
                <a:spcPct val="0"/>
              </a:spcBef>
              <a:buSzPct val="45000"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Existing knowledge, 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b="0" dirty="0" smtClean="0">
                <a:solidFill>
                  <a:schemeClr val="tx1"/>
                </a:solidFill>
                <a:latin typeface="+mn-lt"/>
              </a:rPr>
            </a:b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facilities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, patents, etc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2554" name="AutoShape 10"/>
          <p:cNvSpPr>
            <a:spLocks noChangeArrowheads="1"/>
          </p:cNvSpPr>
          <p:nvPr/>
        </p:nvSpPr>
        <p:spPr bwMode="auto">
          <a:xfrm>
            <a:off x="139343" y="5181600"/>
            <a:ext cx="3518257" cy="114348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30" tIns="45715" rIns="91430" bIns="45715" anchor="ctr"/>
          <a:lstStyle/>
          <a:p>
            <a:pPr algn="ctr" hangingPunct="0">
              <a:spcBef>
                <a:spcPct val="0"/>
              </a:spcBef>
              <a:buSzPct val="45000"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New markets, 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b="0" dirty="0" smtClean="0">
                <a:solidFill>
                  <a:schemeClr val="tx1"/>
                </a:solidFill>
                <a:latin typeface="+mn-lt"/>
              </a:rPr>
            </a:b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new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products, etc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2556" name="AutoShape 12"/>
          <p:cNvSpPr>
            <a:spLocks noChangeArrowheads="1"/>
          </p:cNvSpPr>
          <p:nvPr/>
        </p:nvSpPr>
        <p:spPr bwMode="auto">
          <a:xfrm>
            <a:off x="51047" y="1447801"/>
            <a:ext cx="3454153" cy="712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30" tIns="45715" rIns="91430" bIns="45715" anchor="ctr"/>
          <a:lstStyle/>
          <a:p>
            <a:pPr algn="ctr" hangingPunct="0">
              <a:spcBef>
                <a:spcPct val="0"/>
              </a:spcBef>
              <a:buSzPct val="45000"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Core 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competency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>
            <a:off x="609600" y="3951073"/>
            <a:ext cx="0" cy="100954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0" tIns="45715" rIns="91430" bIns="45715">
            <a:spAutoFit/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216213" y="4119953"/>
            <a:ext cx="3136588" cy="4770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 hangingPunct="0">
              <a:spcBef>
                <a:spcPct val="0"/>
              </a:spcBef>
              <a:buSzPct val="45000"/>
            </a:pPr>
            <a:r>
              <a:rPr lang="en-US" sz="2500" dirty="0"/>
              <a:t>applied to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3352800" y="4030156"/>
            <a:ext cx="0" cy="100954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0" tIns="45715" rIns="91430" bIns="45715">
            <a:spAutoFit/>
          </a:bodyPr>
          <a:lstStyle/>
          <a:p>
            <a:endParaRPr lang="en-US" dirty="0">
              <a:latin typeface="Arial" pitchFamily="34" charset="0"/>
            </a:endParaRP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81599"/>
            <a:ext cx="494589" cy="16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AutoShape 3"/>
          <p:cNvSpPr txBox="1">
            <a:spLocks noChangeArrowheads="1"/>
          </p:cNvSpPr>
          <p:nvPr/>
        </p:nvSpPr>
        <p:spPr>
          <a:xfrm>
            <a:off x="4937760" y="42672"/>
            <a:ext cx="4206240" cy="71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Competitor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utoShape 3"/>
          <p:cNvSpPr txBox="1">
            <a:spLocks noChangeArrowheads="1"/>
          </p:cNvSpPr>
          <p:nvPr/>
        </p:nvSpPr>
        <p:spPr>
          <a:xfrm>
            <a:off x="4501126" y="3356052"/>
            <a:ext cx="42062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CORPORATE PARTNERS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4775446" y="801622"/>
            <a:ext cx="3931920" cy="17891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/>
              <a:t>Know strengths &amp; weaknesses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Proactive rather than reactive strategy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72383" y="1"/>
            <a:ext cx="3931920" cy="144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COMPANY: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Successfully Leveraging </a:t>
            </a:r>
            <a:br>
              <a:rPr lang="en-US" sz="2400" dirty="0"/>
            </a:br>
            <a:r>
              <a:rPr lang="en-US" sz="2400" dirty="0"/>
              <a:t>Company Capabilities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6" name="Picture 6" descr="textile factor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4407" y="4119953"/>
            <a:ext cx="2438400" cy="19899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448" y="4355592"/>
            <a:ext cx="2478024" cy="1652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4419599" y="6302992"/>
            <a:ext cx="4571231" cy="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91430" tIns="45715" rIns="91430" bIns="45715">
            <a:spAutoFit/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4220710" y="6380551"/>
            <a:ext cx="4685545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>
              <a:spcBef>
                <a:spcPct val="0"/>
              </a:spcBef>
              <a:buSzPct val="45000"/>
            </a:pPr>
            <a:r>
              <a:rPr lang="en-US" sz="2400" dirty="0">
                <a:latin typeface="Arial" pitchFamily="34" charset="0"/>
              </a:rPr>
              <a:t>From </a:t>
            </a:r>
            <a:r>
              <a:rPr lang="en-US" sz="2400" dirty="0" smtClean="0">
                <a:latin typeface="Arial" pitchFamily="34" charset="0"/>
              </a:rPr>
              <a:t>factory      to      Retailer </a:t>
            </a:r>
            <a:endParaRPr lang="en-US" sz="2400" dirty="0">
              <a:latin typeface="Arial" pitchFamily="34" charset="0"/>
            </a:endParaRPr>
          </a:p>
        </p:txBody>
      </p:sp>
      <p:pic>
        <p:nvPicPr>
          <p:cNvPr id="20" name="Picture 5" descr="intelligenc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6051" y="208925"/>
            <a:ext cx="1164779" cy="14872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0" t="1462" r="14914"/>
          <a:stretch/>
        </p:blipFill>
        <p:spPr bwMode="auto">
          <a:xfrm>
            <a:off x="8247526" y="3170971"/>
            <a:ext cx="754042" cy="99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6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30" y="228600"/>
            <a:ext cx="7520940" cy="548640"/>
          </a:xfrm>
        </p:spPr>
        <p:txBody>
          <a:bodyPr/>
          <a:lstStyle/>
          <a:p>
            <a:pPr algn="ctr"/>
            <a:r>
              <a:rPr lang="en-US" dirty="0" err="1" smtClean="0"/>
              <a:t>Macroenvironmental</a:t>
            </a:r>
            <a:r>
              <a:rPr lang="en-US" dirty="0" smtClean="0"/>
              <a:t> factors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2775" y="1143000"/>
            <a:ext cx="8310321" cy="5410200"/>
            <a:chOff x="887471" y="1688068"/>
            <a:chExt cx="7342128" cy="4331732"/>
          </a:xfrm>
        </p:grpSpPr>
        <p:grpSp>
          <p:nvGrpSpPr>
            <p:cNvPr id="4" name="Group 3"/>
            <p:cNvGrpSpPr/>
            <p:nvPr/>
          </p:nvGrpSpPr>
          <p:grpSpPr>
            <a:xfrm>
              <a:off x="887471" y="1688068"/>
              <a:ext cx="7342128" cy="4331732"/>
              <a:chOff x="887471" y="1688068"/>
              <a:chExt cx="7342128" cy="4331732"/>
            </a:xfrm>
          </p:grpSpPr>
          <p:sp>
            <p:nvSpPr>
              <p:cNvPr id="6" name="Hexagon 5"/>
              <p:cNvSpPr/>
              <p:nvPr/>
            </p:nvSpPr>
            <p:spPr>
              <a:xfrm>
                <a:off x="2286000" y="1752600"/>
                <a:ext cx="4572000" cy="4114800"/>
              </a:xfrm>
              <a:prstGeom prst="hexagon">
                <a:avLst/>
              </a:prstGeom>
              <a:effectLst>
                <a:outerShdw blurRad="127000" dist="1270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87471" y="1688068"/>
                <a:ext cx="7342128" cy="4331732"/>
                <a:chOff x="887471" y="1688068"/>
                <a:chExt cx="7342128" cy="433173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981200" y="1688068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en-US" sz="2400" dirty="0" smtClean="0"/>
                    <a:t>Culture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6019800" y="1688068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en-US" sz="2400" dirty="0" smtClean="0"/>
                    <a:t>Demographics</a:t>
                  </a:r>
                  <a:endParaRPr lang="en-US" sz="24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887471" y="3583507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en-US" sz="2400" dirty="0" smtClean="0"/>
                    <a:t>Political/</a:t>
                  </a:r>
                  <a:br>
                    <a:rPr lang="en-US" sz="2400" dirty="0" smtClean="0"/>
                  </a:br>
                  <a:r>
                    <a:rPr lang="en-US" sz="2400" dirty="0" smtClean="0"/>
                    <a:t>Legal</a:t>
                  </a:r>
                  <a:endParaRPr lang="en-US" sz="24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019800" y="5650468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en-US" sz="2400" dirty="0" smtClean="0"/>
                    <a:t>Technology</a:t>
                  </a:r>
                  <a:endParaRPr lang="en-US" sz="24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81200" y="5650468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en-US" sz="2400" dirty="0" smtClean="0"/>
                    <a:t>Economic</a:t>
                  </a:r>
                  <a:endParaRPr lang="en-US" sz="24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857999" y="361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en-US" sz="2400" dirty="0" smtClean="0"/>
                    <a:t>Social</a:t>
                  </a:r>
                  <a:endParaRPr lang="en-US" sz="2400" dirty="0"/>
                </a:p>
              </p:txBody>
            </p:sp>
          </p:grpSp>
        </p:grpSp>
        <p:sp>
          <p:nvSpPr>
            <p:cNvPr id="5" name="Isosceles Triangle 4"/>
            <p:cNvSpPr/>
            <p:nvPr/>
          </p:nvSpPr>
          <p:spPr>
            <a:xfrm>
              <a:off x="2971800" y="2057400"/>
              <a:ext cx="3200400" cy="2651760"/>
            </a:xfrm>
            <a:prstGeom prst="triangle">
              <a:avLst/>
            </a:prstGeom>
            <a:effectLst>
              <a:outerShdw blurRad="127000" dist="127000" dir="2700000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3733800" y="2912016"/>
            <a:ext cx="1752600" cy="1657942"/>
          </a:xfrm>
          <a:prstGeom prst="ellipse">
            <a:avLst/>
          </a:prstGeom>
          <a:effectLst>
            <a:outerShdw blurRad="127000" dist="127000" dir="27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Consumers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17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Generational cohorts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7315200" cy="2823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5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1"/>
            <a:ext cx="8229600" cy="3429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A Good Marketer is a Vigilant Marketer: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Opportunities arise as the external environment 	changes. </a:t>
            </a:r>
          </a:p>
          <a:p>
            <a:pPr lvl="1"/>
            <a:endParaRPr lang="en-US" sz="2400" dirty="0" smtClean="0">
              <a:latin typeface="+mj-lt"/>
            </a:endParaRPr>
          </a:p>
          <a:p>
            <a:pPr marL="0" lvl="1" indent="0">
              <a:buNone/>
            </a:pPr>
            <a:r>
              <a:rPr lang="en-US" sz="2400" b="1" dirty="0" smtClean="0">
                <a:latin typeface="+mj-lt"/>
              </a:rPr>
              <a:t>Who </a:t>
            </a:r>
            <a:r>
              <a:rPr lang="en-US" sz="2400" b="1" dirty="0">
                <a:latin typeface="+mj-lt"/>
              </a:rPr>
              <a:t>is your customer?  </a:t>
            </a:r>
          </a:p>
          <a:p>
            <a:pPr lvl="1"/>
            <a:r>
              <a:rPr lang="en-US" sz="2400" dirty="0">
                <a:latin typeface="+mj-lt"/>
              </a:rPr>
              <a:t>In order to understand your customer, you must understand their environment. </a:t>
            </a:r>
          </a:p>
          <a:p>
            <a:pPr lvl="1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066800" y="44958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42976" y="1219200"/>
            <a:ext cx="7520940" cy="472440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Chapter 5: Analyzing the Marketing Environment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Groups</a:t>
            </a:r>
          </a:p>
          <a:p>
            <a:pPr marL="516636" lvl="2" indent="-457200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Friday 2/12/16: </a:t>
            </a:r>
          </a:p>
          <a:p>
            <a:pPr marL="516636" lvl="2" indent="-457200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Submit Topic &amp; Group Name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8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Arial" pitchFamily="34" charset="0"/>
                <a:cs typeface="Arial" pitchFamily="34" charset="0"/>
              </a:rPr>
              <a:t>Wednesday February 22.  </a:t>
            </a:r>
          </a:p>
          <a:p>
            <a:pPr marL="0" indent="0"/>
            <a:r>
              <a:rPr lang="en-US" sz="2800" b="0" dirty="0">
                <a:latin typeface="Arial" pitchFamily="34" charset="0"/>
                <a:cs typeface="Arial" pitchFamily="34" charset="0"/>
              </a:rPr>
              <a:t>Library Database Session w/ Jack Schroeder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9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6477000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46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chive.ama.org/PublishingImages/MarketingNewsMasthead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19750"/>
            <a:ext cx="5715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1" y="388228"/>
            <a:ext cx="7453029" cy="471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8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971800"/>
            <a:ext cx="7772400" cy="1362075"/>
          </a:xfrm>
        </p:spPr>
        <p:txBody>
          <a:bodyPr/>
          <a:lstStyle/>
          <a:p>
            <a:pPr algn="ctr"/>
            <a:r>
              <a:rPr lang="en-US" u="sng" dirty="0" smtClean="0">
                <a:hlinkClick r:id="rId3"/>
              </a:rPr>
              <a:t>ZMET Qualitative Research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1427" y="609600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Understanding Consumer’s Mental models through the </a:t>
            </a:r>
            <a:r>
              <a:rPr lang="en-US" dirty="0" err="1" smtClean="0"/>
              <a:t>Zmet</a:t>
            </a:r>
            <a:r>
              <a:rPr lang="en-US" dirty="0" smtClean="0"/>
              <a:t> technique</a:t>
            </a:r>
            <a:endParaRPr lang="en-US" dirty="0"/>
          </a:p>
        </p:txBody>
      </p:sp>
      <p:pic>
        <p:nvPicPr>
          <p:cNvPr id="4" name="Picture 2" descr="https://pbs.twimg.com/profile_images/91289141/zmet_logo_cle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027" y="4800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2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95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What is ZMET?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9609"/>
            <a:ext cx="7520940" cy="5384991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What?</a:t>
            </a:r>
          </a:p>
          <a:p>
            <a:pPr lvl="1"/>
            <a:r>
              <a:rPr lang="en-US" sz="2400" dirty="0" smtClean="0"/>
              <a:t>A method for mapping consumer’s mental models. </a:t>
            </a:r>
          </a:p>
          <a:p>
            <a:r>
              <a:rPr lang="en-US" sz="2400" dirty="0" smtClean="0"/>
              <a:t>Why?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o understand the personal relevance of a product, service or brand from the consumers’ perspective.</a:t>
            </a:r>
          </a:p>
          <a:p>
            <a:pPr lvl="2"/>
            <a:r>
              <a:rPr lang="en-US" sz="2400" dirty="0" smtClean="0"/>
              <a:t>Theory:</a:t>
            </a:r>
          </a:p>
          <a:p>
            <a:pPr lvl="3"/>
            <a:r>
              <a:rPr lang="en-US" sz="2400" dirty="0" smtClean="0"/>
              <a:t>Unconscious Tacit Content -&gt; Metaphors</a:t>
            </a:r>
          </a:p>
          <a:p>
            <a:pPr lvl="3"/>
            <a:r>
              <a:rPr lang="en-US" sz="2400" dirty="0" smtClean="0"/>
              <a:t>Thoughts are Image Based -&gt; Images for Communication</a:t>
            </a:r>
          </a:p>
          <a:p>
            <a:r>
              <a:rPr lang="en-US" sz="2400" dirty="0" smtClean="0"/>
              <a:t>How?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etaphor Elicitation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nterviews</a:t>
            </a:r>
          </a:p>
          <a:p>
            <a:pPr lvl="1"/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095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1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Why Mental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29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Mental Models Include:</a:t>
            </a:r>
          </a:p>
          <a:p>
            <a:pPr lvl="1"/>
            <a:r>
              <a:rPr lang="en-US" sz="2400" b="1" dirty="0" smtClean="0"/>
              <a:t>Beliefs</a:t>
            </a:r>
            <a:r>
              <a:rPr lang="en-US" sz="2400" dirty="0" smtClean="0"/>
              <a:t>, attitudes, emotions and feelings, symbols, actions, goals, personal values, images, memories of past consumption events, consumption visions of anticipated experiences, and representations of sensory experience such as touch, taste, and smell. 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Can give insight into such questions as: </a:t>
            </a:r>
          </a:p>
          <a:p>
            <a:pPr lvl="1"/>
            <a:r>
              <a:rPr lang="en-US" sz="2400" dirty="0" smtClean="0"/>
              <a:t>What do customers know about my brand or product? </a:t>
            </a:r>
          </a:p>
          <a:p>
            <a:pPr lvl="1"/>
            <a:r>
              <a:rPr lang="en-US" sz="2400" dirty="0" smtClean="0"/>
              <a:t>What do people think about when they consider buying a brand in my product category? </a:t>
            </a:r>
          </a:p>
          <a:p>
            <a:pPr lvl="1"/>
            <a:r>
              <a:rPr lang="en-US" sz="2400" dirty="0" smtClean="0"/>
              <a:t>How does my product fit into the lives of these consumers? </a:t>
            </a:r>
          </a:p>
          <a:p>
            <a:pPr lvl="1"/>
            <a:r>
              <a:rPr lang="en-US" sz="2400" dirty="0" smtClean="0"/>
              <a:t>Why is my product important to these customers?</a:t>
            </a:r>
            <a:endParaRPr lang="en-US" sz="2400" dirty="0"/>
          </a:p>
        </p:txBody>
      </p:sp>
      <p:pic>
        <p:nvPicPr>
          <p:cNvPr id="2050" name="Picture 2" descr="https://encrypted-tbn2.gstatic.com/images?q=tbn:ANd9GcTkg2-bvkfzR6BAiw7cqDIC6YKLrw2HawbgipshiP1XYY48CH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97" y="0"/>
            <a:ext cx="14287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5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pPr algn="ctr"/>
            <a:r>
              <a:rPr lang="en-US" dirty="0" smtClean="0"/>
              <a:t>How is it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Collage-  Ask participants to:</a:t>
            </a:r>
          </a:p>
          <a:p>
            <a:pPr lvl="1"/>
            <a:r>
              <a:rPr lang="en-US" sz="2400" dirty="0" smtClean="0"/>
              <a:t>1) Think about the product/service</a:t>
            </a:r>
          </a:p>
          <a:p>
            <a:pPr lvl="1"/>
            <a:r>
              <a:rPr lang="en-US" sz="2400" dirty="0" smtClean="0"/>
              <a:t>2) Select pictures which represent their thoughts and feelings about the product/service</a:t>
            </a:r>
          </a:p>
          <a:p>
            <a:r>
              <a:rPr lang="en-US" sz="2400" dirty="0" smtClean="0"/>
              <a:t>Interview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espondents discuss their thoughts and feelings represented by each of the pictures they brought to the interview</a:t>
            </a:r>
          </a:p>
          <a:p>
            <a:pPr lvl="1"/>
            <a:r>
              <a:rPr lang="en-US" sz="2400" dirty="0" smtClean="0"/>
              <a:t>Probe for thorough elaboration of metaphor</a:t>
            </a:r>
          </a:p>
          <a:p>
            <a:pPr lvl="2"/>
            <a:r>
              <a:rPr lang="en-US" sz="2400" dirty="0" smtClean="0"/>
              <a:t>Attribute (Why?) -&gt; Consequences, Value</a:t>
            </a:r>
          </a:p>
          <a:p>
            <a:pPr lvl="1"/>
            <a:r>
              <a:rPr lang="en-US" sz="2400" dirty="0" smtClean="0"/>
              <a:t>Use reflexive techniques to ensure comprehensiveness</a:t>
            </a:r>
          </a:p>
          <a:p>
            <a:r>
              <a:rPr lang="en-US" sz="2400" dirty="0" smtClean="0"/>
              <a:t>Analysis</a:t>
            </a:r>
          </a:p>
          <a:p>
            <a:endParaRPr lang="en-US" sz="2400" dirty="0"/>
          </a:p>
        </p:txBody>
      </p:sp>
      <p:pic>
        <p:nvPicPr>
          <p:cNvPr id="4098" name="Picture 2" descr="http://www.cse.unsw.edu.au/opencms/export/sites/cse/.content/images/feature_boxes_750x400/research_components.jpg_68764728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486400"/>
            <a:ext cx="28575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1143000"/>
            <a:ext cx="8991600" cy="4722492"/>
          </a:xfrm>
        </p:spPr>
        <p:txBody>
          <a:bodyPr anchor="ctr">
            <a:noAutofit/>
          </a:bodyPr>
          <a:lstStyle/>
          <a:p>
            <a:pPr algn="ctr"/>
            <a:r>
              <a:rPr lang="en-US" sz="5400" dirty="0" smtClean="0"/>
              <a:t>Chapter 5: Analyzing the Marketing Environment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78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0" y="228600"/>
            <a:ext cx="7520940" cy="548640"/>
          </a:xfrm>
        </p:spPr>
        <p:txBody>
          <a:bodyPr/>
          <a:lstStyle/>
          <a:p>
            <a:pPr algn="ctr"/>
            <a:r>
              <a:rPr lang="en-US" b="1" dirty="0"/>
              <a:t>A Marketing Environment </a:t>
            </a:r>
            <a:br>
              <a:rPr lang="en-US" b="1" dirty="0"/>
            </a:br>
            <a:r>
              <a:rPr lang="en-US" b="1" dirty="0"/>
              <a:t>Analysis Framework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990600"/>
            <a:ext cx="8382000" cy="5867400"/>
            <a:chOff x="1143000" y="1688068"/>
            <a:chExt cx="6934200" cy="4331732"/>
          </a:xfrm>
        </p:grpSpPr>
        <p:sp>
          <p:nvSpPr>
            <p:cNvPr id="4" name="Hexagon 3"/>
            <p:cNvSpPr/>
            <p:nvPr/>
          </p:nvSpPr>
          <p:spPr>
            <a:xfrm>
              <a:off x="2286000" y="1752600"/>
              <a:ext cx="4572000" cy="4114800"/>
            </a:xfrm>
            <a:prstGeom prst="hexagon">
              <a:avLst/>
            </a:prstGeom>
            <a:effectLst>
              <a:outerShdw blurRad="127000" dist="127000" dir="2700000" algn="t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43000" y="1688068"/>
              <a:ext cx="6934200" cy="4331732"/>
              <a:chOff x="1143000" y="1688068"/>
              <a:chExt cx="6934200" cy="43317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971800" y="5498068"/>
                <a:ext cx="32004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b="1" dirty="0" smtClean="0"/>
                  <a:t>Macroenvironment</a:t>
                </a:r>
                <a:endParaRPr lang="en-US" sz="24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81200" y="1688068"/>
                <a:ext cx="1371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 smtClean="0"/>
                  <a:t>Culture</a:t>
                </a:r>
                <a:endParaRPr lang="en-US" sz="2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019800" y="1688068"/>
                <a:ext cx="1371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 smtClean="0"/>
                  <a:t>Demographics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05600" y="3625334"/>
                <a:ext cx="1371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 smtClean="0"/>
                  <a:t>Social</a:t>
                </a:r>
                <a:endParaRPr lang="en-US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19800" y="5650468"/>
                <a:ext cx="1371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 smtClean="0"/>
                  <a:t>Technology</a:t>
                </a:r>
                <a:endParaRPr 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81200" y="5650468"/>
                <a:ext cx="1371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 smtClean="0"/>
                  <a:t>Economic</a:t>
                </a:r>
                <a:endParaRPr 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43000" y="3656231"/>
                <a:ext cx="1371600" cy="522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2400" dirty="0"/>
                  <a:t>Political/</a:t>
                </a:r>
                <a:br>
                  <a:rPr lang="en-US" sz="2400" dirty="0"/>
                </a:br>
                <a:r>
                  <a:rPr lang="en-US" sz="2400" dirty="0"/>
                  <a:t>Legal</a:t>
                </a:r>
              </a:p>
            </p:txBody>
          </p:sp>
        </p:grpSp>
      </p:grpSp>
      <p:sp>
        <p:nvSpPr>
          <p:cNvPr id="15" name="Isosceles Triangle 14"/>
          <p:cNvSpPr/>
          <p:nvPr/>
        </p:nvSpPr>
        <p:spPr>
          <a:xfrm>
            <a:off x="2743200" y="1673987"/>
            <a:ext cx="3886199" cy="3376763"/>
          </a:xfrm>
          <a:prstGeom prst="triangle">
            <a:avLst/>
          </a:prstGeom>
          <a:effectLst>
            <a:outerShdw blurRad="127000" dist="127000" dir="27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1900" y="2667000"/>
            <a:ext cx="1878942" cy="16186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latin typeface="+mj-lt"/>
              </a:rPr>
              <a:t>Consumers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3913" y="4489862"/>
            <a:ext cx="3203449" cy="5488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400" dirty="0" smtClean="0"/>
              <a:t>Immediate Environment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71800" y="5201364"/>
            <a:ext cx="1600200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400" i="1" dirty="0" smtClean="0"/>
              <a:t>Competition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50742" y="5050750"/>
            <a:ext cx="1600200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400" i="1" dirty="0" smtClean="0"/>
              <a:t>Corporate</a:t>
            </a:r>
            <a:br>
              <a:rPr lang="en-US" sz="2400" i="1" dirty="0" smtClean="0"/>
            </a:br>
            <a:r>
              <a:rPr lang="en-US" sz="2400" i="1" dirty="0" smtClean="0"/>
              <a:t>Partners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31235" y="1304655"/>
            <a:ext cx="3200400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400" i="1" dirty="0" smtClean="0"/>
              <a:t>Company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655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4127</TotalTime>
  <Words>392</Words>
  <Application>Microsoft Office PowerPoint</Application>
  <PresentationFormat>On-screen Show (4:3)</PresentationFormat>
  <Paragraphs>97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Welcome to  Marketing Management</vt:lpstr>
      <vt:lpstr>PowerPoint Presentation</vt:lpstr>
      <vt:lpstr>PowerPoint Presentation</vt:lpstr>
      <vt:lpstr>ZMET Qualitative Research</vt:lpstr>
      <vt:lpstr>What is ZMET?</vt:lpstr>
      <vt:lpstr>Why Mental Models?</vt:lpstr>
      <vt:lpstr>How is it Done?</vt:lpstr>
      <vt:lpstr>Chapter 5: Analyzing the Marketing Environment</vt:lpstr>
      <vt:lpstr>A Marketing Environment  Analysis Framework</vt:lpstr>
      <vt:lpstr>PowerPoint Presentation</vt:lpstr>
      <vt:lpstr>Macroenvironmental factors</vt:lpstr>
      <vt:lpstr>Generational cohorts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150</cp:revision>
  <dcterms:created xsi:type="dcterms:W3CDTF">2015-08-23T22:48:46Z</dcterms:created>
  <dcterms:modified xsi:type="dcterms:W3CDTF">2016-02-08T18:29:19Z</dcterms:modified>
</cp:coreProperties>
</file>