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401" r:id="rId3"/>
    <p:sldId id="321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6" r:id="rId12"/>
    <p:sldId id="418" r:id="rId13"/>
    <p:sldId id="3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essroom.toyota.com/releases/scion+transition+toyota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marketingweek.com/2016/02/02/super-bowl-2016-brands-turn-to-social-for-added-value/?cmpid=mwbreak_1997901&amp;utm_medium=email&amp;utm_source=newsletter&amp;utm_campaign=mw_daily&amp;itx%5bemail%5d=cruvalcaba@pacific.edu" TargetMode="External"/><Relationship Id="rId4" Type="http://schemas.openxmlformats.org/officeDocument/2006/relationships/hyperlink" Target="http://www.forbes.com/sites/stephaniebrinley/2016/02/04/toyota-to-drop-scion-brand-an-experiment-ends/#2c3d6b74644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lK475dxZd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ru6wri23Ljk" TargetMode="External"/><Relationship Id="rId4" Type="http://schemas.openxmlformats.org/officeDocument/2006/relationships/hyperlink" Target="http://www.thedailymeal.com/travel/watch-koreans-try-pop-tarts-and-other-american-snacks-first-time/012015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Scion Brand to Transition to Toyota</a:t>
            </a:r>
          </a:p>
          <a:p>
            <a:pPr lvl="2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http://pressroom.toyota.com/releases/scion+transition+toyota.htm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 To Drop Scion Brand: An Experiment Ends</a:t>
            </a:r>
          </a:p>
          <a:p>
            <a:pPr lvl="2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http://www.forbes.com/sites/stephaniebrinley/2016/02/04/toyota-to-drop-scion-brand-an-experiment-ends/#2c3d6b74644f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Bowl 2016: Brands turn to social for added value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http://www.marketingweek.com/2016/02/02/super-bowl-2016-brands-turn-to-social-for-added-value/?cmpid=mwbreak_1997901&amp;utm_medium=email&amp;utm_source=newsletter&amp;utm_campaign=mw_daily&amp;itx[email]=cruvalcaba@pacific.edu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1A16A-73FD-45E0-AF1A-25EC098E76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Americans eat Exotic Asian (3:54)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https://www.youtube.com/watch?v=8lK475dxZds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Koreans try U.S. food (9:53)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http://www.thedailymeal.com/travel/watch-koreans-try-pop-tarts-and-other-american-snacks-first-time/012015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Americans try Australian Food (2:23)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https://www.youtube.com/watch?v=ru6wri23Ljk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E4CC-3948-4B61-AB11-F0DAC25068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5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1A16A-73FD-45E0-AF1A-25EC098E76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endParaRPr lang="en-US" baseline="0" dirty="0" smtClean="0"/>
          </a:p>
          <a:p>
            <a:pPr marL="171441" lvl="0" indent="-171441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60E9-D8C8-4148-A646-1B437B6163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60E9-D8C8-4148-A646-1B437B6163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3, Day 3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948" y="152400"/>
            <a:ext cx="7024744" cy="8382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the Culture Code?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6705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“The unconscious meaning we apply to any given thing via the culture in which we are raised.”- </a:t>
            </a:r>
            <a:r>
              <a:rPr lang="en-US" sz="2400" dirty="0" err="1" smtClean="0"/>
              <a:t>Rapaille</a:t>
            </a:r>
            <a:r>
              <a:rPr lang="en-US" sz="2400" dirty="0" smtClean="0"/>
              <a:t> (2006)</a:t>
            </a:r>
          </a:p>
          <a:p>
            <a:endParaRPr lang="en-US" sz="2400" dirty="0" smtClean="0"/>
          </a:p>
          <a:p>
            <a:r>
              <a:rPr lang="en-US" sz="2400" dirty="0" smtClean="0"/>
              <a:t>Is a Jeep Wrangler a Horse or a Liberator?</a:t>
            </a:r>
          </a:p>
          <a:p>
            <a:pPr lvl="1"/>
            <a:r>
              <a:rPr lang="en-US" sz="2400" dirty="0"/>
              <a:t>Open land, riding free, </a:t>
            </a:r>
            <a:r>
              <a:rPr lang="en-US" sz="2400" dirty="0" smtClean="0"/>
              <a:t>American. HORSE</a:t>
            </a:r>
            <a:endParaRPr lang="en-US" sz="2400" dirty="0"/>
          </a:p>
          <a:p>
            <a:pPr lvl="1"/>
            <a:r>
              <a:rPr lang="en-US" sz="2400" dirty="0"/>
              <a:t>Freedom, </a:t>
            </a:r>
            <a:r>
              <a:rPr lang="en-US" sz="2400" dirty="0" smtClean="0"/>
              <a:t>hope. LIBERATOR</a:t>
            </a:r>
            <a:endParaRPr lang="en-US" sz="2400" dirty="0"/>
          </a:p>
          <a:p>
            <a:pPr lvl="2"/>
            <a:endParaRPr lang="en-US" sz="2400" dirty="0" smtClean="0"/>
          </a:p>
          <a:p>
            <a:r>
              <a:rPr lang="en-US" sz="2400" dirty="0" smtClean="0"/>
              <a:t>Experience and emotion create imprints which influence us on an unconscious level.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92" y="685800"/>
            <a:ext cx="152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6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0"/>
            <a:ext cx="7024744" cy="762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Why is Culture Important?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22" y="682144"/>
            <a:ext cx="8671636" cy="47424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“[Culture] is the collective programming of the mind </a:t>
            </a:r>
            <a:endParaRPr lang="en-US" sz="2400" dirty="0" smtClean="0"/>
          </a:p>
          <a:p>
            <a:r>
              <a:rPr lang="en-US" sz="2400" dirty="0" smtClean="0"/>
              <a:t>which </a:t>
            </a:r>
            <a:r>
              <a:rPr lang="en-US" sz="2400" dirty="0"/>
              <a:t>distinguishes the members of one group … </a:t>
            </a:r>
            <a:r>
              <a:rPr lang="en-US" sz="2400" dirty="0" smtClean="0"/>
              <a:t>from </a:t>
            </a:r>
          </a:p>
          <a:p>
            <a:r>
              <a:rPr lang="en-US" sz="2400" dirty="0" smtClean="0"/>
              <a:t>another</a:t>
            </a:r>
            <a:r>
              <a:rPr lang="en-US" sz="2400" dirty="0"/>
              <a:t>.”- </a:t>
            </a:r>
            <a:r>
              <a:rPr lang="en-US" sz="2400" i="1" dirty="0"/>
              <a:t>G</a:t>
            </a:r>
            <a:r>
              <a:rPr lang="en-US" sz="2400" i="1" dirty="0" smtClean="0"/>
              <a:t>eert </a:t>
            </a:r>
            <a:r>
              <a:rPr lang="en-US" sz="2400" i="1" dirty="0" err="1" smtClean="0"/>
              <a:t>Hofstede</a:t>
            </a:r>
            <a:endParaRPr lang="en-US" sz="2400" i="1" dirty="0" smtClean="0"/>
          </a:p>
          <a:p>
            <a:endParaRPr lang="en-US" sz="800" b="0" dirty="0" smtClean="0"/>
          </a:p>
          <a:p>
            <a:r>
              <a:rPr lang="en-US" sz="2600" b="0" dirty="0" smtClean="0"/>
              <a:t>Language, Gestures, Customs, Beliefs, Symbols</a:t>
            </a:r>
          </a:p>
          <a:p>
            <a:endParaRPr lang="en-US" sz="8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Culture’s Impact on Consumption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Culture’s </a:t>
            </a:r>
            <a:r>
              <a:rPr lang="en-US" sz="2000" dirty="0"/>
              <a:t>impact on birth </a:t>
            </a:r>
            <a:r>
              <a:rPr lang="en-US" sz="2000" dirty="0" smtClean="0"/>
              <a:t>rates</a:t>
            </a:r>
          </a:p>
          <a:p>
            <a:pPr lvl="3">
              <a:buFont typeface="Arial" pitchFamily="34" charset="0"/>
              <a:buChar char="•"/>
            </a:pPr>
            <a:r>
              <a:rPr lang="en-US" sz="2000" dirty="0"/>
              <a:t>Birthrates have implications for sellers of diapers, toys, schools, and </a:t>
            </a:r>
            <a:r>
              <a:rPr lang="en-US" sz="2000" dirty="0" smtClean="0"/>
              <a:t>colleges</a:t>
            </a:r>
          </a:p>
          <a:p>
            <a:pPr lvl="3">
              <a:buFont typeface="Arial" pitchFamily="34" charset="0"/>
              <a:buChar char="•"/>
            </a:pPr>
            <a:endParaRPr lang="en-US" sz="900" dirty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Culture influences consumption of food</a:t>
            </a:r>
            <a:endParaRPr lang="en-US" sz="2000" dirty="0"/>
          </a:p>
          <a:p>
            <a:pPr lvl="3">
              <a:buFont typeface="Arial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iseases </a:t>
            </a:r>
            <a:r>
              <a:rPr lang="en-US" sz="2000" dirty="0"/>
              <a:t>are influenced by </a:t>
            </a:r>
            <a:r>
              <a:rPr lang="en-US" sz="2000" dirty="0" smtClean="0"/>
              <a:t>culture (consumption)</a:t>
            </a:r>
          </a:p>
          <a:p>
            <a:pPr lvl="3">
              <a:buFont typeface="Arial" pitchFamily="34" charset="0"/>
              <a:buChar char="•"/>
            </a:pPr>
            <a:endParaRPr lang="en-US" sz="9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Culture’s influence on home buying  preferences</a:t>
            </a:r>
          </a:p>
          <a:p>
            <a:pPr lvl="3">
              <a:buFont typeface="Arial" pitchFamily="34" charset="0"/>
              <a:buChar char="•"/>
            </a:pPr>
            <a:r>
              <a:rPr lang="en-US" sz="2000" dirty="0" smtClean="0"/>
              <a:t>Size, Location, Architecture: </a:t>
            </a:r>
            <a:r>
              <a:rPr lang="en-US" sz="2000" dirty="0" err="1" smtClean="0"/>
              <a:t>Feng</a:t>
            </a:r>
            <a:r>
              <a:rPr lang="en-US" sz="2000" dirty="0" smtClean="0"/>
              <a:t> </a:t>
            </a:r>
            <a:r>
              <a:rPr lang="en-US" sz="2000" dirty="0" err="1" smtClean="0"/>
              <a:t>Shui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08" y="8965"/>
            <a:ext cx="1418492" cy="213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3" r="5795" b="7713"/>
          <a:stretch/>
        </p:blipFill>
        <p:spPr bwMode="auto">
          <a:xfrm>
            <a:off x="381000" y="5482998"/>
            <a:ext cx="1295400" cy="117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615354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67" y="5453690"/>
            <a:ext cx="1570892" cy="115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66860" y="358140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 </a:t>
            </a:r>
            <a:r>
              <a:rPr lang="en-US" dirty="0" smtClean="0"/>
              <a:t>P’s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229600" cy="32765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Culture is Key</a:t>
            </a:r>
            <a:endParaRPr lang="en-US" sz="2400" dirty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Providing value requires an understanding beyond </a:t>
            </a:r>
            <a:r>
              <a:rPr lang="en-US" sz="2400" dirty="0">
                <a:latin typeface="+mj-lt"/>
              </a:rPr>
              <a:t>the visible surface</a:t>
            </a:r>
          </a:p>
          <a:p>
            <a:pPr lvl="1"/>
            <a:endParaRPr lang="en-US" sz="2400" dirty="0">
              <a:latin typeface="+mj-lt"/>
            </a:endParaRPr>
          </a:p>
          <a:p>
            <a:pPr lvl="1"/>
            <a:r>
              <a:rPr lang="en-US" sz="2400" b="1" dirty="0" smtClean="0">
                <a:latin typeface="+mj-lt"/>
              </a:rPr>
              <a:t>Be Mindful of Your and Your Customer’s SRC</a:t>
            </a:r>
            <a:endParaRPr lang="en-US" sz="2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043354" y="4800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42976" y="1219200"/>
            <a:ext cx="7520940" cy="47244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Culture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…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: Consumer Behavior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Groups</a:t>
            </a:r>
          </a:p>
          <a:p>
            <a:pPr marL="516636" lvl="2" indent="-457200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Friday 2/12/16: </a:t>
            </a:r>
          </a:p>
          <a:p>
            <a:pPr marL="516636" lvl="2" indent="-457200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Submit Topic &amp; Group Name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Wednesday February 22.  </a:t>
            </a:r>
          </a:p>
          <a:p>
            <a:pPr marL="0" indent="0"/>
            <a:r>
              <a:rPr lang="en-US" sz="2800" b="0" dirty="0">
                <a:latin typeface="Arial" pitchFamily="34" charset="0"/>
                <a:cs typeface="Arial" pitchFamily="34" charset="0"/>
              </a:rPr>
              <a:t>Library Database Session w/ Jack Schroeder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3357"/>
            <a:ext cx="5791200" cy="6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6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7" y="7937"/>
            <a:ext cx="5672504" cy="389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573015"/>
            <a:ext cx="3346937" cy="304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1143000"/>
            <a:ext cx="8991600" cy="4722492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Chapter 5: Analyzing the Marketing Environment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892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" y="228600"/>
            <a:ext cx="7520940" cy="548640"/>
          </a:xfrm>
        </p:spPr>
        <p:txBody>
          <a:bodyPr/>
          <a:lstStyle/>
          <a:p>
            <a:pPr algn="ctr"/>
            <a:r>
              <a:rPr lang="en-US" b="1" dirty="0"/>
              <a:t>A Marketing Environment </a:t>
            </a:r>
            <a:br>
              <a:rPr lang="en-US" b="1" dirty="0"/>
            </a:br>
            <a:r>
              <a:rPr lang="en-US" b="1" dirty="0"/>
              <a:t>Analysis Framework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990600"/>
            <a:ext cx="8382000" cy="5867400"/>
            <a:chOff x="1143000" y="1688068"/>
            <a:chExt cx="6934200" cy="4331732"/>
          </a:xfrm>
        </p:grpSpPr>
        <p:sp>
          <p:nvSpPr>
            <p:cNvPr id="4" name="Hexagon 3"/>
            <p:cNvSpPr/>
            <p:nvPr/>
          </p:nvSpPr>
          <p:spPr>
            <a:xfrm>
              <a:off x="2286000" y="1752600"/>
              <a:ext cx="4572000" cy="4114800"/>
            </a:xfrm>
            <a:prstGeom prst="hexagon">
              <a:avLst/>
            </a:prstGeom>
            <a:effectLst>
              <a:outerShdw blurRad="127000" dist="127000" dir="2700000" algn="t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43000" y="1688068"/>
              <a:ext cx="6934200" cy="4331732"/>
              <a:chOff x="1143000" y="1688068"/>
              <a:chExt cx="6934200" cy="43317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971800" y="5498068"/>
                <a:ext cx="3200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b="1" dirty="0" smtClean="0"/>
                  <a:t>Macroenvironment</a:t>
                </a:r>
                <a:endParaRPr lang="en-US" sz="24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81200" y="1688068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Culture</a:t>
                </a:r>
                <a:endParaRPr 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019800" y="1688068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Demographics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05600" y="3625334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Social</a:t>
                </a:r>
                <a:endParaRPr 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9800" y="5650468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Technology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81200" y="5650468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Economic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43000" y="3656231"/>
                <a:ext cx="1371600" cy="522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/>
                  <a:t>Political/</a:t>
                </a:r>
                <a:br>
                  <a:rPr lang="en-US" sz="2400" dirty="0"/>
                </a:br>
                <a:r>
                  <a:rPr lang="en-US" sz="2400" dirty="0"/>
                  <a:t>Legal</a:t>
                </a:r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>
            <a:off x="2743200" y="1673987"/>
            <a:ext cx="3886199" cy="3376763"/>
          </a:xfrm>
          <a:prstGeom prst="triangle">
            <a:avLst/>
          </a:prstGeom>
          <a:effectLst>
            <a:outerShdw blurRad="127000" dist="127000" dir="27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1900" y="2667000"/>
            <a:ext cx="1878942" cy="16186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latin typeface="+mj-lt"/>
              </a:rPr>
              <a:t>Consumers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3913" y="4489862"/>
            <a:ext cx="3203449" cy="5488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dirty="0" smtClean="0"/>
              <a:t>Immediate Environment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5201364"/>
            <a:ext cx="1600200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i="1" dirty="0" smtClean="0"/>
              <a:t>Competition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50742" y="5050750"/>
            <a:ext cx="1600200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i="1" dirty="0" smtClean="0"/>
              <a:t>Corporate</a:t>
            </a:r>
            <a:br>
              <a:rPr lang="en-US" sz="2400" i="1" dirty="0" smtClean="0"/>
            </a:br>
            <a:r>
              <a:rPr lang="en-US" sz="2400" i="1" dirty="0" smtClean="0"/>
              <a:t>Partners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1235" y="1304655"/>
            <a:ext cx="3200400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i="1" dirty="0" smtClean="0"/>
              <a:t>Company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794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2362200"/>
            <a:ext cx="5650992" cy="1207509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sz="4000" b="1" dirty="0" smtClean="0"/>
              <a:t>What is Culture?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490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639" y="0"/>
            <a:ext cx="3721947" cy="54864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Culture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82" y="533400"/>
            <a:ext cx="8713862" cy="48006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“…</a:t>
            </a:r>
            <a:r>
              <a:rPr lang="en-US" sz="2400" dirty="0"/>
              <a:t>Ideas and activities with which we construe and construct our world.”- McCracken (1988)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“Culture constitutes the world by supplying it with meaning.” </a:t>
            </a:r>
          </a:p>
          <a:p>
            <a:pPr>
              <a:buFont typeface="Arial" pitchFamily="34" charset="0"/>
              <a:buChar char="•"/>
            </a:pPr>
            <a:endParaRPr lang="en-US" sz="8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Culture is the blueprint for interpreting actions and conveying what are acceptable mannerisms by members of the culture- Burton (2009)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Where does it come from?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Culture is learned through membership in a group or community.  This includes elders, teachers, officials, experiences, and society</a:t>
            </a:r>
          </a:p>
          <a:p>
            <a:pPr lvl="1"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What does it Influence?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77590"/>
            <a:ext cx="1188826" cy="170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161102"/>
            <a:ext cx="1219200" cy="169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5177590"/>
            <a:ext cx="1138989" cy="170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5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6002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“Culture hides more than what it reveals, and strangely enough what it hides, it hides most effectively from its own participants.”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-Edward T. Hall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" y="1981200"/>
            <a:ext cx="7408589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83524" y="5029200"/>
            <a:ext cx="1834243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Self Reference Criteria: Unconscious </a:t>
            </a:r>
            <a:r>
              <a:rPr lang="en-US" b="1" dirty="0"/>
              <a:t>reference to one’s own cultural values</a:t>
            </a:r>
          </a:p>
        </p:txBody>
      </p:sp>
    </p:spTree>
    <p:extLst>
      <p:ext uri="{BB962C8B-B14F-4D97-AF65-F5344CB8AC3E}">
        <p14:creationId xmlns:p14="http://schemas.microsoft.com/office/powerpoint/2010/main" val="9690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404491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The Cultural Toolkit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058809" cy="3429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Culture as a Repertoire</a:t>
            </a:r>
          </a:p>
          <a:p>
            <a:pPr lvl="1"/>
            <a:r>
              <a:rPr lang="en-US" sz="3200" dirty="0"/>
              <a:t>A set of skills and habits</a:t>
            </a:r>
            <a:r>
              <a:rPr lang="en-US" sz="3200" dirty="0" smtClean="0"/>
              <a:t>.- </a:t>
            </a:r>
            <a:r>
              <a:rPr lang="en-US" sz="3200" dirty="0" err="1" smtClean="0"/>
              <a:t>Swiddler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Culture as a reference system</a:t>
            </a:r>
          </a:p>
          <a:p>
            <a:pPr lvl="1"/>
            <a:r>
              <a:rPr lang="en-US" sz="3200" dirty="0"/>
              <a:t>“A survival kit passed down from one generation to the next</a:t>
            </a:r>
            <a:r>
              <a:rPr lang="en-US" sz="3200" dirty="0" smtClean="0"/>
              <a:t>.”</a:t>
            </a:r>
          </a:p>
          <a:p>
            <a:pPr marL="0" lvl="1" indent="0">
              <a:buNone/>
            </a:pPr>
            <a:r>
              <a:rPr lang="en-US" sz="3200" dirty="0" smtClean="0"/>
              <a:t>        - </a:t>
            </a:r>
            <a:r>
              <a:rPr lang="en-US" sz="3200" dirty="0" err="1"/>
              <a:t>Rapaille</a:t>
            </a:r>
            <a:endParaRPr lang="en-US" sz="3200" dirty="0"/>
          </a:p>
          <a:p>
            <a:endParaRPr lang="en-US" sz="900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0"/>
            <a:ext cx="16637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8" y="4648200"/>
            <a:ext cx="230963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4349</TotalTime>
  <Words>488</Words>
  <Application>Microsoft Office PowerPoint</Application>
  <PresentationFormat>On-screen Show (4:3)</PresentationFormat>
  <Paragraphs>103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Welcome to  Marketing Management</vt:lpstr>
      <vt:lpstr>PowerPoint Presentation</vt:lpstr>
      <vt:lpstr>PowerPoint Presentation</vt:lpstr>
      <vt:lpstr>Chapter 5: Analyzing the Marketing Environment</vt:lpstr>
      <vt:lpstr>A Marketing Environment  Analysis Framework</vt:lpstr>
      <vt:lpstr>What is Culture?</vt:lpstr>
      <vt:lpstr>Culture</vt:lpstr>
      <vt:lpstr>“Culture hides more than what it reveals, and strangely enough what it hides, it hides most effectively from its own participants.” -Edward T. Hall</vt:lpstr>
      <vt:lpstr>The Cultural Toolkit </vt:lpstr>
      <vt:lpstr>What is the Culture Code?</vt:lpstr>
      <vt:lpstr>Why is Culture Important?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167</cp:revision>
  <dcterms:created xsi:type="dcterms:W3CDTF">2015-08-23T22:48:46Z</dcterms:created>
  <dcterms:modified xsi:type="dcterms:W3CDTF">2016-02-08T18:31:40Z</dcterms:modified>
</cp:coreProperties>
</file>