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546" r:id="rId3"/>
    <p:sldId id="509" r:id="rId4"/>
    <p:sldId id="511" r:id="rId5"/>
    <p:sldId id="534" r:id="rId6"/>
    <p:sldId id="535" r:id="rId7"/>
    <p:sldId id="536" r:id="rId8"/>
    <p:sldId id="537" r:id="rId9"/>
    <p:sldId id="538" r:id="rId10"/>
    <p:sldId id="540" r:id="rId11"/>
    <p:sldId id="541" r:id="rId12"/>
    <p:sldId id="543" r:id="rId13"/>
    <p:sldId id="542" r:id="rId14"/>
    <p:sldId id="522" r:id="rId15"/>
    <p:sldId id="50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87" autoAdjust="0"/>
  </p:normalViewPr>
  <p:slideViewPr>
    <p:cSldViewPr>
      <p:cViewPr varScale="1">
        <p:scale>
          <a:sx n="54" d="100"/>
          <a:sy n="54" d="100"/>
        </p:scale>
        <p:origin x="-9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AF5D0-DBCB-4B30-852B-2FD4E3C42366}" type="doc">
      <dgm:prSet loTypeId="urn:microsoft.com/office/officeart/2005/8/layout/radial3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2CC606-7D6C-49AE-AAE5-D9F084E0623C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 lIns="0" tIns="0" rIns="0" bIns="0"/>
        <a:lstStyle/>
        <a:p>
          <a:pPr rtl="0"/>
          <a:r>
            <a:rPr lang="en-US" sz="2400" b="0" dirty="0" smtClean="0"/>
            <a:t>SEGMENT ATTRACTIVENESS</a:t>
          </a:r>
          <a:endParaRPr lang="en-US" sz="2400" b="0" dirty="0"/>
        </a:p>
      </dgm:t>
    </dgm:pt>
    <dgm:pt modelId="{727170A6-5921-48ED-9D5E-CC3F9DCBB63E}" type="parTrans" cxnId="{4E7FDA28-17AE-4835-BECB-9F1F03DD5C0C}">
      <dgm:prSet/>
      <dgm:spPr/>
      <dgm:t>
        <a:bodyPr/>
        <a:lstStyle/>
        <a:p>
          <a:endParaRPr lang="en-US"/>
        </a:p>
      </dgm:t>
    </dgm:pt>
    <dgm:pt modelId="{F7A2DAFB-CA03-4FD8-ADBB-F705665DE489}" type="sibTrans" cxnId="{4E7FDA28-17AE-4835-BECB-9F1F03DD5C0C}">
      <dgm:prSet/>
      <dgm:spPr/>
      <dgm:t>
        <a:bodyPr/>
        <a:lstStyle/>
        <a:p>
          <a:endParaRPr lang="en-US"/>
        </a:p>
      </dgm:t>
    </dgm:pt>
    <dgm:pt modelId="{6AC0E6A9-9918-47CE-8F28-9489A718D001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300" dirty="0" smtClean="0"/>
            <a:t>Substantial</a:t>
          </a:r>
          <a:endParaRPr lang="en-US" sz="2300" dirty="0"/>
        </a:p>
      </dgm:t>
    </dgm:pt>
    <dgm:pt modelId="{ADEA4877-36BF-4E0C-99BF-AEF545C073A3}" type="parTrans" cxnId="{61CE2B82-BAE8-4025-B024-4EDB3BE35336}">
      <dgm:prSet/>
      <dgm:spPr/>
      <dgm:t>
        <a:bodyPr/>
        <a:lstStyle/>
        <a:p>
          <a:endParaRPr lang="en-US"/>
        </a:p>
      </dgm:t>
    </dgm:pt>
    <dgm:pt modelId="{45F1FC66-884D-4C5A-85AF-027944F66F7D}" type="sibTrans" cxnId="{61CE2B82-BAE8-4025-B024-4EDB3BE35336}">
      <dgm:prSet/>
      <dgm:spPr/>
      <dgm:t>
        <a:bodyPr/>
        <a:lstStyle/>
        <a:p>
          <a:endParaRPr lang="en-US"/>
        </a:p>
      </dgm:t>
    </dgm:pt>
    <dgm:pt modelId="{9FE12C8F-1F5F-4F90-856B-E19E12D44F40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300" smtClean="0"/>
            <a:t>Reachable</a:t>
          </a:r>
          <a:endParaRPr lang="en-US" sz="2300"/>
        </a:p>
      </dgm:t>
    </dgm:pt>
    <dgm:pt modelId="{081F1A1D-8E36-4922-98F0-A395804B5D41}" type="parTrans" cxnId="{CB93F8EF-91F1-4904-AC28-45076B385C36}">
      <dgm:prSet/>
      <dgm:spPr/>
      <dgm:t>
        <a:bodyPr/>
        <a:lstStyle/>
        <a:p>
          <a:endParaRPr lang="en-US"/>
        </a:p>
      </dgm:t>
    </dgm:pt>
    <dgm:pt modelId="{E67D07A0-2922-4F0B-BF65-98DE34C31BE4}" type="sibTrans" cxnId="{CB93F8EF-91F1-4904-AC28-45076B385C36}">
      <dgm:prSet/>
      <dgm:spPr/>
      <dgm:t>
        <a:bodyPr/>
        <a:lstStyle/>
        <a:p>
          <a:endParaRPr lang="en-US"/>
        </a:p>
      </dgm:t>
    </dgm:pt>
    <dgm:pt modelId="{7C104BCD-D7BD-475F-8E85-2C670184013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300" dirty="0" smtClean="0"/>
            <a:t>Responsive</a:t>
          </a:r>
          <a:endParaRPr lang="en-US" sz="2300" dirty="0"/>
        </a:p>
      </dgm:t>
    </dgm:pt>
    <dgm:pt modelId="{D8591E02-2A6C-4522-8D60-294C4933F7E5}" type="parTrans" cxnId="{8BE49D87-7971-40AB-AFCD-DAA888E88328}">
      <dgm:prSet/>
      <dgm:spPr/>
      <dgm:t>
        <a:bodyPr/>
        <a:lstStyle/>
        <a:p>
          <a:endParaRPr lang="en-US"/>
        </a:p>
      </dgm:t>
    </dgm:pt>
    <dgm:pt modelId="{7633F3C1-EEE9-4CE1-A302-9E144F345AF8}" type="sibTrans" cxnId="{8BE49D87-7971-40AB-AFCD-DAA888E88328}">
      <dgm:prSet/>
      <dgm:spPr/>
      <dgm:t>
        <a:bodyPr/>
        <a:lstStyle/>
        <a:p>
          <a:endParaRPr lang="en-US"/>
        </a:p>
      </dgm:t>
    </dgm:pt>
    <dgm:pt modelId="{48421368-9A6F-4052-9AE2-8A0D6459F4BB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300" dirty="0" smtClean="0"/>
            <a:t>Profitable</a:t>
          </a:r>
          <a:endParaRPr lang="en-US" sz="2300" dirty="0"/>
        </a:p>
      </dgm:t>
    </dgm:pt>
    <dgm:pt modelId="{AA8EA61F-1690-49F1-826B-22D1F30FBF4E}" type="parTrans" cxnId="{F540610A-0BBB-4D22-AF40-2A4CE0E0025F}">
      <dgm:prSet/>
      <dgm:spPr/>
      <dgm:t>
        <a:bodyPr/>
        <a:lstStyle/>
        <a:p>
          <a:endParaRPr lang="en-US"/>
        </a:p>
      </dgm:t>
    </dgm:pt>
    <dgm:pt modelId="{02D8DC1E-116B-43F9-A41F-75D8C14826ED}" type="sibTrans" cxnId="{F540610A-0BBB-4D22-AF40-2A4CE0E0025F}">
      <dgm:prSet/>
      <dgm:spPr/>
      <dgm:t>
        <a:bodyPr/>
        <a:lstStyle/>
        <a:p>
          <a:endParaRPr lang="en-US"/>
        </a:p>
      </dgm:t>
    </dgm:pt>
    <dgm:pt modelId="{C7CBDEB9-2EFD-49ED-B4C4-625000CD5D40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300" dirty="0" smtClean="0"/>
            <a:t>Identifiable</a:t>
          </a:r>
          <a:endParaRPr lang="en-US" sz="2300" dirty="0"/>
        </a:p>
      </dgm:t>
    </dgm:pt>
    <dgm:pt modelId="{3773D5AA-7A51-4B19-92FE-8628B6A35BFD}" type="parTrans" cxnId="{7B3E3995-D18F-4486-91A9-16C6994377B1}">
      <dgm:prSet/>
      <dgm:spPr/>
      <dgm:t>
        <a:bodyPr/>
        <a:lstStyle/>
        <a:p>
          <a:endParaRPr lang="en-US"/>
        </a:p>
      </dgm:t>
    </dgm:pt>
    <dgm:pt modelId="{51B00C5F-BE02-4CE6-83CE-333CFFC6249A}" type="sibTrans" cxnId="{7B3E3995-D18F-4486-91A9-16C6994377B1}">
      <dgm:prSet/>
      <dgm:spPr/>
      <dgm:t>
        <a:bodyPr/>
        <a:lstStyle/>
        <a:p>
          <a:endParaRPr lang="en-US"/>
        </a:p>
      </dgm:t>
    </dgm:pt>
    <dgm:pt modelId="{F3284332-154A-4B89-8CA7-DC4285674D98}" type="pres">
      <dgm:prSet presAssocID="{B3EAF5D0-DBCB-4B30-852B-2FD4E3C4236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22931-DF91-40B9-B868-9D36BCDF6801}" type="pres">
      <dgm:prSet presAssocID="{B3EAF5D0-DBCB-4B30-852B-2FD4E3C42366}" presName="radial" presStyleCnt="0">
        <dgm:presLayoutVars>
          <dgm:animLvl val="ctr"/>
        </dgm:presLayoutVars>
      </dgm:prSet>
      <dgm:spPr/>
    </dgm:pt>
    <dgm:pt modelId="{E81DB1F2-EA78-4585-9D28-AD27C53CF8C7}" type="pres">
      <dgm:prSet presAssocID="{5D2CC606-7D6C-49AE-AAE5-D9F084E0623C}" presName="centerShape" presStyleLbl="vennNode1" presStyleIdx="0" presStyleCnt="6" custScaleX="107380"/>
      <dgm:spPr/>
      <dgm:t>
        <a:bodyPr/>
        <a:lstStyle/>
        <a:p>
          <a:endParaRPr lang="en-US"/>
        </a:p>
      </dgm:t>
    </dgm:pt>
    <dgm:pt modelId="{B7DC7B09-92A4-4C64-92DA-F8E38F1A2E95}" type="pres">
      <dgm:prSet presAssocID="{6AC0E6A9-9918-47CE-8F28-9489A718D001}" presName="node" presStyleLbl="vennNode1" presStyleIdx="1" presStyleCnt="6" custScaleX="139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7FE55D-E6CC-4D0B-AD31-0EFDA0DC4A9C}" type="pres">
      <dgm:prSet presAssocID="{9FE12C8F-1F5F-4F90-856B-E19E12D44F40}" presName="node" presStyleLbl="vennNode1" presStyleIdx="2" presStyleCnt="6" custScaleX="128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2C720-E3AC-429D-B3B9-7DCA43D5BF7D}" type="pres">
      <dgm:prSet presAssocID="{7C104BCD-D7BD-475F-8E85-2C6701840131}" presName="node" presStyleLbl="vennNode1" presStyleIdx="3" presStyleCnt="6" custScaleX="1355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21C1F-8F44-4DBF-A581-1861315A4626}" type="pres">
      <dgm:prSet presAssocID="{48421368-9A6F-4052-9AE2-8A0D6459F4BB}" presName="node" presStyleLbl="vennNode1" presStyleIdx="4" presStyleCnt="6" custScaleX="1284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6301A-C3FD-4C0B-AD62-3E3745CC0E2C}" type="pres">
      <dgm:prSet presAssocID="{C7CBDEB9-2EFD-49ED-B4C4-625000CD5D40}" presName="node" presStyleLbl="vennNode1" presStyleIdx="5" presStyleCnt="6" custScaleX="130909" custRadScaleRad="106061" custRadScaleInc="1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E49D87-7971-40AB-AFCD-DAA888E88328}" srcId="{5D2CC606-7D6C-49AE-AAE5-D9F084E0623C}" destId="{7C104BCD-D7BD-475F-8E85-2C6701840131}" srcOrd="2" destOrd="0" parTransId="{D8591E02-2A6C-4522-8D60-294C4933F7E5}" sibTransId="{7633F3C1-EEE9-4CE1-A302-9E144F345AF8}"/>
    <dgm:cxn modelId="{4E7FDA28-17AE-4835-BECB-9F1F03DD5C0C}" srcId="{B3EAF5D0-DBCB-4B30-852B-2FD4E3C42366}" destId="{5D2CC606-7D6C-49AE-AAE5-D9F084E0623C}" srcOrd="0" destOrd="0" parTransId="{727170A6-5921-48ED-9D5E-CC3F9DCBB63E}" sibTransId="{F7A2DAFB-CA03-4FD8-ADBB-F705665DE489}"/>
    <dgm:cxn modelId="{B5BC73CC-9FEA-41EE-A1F0-366C6C1DE083}" type="presOf" srcId="{B3EAF5D0-DBCB-4B30-852B-2FD4E3C42366}" destId="{F3284332-154A-4B89-8CA7-DC4285674D98}" srcOrd="0" destOrd="0" presId="urn:microsoft.com/office/officeart/2005/8/layout/radial3"/>
    <dgm:cxn modelId="{E46DC9DD-F095-4676-934F-7C98966B7007}" type="presOf" srcId="{5D2CC606-7D6C-49AE-AAE5-D9F084E0623C}" destId="{E81DB1F2-EA78-4585-9D28-AD27C53CF8C7}" srcOrd="0" destOrd="0" presId="urn:microsoft.com/office/officeart/2005/8/layout/radial3"/>
    <dgm:cxn modelId="{CB93F8EF-91F1-4904-AC28-45076B385C36}" srcId="{5D2CC606-7D6C-49AE-AAE5-D9F084E0623C}" destId="{9FE12C8F-1F5F-4F90-856B-E19E12D44F40}" srcOrd="1" destOrd="0" parTransId="{081F1A1D-8E36-4922-98F0-A395804B5D41}" sibTransId="{E67D07A0-2922-4F0B-BF65-98DE34C31BE4}"/>
    <dgm:cxn modelId="{D9EE89CD-58DF-4D64-B095-DDFF66684A39}" type="presOf" srcId="{9FE12C8F-1F5F-4F90-856B-E19E12D44F40}" destId="{9E7FE55D-E6CC-4D0B-AD31-0EFDA0DC4A9C}" srcOrd="0" destOrd="0" presId="urn:microsoft.com/office/officeart/2005/8/layout/radial3"/>
    <dgm:cxn modelId="{9F85295C-5CE7-47F7-82F4-5C06D4B58E5C}" type="presOf" srcId="{48421368-9A6F-4052-9AE2-8A0D6459F4BB}" destId="{78721C1F-8F44-4DBF-A581-1861315A4626}" srcOrd="0" destOrd="0" presId="urn:microsoft.com/office/officeart/2005/8/layout/radial3"/>
    <dgm:cxn modelId="{E4C70BC0-6E08-4BDC-80CF-DE9445D96373}" type="presOf" srcId="{6AC0E6A9-9918-47CE-8F28-9489A718D001}" destId="{B7DC7B09-92A4-4C64-92DA-F8E38F1A2E95}" srcOrd="0" destOrd="0" presId="urn:microsoft.com/office/officeart/2005/8/layout/radial3"/>
    <dgm:cxn modelId="{61CE2B82-BAE8-4025-B024-4EDB3BE35336}" srcId="{5D2CC606-7D6C-49AE-AAE5-D9F084E0623C}" destId="{6AC0E6A9-9918-47CE-8F28-9489A718D001}" srcOrd="0" destOrd="0" parTransId="{ADEA4877-36BF-4E0C-99BF-AEF545C073A3}" sibTransId="{45F1FC66-884D-4C5A-85AF-027944F66F7D}"/>
    <dgm:cxn modelId="{7B3E3995-D18F-4486-91A9-16C6994377B1}" srcId="{5D2CC606-7D6C-49AE-AAE5-D9F084E0623C}" destId="{C7CBDEB9-2EFD-49ED-B4C4-625000CD5D40}" srcOrd="4" destOrd="0" parTransId="{3773D5AA-7A51-4B19-92FE-8628B6A35BFD}" sibTransId="{51B00C5F-BE02-4CE6-83CE-333CFFC6249A}"/>
    <dgm:cxn modelId="{F540610A-0BBB-4D22-AF40-2A4CE0E0025F}" srcId="{5D2CC606-7D6C-49AE-AAE5-D9F084E0623C}" destId="{48421368-9A6F-4052-9AE2-8A0D6459F4BB}" srcOrd="3" destOrd="0" parTransId="{AA8EA61F-1690-49F1-826B-22D1F30FBF4E}" sibTransId="{02D8DC1E-116B-43F9-A41F-75D8C14826ED}"/>
    <dgm:cxn modelId="{7C9C04F5-C76C-4B86-B674-8385488E6C2F}" type="presOf" srcId="{7C104BCD-D7BD-475F-8E85-2C6701840131}" destId="{A0C2C720-E3AC-429D-B3B9-7DCA43D5BF7D}" srcOrd="0" destOrd="0" presId="urn:microsoft.com/office/officeart/2005/8/layout/radial3"/>
    <dgm:cxn modelId="{6FB224CF-40E4-4F9E-AE14-8E6882A61236}" type="presOf" srcId="{C7CBDEB9-2EFD-49ED-B4C4-625000CD5D40}" destId="{DAE6301A-C3FD-4C0B-AD62-3E3745CC0E2C}" srcOrd="0" destOrd="0" presId="urn:microsoft.com/office/officeart/2005/8/layout/radial3"/>
    <dgm:cxn modelId="{F11596D2-D728-4948-8D03-0F7A0045231A}" type="presParOf" srcId="{F3284332-154A-4B89-8CA7-DC4285674D98}" destId="{5C022931-DF91-40B9-B868-9D36BCDF6801}" srcOrd="0" destOrd="0" presId="urn:microsoft.com/office/officeart/2005/8/layout/radial3"/>
    <dgm:cxn modelId="{386975C8-1262-4B93-92DB-CBF6C4C11EE0}" type="presParOf" srcId="{5C022931-DF91-40B9-B868-9D36BCDF6801}" destId="{E81DB1F2-EA78-4585-9D28-AD27C53CF8C7}" srcOrd="0" destOrd="0" presId="urn:microsoft.com/office/officeart/2005/8/layout/radial3"/>
    <dgm:cxn modelId="{4BA7C18C-FDA7-414A-BF9A-A936D45A728A}" type="presParOf" srcId="{5C022931-DF91-40B9-B868-9D36BCDF6801}" destId="{B7DC7B09-92A4-4C64-92DA-F8E38F1A2E95}" srcOrd="1" destOrd="0" presId="urn:microsoft.com/office/officeart/2005/8/layout/radial3"/>
    <dgm:cxn modelId="{A16906B3-9599-46FA-A38D-B203A83479CE}" type="presParOf" srcId="{5C022931-DF91-40B9-B868-9D36BCDF6801}" destId="{9E7FE55D-E6CC-4D0B-AD31-0EFDA0DC4A9C}" srcOrd="2" destOrd="0" presId="urn:microsoft.com/office/officeart/2005/8/layout/radial3"/>
    <dgm:cxn modelId="{78CB25D8-139A-4DC7-B9A4-1FC14FEDCC24}" type="presParOf" srcId="{5C022931-DF91-40B9-B868-9D36BCDF6801}" destId="{A0C2C720-E3AC-429D-B3B9-7DCA43D5BF7D}" srcOrd="3" destOrd="0" presId="urn:microsoft.com/office/officeart/2005/8/layout/radial3"/>
    <dgm:cxn modelId="{FF35768A-0ABB-48E3-AEEF-51EE774E02DE}" type="presParOf" srcId="{5C022931-DF91-40B9-B868-9D36BCDF6801}" destId="{78721C1F-8F44-4DBF-A581-1861315A4626}" srcOrd="4" destOrd="0" presId="urn:microsoft.com/office/officeart/2005/8/layout/radial3"/>
    <dgm:cxn modelId="{028E7C53-2693-4915-AAF1-EEC5501B32ED}" type="presParOf" srcId="{5C022931-DF91-40B9-B868-9D36BCDF6801}" destId="{DAE6301A-C3FD-4C0B-AD62-3E3745CC0E2C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F3EC4-8221-411F-8F3A-25AC3A0F1051}" type="doc">
      <dgm:prSet loTypeId="urn:microsoft.com/office/officeart/2005/8/layout/process2" loCatId="process" qsTypeId="urn:microsoft.com/office/officeart/2005/8/quickstyle/simple3" qsCatId="simple" csTypeId="urn:microsoft.com/office/officeart/2005/8/colors/colorful1#16" csCatId="colorful" phldr="1"/>
      <dgm:spPr/>
    </dgm:pt>
    <dgm:pt modelId="{9F77EC93-D5BB-44C3-B939-E8B743B56E2A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Know the product exists</a:t>
          </a:r>
          <a:endParaRPr lang="en-US" sz="2000" dirty="0">
            <a:solidFill>
              <a:schemeClr val="tx1"/>
            </a:solidFill>
          </a:endParaRPr>
        </a:p>
      </dgm:t>
    </dgm:pt>
    <dgm:pt modelId="{A70D0F7F-DBBC-4EA1-ACB1-B174102EADAC}" type="parTrans" cxnId="{18001AFD-F3AC-4DF3-BF7F-F19899F40FC8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D4C3230-14B9-4A4D-A4F3-891428D8AB22}" type="sibTrans" cxnId="{18001AFD-F3AC-4DF3-BF7F-F19899F40FC8}">
      <dgm:prSet custT="1"/>
      <dgm:spPr/>
      <dgm:t>
        <a:bodyPr/>
        <a:lstStyle/>
        <a:p>
          <a:endParaRPr lang="en-US" sz="2000" dirty="0">
            <a:solidFill>
              <a:schemeClr val="tx1"/>
            </a:solidFill>
          </a:endParaRPr>
        </a:p>
      </dgm:t>
    </dgm:pt>
    <dgm:pt modelId="{A247D069-5103-4420-B1B5-DC19A9B61A47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Understand what it can do </a:t>
          </a:r>
          <a:endParaRPr lang="en-US" sz="2000" dirty="0">
            <a:solidFill>
              <a:schemeClr val="tx1"/>
            </a:solidFill>
          </a:endParaRPr>
        </a:p>
      </dgm:t>
    </dgm:pt>
    <dgm:pt modelId="{5D02BA69-08EE-4109-B0F7-75A5BE1552E4}" type="parTrans" cxnId="{6E4ABBEE-4B2C-412F-8D10-351C64167D4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1D7D021E-BA9C-4A80-A647-40B4A8C0A26B}" type="sibTrans" cxnId="{6E4ABBEE-4B2C-412F-8D10-351C64167D4C}">
      <dgm:prSet custT="1"/>
      <dgm:spPr/>
      <dgm:t>
        <a:bodyPr/>
        <a:lstStyle/>
        <a:p>
          <a:endParaRPr lang="en-US" sz="2000" dirty="0">
            <a:solidFill>
              <a:schemeClr val="tx1"/>
            </a:solidFill>
          </a:endParaRPr>
        </a:p>
      </dgm:t>
    </dgm:pt>
    <dgm:pt modelId="{35A7C002-E771-4A60-9F39-D4530DD2C49B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Recognize how to buy</a:t>
          </a:r>
          <a:endParaRPr lang="en-US" sz="2000" dirty="0">
            <a:solidFill>
              <a:schemeClr val="tx1"/>
            </a:solidFill>
          </a:endParaRPr>
        </a:p>
      </dgm:t>
    </dgm:pt>
    <dgm:pt modelId="{7BBB7FBD-D6A1-400B-A4CB-C53AFC860B54}" type="parTrans" cxnId="{C4685E2E-4226-4493-9FDB-1E585374B74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0B4C35F-D61B-4784-927D-362224F0E7DD}" type="sibTrans" cxnId="{C4685E2E-4226-4493-9FDB-1E585374B74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A6044FC2-16C2-4BD0-91AB-36659CDE8FF3}" type="pres">
      <dgm:prSet presAssocID="{205F3EC4-8221-411F-8F3A-25AC3A0F1051}" presName="linearFlow" presStyleCnt="0">
        <dgm:presLayoutVars>
          <dgm:resizeHandles val="exact"/>
        </dgm:presLayoutVars>
      </dgm:prSet>
      <dgm:spPr/>
    </dgm:pt>
    <dgm:pt modelId="{47E071E1-E3E1-4FD1-A2E1-2C66C262E538}" type="pres">
      <dgm:prSet presAssocID="{9F77EC93-D5BB-44C3-B939-E8B743B56E2A}" presName="node" presStyleLbl="node1" presStyleIdx="0" presStyleCnt="3" custScaleX="125980" custLinFactNeighborX="4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226C1-11A7-4F85-B7E2-320D17208403}" type="pres">
      <dgm:prSet presAssocID="{CD4C3230-14B9-4A4D-A4F3-891428D8AB2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15F1F25-76D7-40C9-8EEE-D01B4D382AA7}" type="pres">
      <dgm:prSet presAssocID="{CD4C3230-14B9-4A4D-A4F3-891428D8AB2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B0846AA-E843-4733-A3A8-9795A83D477B}" type="pres">
      <dgm:prSet presAssocID="{A247D069-5103-4420-B1B5-DC19A9B61A47}" presName="node" presStyleLbl="node1" presStyleIdx="1" presStyleCnt="3" custScaleX="125980" custLinFactNeighborX="4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9ECD5-0A55-4E50-A917-5B847711AAD2}" type="pres">
      <dgm:prSet presAssocID="{1D7D021E-BA9C-4A80-A647-40B4A8C0A26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0FFF4AD-15DC-43F3-8D24-7BBF284E0F45}" type="pres">
      <dgm:prSet presAssocID="{1D7D021E-BA9C-4A80-A647-40B4A8C0A26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4E213B9-D3E9-4DE4-B278-84DAC931B4CD}" type="pres">
      <dgm:prSet presAssocID="{35A7C002-E771-4A60-9F39-D4530DD2C49B}" presName="node" presStyleLbl="node1" presStyleIdx="2" presStyleCnt="3" custScaleX="125980" custLinFactNeighborX="4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7CE6D5-0A04-4072-B2A9-EC9945FDC51B}" type="presOf" srcId="{CD4C3230-14B9-4A4D-A4F3-891428D8AB22}" destId="{4C4226C1-11A7-4F85-B7E2-320D17208403}" srcOrd="0" destOrd="0" presId="urn:microsoft.com/office/officeart/2005/8/layout/process2"/>
    <dgm:cxn modelId="{C4685E2E-4226-4493-9FDB-1E585374B74F}" srcId="{205F3EC4-8221-411F-8F3A-25AC3A0F1051}" destId="{35A7C002-E771-4A60-9F39-D4530DD2C49B}" srcOrd="2" destOrd="0" parTransId="{7BBB7FBD-D6A1-400B-A4CB-C53AFC860B54}" sibTransId="{C0B4C35F-D61B-4784-927D-362224F0E7DD}"/>
    <dgm:cxn modelId="{ECF27004-4646-4ABE-AA66-9C110BC3ECEF}" type="presOf" srcId="{CD4C3230-14B9-4A4D-A4F3-891428D8AB22}" destId="{115F1F25-76D7-40C9-8EEE-D01B4D382AA7}" srcOrd="1" destOrd="0" presId="urn:microsoft.com/office/officeart/2005/8/layout/process2"/>
    <dgm:cxn modelId="{E3242B21-96AE-40D5-9D1D-3CF6F67963AB}" type="presOf" srcId="{205F3EC4-8221-411F-8F3A-25AC3A0F1051}" destId="{A6044FC2-16C2-4BD0-91AB-36659CDE8FF3}" srcOrd="0" destOrd="0" presId="urn:microsoft.com/office/officeart/2005/8/layout/process2"/>
    <dgm:cxn modelId="{383BB286-7CFF-4A46-A82E-1CB435D8B208}" type="presOf" srcId="{A247D069-5103-4420-B1B5-DC19A9B61A47}" destId="{2B0846AA-E843-4733-A3A8-9795A83D477B}" srcOrd="0" destOrd="0" presId="urn:microsoft.com/office/officeart/2005/8/layout/process2"/>
    <dgm:cxn modelId="{72DA1922-0623-487C-8053-B078820E82E2}" type="presOf" srcId="{1D7D021E-BA9C-4A80-A647-40B4A8C0A26B}" destId="{20FFF4AD-15DC-43F3-8D24-7BBF284E0F45}" srcOrd="1" destOrd="0" presId="urn:microsoft.com/office/officeart/2005/8/layout/process2"/>
    <dgm:cxn modelId="{84C08D07-B49A-4CDA-BD96-E0809F1456ED}" type="presOf" srcId="{1D7D021E-BA9C-4A80-A647-40B4A8C0A26B}" destId="{5D19ECD5-0A55-4E50-A917-5B847711AAD2}" srcOrd="0" destOrd="0" presId="urn:microsoft.com/office/officeart/2005/8/layout/process2"/>
    <dgm:cxn modelId="{6E4ABBEE-4B2C-412F-8D10-351C64167D4C}" srcId="{205F3EC4-8221-411F-8F3A-25AC3A0F1051}" destId="{A247D069-5103-4420-B1B5-DC19A9B61A47}" srcOrd="1" destOrd="0" parTransId="{5D02BA69-08EE-4109-B0F7-75A5BE1552E4}" sibTransId="{1D7D021E-BA9C-4A80-A647-40B4A8C0A26B}"/>
    <dgm:cxn modelId="{18001AFD-F3AC-4DF3-BF7F-F19899F40FC8}" srcId="{205F3EC4-8221-411F-8F3A-25AC3A0F1051}" destId="{9F77EC93-D5BB-44C3-B939-E8B743B56E2A}" srcOrd="0" destOrd="0" parTransId="{A70D0F7F-DBBC-4EA1-ACB1-B174102EADAC}" sibTransId="{CD4C3230-14B9-4A4D-A4F3-891428D8AB22}"/>
    <dgm:cxn modelId="{FAA2D754-6FAB-40D8-AB2F-B24C7614CFCD}" type="presOf" srcId="{9F77EC93-D5BB-44C3-B939-E8B743B56E2A}" destId="{47E071E1-E3E1-4FD1-A2E1-2C66C262E538}" srcOrd="0" destOrd="0" presId="urn:microsoft.com/office/officeart/2005/8/layout/process2"/>
    <dgm:cxn modelId="{B1538A95-5512-4FF7-BCBC-015826144BE3}" type="presOf" srcId="{35A7C002-E771-4A60-9F39-D4530DD2C49B}" destId="{F4E213B9-D3E9-4DE4-B278-84DAC931B4CD}" srcOrd="0" destOrd="0" presId="urn:microsoft.com/office/officeart/2005/8/layout/process2"/>
    <dgm:cxn modelId="{0FFDB10B-9A22-4757-AA47-56F798F5EEC9}" type="presParOf" srcId="{A6044FC2-16C2-4BD0-91AB-36659CDE8FF3}" destId="{47E071E1-E3E1-4FD1-A2E1-2C66C262E538}" srcOrd="0" destOrd="0" presId="urn:microsoft.com/office/officeart/2005/8/layout/process2"/>
    <dgm:cxn modelId="{66666302-90EA-4E78-8F33-8D21D02BF074}" type="presParOf" srcId="{A6044FC2-16C2-4BD0-91AB-36659CDE8FF3}" destId="{4C4226C1-11A7-4F85-B7E2-320D17208403}" srcOrd="1" destOrd="0" presId="urn:microsoft.com/office/officeart/2005/8/layout/process2"/>
    <dgm:cxn modelId="{218DB055-422D-4229-B168-F2F0452CC762}" type="presParOf" srcId="{4C4226C1-11A7-4F85-B7E2-320D17208403}" destId="{115F1F25-76D7-40C9-8EEE-D01B4D382AA7}" srcOrd="0" destOrd="0" presId="urn:microsoft.com/office/officeart/2005/8/layout/process2"/>
    <dgm:cxn modelId="{0FFA73DF-D7AB-4D06-BD31-1B19BC3321AA}" type="presParOf" srcId="{A6044FC2-16C2-4BD0-91AB-36659CDE8FF3}" destId="{2B0846AA-E843-4733-A3A8-9795A83D477B}" srcOrd="2" destOrd="0" presId="urn:microsoft.com/office/officeart/2005/8/layout/process2"/>
    <dgm:cxn modelId="{5BC0EDDF-C502-4981-A338-ADB55AE3DDCE}" type="presParOf" srcId="{A6044FC2-16C2-4BD0-91AB-36659CDE8FF3}" destId="{5D19ECD5-0A55-4E50-A917-5B847711AAD2}" srcOrd="3" destOrd="0" presId="urn:microsoft.com/office/officeart/2005/8/layout/process2"/>
    <dgm:cxn modelId="{6B8DD8B1-F426-4223-8FEF-420017886CD5}" type="presParOf" srcId="{5D19ECD5-0A55-4E50-A917-5B847711AAD2}" destId="{20FFF4AD-15DC-43F3-8D24-7BBF284E0F45}" srcOrd="0" destOrd="0" presId="urn:microsoft.com/office/officeart/2005/8/layout/process2"/>
    <dgm:cxn modelId="{FC2AC587-5A12-4213-879B-6121B0632622}" type="presParOf" srcId="{A6044FC2-16C2-4BD0-91AB-36659CDE8FF3}" destId="{F4E213B9-D3E9-4DE4-B278-84DAC931B4C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DED45C-F3F1-4E05-8706-5AFB858686F2}" type="doc">
      <dgm:prSet loTypeId="urn:microsoft.com/office/officeart/2005/8/layout/pyramid2" loCatId="pyramid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70ED45D-0E34-4C3F-924E-9BA2638E63EA}">
      <dgm:prSet custT="1"/>
      <dgm:spPr/>
      <dgm:t>
        <a:bodyPr/>
        <a:lstStyle/>
        <a:p>
          <a:pPr rtl="0"/>
          <a:r>
            <a:rPr lang="en-US" sz="2400" dirty="0" smtClean="0"/>
            <a:t>React positively to firm’s offering</a:t>
          </a:r>
          <a:endParaRPr lang="en-US" sz="2400" dirty="0"/>
        </a:p>
      </dgm:t>
    </dgm:pt>
    <dgm:pt modelId="{0E5E2953-413A-4D30-8DCC-EA8E03E22CA9}" type="parTrans" cxnId="{D3AA4DE0-CBB3-4B3C-A97C-841B1E5B0131}">
      <dgm:prSet/>
      <dgm:spPr/>
      <dgm:t>
        <a:bodyPr/>
        <a:lstStyle/>
        <a:p>
          <a:endParaRPr lang="en-US" sz="2400"/>
        </a:p>
      </dgm:t>
    </dgm:pt>
    <dgm:pt modelId="{11AA79BA-4CFE-4226-ADA6-EBC82929818F}" type="sibTrans" cxnId="{D3AA4DE0-CBB3-4B3C-A97C-841B1E5B0131}">
      <dgm:prSet/>
      <dgm:spPr/>
      <dgm:t>
        <a:bodyPr/>
        <a:lstStyle/>
        <a:p>
          <a:endParaRPr lang="en-US" sz="2400"/>
        </a:p>
      </dgm:t>
    </dgm:pt>
    <dgm:pt modelId="{78A53CCB-32A5-4515-83CC-05E2F3BD209E}">
      <dgm:prSet custT="1"/>
      <dgm:spPr/>
      <dgm:t>
        <a:bodyPr/>
        <a:lstStyle/>
        <a:p>
          <a:pPr rtl="0"/>
          <a:r>
            <a:rPr lang="en-US" sz="2400" dirty="0" smtClean="0"/>
            <a:t>Move toward the firms products/services</a:t>
          </a:r>
          <a:endParaRPr lang="en-US" sz="2400" dirty="0"/>
        </a:p>
      </dgm:t>
    </dgm:pt>
    <dgm:pt modelId="{690A749B-1090-46EE-B4E2-6D3550B78018}" type="parTrans" cxnId="{80A9FAAD-11E7-4614-ABDF-1AD650D5CA6D}">
      <dgm:prSet/>
      <dgm:spPr/>
      <dgm:t>
        <a:bodyPr/>
        <a:lstStyle/>
        <a:p>
          <a:endParaRPr lang="en-US" sz="2400"/>
        </a:p>
      </dgm:t>
    </dgm:pt>
    <dgm:pt modelId="{4FE8F0AF-6F21-476F-99D9-74E0ECBF80E8}" type="sibTrans" cxnId="{80A9FAAD-11E7-4614-ABDF-1AD650D5CA6D}">
      <dgm:prSet/>
      <dgm:spPr/>
      <dgm:t>
        <a:bodyPr/>
        <a:lstStyle/>
        <a:p>
          <a:endParaRPr lang="en-US" sz="2400"/>
        </a:p>
      </dgm:t>
    </dgm:pt>
    <dgm:pt modelId="{739073CF-E8DD-47B6-9095-367000038B6E}">
      <dgm:prSet custT="1"/>
      <dgm:spPr/>
      <dgm:t>
        <a:bodyPr/>
        <a:lstStyle/>
        <a:p>
          <a:pPr rtl="0"/>
          <a:r>
            <a:rPr lang="en-US" sz="2400" dirty="0" smtClean="0"/>
            <a:t>Accept the firm’s value proposition</a:t>
          </a:r>
          <a:endParaRPr lang="en-US" sz="2400" dirty="0"/>
        </a:p>
      </dgm:t>
    </dgm:pt>
    <dgm:pt modelId="{A2A320BF-6A92-43D5-A321-4344B560D5A1}" type="parTrans" cxnId="{E4108864-FF57-4C22-BE20-E3BA6EAAB56C}">
      <dgm:prSet/>
      <dgm:spPr/>
      <dgm:t>
        <a:bodyPr/>
        <a:lstStyle/>
        <a:p>
          <a:endParaRPr lang="en-US" sz="2400"/>
        </a:p>
      </dgm:t>
    </dgm:pt>
    <dgm:pt modelId="{0FD7DDCE-9B02-43F5-9ABD-3ED226F70873}" type="sibTrans" cxnId="{E4108864-FF57-4C22-BE20-E3BA6EAAB56C}">
      <dgm:prSet/>
      <dgm:spPr/>
      <dgm:t>
        <a:bodyPr/>
        <a:lstStyle/>
        <a:p>
          <a:endParaRPr lang="en-US" sz="2400"/>
        </a:p>
      </dgm:t>
    </dgm:pt>
    <dgm:pt modelId="{D5CCB56C-B922-4284-AB83-8773B77A52A2}" type="pres">
      <dgm:prSet presAssocID="{FADED45C-F3F1-4E05-8706-5AFB858686F2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465F838F-3933-49FD-9118-E231DEE18061}" type="pres">
      <dgm:prSet presAssocID="{FADED45C-F3F1-4E05-8706-5AFB858686F2}" presName="pyramid" presStyleLbl="node1" presStyleIdx="0" presStyleCnt="1"/>
      <dgm:spPr/>
      <dgm:t>
        <a:bodyPr/>
        <a:lstStyle/>
        <a:p>
          <a:endParaRPr lang="en-US"/>
        </a:p>
      </dgm:t>
    </dgm:pt>
    <dgm:pt modelId="{FF3EFB02-AC30-4E80-936B-5DAAC6BD0BA1}" type="pres">
      <dgm:prSet presAssocID="{FADED45C-F3F1-4E05-8706-5AFB858686F2}" presName="theList" presStyleCnt="0"/>
      <dgm:spPr/>
      <dgm:t>
        <a:bodyPr/>
        <a:lstStyle/>
        <a:p>
          <a:endParaRPr lang="en-US"/>
        </a:p>
      </dgm:t>
    </dgm:pt>
    <dgm:pt modelId="{22F4F601-CB0B-4D96-817B-F984102AE172}" type="pres">
      <dgm:prSet presAssocID="{E70ED45D-0E34-4C3F-924E-9BA2638E63EA}" presName="aNode" presStyleLbl="fgAcc1" presStyleIdx="0" presStyleCnt="3" custScaleX="131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40572-A87F-4A19-B2F1-E6937FEC7D8B}" type="pres">
      <dgm:prSet presAssocID="{E70ED45D-0E34-4C3F-924E-9BA2638E63EA}" presName="aSpace" presStyleCnt="0"/>
      <dgm:spPr/>
      <dgm:t>
        <a:bodyPr/>
        <a:lstStyle/>
        <a:p>
          <a:endParaRPr lang="en-US"/>
        </a:p>
      </dgm:t>
    </dgm:pt>
    <dgm:pt modelId="{085D44FB-CFE3-43C3-83B4-CCCDCDA6429F}" type="pres">
      <dgm:prSet presAssocID="{78A53CCB-32A5-4515-83CC-05E2F3BD209E}" presName="aNode" presStyleLbl="fgAcc1" presStyleIdx="1" presStyleCnt="3" custScaleX="131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AFDB4C-EE40-4F26-A9F7-D0B3E66CD2D2}" type="pres">
      <dgm:prSet presAssocID="{78A53CCB-32A5-4515-83CC-05E2F3BD209E}" presName="aSpace" presStyleCnt="0"/>
      <dgm:spPr/>
      <dgm:t>
        <a:bodyPr/>
        <a:lstStyle/>
        <a:p>
          <a:endParaRPr lang="en-US"/>
        </a:p>
      </dgm:t>
    </dgm:pt>
    <dgm:pt modelId="{B35EA6B7-2CFA-47C4-A536-A7B1BE29874C}" type="pres">
      <dgm:prSet presAssocID="{739073CF-E8DD-47B6-9095-367000038B6E}" presName="aNode" presStyleLbl="fgAcc1" presStyleIdx="2" presStyleCnt="3" custScaleX="131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90AB1-C990-4E6E-9144-32298AC9DCB1}" type="pres">
      <dgm:prSet presAssocID="{739073CF-E8DD-47B6-9095-367000038B6E}" presName="aSpace" presStyleCnt="0"/>
      <dgm:spPr/>
      <dgm:t>
        <a:bodyPr/>
        <a:lstStyle/>
        <a:p>
          <a:endParaRPr lang="en-US"/>
        </a:p>
      </dgm:t>
    </dgm:pt>
  </dgm:ptLst>
  <dgm:cxnLst>
    <dgm:cxn modelId="{E4108864-FF57-4C22-BE20-E3BA6EAAB56C}" srcId="{FADED45C-F3F1-4E05-8706-5AFB858686F2}" destId="{739073CF-E8DD-47B6-9095-367000038B6E}" srcOrd="2" destOrd="0" parTransId="{A2A320BF-6A92-43D5-A321-4344B560D5A1}" sibTransId="{0FD7DDCE-9B02-43F5-9ABD-3ED226F70873}"/>
    <dgm:cxn modelId="{4432E2B4-CCBB-432D-A548-0CF93AAA0B68}" type="presOf" srcId="{FADED45C-F3F1-4E05-8706-5AFB858686F2}" destId="{D5CCB56C-B922-4284-AB83-8773B77A52A2}" srcOrd="0" destOrd="0" presId="urn:microsoft.com/office/officeart/2005/8/layout/pyramid2"/>
    <dgm:cxn modelId="{D3AA4DE0-CBB3-4B3C-A97C-841B1E5B0131}" srcId="{FADED45C-F3F1-4E05-8706-5AFB858686F2}" destId="{E70ED45D-0E34-4C3F-924E-9BA2638E63EA}" srcOrd="0" destOrd="0" parTransId="{0E5E2953-413A-4D30-8DCC-EA8E03E22CA9}" sibTransId="{11AA79BA-4CFE-4226-ADA6-EBC82929818F}"/>
    <dgm:cxn modelId="{41D048E9-FFFD-47CA-B5CB-6599F1034A3C}" type="presOf" srcId="{E70ED45D-0E34-4C3F-924E-9BA2638E63EA}" destId="{22F4F601-CB0B-4D96-817B-F984102AE172}" srcOrd="0" destOrd="0" presId="urn:microsoft.com/office/officeart/2005/8/layout/pyramid2"/>
    <dgm:cxn modelId="{314CE3A2-98E9-4826-A61B-015FDEDB9C25}" type="presOf" srcId="{78A53CCB-32A5-4515-83CC-05E2F3BD209E}" destId="{085D44FB-CFE3-43C3-83B4-CCCDCDA6429F}" srcOrd="0" destOrd="0" presId="urn:microsoft.com/office/officeart/2005/8/layout/pyramid2"/>
    <dgm:cxn modelId="{80A9FAAD-11E7-4614-ABDF-1AD650D5CA6D}" srcId="{FADED45C-F3F1-4E05-8706-5AFB858686F2}" destId="{78A53CCB-32A5-4515-83CC-05E2F3BD209E}" srcOrd="1" destOrd="0" parTransId="{690A749B-1090-46EE-B4E2-6D3550B78018}" sibTransId="{4FE8F0AF-6F21-476F-99D9-74E0ECBF80E8}"/>
    <dgm:cxn modelId="{853928AC-9603-442C-B422-3BE78632614E}" type="presOf" srcId="{739073CF-E8DD-47B6-9095-367000038B6E}" destId="{B35EA6B7-2CFA-47C4-A536-A7B1BE29874C}" srcOrd="0" destOrd="0" presId="urn:microsoft.com/office/officeart/2005/8/layout/pyramid2"/>
    <dgm:cxn modelId="{FE43F70A-E016-4C71-84FD-69141BEDFCD3}" type="presParOf" srcId="{D5CCB56C-B922-4284-AB83-8773B77A52A2}" destId="{465F838F-3933-49FD-9118-E231DEE18061}" srcOrd="0" destOrd="0" presId="urn:microsoft.com/office/officeart/2005/8/layout/pyramid2"/>
    <dgm:cxn modelId="{9F03AEAF-1EEB-4032-9BC4-FEEB783BC724}" type="presParOf" srcId="{D5CCB56C-B922-4284-AB83-8773B77A52A2}" destId="{FF3EFB02-AC30-4E80-936B-5DAAC6BD0BA1}" srcOrd="1" destOrd="0" presId="urn:microsoft.com/office/officeart/2005/8/layout/pyramid2"/>
    <dgm:cxn modelId="{D9C39237-7C71-42CE-BCA4-0B727A7E5F8B}" type="presParOf" srcId="{FF3EFB02-AC30-4E80-936B-5DAAC6BD0BA1}" destId="{22F4F601-CB0B-4D96-817B-F984102AE172}" srcOrd="0" destOrd="0" presId="urn:microsoft.com/office/officeart/2005/8/layout/pyramid2"/>
    <dgm:cxn modelId="{129D6379-FB7E-4170-9F35-EEAF728B20B1}" type="presParOf" srcId="{FF3EFB02-AC30-4E80-936B-5DAAC6BD0BA1}" destId="{15D40572-A87F-4A19-B2F1-E6937FEC7D8B}" srcOrd="1" destOrd="0" presId="urn:microsoft.com/office/officeart/2005/8/layout/pyramid2"/>
    <dgm:cxn modelId="{2652BC76-4658-4E61-9698-139EC394C420}" type="presParOf" srcId="{FF3EFB02-AC30-4E80-936B-5DAAC6BD0BA1}" destId="{085D44FB-CFE3-43C3-83B4-CCCDCDA6429F}" srcOrd="2" destOrd="0" presId="urn:microsoft.com/office/officeart/2005/8/layout/pyramid2"/>
    <dgm:cxn modelId="{8C32220C-C921-4E57-9743-DAFD9D545B69}" type="presParOf" srcId="{FF3EFB02-AC30-4E80-936B-5DAAC6BD0BA1}" destId="{04AFDB4C-EE40-4F26-A9F7-D0B3E66CD2D2}" srcOrd="3" destOrd="0" presId="urn:microsoft.com/office/officeart/2005/8/layout/pyramid2"/>
    <dgm:cxn modelId="{1DC6DDB8-8756-4DB2-8323-827B6A38291F}" type="presParOf" srcId="{FF3EFB02-AC30-4E80-936B-5DAAC6BD0BA1}" destId="{B35EA6B7-2CFA-47C4-A536-A7B1BE29874C}" srcOrd="4" destOrd="0" presId="urn:microsoft.com/office/officeart/2005/8/layout/pyramid2"/>
    <dgm:cxn modelId="{F77E007F-29F5-41AB-A60B-1FEDFBEB6CC7}" type="presParOf" srcId="{FF3EFB02-AC30-4E80-936B-5DAAC6BD0BA1}" destId="{43490AB1-C990-4E6E-9144-32298AC9DCB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DAEA78-BB1D-4200-B871-5AA2370CA60A}" type="doc">
      <dgm:prSet loTypeId="urn:microsoft.com/office/officeart/2005/8/layout/radial3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EBB646-95EB-48EE-B753-2B0672C93F4A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Targeting Strategies</a:t>
          </a:r>
          <a:endParaRPr lang="en-US" sz="2400" dirty="0"/>
        </a:p>
      </dgm:t>
    </dgm:pt>
    <dgm:pt modelId="{32079069-5A6A-479D-B511-3DD26B7ACE08}" type="parTrans" cxnId="{97283B9E-7F69-4019-BA8C-C599B6EF0F44}">
      <dgm:prSet/>
      <dgm:spPr/>
      <dgm:t>
        <a:bodyPr/>
        <a:lstStyle/>
        <a:p>
          <a:endParaRPr lang="en-US"/>
        </a:p>
      </dgm:t>
    </dgm:pt>
    <dgm:pt modelId="{6CB5A62D-15AF-4A51-A8C0-75211188D369}" type="sibTrans" cxnId="{97283B9E-7F69-4019-BA8C-C599B6EF0F44}">
      <dgm:prSet/>
      <dgm:spPr/>
      <dgm:t>
        <a:bodyPr/>
        <a:lstStyle/>
        <a:p>
          <a:endParaRPr lang="en-US"/>
        </a:p>
      </dgm:t>
    </dgm:pt>
    <dgm:pt modelId="{C4A60A1E-1977-454B-ACFE-156C34F119EE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lIns="0" tIns="0" rIns="0" bIns="0"/>
        <a:lstStyle/>
        <a:p>
          <a:pPr rtl="0"/>
          <a:r>
            <a:rPr lang="en-US" sz="2300" dirty="0" smtClean="0"/>
            <a:t>Differentiated</a:t>
          </a:r>
          <a:endParaRPr lang="en-US" sz="2300" dirty="0"/>
        </a:p>
      </dgm:t>
    </dgm:pt>
    <dgm:pt modelId="{CF7C7994-F00C-4831-8081-8B41E9A2BA2B}" type="parTrans" cxnId="{D478534F-73EF-4982-B107-B040DBFCF3A3}">
      <dgm:prSet/>
      <dgm:spPr/>
      <dgm:t>
        <a:bodyPr/>
        <a:lstStyle/>
        <a:p>
          <a:endParaRPr lang="en-US"/>
        </a:p>
      </dgm:t>
    </dgm:pt>
    <dgm:pt modelId="{12A45E65-BB3C-4BCA-A505-1BC035E63C85}" type="sibTrans" cxnId="{D478534F-73EF-4982-B107-B040DBFCF3A3}">
      <dgm:prSet/>
      <dgm:spPr/>
      <dgm:t>
        <a:bodyPr/>
        <a:lstStyle/>
        <a:p>
          <a:endParaRPr lang="en-US"/>
        </a:p>
      </dgm:t>
    </dgm:pt>
    <dgm:pt modelId="{1814642C-7AB6-4F3C-B8D2-752FF883D1F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 lIns="0" tIns="0" rIns="0" bIns="0"/>
        <a:lstStyle/>
        <a:p>
          <a:pPr rtl="0"/>
          <a:r>
            <a:rPr lang="en-US" sz="2200" dirty="0" smtClean="0"/>
            <a:t>Concentrated</a:t>
          </a:r>
          <a:endParaRPr lang="en-US" sz="2200" dirty="0"/>
        </a:p>
      </dgm:t>
    </dgm:pt>
    <dgm:pt modelId="{27F6C3D4-D845-4489-8741-D58699F8029B}" type="parTrans" cxnId="{9F30A0DF-35A5-4BBF-8AF9-CEC124712065}">
      <dgm:prSet/>
      <dgm:spPr/>
      <dgm:t>
        <a:bodyPr/>
        <a:lstStyle/>
        <a:p>
          <a:endParaRPr lang="en-US"/>
        </a:p>
      </dgm:t>
    </dgm:pt>
    <dgm:pt modelId="{C8C1735F-C52F-4343-A7BD-C3246CEBD490}" type="sibTrans" cxnId="{9F30A0DF-35A5-4BBF-8AF9-CEC124712065}">
      <dgm:prSet/>
      <dgm:spPr/>
      <dgm:t>
        <a:bodyPr/>
        <a:lstStyle/>
        <a:p>
          <a:endParaRPr lang="en-US"/>
        </a:p>
      </dgm:t>
    </dgm:pt>
    <dgm:pt modelId="{B384FD51-D78C-4856-BB0D-6F562AD3927A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 lIns="0" tIns="0" rIns="0" bIns="0"/>
        <a:lstStyle/>
        <a:p>
          <a:pPr rtl="0"/>
          <a:r>
            <a:rPr lang="en-US" sz="2300" dirty="0" smtClean="0"/>
            <a:t>Micromarketing</a:t>
          </a:r>
          <a:br>
            <a:rPr lang="en-US" sz="2300" dirty="0" smtClean="0"/>
          </a:br>
          <a:r>
            <a:rPr lang="en-US" sz="2300" dirty="0" smtClean="0"/>
            <a:t>or</a:t>
          </a:r>
          <a:br>
            <a:rPr lang="en-US" sz="2300" dirty="0" smtClean="0"/>
          </a:br>
          <a:r>
            <a:rPr lang="en-US" sz="2300" dirty="0" smtClean="0"/>
            <a:t>one-to-one</a:t>
          </a:r>
          <a:endParaRPr lang="en-US" sz="2300" dirty="0"/>
        </a:p>
      </dgm:t>
    </dgm:pt>
    <dgm:pt modelId="{8CE3B30E-6E44-498A-A709-593CF13D69F6}" type="parTrans" cxnId="{B5585122-ED68-4111-8435-361E51DE700A}">
      <dgm:prSet/>
      <dgm:spPr/>
      <dgm:t>
        <a:bodyPr/>
        <a:lstStyle/>
        <a:p>
          <a:endParaRPr lang="en-US"/>
        </a:p>
      </dgm:t>
    </dgm:pt>
    <dgm:pt modelId="{224B0B76-F0E3-4E76-8082-7E474675A4B2}" type="sibTrans" cxnId="{B5585122-ED68-4111-8435-361E51DE700A}">
      <dgm:prSet/>
      <dgm:spPr/>
      <dgm:t>
        <a:bodyPr/>
        <a:lstStyle/>
        <a:p>
          <a:endParaRPr lang="en-US"/>
        </a:p>
      </dgm:t>
    </dgm:pt>
    <dgm:pt modelId="{0054AC19-CAF2-4BA7-B2AE-29ED1A4D34F4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 lIns="0" tIns="0" rIns="0" bIns="0"/>
        <a:lstStyle/>
        <a:p>
          <a:pPr rtl="0"/>
          <a:r>
            <a:rPr lang="en-US" sz="2000" dirty="0" smtClean="0"/>
            <a:t>Undifferentiated or</a:t>
          </a:r>
          <a:br>
            <a:rPr lang="en-US" sz="2000" dirty="0" smtClean="0"/>
          </a:br>
          <a:r>
            <a:rPr lang="en-US" sz="2000" dirty="0" smtClean="0"/>
            <a:t>mass marketing</a:t>
          </a:r>
          <a:endParaRPr lang="en-US" sz="2000" dirty="0"/>
        </a:p>
      </dgm:t>
    </dgm:pt>
    <dgm:pt modelId="{6FE18974-826B-4A46-9D0A-5E9E985745AA}" type="parTrans" cxnId="{3701D970-88BB-4175-9611-DA9E59788EF5}">
      <dgm:prSet/>
      <dgm:spPr/>
      <dgm:t>
        <a:bodyPr/>
        <a:lstStyle/>
        <a:p>
          <a:endParaRPr lang="en-US"/>
        </a:p>
      </dgm:t>
    </dgm:pt>
    <dgm:pt modelId="{6E7C992A-14D1-46E9-9112-250152FB542E}" type="sibTrans" cxnId="{3701D970-88BB-4175-9611-DA9E59788EF5}">
      <dgm:prSet/>
      <dgm:spPr/>
      <dgm:t>
        <a:bodyPr/>
        <a:lstStyle/>
        <a:p>
          <a:endParaRPr lang="en-US"/>
        </a:p>
      </dgm:t>
    </dgm:pt>
    <dgm:pt modelId="{D7004725-2813-4B95-BFDA-98EE69154DC5}" type="pres">
      <dgm:prSet presAssocID="{A7DAEA78-BB1D-4200-B871-5AA2370CA60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A1DD39-74C6-401D-B2BB-6404FF5BFE9E}" type="pres">
      <dgm:prSet presAssocID="{A7DAEA78-BB1D-4200-B871-5AA2370CA60A}" presName="radial" presStyleCnt="0">
        <dgm:presLayoutVars>
          <dgm:animLvl val="ctr"/>
        </dgm:presLayoutVars>
      </dgm:prSet>
      <dgm:spPr/>
    </dgm:pt>
    <dgm:pt modelId="{B8C7C7EC-EBFE-4C70-8751-9D22EB43037E}" type="pres">
      <dgm:prSet presAssocID="{0AEBB646-95EB-48EE-B753-2B0672C93F4A}" presName="centerShape" presStyleLbl="vennNode1" presStyleIdx="0" presStyleCnt="5" custLinFactNeighborX="3963" custLinFactNeighborY="948"/>
      <dgm:spPr/>
      <dgm:t>
        <a:bodyPr/>
        <a:lstStyle/>
        <a:p>
          <a:endParaRPr lang="en-US"/>
        </a:p>
      </dgm:t>
    </dgm:pt>
    <dgm:pt modelId="{660F3235-74E7-4C9A-90D9-905E8D285CD9}" type="pres">
      <dgm:prSet presAssocID="{C4A60A1E-1977-454B-ACFE-156C34F119EE}" presName="node" presStyleLbl="vennNode1" presStyleIdx="1" presStyleCnt="5" custScaleX="203448" custScaleY="125616" custRadScaleRad="99700" custRadScaleInc="59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23B64-B575-4407-A6BA-E0AAA812D1F9}" type="pres">
      <dgm:prSet presAssocID="{1814642C-7AB6-4F3C-B8D2-752FF883D1FE}" presName="node" presStyleLbl="vennNode1" presStyleIdx="2" presStyleCnt="5" custScaleX="174448" custScaleY="125616" custRadScaleRad="122953" custRadScaleInc="3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004D2-80FF-4F62-886E-8911B6A77AF8}" type="pres">
      <dgm:prSet presAssocID="{B384FD51-D78C-4856-BB0D-6F562AD3927A}" presName="node" presStyleLbl="vennNode1" presStyleIdx="3" presStyleCnt="5" custScaleX="242109" custScaleY="125616" custRadScaleRad="100588" custRadScaleInc="-3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38A73-D5F4-4F3B-AA19-7CD3157C7C1B}" type="pres">
      <dgm:prSet presAssocID="{0054AC19-CAF2-4BA7-B2AE-29ED1A4D34F4}" presName="node" presStyleLbl="vennNode1" presStyleIdx="4" presStyleCnt="5" custScaleX="202147" custScaleY="161082" custRadScaleRad="120467" custRadScaleInc="-3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01D970-88BB-4175-9611-DA9E59788EF5}" srcId="{0AEBB646-95EB-48EE-B753-2B0672C93F4A}" destId="{0054AC19-CAF2-4BA7-B2AE-29ED1A4D34F4}" srcOrd="3" destOrd="0" parTransId="{6FE18974-826B-4A46-9D0A-5E9E985745AA}" sibTransId="{6E7C992A-14D1-46E9-9112-250152FB542E}"/>
    <dgm:cxn modelId="{474409A2-7A0F-4A6B-A3CC-131EEC389B7B}" type="presOf" srcId="{1814642C-7AB6-4F3C-B8D2-752FF883D1FE}" destId="{F8423B64-B575-4407-A6BA-E0AAA812D1F9}" srcOrd="0" destOrd="0" presId="urn:microsoft.com/office/officeart/2005/8/layout/radial3"/>
    <dgm:cxn modelId="{5D727673-07DF-482C-B8D8-82FB795E9CC6}" type="presOf" srcId="{A7DAEA78-BB1D-4200-B871-5AA2370CA60A}" destId="{D7004725-2813-4B95-BFDA-98EE69154DC5}" srcOrd="0" destOrd="0" presId="urn:microsoft.com/office/officeart/2005/8/layout/radial3"/>
    <dgm:cxn modelId="{B5585122-ED68-4111-8435-361E51DE700A}" srcId="{0AEBB646-95EB-48EE-B753-2B0672C93F4A}" destId="{B384FD51-D78C-4856-BB0D-6F562AD3927A}" srcOrd="2" destOrd="0" parTransId="{8CE3B30E-6E44-498A-A709-593CF13D69F6}" sibTransId="{224B0B76-F0E3-4E76-8082-7E474675A4B2}"/>
    <dgm:cxn modelId="{83CA2B87-3B1D-46C7-80A3-ECAEA63E19CD}" type="presOf" srcId="{0054AC19-CAF2-4BA7-B2AE-29ED1A4D34F4}" destId="{DEA38A73-D5F4-4F3B-AA19-7CD3157C7C1B}" srcOrd="0" destOrd="0" presId="urn:microsoft.com/office/officeart/2005/8/layout/radial3"/>
    <dgm:cxn modelId="{97283B9E-7F69-4019-BA8C-C599B6EF0F44}" srcId="{A7DAEA78-BB1D-4200-B871-5AA2370CA60A}" destId="{0AEBB646-95EB-48EE-B753-2B0672C93F4A}" srcOrd="0" destOrd="0" parTransId="{32079069-5A6A-479D-B511-3DD26B7ACE08}" sibTransId="{6CB5A62D-15AF-4A51-A8C0-75211188D369}"/>
    <dgm:cxn modelId="{86EA2EFF-7D65-424E-8CFF-E0501CE0B71E}" type="presOf" srcId="{C4A60A1E-1977-454B-ACFE-156C34F119EE}" destId="{660F3235-74E7-4C9A-90D9-905E8D285CD9}" srcOrd="0" destOrd="0" presId="urn:microsoft.com/office/officeart/2005/8/layout/radial3"/>
    <dgm:cxn modelId="{9F30A0DF-35A5-4BBF-8AF9-CEC124712065}" srcId="{0AEBB646-95EB-48EE-B753-2B0672C93F4A}" destId="{1814642C-7AB6-4F3C-B8D2-752FF883D1FE}" srcOrd="1" destOrd="0" parTransId="{27F6C3D4-D845-4489-8741-D58699F8029B}" sibTransId="{C8C1735F-C52F-4343-A7BD-C3246CEBD490}"/>
    <dgm:cxn modelId="{D478534F-73EF-4982-B107-B040DBFCF3A3}" srcId="{0AEBB646-95EB-48EE-B753-2B0672C93F4A}" destId="{C4A60A1E-1977-454B-ACFE-156C34F119EE}" srcOrd="0" destOrd="0" parTransId="{CF7C7994-F00C-4831-8081-8B41E9A2BA2B}" sibTransId="{12A45E65-BB3C-4BCA-A505-1BC035E63C85}"/>
    <dgm:cxn modelId="{54C507EC-FC0C-4D1F-91E3-D837D3AD6F1A}" type="presOf" srcId="{B384FD51-D78C-4856-BB0D-6F562AD3927A}" destId="{292004D2-80FF-4F62-886E-8911B6A77AF8}" srcOrd="0" destOrd="0" presId="urn:microsoft.com/office/officeart/2005/8/layout/radial3"/>
    <dgm:cxn modelId="{62478B83-FF41-4A1B-8B45-A03A623D83DB}" type="presOf" srcId="{0AEBB646-95EB-48EE-B753-2B0672C93F4A}" destId="{B8C7C7EC-EBFE-4C70-8751-9D22EB43037E}" srcOrd="0" destOrd="0" presId="urn:microsoft.com/office/officeart/2005/8/layout/radial3"/>
    <dgm:cxn modelId="{80C80CCE-993A-4907-8D47-7AF725146516}" type="presParOf" srcId="{D7004725-2813-4B95-BFDA-98EE69154DC5}" destId="{F3A1DD39-74C6-401D-B2BB-6404FF5BFE9E}" srcOrd="0" destOrd="0" presId="urn:microsoft.com/office/officeart/2005/8/layout/radial3"/>
    <dgm:cxn modelId="{15D84BDA-9EFF-4206-8C47-8EDBEE6D44DF}" type="presParOf" srcId="{F3A1DD39-74C6-401D-B2BB-6404FF5BFE9E}" destId="{B8C7C7EC-EBFE-4C70-8751-9D22EB43037E}" srcOrd="0" destOrd="0" presId="urn:microsoft.com/office/officeart/2005/8/layout/radial3"/>
    <dgm:cxn modelId="{2E0B5560-D3B6-435B-8F65-6512F0640AF5}" type="presParOf" srcId="{F3A1DD39-74C6-401D-B2BB-6404FF5BFE9E}" destId="{660F3235-74E7-4C9A-90D9-905E8D285CD9}" srcOrd="1" destOrd="0" presId="urn:microsoft.com/office/officeart/2005/8/layout/radial3"/>
    <dgm:cxn modelId="{088124E6-45E4-46DF-9F78-B080338095AE}" type="presParOf" srcId="{F3A1DD39-74C6-401D-B2BB-6404FF5BFE9E}" destId="{F8423B64-B575-4407-A6BA-E0AAA812D1F9}" srcOrd="2" destOrd="0" presId="urn:microsoft.com/office/officeart/2005/8/layout/radial3"/>
    <dgm:cxn modelId="{31B02628-CCC1-4613-A7B0-2C9909CC5409}" type="presParOf" srcId="{F3A1DD39-74C6-401D-B2BB-6404FF5BFE9E}" destId="{292004D2-80FF-4F62-886E-8911B6A77AF8}" srcOrd="3" destOrd="0" presId="urn:microsoft.com/office/officeart/2005/8/layout/radial3"/>
    <dgm:cxn modelId="{EA4947AC-9932-4AB4-87F1-FA5543BEDE8F}" type="presParOf" srcId="{F3A1DD39-74C6-401D-B2BB-6404FF5BFE9E}" destId="{DEA38A73-D5F4-4F3B-AA19-7CD3157C7C1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1FD98D-A61C-409F-AE34-067030FDACA5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71BD16-A959-4D65-B449-E2A1E2898373}">
      <dgm:prSet phldrT="[Text]" custT="1"/>
      <dgm:spPr/>
      <dgm:t>
        <a:bodyPr/>
        <a:lstStyle/>
        <a:p>
          <a:r>
            <a:rPr lang="en-US" sz="2400" dirty="0" smtClean="0"/>
            <a:t>Salient Attributes</a:t>
          </a:r>
          <a:endParaRPr lang="en-US" sz="2400" dirty="0"/>
        </a:p>
      </dgm:t>
    </dgm:pt>
    <dgm:pt modelId="{858A354D-DFC6-4C9B-BA8F-158A9DF4FFE0}" type="sibTrans" cxnId="{FC0D552F-47BF-4859-8999-05A7735857C9}">
      <dgm:prSet/>
      <dgm:spPr/>
      <dgm:t>
        <a:bodyPr/>
        <a:lstStyle/>
        <a:p>
          <a:endParaRPr lang="en-US" sz="2400"/>
        </a:p>
      </dgm:t>
    </dgm:pt>
    <dgm:pt modelId="{64323FDB-313F-450B-81B8-C1AB6C27B1BB}" type="parTrans" cxnId="{FC0D552F-47BF-4859-8999-05A7735857C9}">
      <dgm:prSet/>
      <dgm:spPr/>
      <dgm:t>
        <a:bodyPr/>
        <a:lstStyle/>
        <a:p>
          <a:endParaRPr lang="en-US" sz="2400"/>
        </a:p>
      </dgm:t>
    </dgm:pt>
    <dgm:pt modelId="{E7256D53-77B6-4CE0-AF05-4D2543CC0A92}">
      <dgm:prSet phldrT="[Text]" custT="1"/>
      <dgm:spPr/>
      <dgm:t>
        <a:bodyPr/>
        <a:lstStyle/>
        <a:p>
          <a:r>
            <a:rPr lang="en-US" sz="2400" dirty="0" smtClean="0"/>
            <a:t>Positioning Methods</a:t>
          </a:r>
          <a:endParaRPr lang="en-US" sz="2400" dirty="0"/>
        </a:p>
      </dgm:t>
    </dgm:pt>
    <dgm:pt modelId="{1B23F772-AEEE-4140-86E7-0499EFCF45FC}" type="sibTrans" cxnId="{73754623-8259-4ACF-9E47-E4AC0C45E330}">
      <dgm:prSet/>
      <dgm:spPr/>
      <dgm:t>
        <a:bodyPr/>
        <a:lstStyle/>
        <a:p>
          <a:endParaRPr lang="en-US" sz="2400"/>
        </a:p>
      </dgm:t>
    </dgm:pt>
    <dgm:pt modelId="{F02CFF1F-B0E8-4B5B-8EF2-449018416BC7}" type="parTrans" cxnId="{73754623-8259-4ACF-9E47-E4AC0C45E330}">
      <dgm:prSet/>
      <dgm:spPr/>
      <dgm:t>
        <a:bodyPr/>
        <a:lstStyle/>
        <a:p>
          <a:endParaRPr lang="en-US" sz="2400"/>
        </a:p>
      </dgm:t>
    </dgm:pt>
    <dgm:pt modelId="{8A9DE5C6-C2EC-4B70-9C33-B8AFE9279785}">
      <dgm:prSet phldrT="[Text]" custT="1"/>
      <dgm:spPr/>
      <dgm:t>
        <a:bodyPr/>
        <a:lstStyle/>
        <a:p>
          <a:r>
            <a:rPr lang="en-US" sz="2400" dirty="0" smtClean="0"/>
            <a:t>Symbol</a:t>
          </a:r>
          <a:endParaRPr lang="en-US" sz="2400" dirty="0"/>
        </a:p>
      </dgm:t>
    </dgm:pt>
    <dgm:pt modelId="{AA239658-50CE-42A8-B24A-6EEBFDB06332}" type="parTrans" cxnId="{B79DD816-846A-4D7D-AF51-05537021606B}">
      <dgm:prSet/>
      <dgm:spPr/>
      <dgm:t>
        <a:bodyPr/>
        <a:lstStyle/>
        <a:p>
          <a:endParaRPr lang="en-US" sz="2400"/>
        </a:p>
      </dgm:t>
    </dgm:pt>
    <dgm:pt modelId="{BBABA9F4-479B-4124-A7BE-B7D00D6D5151}" type="sibTrans" cxnId="{B79DD816-846A-4D7D-AF51-05537021606B}">
      <dgm:prSet/>
      <dgm:spPr/>
      <dgm:t>
        <a:bodyPr/>
        <a:lstStyle/>
        <a:p>
          <a:endParaRPr lang="en-US" sz="2400"/>
        </a:p>
      </dgm:t>
    </dgm:pt>
    <dgm:pt modelId="{7054C3B3-9350-462D-ABD4-84FB77FC7FD4}">
      <dgm:prSet phldrT="[Text]" custT="1"/>
      <dgm:spPr/>
      <dgm:t>
        <a:bodyPr/>
        <a:lstStyle/>
        <a:p>
          <a:r>
            <a:rPr lang="en-US" sz="2400" dirty="0" smtClean="0"/>
            <a:t>Competition</a:t>
          </a:r>
          <a:endParaRPr lang="en-US" sz="2400" dirty="0"/>
        </a:p>
      </dgm:t>
    </dgm:pt>
    <dgm:pt modelId="{0F9007BA-CA36-4750-AC32-028ED95977C9}" type="parTrans" cxnId="{CFA8D87E-8565-40CE-AED7-F265BE3E2222}">
      <dgm:prSet/>
      <dgm:spPr/>
      <dgm:t>
        <a:bodyPr/>
        <a:lstStyle/>
        <a:p>
          <a:endParaRPr lang="en-US" sz="2400"/>
        </a:p>
      </dgm:t>
    </dgm:pt>
    <dgm:pt modelId="{59844D54-A849-4016-BF06-5F46CF825E07}" type="sibTrans" cxnId="{CFA8D87E-8565-40CE-AED7-F265BE3E2222}">
      <dgm:prSet/>
      <dgm:spPr/>
      <dgm:t>
        <a:bodyPr/>
        <a:lstStyle/>
        <a:p>
          <a:endParaRPr lang="en-US" sz="2400"/>
        </a:p>
      </dgm:t>
    </dgm:pt>
    <dgm:pt modelId="{3016ED64-D91E-4848-A9F9-2B52D096FE0F}">
      <dgm:prSet phldrT="[Text]" custT="1"/>
      <dgm:spPr/>
      <dgm:t>
        <a:bodyPr/>
        <a:lstStyle/>
        <a:p>
          <a:r>
            <a:rPr lang="en-US" sz="2400" dirty="0" smtClean="0"/>
            <a:t>Value</a:t>
          </a:r>
          <a:endParaRPr lang="en-US" sz="2400" dirty="0"/>
        </a:p>
      </dgm:t>
    </dgm:pt>
    <dgm:pt modelId="{C812D26B-F5FB-4E30-B8B6-466C1C6186B9}" type="parTrans" cxnId="{F3300AA1-C9DE-4B25-8302-04440F519678}">
      <dgm:prSet/>
      <dgm:spPr/>
      <dgm:t>
        <a:bodyPr/>
        <a:lstStyle/>
        <a:p>
          <a:endParaRPr lang="en-US"/>
        </a:p>
      </dgm:t>
    </dgm:pt>
    <dgm:pt modelId="{0F763E16-4B50-4EC4-BC79-779851311376}" type="sibTrans" cxnId="{F3300AA1-C9DE-4B25-8302-04440F519678}">
      <dgm:prSet/>
      <dgm:spPr/>
      <dgm:t>
        <a:bodyPr/>
        <a:lstStyle/>
        <a:p>
          <a:endParaRPr lang="en-US"/>
        </a:p>
      </dgm:t>
    </dgm:pt>
    <dgm:pt modelId="{51E68DCE-C10D-4A93-B3E3-9CE667F666E6}" type="pres">
      <dgm:prSet presAssocID="{7E1FD98D-A61C-409F-AE34-067030FDAC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A7F8E2-9563-444B-AF1C-82B84AC32EAF}" type="pres">
      <dgm:prSet presAssocID="{E7256D53-77B6-4CE0-AF05-4D2543CC0A92}" presName="parentLin" presStyleCnt="0"/>
      <dgm:spPr/>
      <dgm:t>
        <a:bodyPr/>
        <a:lstStyle/>
        <a:p>
          <a:endParaRPr lang="en-US"/>
        </a:p>
      </dgm:t>
    </dgm:pt>
    <dgm:pt modelId="{0FD2BFE4-62CF-4043-822A-D485C00A9B6F}" type="pres">
      <dgm:prSet presAssocID="{E7256D53-77B6-4CE0-AF05-4D2543CC0A92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E64900C0-FE8B-4C87-90BA-C15ADEBAB62A}" type="pres">
      <dgm:prSet presAssocID="{E7256D53-77B6-4CE0-AF05-4D2543CC0A9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AE6ED7-0549-4F4C-9895-66D5232547A5}" type="pres">
      <dgm:prSet presAssocID="{E7256D53-77B6-4CE0-AF05-4D2543CC0A92}" presName="negativeSpace" presStyleCnt="0"/>
      <dgm:spPr/>
      <dgm:t>
        <a:bodyPr/>
        <a:lstStyle/>
        <a:p>
          <a:endParaRPr lang="en-US"/>
        </a:p>
      </dgm:t>
    </dgm:pt>
    <dgm:pt modelId="{98C8E319-F64C-4DBC-BFD6-94C4975EDE3C}" type="pres">
      <dgm:prSet presAssocID="{E7256D53-77B6-4CE0-AF05-4D2543CC0A92}" presName="childText" presStyleLbl="conFgAcc1" presStyleIdx="0" presStyleCnt="1" custScaleY="130918" custLinFactNeighborX="5464" custLinFactNeighborY="15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9DD816-846A-4D7D-AF51-05537021606B}" srcId="{E7256D53-77B6-4CE0-AF05-4D2543CC0A92}" destId="{8A9DE5C6-C2EC-4B70-9C33-B8AFE9279785}" srcOrd="2" destOrd="0" parTransId="{AA239658-50CE-42A8-B24A-6EEBFDB06332}" sibTransId="{BBABA9F4-479B-4124-A7BE-B7D00D6D5151}"/>
    <dgm:cxn modelId="{75AC4C25-16C3-421E-AA9B-87D7B60473A1}" type="presOf" srcId="{F371BD16-A959-4D65-B449-E2A1E2898373}" destId="{98C8E319-F64C-4DBC-BFD6-94C4975EDE3C}" srcOrd="0" destOrd="1" presId="urn:microsoft.com/office/officeart/2005/8/layout/list1"/>
    <dgm:cxn modelId="{4559832A-EE36-414C-95D2-41971B71A9BB}" type="presOf" srcId="{7054C3B3-9350-462D-ABD4-84FB77FC7FD4}" destId="{98C8E319-F64C-4DBC-BFD6-94C4975EDE3C}" srcOrd="0" destOrd="3" presId="urn:microsoft.com/office/officeart/2005/8/layout/list1"/>
    <dgm:cxn modelId="{BC1C3CE4-B52E-440A-8071-D5754E2B2A28}" type="presOf" srcId="{E7256D53-77B6-4CE0-AF05-4D2543CC0A92}" destId="{E64900C0-FE8B-4C87-90BA-C15ADEBAB62A}" srcOrd="1" destOrd="0" presId="urn:microsoft.com/office/officeart/2005/8/layout/list1"/>
    <dgm:cxn modelId="{73754623-8259-4ACF-9E47-E4AC0C45E330}" srcId="{7E1FD98D-A61C-409F-AE34-067030FDACA5}" destId="{E7256D53-77B6-4CE0-AF05-4D2543CC0A92}" srcOrd="0" destOrd="0" parTransId="{F02CFF1F-B0E8-4B5B-8EF2-449018416BC7}" sibTransId="{1B23F772-AEEE-4140-86E7-0499EFCF45FC}"/>
    <dgm:cxn modelId="{8C5D5251-6A02-4413-BC03-665D060ED494}" type="presOf" srcId="{E7256D53-77B6-4CE0-AF05-4D2543CC0A92}" destId="{0FD2BFE4-62CF-4043-822A-D485C00A9B6F}" srcOrd="0" destOrd="0" presId="urn:microsoft.com/office/officeart/2005/8/layout/list1"/>
    <dgm:cxn modelId="{29A7D20B-9A82-457D-9A80-2CD5549DDAC6}" type="presOf" srcId="{7E1FD98D-A61C-409F-AE34-067030FDACA5}" destId="{51E68DCE-C10D-4A93-B3E3-9CE667F666E6}" srcOrd="0" destOrd="0" presId="urn:microsoft.com/office/officeart/2005/8/layout/list1"/>
    <dgm:cxn modelId="{5FC82695-1D36-4D5B-98B5-373B9C70A345}" type="presOf" srcId="{3016ED64-D91E-4848-A9F9-2B52D096FE0F}" destId="{98C8E319-F64C-4DBC-BFD6-94C4975EDE3C}" srcOrd="0" destOrd="0" presId="urn:microsoft.com/office/officeart/2005/8/layout/list1"/>
    <dgm:cxn modelId="{CFA8D87E-8565-40CE-AED7-F265BE3E2222}" srcId="{E7256D53-77B6-4CE0-AF05-4D2543CC0A92}" destId="{7054C3B3-9350-462D-ABD4-84FB77FC7FD4}" srcOrd="3" destOrd="0" parTransId="{0F9007BA-CA36-4750-AC32-028ED95977C9}" sibTransId="{59844D54-A849-4016-BF06-5F46CF825E07}"/>
    <dgm:cxn modelId="{DA66EEBD-2E4A-4BD3-8868-7319ED74900A}" type="presOf" srcId="{8A9DE5C6-C2EC-4B70-9C33-B8AFE9279785}" destId="{98C8E319-F64C-4DBC-BFD6-94C4975EDE3C}" srcOrd="0" destOrd="2" presId="urn:microsoft.com/office/officeart/2005/8/layout/list1"/>
    <dgm:cxn modelId="{F3300AA1-C9DE-4B25-8302-04440F519678}" srcId="{E7256D53-77B6-4CE0-AF05-4D2543CC0A92}" destId="{3016ED64-D91E-4848-A9F9-2B52D096FE0F}" srcOrd="0" destOrd="0" parTransId="{C812D26B-F5FB-4E30-B8B6-466C1C6186B9}" sibTransId="{0F763E16-4B50-4EC4-BC79-779851311376}"/>
    <dgm:cxn modelId="{FC0D552F-47BF-4859-8999-05A7735857C9}" srcId="{E7256D53-77B6-4CE0-AF05-4D2543CC0A92}" destId="{F371BD16-A959-4D65-B449-E2A1E2898373}" srcOrd="1" destOrd="0" parTransId="{64323FDB-313F-450B-81B8-C1AB6C27B1BB}" sibTransId="{858A354D-DFC6-4C9B-BA8F-158A9DF4FFE0}"/>
    <dgm:cxn modelId="{E7652FC6-1389-49DA-B447-AA2E53EACEC7}" type="presParOf" srcId="{51E68DCE-C10D-4A93-B3E3-9CE667F666E6}" destId="{A5A7F8E2-9563-444B-AF1C-82B84AC32EAF}" srcOrd="0" destOrd="0" presId="urn:microsoft.com/office/officeart/2005/8/layout/list1"/>
    <dgm:cxn modelId="{3C3E824A-6942-4D14-B74F-73AA971E9F0A}" type="presParOf" srcId="{A5A7F8E2-9563-444B-AF1C-82B84AC32EAF}" destId="{0FD2BFE4-62CF-4043-822A-D485C00A9B6F}" srcOrd="0" destOrd="0" presId="urn:microsoft.com/office/officeart/2005/8/layout/list1"/>
    <dgm:cxn modelId="{833130EC-0E38-4A5A-8F19-9AE6829697A6}" type="presParOf" srcId="{A5A7F8E2-9563-444B-AF1C-82B84AC32EAF}" destId="{E64900C0-FE8B-4C87-90BA-C15ADEBAB62A}" srcOrd="1" destOrd="0" presId="urn:microsoft.com/office/officeart/2005/8/layout/list1"/>
    <dgm:cxn modelId="{222BAAE8-4273-417E-B024-88F2FDC3F65B}" type="presParOf" srcId="{51E68DCE-C10D-4A93-B3E3-9CE667F666E6}" destId="{B7AE6ED7-0549-4F4C-9895-66D5232547A5}" srcOrd="1" destOrd="0" presId="urn:microsoft.com/office/officeart/2005/8/layout/list1"/>
    <dgm:cxn modelId="{D235F013-6190-4A49-A852-C88B864EC330}" type="presParOf" srcId="{51E68DCE-C10D-4A93-B3E3-9CE667F666E6}" destId="{98C8E319-F64C-4DBC-BFD6-94C4975EDE3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DB1F2-EA78-4585-9D28-AD27C53CF8C7}">
      <dsp:nvSpPr>
        <dsp:cNvPr id="0" name=""/>
        <dsp:cNvSpPr/>
      </dsp:nvSpPr>
      <dsp:spPr>
        <a:xfrm>
          <a:off x="1058991" y="1513762"/>
          <a:ext cx="3388646" cy="3155751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SEGMENT ATTRACTIVENESS</a:t>
          </a:r>
          <a:endParaRPr lang="en-US" sz="2400" b="0" kern="1200" dirty="0"/>
        </a:p>
      </dsp:txBody>
      <dsp:txXfrm>
        <a:off x="1555247" y="1975911"/>
        <a:ext cx="2396134" cy="2231453"/>
      </dsp:txXfrm>
    </dsp:sp>
    <dsp:sp modelId="{B7DC7B09-92A4-4C64-92DA-F8E38F1A2E95}">
      <dsp:nvSpPr>
        <dsp:cNvPr id="0" name=""/>
        <dsp:cNvSpPr/>
      </dsp:nvSpPr>
      <dsp:spPr>
        <a:xfrm>
          <a:off x="1656035" y="249762"/>
          <a:ext cx="2194556" cy="1577875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Substantial</a:t>
          </a:r>
          <a:endParaRPr lang="en-US" sz="2300" kern="1200" dirty="0"/>
        </a:p>
      </dsp:txBody>
      <dsp:txXfrm>
        <a:off x="1977420" y="480836"/>
        <a:ext cx="1551786" cy="1115727"/>
      </dsp:txXfrm>
    </dsp:sp>
    <dsp:sp modelId="{9E7FE55D-E6CC-4D0B-AD31-0EFDA0DC4A9C}">
      <dsp:nvSpPr>
        <dsp:cNvPr id="0" name=""/>
        <dsp:cNvSpPr/>
      </dsp:nvSpPr>
      <dsp:spPr>
        <a:xfrm>
          <a:off x="3693211" y="1668307"/>
          <a:ext cx="2025124" cy="1577875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Reachable</a:t>
          </a:r>
          <a:endParaRPr lang="en-US" sz="2300" kern="1200"/>
        </a:p>
      </dsp:txBody>
      <dsp:txXfrm>
        <a:off x="3989784" y="1899381"/>
        <a:ext cx="1431978" cy="1115727"/>
      </dsp:txXfrm>
    </dsp:sp>
    <dsp:sp modelId="{A0C2C720-E3AC-429D-B3B9-7DCA43D5BF7D}">
      <dsp:nvSpPr>
        <dsp:cNvPr id="0" name=""/>
        <dsp:cNvSpPr/>
      </dsp:nvSpPr>
      <dsp:spPr>
        <a:xfrm>
          <a:off x="2890800" y="3963561"/>
          <a:ext cx="2138400" cy="1577875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Responsive</a:t>
          </a:r>
          <a:endParaRPr lang="en-US" sz="2300" kern="1200" dirty="0"/>
        </a:p>
      </dsp:txBody>
      <dsp:txXfrm>
        <a:off x="3203961" y="4194635"/>
        <a:ext cx="1512078" cy="1115727"/>
      </dsp:txXfrm>
    </dsp:sp>
    <dsp:sp modelId="{78721C1F-8F44-4DBF-A581-1861315A4626}">
      <dsp:nvSpPr>
        <dsp:cNvPr id="0" name=""/>
        <dsp:cNvSpPr/>
      </dsp:nvSpPr>
      <dsp:spPr>
        <a:xfrm>
          <a:off x="533402" y="3963561"/>
          <a:ext cx="2026450" cy="1577875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Profitable</a:t>
          </a:r>
          <a:endParaRPr lang="en-US" sz="2300" kern="1200" dirty="0"/>
        </a:p>
      </dsp:txBody>
      <dsp:txXfrm>
        <a:off x="830169" y="4194635"/>
        <a:ext cx="1432916" cy="1115727"/>
      </dsp:txXfrm>
    </dsp:sp>
    <dsp:sp modelId="{DAE6301A-C3FD-4C0B-AD62-3E3745CC0E2C}">
      <dsp:nvSpPr>
        <dsp:cNvPr id="0" name=""/>
        <dsp:cNvSpPr/>
      </dsp:nvSpPr>
      <dsp:spPr>
        <a:xfrm>
          <a:off x="-231936" y="1600209"/>
          <a:ext cx="2065581" cy="1577875"/>
        </a:xfrm>
        <a:prstGeom prst="ellipse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Identifiable</a:t>
          </a:r>
          <a:endParaRPr lang="en-US" sz="2300" kern="1200" dirty="0"/>
        </a:p>
      </dsp:txBody>
      <dsp:txXfrm>
        <a:off x="70561" y="1831283"/>
        <a:ext cx="1460587" cy="1115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071E1-E3E1-4FD1-A2E1-2C66C262E538}">
      <dsp:nvSpPr>
        <dsp:cNvPr id="0" name=""/>
        <dsp:cNvSpPr/>
      </dsp:nvSpPr>
      <dsp:spPr>
        <a:xfrm>
          <a:off x="712343" y="0"/>
          <a:ext cx="2678309" cy="1181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Know the product exists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746936" y="34593"/>
        <a:ext cx="2609123" cy="1111913"/>
      </dsp:txXfrm>
    </dsp:sp>
    <dsp:sp modelId="{4C4226C1-11A7-4F85-B7E2-320D17208403}">
      <dsp:nvSpPr>
        <dsp:cNvPr id="0" name=""/>
        <dsp:cNvSpPr/>
      </dsp:nvSpPr>
      <dsp:spPr>
        <a:xfrm rot="5400000">
          <a:off x="1830042" y="1210627"/>
          <a:ext cx="442912" cy="5314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chemeClr val="tx1"/>
            </a:solidFill>
          </a:endParaRPr>
        </a:p>
      </dsp:txBody>
      <dsp:txXfrm rot="-5400000">
        <a:off x="1892050" y="1254918"/>
        <a:ext cx="318896" cy="310038"/>
      </dsp:txXfrm>
    </dsp:sp>
    <dsp:sp modelId="{2B0846AA-E843-4733-A3A8-9795A83D477B}">
      <dsp:nvSpPr>
        <dsp:cNvPr id="0" name=""/>
        <dsp:cNvSpPr/>
      </dsp:nvSpPr>
      <dsp:spPr>
        <a:xfrm>
          <a:off x="712343" y="1771649"/>
          <a:ext cx="2678309" cy="1181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Understand what it can do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746936" y="1806242"/>
        <a:ext cx="2609123" cy="1111913"/>
      </dsp:txXfrm>
    </dsp:sp>
    <dsp:sp modelId="{5D19ECD5-0A55-4E50-A917-5B847711AAD2}">
      <dsp:nvSpPr>
        <dsp:cNvPr id="0" name=""/>
        <dsp:cNvSpPr/>
      </dsp:nvSpPr>
      <dsp:spPr>
        <a:xfrm rot="5400000">
          <a:off x="1830042" y="2982277"/>
          <a:ext cx="442912" cy="5314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chemeClr val="tx1"/>
            </a:solidFill>
          </a:endParaRPr>
        </a:p>
      </dsp:txBody>
      <dsp:txXfrm rot="-5400000">
        <a:off x="1892050" y="3026568"/>
        <a:ext cx="318896" cy="310038"/>
      </dsp:txXfrm>
    </dsp:sp>
    <dsp:sp modelId="{F4E213B9-D3E9-4DE4-B278-84DAC931B4CD}">
      <dsp:nvSpPr>
        <dsp:cNvPr id="0" name=""/>
        <dsp:cNvSpPr/>
      </dsp:nvSpPr>
      <dsp:spPr>
        <a:xfrm>
          <a:off x="712343" y="3543299"/>
          <a:ext cx="2678309" cy="1181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Recognize how to buy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746936" y="3577892"/>
        <a:ext cx="2609123" cy="1111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F838F-3933-49FD-9118-E231DEE18061}">
      <dsp:nvSpPr>
        <dsp:cNvPr id="0" name=""/>
        <dsp:cNvSpPr/>
      </dsp:nvSpPr>
      <dsp:spPr>
        <a:xfrm>
          <a:off x="917983" y="0"/>
          <a:ext cx="4317573" cy="4317573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F4F601-CB0B-4D96-817B-F984102AE172}">
      <dsp:nvSpPr>
        <dsp:cNvPr id="0" name=""/>
        <dsp:cNvSpPr/>
      </dsp:nvSpPr>
      <dsp:spPr>
        <a:xfrm>
          <a:off x="2630478" y="434076"/>
          <a:ext cx="3699005" cy="10220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React positively to firm’s offering</a:t>
          </a:r>
          <a:endParaRPr lang="en-US" sz="2400" kern="1200" dirty="0"/>
        </a:p>
      </dsp:txBody>
      <dsp:txXfrm>
        <a:off x="2680370" y="483968"/>
        <a:ext cx="3599221" cy="922266"/>
      </dsp:txXfrm>
    </dsp:sp>
    <dsp:sp modelId="{085D44FB-CFE3-43C3-83B4-CCCDCDA6429F}">
      <dsp:nvSpPr>
        <dsp:cNvPr id="0" name=""/>
        <dsp:cNvSpPr/>
      </dsp:nvSpPr>
      <dsp:spPr>
        <a:xfrm>
          <a:off x="2630478" y="1583883"/>
          <a:ext cx="3699005" cy="10220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Move toward the firms products/services</a:t>
          </a:r>
          <a:endParaRPr lang="en-US" sz="2400" kern="1200" dirty="0"/>
        </a:p>
      </dsp:txBody>
      <dsp:txXfrm>
        <a:off x="2680370" y="1633775"/>
        <a:ext cx="3599221" cy="922266"/>
      </dsp:txXfrm>
    </dsp:sp>
    <dsp:sp modelId="{B35EA6B7-2CFA-47C4-A536-A7B1BE29874C}">
      <dsp:nvSpPr>
        <dsp:cNvPr id="0" name=""/>
        <dsp:cNvSpPr/>
      </dsp:nvSpPr>
      <dsp:spPr>
        <a:xfrm>
          <a:off x="2630478" y="2733689"/>
          <a:ext cx="3699005" cy="10220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Accept the firm’s value proposition</a:t>
          </a:r>
          <a:endParaRPr lang="en-US" sz="2400" kern="1200" dirty="0"/>
        </a:p>
      </dsp:txBody>
      <dsp:txXfrm>
        <a:off x="2680370" y="2783581"/>
        <a:ext cx="3599221" cy="9222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7C7EC-EBFE-4C70-8751-9D22EB43037E}">
      <dsp:nvSpPr>
        <dsp:cNvPr id="0" name=""/>
        <dsp:cNvSpPr/>
      </dsp:nvSpPr>
      <dsp:spPr>
        <a:xfrm>
          <a:off x="2471507" y="1224180"/>
          <a:ext cx="2958703" cy="2958703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Targeting Strategies</a:t>
          </a:r>
          <a:endParaRPr lang="en-US" sz="2400" kern="1200" dirty="0"/>
        </a:p>
      </dsp:txBody>
      <dsp:txXfrm>
        <a:off x="2904799" y="1657472"/>
        <a:ext cx="2092119" cy="2092119"/>
      </dsp:txXfrm>
    </dsp:sp>
    <dsp:sp modelId="{660F3235-74E7-4C9A-90D9-905E8D285CD9}">
      <dsp:nvSpPr>
        <dsp:cNvPr id="0" name=""/>
        <dsp:cNvSpPr/>
      </dsp:nvSpPr>
      <dsp:spPr>
        <a:xfrm>
          <a:off x="2471515" y="-174880"/>
          <a:ext cx="3009711" cy="1858302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Differentiated</a:t>
          </a:r>
          <a:endParaRPr lang="en-US" sz="2300" kern="1200" dirty="0"/>
        </a:p>
      </dsp:txBody>
      <dsp:txXfrm>
        <a:off x="2912277" y="97262"/>
        <a:ext cx="2128187" cy="1314018"/>
      </dsp:txXfrm>
    </dsp:sp>
    <dsp:sp modelId="{F8423B64-B575-4407-A6BA-E0AAA812D1F9}">
      <dsp:nvSpPr>
        <dsp:cNvPr id="0" name=""/>
        <dsp:cNvSpPr/>
      </dsp:nvSpPr>
      <dsp:spPr>
        <a:xfrm>
          <a:off x="4810700" y="1752585"/>
          <a:ext cx="2580699" cy="1858302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Concentrated</a:t>
          </a:r>
          <a:endParaRPr lang="en-US" sz="2200" kern="1200" dirty="0"/>
        </a:p>
      </dsp:txBody>
      <dsp:txXfrm>
        <a:off x="5188635" y="2024727"/>
        <a:ext cx="1824829" cy="1314018"/>
      </dsp:txXfrm>
    </dsp:sp>
    <dsp:sp modelId="{292004D2-80FF-4F62-886E-8911B6A77AF8}">
      <dsp:nvSpPr>
        <dsp:cNvPr id="0" name=""/>
        <dsp:cNvSpPr/>
      </dsp:nvSpPr>
      <dsp:spPr>
        <a:xfrm>
          <a:off x="2121722" y="3664644"/>
          <a:ext cx="3581643" cy="1858302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Micromarketing</a:t>
          </a:r>
          <a:br>
            <a:rPr lang="en-US" sz="2300" kern="1200" dirty="0" smtClean="0"/>
          </a:br>
          <a:r>
            <a:rPr lang="en-US" sz="2300" kern="1200" dirty="0" smtClean="0"/>
            <a:t>or</a:t>
          </a:r>
          <a:br>
            <a:rPr lang="en-US" sz="2300" kern="1200" dirty="0" smtClean="0"/>
          </a:br>
          <a:r>
            <a:rPr lang="en-US" sz="2300" kern="1200" dirty="0" smtClean="0"/>
            <a:t>one-to-one</a:t>
          </a:r>
          <a:endParaRPr lang="en-US" sz="2300" kern="1200" dirty="0"/>
        </a:p>
      </dsp:txBody>
      <dsp:txXfrm>
        <a:off x="2646241" y="3936786"/>
        <a:ext cx="2532605" cy="1314018"/>
      </dsp:txXfrm>
    </dsp:sp>
    <dsp:sp modelId="{DEA38A73-D5F4-4F3B-AA19-7CD3157C7C1B}">
      <dsp:nvSpPr>
        <dsp:cNvPr id="0" name=""/>
        <dsp:cNvSpPr/>
      </dsp:nvSpPr>
      <dsp:spPr>
        <a:xfrm>
          <a:off x="0" y="1486526"/>
          <a:ext cx="2990464" cy="2382969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Undifferentiated or</a:t>
          </a:r>
          <a:br>
            <a:rPr lang="en-US" sz="2000" kern="1200" dirty="0" smtClean="0"/>
          </a:br>
          <a:r>
            <a:rPr lang="en-US" sz="2000" kern="1200" dirty="0" smtClean="0"/>
            <a:t>mass marketing</a:t>
          </a:r>
          <a:endParaRPr lang="en-US" sz="2000" kern="1200" dirty="0"/>
        </a:p>
      </dsp:txBody>
      <dsp:txXfrm>
        <a:off x="437943" y="1835504"/>
        <a:ext cx="2114578" cy="16850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8E319-F64C-4DBC-BFD6-94C4975EDE3C}">
      <dsp:nvSpPr>
        <dsp:cNvPr id="0" name=""/>
        <dsp:cNvSpPr/>
      </dsp:nvSpPr>
      <dsp:spPr>
        <a:xfrm>
          <a:off x="0" y="1066206"/>
          <a:ext cx="3733800" cy="38867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1353820" rIns="28978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Value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Salient Attributes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Symbol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Competition</a:t>
          </a:r>
          <a:endParaRPr lang="en-US" sz="2400" kern="1200" dirty="0"/>
        </a:p>
      </dsp:txBody>
      <dsp:txXfrm>
        <a:off x="0" y="1066206"/>
        <a:ext cx="3733800" cy="3886791"/>
      </dsp:txXfrm>
    </dsp:sp>
    <dsp:sp modelId="{E64900C0-FE8B-4C87-90BA-C15ADEBAB62A}">
      <dsp:nvSpPr>
        <dsp:cNvPr id="0" name=""/>
        <dsp:cNvSpPr/>
      </dsp:nvSpPr>
      <dsp:spPr>
        <a:xfrm>
          <a:off x="186690" y="91504"/>
          <a:ext cx="2613660" cy="1918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Positioning Methods</a:t>
          </a:r>
          <a:endParaRPr lang="en-US" sz="2400" kern="1200" dirty="0"/>
        </a:p>
      </dsp:txBody>
      <dsp:txXfrm>
        <a:off x="280358" y="185172"/>
        <a:ext cx="2426324" cy="1731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41013-4321-4B33-8778-C4EF4F0D569C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FE09-601D-4C33-BF96-209AB7552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7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0D420A0E-9732-45CF-B46E-1D3CDF9E17E5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Wingdings" pitchFamily="2" charset="2"/>
                <a:buNone/>
              </a:pPr>
              <a:t>6</a:t>
            </a:fld>
            <a:endParaRPr lang="en-US" dirty="0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71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6E8EE299-E379-4D57-A830-D03EA446B0AE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Wingdings" pitchFamily="2" charset="2"/>
                <a:buNone/>
              </a:pPr>
              <a:t>7</a:t>
            </a:fld>
            <a:endParaRPr lang="en-US" dirty="0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855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1C1F0F8F-B1E2-4E4F-BB11-F3E662482503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Wingdings" pitchFamily="2" charset="2"/>
                <a:buNone/>
              </a:pPr>
              <a:t>8</a:t>
            </a:fld>
            <a:endParaRPr lang="en-US" dirty="0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1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0BDC48D2-B23D-4A55-9C08-29CFC96B00B4}" type="slidenum">
              <a:rPr lang="en-US" smtClean="0">
                <a:latin typeface="Times New Roman" pitchFamily="18" charset="0"/>
                <a:ea typeface="DejaVu Sans"/>
                <a:cs typeface="DejaVu Sans"/>
              </a:rPr>
              <a:pPr>
                <a:buFont typeface="Wingdings" pitchFamily="2" charset="2"/>
                <a:buNone/>
              </a:pPr>
              <a:t>9</a:t>
            </a:fld>
            <a:endParaRPr lang="en-US" dirty="0" smtClean="0">
              <a:latin typeface="Times New Roman" pitchFamily="18" charset="0"/>
              <a:ea typeface="DejaVu Sans"/>
              <a:cs typeface="DejaVu Sans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4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52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4FE09-601D-4C33-BF96-209AB7552D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5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5AD8-4384-4B5E-9649-6B3C8EF1B2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43F1-FE9A-47C6-93D9-82C24CC4442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8C843F1-FE9A-47C6-93D9-82C24CC44424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62445FD-92E2-4D4B-93AD-876B0D9C0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8308"/>
            <a:ext cx="8534400" cy="182689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Welcome to </a:t>
            </a:r>
            <a:br>
              <a:rPr lang="en-US" sz="5400" dirty="0" smtClean="0"/>
            </a:br>
            <a:r>
              <a:rPr lang="en-US" sz="5400" dirty="0" smtClean="0"/>
              <a:t>Marketing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1544" y="5125538"/>
            <a:ext cx="5672931" cy="171817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itchFamily="34" charset="0"/>
              </a:rPr>
              <a:t>Dr. Cecilia Ruvalcaba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BUSI </a:t>
            </a:r>
            <a:r>
              <a:rPr lang="en-US" sz="2000" dirty="0">
                <a:latin typeface="Arial Black" pitchFamily="34" charset="0"/>
              </a:rPr>
              <a:t>107 </a:t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Week 5, Day 2</a:t>
            </a:r>
            <a:endParaRPr lang="en-US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024744" cy="762000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Assessing Market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33400" y="1159933"/>
            <a:ext cx="73914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Pitfalls: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Overstate Size &amp; Short-Term Attractiveness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‘Missing Out’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Convenience</a:t>
            </a:r>
            <a:endParaRPr lang="en-US" sz="2400" dirty="0">
              <a:latin typeface="+mj-lt"/>
            </a:endParaRPr>
          </a:p>
          <a:p>
            <a:pPr marL="365760" lvl="1" indent="0">
              <a:buNone/>
            </a:pPr>
            <a:endParaRPr lang="en-US" sz="900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6" descr="C:\Documents and Settings\Jill Solomon\My Documents\My Pictures\K &amp; G 6e\blue and white open 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4780611"/>
            <a:ext cx="316388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Documents and Settings\Jill Solomon\My Documents\My Pictures\K &amp; G 6e\orange and black open 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409" y="3429000"/>
            <a:ext cx="2093913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C:\Documents and Settings\Jill Solomon\My Documents\My Pictures\K &amp; G 6e\blue and black open sig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82" y="4727430"/>
            <a:ext cx="3163888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4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5600" y="40387"/>
            <a:ext cx="3124200" cy="80113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Targeting</a:t>
            </a:r>
            <a:endParaRPr lang="en-US" dirty="0"/>
          </a:p>
        </p:txBody>
      </p:sp>
      <p:sp>
        <p:nvSpPr>
          <p:cNvPr id="7" name="AutoShape 2" descr="data:image/jpeg;base64,/9j/4AAQSkZJRgABAQAAAQABAAD/2wCEAAkGBxQREhQUExQWFBQXFBQWFRYUFBsVEBcWFxYWFhcYFhQYHCggGBolGxQUITEhJykrLi4uFx8zODMsNygtLisBCgoKDQ0MDgwPDysZFBkrKys3LCsrKyw3KysrKysrNysrKywrNysrKysrKys3Kys3KysrKysrKysrKysrKysrK//AABEIAOEA4QMBIgACEQEDEQH/xAAcAAEAAQUBAQAAAAAAAAAAAAAABAIDBQYHAQj/xABJEAACAQMABQgFBwkFCQAAAAAAAQIDBBEFEiExcQYTQVFhgZGhBzJSsfAiM0JygsHRFCMkYmODkqLCCBWy4fEWNDVDRFNkc6P/xAAVAQEBAAAAAAAAAAAAAAAAAAAAAf/EABURAQEAAAAAAAAAAAAAAAAAAAAR/9oADAMBAAIRAxEAPwDuIAAAAAAAAAAAAAAAAAAAAAAAAAAAAAAAAAAAAAAAAAAAAAAAAAAAAAAAAAAAAAAAAAAAAAAAAAAAAAAAAAAAAAAAAAAAAAAAAAAAAAAAAAAAAAAAAAAAAAAAAAAAAAAAAAAAAAAAAAAAAAAeNgegtSuIr6S8S272HXnuAkghvSC6Eyh6QfRHzAnghUr/ANpeH4EqnUUtzyBWAAAAAAAAAAAAAAAADyUkt+wj1L6mvpJ8NvuAkgx1TS0Vui3x2Ixd1yphHfOnHg9aXgvwA2U8lJLe8cTQrvltDolUl9Vaq88PyMPccs39Gml2zk5eSx7wsdOne019Jd233FmWlI9Cb8kcpqcqK8t0tX6sUvN7SPLSNWfrSk+Mm14AjqdfTsY79SP1pfdsIFblRH219mLfm0c6U+uWrwxu7y5G5gvpSfe/9AN1qcps7td8WoryZFnp2T3RS4ty/A1V6UXRFvi8fiIaSk841FsztePDWaTfYQbTT0xUTy9VrqxjwZlrS/hU3PD9l7+7rOfRuq1TGopz+pHd4IyFHQlepjNOf25xgk+9t+QVvp6YLQVldUn+dqxnT9l5nNdWKjS889xnUij0qTKK0lBZm4wXXOSivFmCveW2jqPr3lFvdinLnpZ6tWkpMI2mleNb9vvJVK4jLpw+pnNLr0pWcfm6V1W7Y0lTh41ZRfkYa69K1Z55qxjHqda4z4wpx+8I7UDnnon5b1tJflNOvTpwqUJQ20tbm5KevjZJtprUfTtytx0MAAAABjr6cn0vHUgJ06sY72l3kappGC3ZfBfiYllLYWJ9TSj6IpcdpGqX039Jrhs9xHZS2BVKTe954mI0+6yhrUpPCT1opfKx1p79nUZQ8Cub3N7KfrScuLb95BrXSXSbHys5MSk3VoZ2+tTj1+1FdXWlxRr+j+Sd3NvXopLodSooLwjmXkEQJXi4ntKpKbxGLb6ltfgjY7f0eSe2pXUVnOrTi3jhOTXuM5ZchLaO+NSr9aTS8IYA51c3soJYi5bdqWxpdeHv4YJ9hRrVsOFKrJPqjJeLxhHR6ttaWazN21v21JQhLxe1mKu/SFo+GVGrUuJL6NvRlPuU3iPmBgqXJO6qb0qS6Naaz/LnPejL2HIyccOdw1L9nFp90nL7iDc+kuT+YsZfWuK0YfyU1J+ZibnltpGpuqULdfsKOvLH1qraz24BW9WnI6gt8ZzfXKTX+HBfrwsbPbUla0H11JwjPu1nlnJ7u4r1s89dXNXO+LrShTx9SnqxItCwpQ9WnBPr1VrY4vaB1G49Iej4ZUKtSu10W9Cc13TaUfMxVz6TX/ybGb7a9aFP+WCm34mmN/HYU5Az9zy90jPOr+TUF0alKVWa+1OWH4GIutM3tX52+uJdlOaoRfFUVHZ3kZspbAi1LGnJ60485L2qjdST75tvBWoqO5JcFgrb+PjoKJMIpk/j46SzNlcmWpMDov8AZ5of8Qqe1WhH+DXf9Z2M5X/Z5pfoNxP27upjgoU/vydUAAAAQay2yXxt2k4gX2ySfWvd/qBjascMttk27p5WUY27rwpR1qs4U4rfKpNQj4yYVW2Umr6Q9ImjqLa/KOel7NvCVTPCfq+ZgLv0pyey3snu2Tuaij40oZfmB0YrdNpZexdLexLvZxq75aaTrf8AUU6C6Y29Ff4p5ku5mFuaDrPNerWuHnK56rKaz2JvHcCuxaR5X2Fv87d0srZq026089WrTTaZgbv0nUFlW9rcV30OerQpPhKWX5GgUKMIerGMeCwXshGxXPpA0hU+bp21tHHsyrVl3tqPkYW70jeV/n724n+rCSo03xjTSTLCZVkCLS0ZRi8qnFvOcy+VJvpeZdJMXu3FOT3IFWQIRbeEsvo/Ek07Cb6lxfnhARxn47Sbb2GU23sTaWFvxvZXzEcJc203sTk93bj/ACCoC29v4lxW0urC65fJXHaZG4ajiEdZPZ6i+Vwz0GLrvL6e95fiBRUWHjKfatqLTZUyhhFMmW5MqkWpMCmTI1xUwm+pN+CLs2Y/SlTFOfDHjsA716CrfU0PQftzrS/+s4/0nQDW/Rxbc1oyyg1h/k9KTXSnKKk/OTNkAAAARNJQzHPU/f8ACJZRWhrRa60BqnKbSU6Flc1aeHOnRqVI52rMYtptdKW/HYfOC/P4rVpSrVJLMp1JObz1bXjGT6YurdVITpy3ThKD4Si4v3nzHo2LjFwksShOUZLpTT2oDIUUo7Ekl2LCL8WR4MuxYF9MuJ/HxvLMWVpgXkypMtJlSYFxM9TKEyTGlHHyprrxFOT/AAAqsaOvNLo3vgjKxoRUkoqKxtfTLHfuIFC7jTzqxbzjLk10blhFM7+TzjEc79VbX37wMrQ2uUvsx+qnt8WWalwoRe1a73pPOM7l3GIc3jGW10JvZ4HiAyLuYJJLXljtxF9nDuLdTSEnLKwsJ46eLIQyBIqXU3vk/d5IsNnmfj46TxsA2USZEudK0ob5rgvlPyJGj7G9ulm2s6jhv52rilRx1682ovuYHkmRLm6hD1pJcXt8DNw5Hbvyu/iv2VlB1JcOderFP+Izuh+TdvSf6No/nJf928fPTfbqNKnF/ZA0XRtC4vHi0tqtfo1lHVpLjUexd7RtWhvRdVqTjK/rU40003QoSc6kuuM6i+TDo2pye/dvN/oaIvKuOdqYit0FsguEVhLwNjsNC6i2vIE2zrbEksJbEluS6kZGEiPRtUiVGIHoAAAADDaQpass9D2r7z5v5V2nMaTvqfQ6vOrhVSqf1rwPp/SFPWi+tbUcB9M1jzd9bV1urUXTl9em97fCdNfZA1KDLqZGgy8mBfTLkWWIyK1IC8mXEyzFlyLAuoqTLaZ7kC5n4+89IVbSdKHrTjwTy/BFu20lKtJxt6NavLqp03Lfuykm14AZLPx9x7kv0eSuk5+vSo2kX03NWMX/AAJuX8pk7P0exn8/e1qz6YWtHUjn/wBlTY19kDXq15CHrTS7M7fDeR6GknWlq29KrcS6qVOUn4RTfkdQ0V6P7WnhwsoSftXU5V3x5vZDPcbfbaFqaqi6jhD2KSVKC7MQSA41R5I6SqbZxo2cX03FVc5jshHWk3xSMrY+jmjJ5r17i7fs0o8xQ4OU9aTXakjrtryfpx26qz1vazJUrKK6AOe6I5IRoY/J7WhQfRUlHn7hfvKuWu7Bmv8AZV1XmvUnVf60njuXQbfGkkVJAYOy5N0afqwj4bTKU7OK6CSAKFTSKsHoAAAAAAPJMj1KuC/NEWtECJXuWc39Mlhz2jpVIr5VvVhVWFl6snzcu75Sf2TodeBitI2ca1OrSqepVpzpzxvSkmsrtWQPnOlPKTXSk/EvpmVu/R5pOjJwp0oVqa9SrGrBRa6G1Oace/zLT5IVYvFzf2Vvs2xVbnKy/d00/eBCjIpldwjvlFd+3wJv91aLpp87eXd087qFBUY+NeTzxwSrW+sIP9G0Uqr6J3VedVvjRilDzAwX98U8pR1pt7Eox2vx3mYsdDaRuPmbCtj2qq5qH8U9VeZtGi62l6q1balRsYf+PbU6Xm1J+Zl6Xo2urnbeXlarnfGVSUo90W8LuQGlS5KXEf8Aer6ytOlwVTnq6/d01LPiXrTkrYza1q99fSzn81SVCk+xurrSxwS7jq+hvRpaUMfm1J9ctptdromnTWIwiuCwByrRHJGMccxoy3p/r3UpXVTilN6q8DcbXQFxJJVLiSj7FFKlTXZiCRuEaKRcUQNcsuS1GG3Vy+uW1+ZmKNhGO5JEwAW40kitI9AAAAAAAAAAAAAAAAAHjLNSJfKZRAxtamQq1u2Zt0gqCA5vyo5OutF6scvgaVa+i65qy2/Jj4Hf1RXUVKIHLND+iOjDDqvWZumjeSVvRS1aa8DYQBYpWsY7kkXVEqAAAAAAAAAAAAAAAAAAAAAAAAAAAAAAAAAAAAAAAAAAAAAAAAAAAAAAAAAAAAAAAAAAAAAAAAAAAAAAAAAAAAAAAAAAAAAAAAAAAAAAAAAAAAAAAAAAAAAAAAAAAAAAAAAAAAAAAAAAAAAA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625155"/>
              </p:ext>
            </p:extLst>
          </p:nvPr>
        </p:nvGraphicFramePr>
        <p:xfrm>
          <a:off x="509366" y="991839"/>
          <a:ext cx="73914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69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160338"/>
            <a:ext cx="7024744" cy="80113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7" name="AutoShape 2" descr="data:image/jpeg;base64,/9j/4AAQSkZJRgABAQAAAQABAAD/2wCEAAkGBxQREhQUExQWFBQXFBQWFRYUFBsVEBcWFxYWFhcYFhQYHCggGBolGxQUITEhJykrLi4uFx8zODMsNygtLisBCgoKDQ0MDgwPDysZFBkrKys3LCsrKyw3KysrKysrNysrKywrNysrKysrKys3Kys3KysrKysrKysrKysrKysrK//AABEIAOEA4QMBIgACEQEDEQH/xAAcAAEAAQUBAQAAAAAAAAAAAAAABAIDBQYHAQj/xABJEAACAQMABQgFBwkFCQAAAAAAAQIDBBEFEiExcQYTQVFhgZGhBzJSsfAiM0JygsHRFCMkYmODkqLCCBWy4fEWNDVDRFNkc6P/xAAVAQEBAAAAAAAAAAAAAAAAAAAAAf/EABURAQEAAAAAAAAAAAAAAAAAAAAR/9oADAMBAAIRAxEAPwDuIAAAAAAAAAAAAAAAAAAAAAAAAAAAAAAAAAAAAAAAAAAAAAAAAAAAAAAAAAAAAAAAAAAAAAAAAAAAAAAAAAAAAAAAAAAAAAAAAAAAAAAAAAAAAAAAAAAAAAAAAAAAAAAAAAAAAAAAAAAAAAAeNgegtSuIr6S8S272HXnuAkghvSC6Eyh6QfRHzAnghUr/ANpeH4EqnUUtzyBWAAAAAAAAAAAAAAAADyUkt+wj1L6mvpJ8NvuAkgx1TS0Vui3x2Ixd1yphHfOnHg9aXgvwA2U8lJLe8cTQrvltDolUl9Vaq88PyMPccs39Gml2zk5eSx7wsdOne019Jd233FmWlI9Cb8kcpqcqK8t0tX6sUvN7SPLSNWfrSk+Mm14AjqdfTsY79SP1pfdsIFblRH219mLfm0c6U+uWrwxu7y5G5gvpSfe/9AN1qcps7td8WoryZFnp2T3RS4ty/A1V6UXRFvi8fiIaSk841FsztePDWaTfYQbTT0xUTy9VrqxjwZlrS/hU3PD9l7+7rOfRuq1TGopz+pHd4IyFHQlepjNOf25xgk+9t+QVvp6YLQVldUn+dqxnT9l5nNdWKjS889xnUij0qTKK0lBZm4wXXOSivFmCveW2jqPr3lFvdinLnpZ6tWkpMI2mleNb9vvJVK4jLpw+pnNLr0pWcfm6V1W7Y0lTh41ZRfkYa69K1Z55qxjHqda4z4wpx+8I7UDnnon5b1tJflNOvTpwqUJQ20tbm5KevjZJtprUfTtytx0MAAAABjr6cn0vHUgJ06sY72l3kappGC3ZfBfiYllLYWJ9TSj6IpcdpGqX039Jrhs9xHZS2BVKTe954mI0+6yhrUpPCT1opfKx1p79nUZQ8Cub3N7KfrScuLb95BrXSXSbHys5MSk3VoZ2+tTj1+1FdXWlxRr+j+Sd3NvXopLodSooLwjmXkEQJXi4ntKpKbxGLb6ltfgjY7f0eSe2pXUVnOrTi3jhOTXuM5ZchLaO+NSr9aTS8IYA51c3soJYi5bdqWxpdeHv4YJ9hRrVsOFKrJPqjJeLxhHR6ttaWazN21v21JQhLxe1mKu/SFo+GVGrUuJL6NvRlPuU3iPmBgqXJO6qb0qS6Naaz/LnPejL2HIyccOdw1L9nFp90nL7iDc+kuT+YsZfWuK0YfyU1J+ZibnltpGpuqULdfsKOvLH1qraz24BW9WnI6gt8ZzfXKTX+HBfrwsbPbUla0H11JwjPu1nlnJ7u4r1s89dXNXO+LrShTx9SnqxItCwpQ9WnBPr1VrY4vaB1G49Iej4ZUKtSu10W9Cc13TaUfMxVz6TX/ybGb7a9aFP+WCm34mmN/HYU5Az9zy90jPOr+TUF0alKVWa+1OWH4GIutM3tX52+uJdlOaoRfFUVHZ3kZspbAi1LGnJ60485L2qjdST75tvBWoqO5JcFgrb+PjoKJMIpk/j46SzNlcmWpMDov8AZ5of8Qqe1WhH+DXf9Z2M5X/Z5pfoNxP27upjgoU/vydUAAAAQay2yXxt2k4gX2ySfWvd/qBjascMttk27p5WUY27rwpR1qs4U4rfKpNQj4yYVW2Umr6Q9ImjqLa/KOel7NvCVTPCfq+ZgLv0pyey3snu2Tuaij40oZfmB0YrdNpZexdLexLvZxq75aaTrf8AUU6C6Y29Ff4p5ku5mFuaDrPNerWuHnK56rKaz2JvHcCuxaR5X2Fv87d0srZq026089WrTTaZgbv0nUFlW9rcV30OerQpPhKWX5GgUKMIerGMeCwXshGxXPpA0hU+bp21tHHsyrVl3tqPkYW70jeV/n724n+rCSo03xjTSTLCZVkCLS0ZRi8qnFvOcy+VJvpeZdJMXu3FOT3IFWQIRbeEsvo/Ek07Cb6lxfnhARxn47Sbb2GU23sTaWFvxvZXzEcJc203sTk93bj/ACCoC29v4lxW0urC65fJXHaZG4ajiEdZPZ6i+Vwz0GLrvL6e95fiBRUWHjKfatqLTZUyhhFMmW5MqkWpMCmTI1xUwm+pN+CLs2Y/SlTFOfDHjsA716CrfU0PQftzrS/+s4/0nQDW/Rxbc1oyyg1h/k9KTXSnKKk/OTNkAAAARNJQzHPU/f8ACJZRWhrRa60BqnKbSU6Flc1aeHOnRqVI52rMYtptdKW/HYfOC/P4rVpSrVJLMp1JObz1bXjGT6YurdVITpy3ThKD4Si4v3nzHo2LjFwksShOUZLpTT2oDIUUo7Ekl2LCL8WR4MuxYF9MuJ/HxvLMWVpgXkypMtJlSYFxM9TKEyTGlHHyprrxFOT/AAAqsaOvNLo3vgjKxoRUkoqKxtfTLHfuIFC7jTzqxbzjLk10blhFM7+TzjEc79VbX37wMrQ2uUvsx+qnt8WWalwoRe1a73pPOM7l3GIc3jGW10JvZ4HiAyLuYJJLXljtxF9nDuLdTSEnLKwsJ46eLIQyBIqXU3vk/d5IsNnmfj46TxsA2USZEudK0ob5rgvlPyJGj7G9ulm2s6jhv52rilRx1682ovuYHkmRLm6hD1pJcXt8DNw5Hbvyu/iv2VlB1JcOderFP+Izuh+TdvSf6No/nJf928fPTfbqNKnF/ZA0XRtC4vHi0tqtfo1lHVpLjUexd7RtWhvRdVqTjK/rU40003QoSc6kuuM6i+TDo2pye/dvN/oaIvKuOdqYit0FsguEVhLwNjsNC6i2vIE2zrbEksJbEluS6kZGEiPRtUiVGIHoAAAADDaQpass9D2r7z5v5V2nMaTvqfQ6vOrhVSqf1rwPp/SFPWi+tbUcB9M1jzd9bV1urUXTl9em97fCdNfZA1KDLqZGgy8mBfTLkWWIyK1IC8mXEyzFlyLAuoqTLaZ7kC5n4+89IVbSdKHrTjwTy/BFu20lKtJxt6NavLqp03Lfuykm14AZLPx9x7kv0eSuk5+vSo2kX03NWMX/AAJuX8pk7P0exn8/e1qz6YWtHUjn/wBlTY19kDXq15CHrTS7M7fDeR6GknWlq29KrcS6qVOUn4RTfkdQ0V6P7WnhwsoSftXU5V3x5vZDPcbfbaFqaqi6jhD2KSVKC7MQSA41R5I6SqbZxo2cX03FVc5jshHWk3xSMrY+jmjJ5r17i7fs0o8xQ4OU9aTXakjrtryfpx26qz1vazJUrKK6AOe6I5IRoY/J7WhQfRUlHn7hfvKuWu7Bmv8AZV1XmvUnVf60njuXQbfGkkVJAYOy5N0afqwj4bTKU7OK6CSAKFTSKsHoAAAAAAPJMj1KuC/NEWtECJXuWc39Mlhz2jpVIr5VvVhVWFl6snzcu75Sf2TodeBitI2ca1OrSqepVpzpzxvSkmsrtWQPnOlPKTXSk/EvpmVu/R5pOjJwp0oVqa9SrGrBRa6G1Oace/zLT5IVYvFzf2Vvs2xVbnKy/d00/eBCjIpldwjvlFd+3wJv91aLpp87eXd087qFBUY+NeTzxwSrW+sIP9G0Uqr6J3VedVvjRilDzAwX98U8pR1pt7Eox2vx3mYsdDaRuPmbCtj2qq5qH8U9VeZtGi62l6q1balRsYf+PbU6Xm1J+Zl6Xo2urnbeXlarnfGVSUo90W8LuQGlS5KXEf8Aer6ytOlwVTnq6/d01LPiXrTkrYza1q99fSzn81SVCk+xurrSxwS7jq+hvRpaUMfm1J9ctptdromnTWIwiuCwByrRHJGMccxoy3p/r3UpXVTilN6q8DcbXQFxJJVLiSj7FFKlTXZiCRuEaKRcUQNcsuS1GG3Vy+uW1+ZmKNhGO5JEwAW40kitI9AAAAAAAAAAAAAAAAAHjLNSJfKZRAxtamQq1u2Zt0gqCA5vyo5OutF6scvgaVa+i65qy2/Jj4Hf1RXUVKIHLND+iOjDDqvWZumjeSVvRS1aa8DYQBYpWsY7kkXVEqAAAAAAAAAAAAAAAAAAAAAAAAAAAAAAAAAAAAAAAAAAAAAAAAAAAAAAAAAAAAAAAAAAAAAAAAAAAAAAAAAAAAAAAAAAAAAAAAAAAAAAAAAAAAAAAAAAAAAAAAAAAAAAAAAAAAAAAAAAAAAA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966209"/>
              </p:ext>
            </p:extLst>
          </p:nvPr>
        </p:nvGraphicFramePr>
        <p:xfrm>
          <a:off x="1066800" y="1143000"/>
          <a:ext cx="373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99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adv_59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395763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648200" y="609600"/>
            <a:ext cx="38862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500" b="1" dirty="0" smtClean="0"/>
              <a:t>Segmenting</a:t>
            </a:r>
            <a:r>
              <a:rPr lang="en-US" sz="2500" dirty="0" smtClean="0"/>
              <a:t> </a:t>
            </a:r>
            <a:r>
              <a:rPr lang="en-US" sz="2500" dirty="0">
                <a:sym typeface="Wingdings" pitchFamily="2" charset="2"/>
              </a:rPr>
              <a:t></a:t>
            </a:r>
            <a:r>
              <a:rPr lang="en-US" sz="2500" dirty="0"/>
              <a:t> gender, age, </a:t>
            </a:r>
            <a:r>
              <a:rPr lang="en-US" sz="2500" dirty="0" smtClean="0"/>
              <a:t>income?</a:t>
            </a:r>
            <a:endParaRPr lang="en-US" sz="25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sz="10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sz="10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sz="10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500" b="1" dirty="0" smtClean="0"/>
              <a:t>Targeting</a:t>
            </a:r>
            <a:r>
              <a:rPr lang="en-US" sz="2500" dirty="0" smtClean="0"/>
              <a:t> </a:t>
            </a:r>
            <a:r>
              <a:rPr lang="en-US" sz="2500" dirty="0">
                <a:sym typeface="Wingdings" pitchFamily="2" charset="2"/>
              </a:rPr>
              <a:t> </a:t>
            </a:r>
            <a:r>
              <a:rPr lang="en-US" sz="2500" dirty="0"/>
              <a:t>15-20 yr. old girls, upper SES</a:t>
            </a:r>
            <a:endParaRPr lang="en-US" sz="10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sz="10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sz="10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sz="10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500" b="1" dirty="0" smtClean="0"/>
              <a:t>Positioning</a:t>
            </a:r>
            <a:r>
              <a:rPr lang="en-US" sz="2500" dirty="0" smtClean="0"/>
              <a:t> </a:t>
            </a:r>
            <a:r>
              <a:rPr lang="en-US" sz="2500" dirty="0">
                <a:sym typeface="Wingdings" pitchFamily="2" charset="2"/>
              </a:rPr>
              <a:t> </a:t>
            </a:r>
            <a:r>
              <a:rPr lang="en-US" sz="2500" dirty="0"/>
              <a:t>stylish, individualism, link to relevant spokesperson</a:t>
            </a:r>
            <a:endParaRPr lang="en-US" sz="33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7857"/>
            <a:ext cx="6324600" cy="1066800"/>
          </a:xfrm>
        </p:spPr>
        <p:txBody>
          <a:bodyPr/>
          <a:lstStyle/>
          <a:p>
            <a:pPr algn="ctr"/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2286000"/>
          </a:xfrm>
        </p:spPr>
        <p:txBody>
          <a:bodyPr>
            <a:normAutofit/>
          </a:bodyPr>
          <a:lstStyle/>
          <a:p>
            <a:r>
              <a:rPr lang="en-US" sz="2800" dirty="0"/>
              <a:t>Don’t lose sight of your company’s core</a:t>
            </a:r>
          </a:p>
          <a:p>
            <a:pPr lvl="1"/>
            <a:r>
              <a:rPr lang="en-US" sz="2800" dirty="0"/>
              <a:t>But don’t lose out on an opportunity by being too focused</a:t>
            </a:r>
          </a:p>
          <a:p>
            <a:pPr lvl="2"/>
            <a:r>
              <a:rPr lang="en-US" sz="2800" dirty="0"/>
              <a:t>Opportunities also lie outside of the box</a:t>
            </a:r>
          </a:p>
          <a:p>
            <a:pPr marL="0" lvl="1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BBAE-B7AA-45E2-B0C3-AD1049164C1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566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vizylabs.com/wp-content/uploads/2014/09/MarketingPuzz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15947"/>
          <a:stretch/>
        </p:blipFill>
        <p:spPr bwMode="auto">
          <a:xfrm>
            <a:off x="1181100" y="4038600"/>
            <a:ext cx="6743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1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419" y="251461"/>
            <a:ext cx="7520940" cy="54864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805963"/>
            <a:ext cx="8382000" cy="4680437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Exam 1: Monday February 20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0" dirty="0">
                <a:latin typeface="Arial" pitchFamily="34" charset="0"/>
                <a:cs typeface="Arial" pitchFamily="34" charset="0"/>
              </a:rPr>
              <a:t>Wednesday February 22.  </a:t>
            </a:r>
          </a:p>
          <a:p>
            <a:pPr marL="0" indent="0"/>
            <a:r>
              <a:rPr lang="en-US" sz="2400" b="0" dirty="0" smtClean="0">
                <a:latin typeface="Arial" pitchFamily="34" charset="0"/>
                <a:cs typeface="Arial" pitchFamily="34" charset="0"/>
              </a:rPr>
              <a:t>MANDATORY Library </a:t>
            </a:r>
            <a:r>
              <a:rPr lang="en-US" sz="2400" b="0" dirty="0">
                <a:latin typeface="Arial" pitchFamily="34" charset="0"/>
                <a:cs typeface="Arial" pitchFamily="34" charset="0"/>
              </a:rPr>
              <a:t>Database Session w/ Jack Schroeder </a:t>
            </a:r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 marL="0" indent="0"/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0" indent="0"/>
            <a:endParaRPr lang="en-US" sz="2400" b="0" dirty="0" smtClean="0">
              <a:latin typeface="Arial" pitchFamily="34" charset="0"/>
              <a:cs typeface="Arial" pitchFamily="34" charset="0"/>
            </a:endParaRPr>
          </a:p>
          <a:p>
            <a:pPr marL="0" indent="0"/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288036" lvl="3" indent="0">
              <a:lnSpc>
                <a:spcPct val="150000"/>
              </a:lnSpc>
              <a:buNone/>
            </a:pPr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9FF3-FF5B-45BB-997D-86407D1E765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2" descr="http://tntadventure.com/wp-content/uploads/2013/10/remin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456" y="1"/>
            <a:ext cx="203180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8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7520940" cy="548640"/>
          </a:xfrm>
        </p:spPr>
        <p:txBody>
          <a:bodyPr/>
          <a:lstStyle/>
          <a:p>
            <a:pPr algn="ctr"/>
            <a:r>
              <a:rPr lang="en-US" dirty="0" smtClean="0"/>
              <a:t>Exam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520940" cy="4191000"/>
          </a:xfrm>
        </p:spPr>
        <p:txBody>
          <a:bodyPr numCol="2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Marketing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Core P’s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Value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Lifetime Value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SWOT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Internal/External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Marketing  Analysis Framework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Culture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Consumer Buying Process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Research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Primary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Secondary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Segmentation Bases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201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23" y="1981200"/>
            <a:ext cx="8751277" cy="2971800"/>
          </a:xfrm>
        </p:spPr>
        <p:txBody>
          <a:bodyPr anchor="ctr">
            <a:noAutofit/>
          </a:bodyPr>
          <a:lstStyle/>
          <a:p>
            <a:pPr marL="457200" indent="-457200" algn="ctr"/>
            <a:r>
              <a:rPr lang="en-US" sz="4800" b="1" dirty="0">
                <a:latin typeface="Arial" pitchFamily="34" charset="0"/>
                <a:cs typeface="Arial" pitchFamily="34" charset="0"/>
              </a:rPr>
              <a:t>Chapter 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9: </a:t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egmenting, targeting &amp; positioning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adv_59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395763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724400" y="685800"/>
            <a:ext cx="38862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400" b="1" dirty="0" smtClean="0"/>
              <a:t>Segmenting</a:t>
            </a:r>
            <a:r>
              <a:rPr lang="en-US" sz="2400" dirty="0" smtClean="0"/>
              <a:t>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u="sng" dirty="0" smtClean="0"/>
              <a:t>finding  useful </a:t>
            </a:r>
            <a:r>
              <a:rPr lang="en-US" sz="2400" u="sng" dirty="0"/>
              <a:t>dimensions</a:t>
            </a:r>
            <a:r>
              <a:rPr lang="en-US" sz="2400" dirty="0"/>
              <a:t> for dividing consumers </a:t>
            </a:r>
            <a:r>
              <a:rPr lang="en-US" sz="2400" dirty="0" smtClean="0"/>
              <a:t>into </a:t>
            </a:r>
            <a:r>
              <a:rPr lang="en-US" sz="2400" u="sng" dirty="0" smtClean="0"/>
              <a:t>homogeneous</a:t>
            </a:r>
            <a:r>
              <a:rPr lang="en-US" sz="2400" dirty="0" smtClean="0"/>
              <a:t> </a:t>
            </a:r>
            <a:r>
              <a:rPr lang="en-US" sz="2400" dirty="0"/>
              <a:t>groups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400" b="1" dirty="0" smtClean="0"/>
              <a:t>Targeting</a:t>
            </a:r>
            <a:r>
              <a:rPr lang="en-US" sz="2400" dirty="0" smtClean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u="sng" dirty="0"/>
              <a:t>selection of the segment</a:t>
            </a:r>
            <a:r>
              <a:rPr lang="en-US" sz="2400" dirty="0"/>
              <a:t> that </a:t>
            </a:r>
            <a:r>
              <a:rPr lang="en-US" sz="2400" dirty="0" smtClean="0"/>
              <a:t>best matches </a:t>
            </a:r>
            <a:r>
              <a:rPr lang="en-US" sz="2400" dirty="0"/>
              <a:t>the benefits that your product can deliver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sz="2400" b="1" dirty="0" smtClean="0"/>
              <a:t>Positioning</a:t>
            </a:r>
            <a:r>
              <a:rPr lang="en-US" sz="2400" dirty="0" smtClean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effective management of product and advertising to appeal to selected target segment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611" y="228600"/>
            <a:ext cx="7024744" cy="762000"/>
          </a:xfrm>
        </p:spPr>
        <p:txBody>
          <a:bodyPr/>
          <a:lstStyle/>
          <a:p>
            <a:pPr algn="ctr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Assessing Market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9308" y="1066800"/>
            <a:ext cx="5134540" cy="2133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/>
              <a:t>Basic criteria for evaluating potential:</a:t>
            </a:r>
          </a:p>
          <a:p>
            <a:pPr lvl="1"/>
            <a:r>
              <a:rPr lang="en-US" sz="2400" dirty="0" smtClean="0"/>
              <a:t>Size and growth </a:t>
            </a:r>
            <a:r>
              <a:rPr lang="en-US" sz="2400" dirty="0"/>
              <a:t>potential</a:t>
            </a:r>
          </a:p>
          <a:p>
            <a:pPr lvl="1"/>
            <a:r>
              <a:rPr lang="en-US" sz="2400" dirty="0"/>
              <a:t>Potential competition</a:t>
            </a:r>
          </a:p>
          <a:p>
            <a:pPr lvl="1"/>
            <a:r>
              <a:rPr lang="en-US" sz="2400" dirty="0" smtClean="0"/>
              <a:t>Feasibility and Compatibility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16F5-3674-4EE6-8F72-ABF7197B795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156255"/>
              </p:ext>
            </p:extLst>
          </p:nvPr>
        </p:nvGraphicFramePr>
        <p:xfrm>
          <a:off x="3429000" y="1066800"/>
          <a:ext cx="54864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7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Identifiable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Who is in their market?</a:t>
            </a:r>
          </a:p>
          <a:p>
            <a:r>
              <a:rPr lang="en-US" sz="2400" dirty="0" smtClean="0"/>
              <a:t>Are the segments unique?</a:t>
            </a:r>
          </a:p>
          <a:p>
            <a:r>
              <a:rPr lang="en-US" sz="2400" dirty="0" smtClean="0"/>
              <a:t>Does each segment require a unique marketing mix?</a:t>
            </a:r>
          </a:p>
        </p:txBody>
      </p:sp>
      <p:pic>
        <p:nvPicPr>
          <p:cNvPr id="3078" name="Picture 6" descr="http://www.pbwlakeoftheozarks.org/images/professional-business-wom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19400"/>
            <a:ext cx="4762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3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AutoShape 3"/>
          <p:cNvSpPr>
            <a:spLocks noGrp="1" noChangeArrowheads="1"/>
          </p:cNvSpPr>
          <p:nvPr>
            <p:ph type="title"/>
          </p:nvPr>
        </p:nvSpPr>
        <p:spPr>
          <a:xfrm>
            <a:off x="5391150" y="374968"/>
            <a:ext cx="2476500" cy="548640"/>
          </a:xfrm>
        </p:spPr>
        <p:txBody>
          <a:bodyPr/>
          <a:lstStyle/>
          <a:p>
            <a:r>
              <a:rPr lang="en-US" u="sng" dirty="0" smtClean="0"/>
              <a:t>Reachable</a:t>
            </a:r>
            <a:endParaRPr lang="en-US" u="sng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0885940"/>
              </p:ext>
            </p:extLst>
          </p:nvPr>
        </p:nvGraphicFramePr>
        <p:xfrm>
          <a:off x="4648200" y="1447800"/>
          <a:ext cx="3932238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AutoShape 3"/>
          <p:cNvSpPr txBox="1">
            <a:spLocks noChangeArrowheads="1"/>
          </p:cNvSpPr>
          <p:nvPr/>
        </p:nvSpPr>
        <p:spPr>
          <a:xfrm>
            <a:off x="762000" y="304800"/>
            <a:ext cx="297180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/>
              <a:t>Substantial</a:t>
            </a:r>
            <a:endParaRPr lang="en-US" u="sng" dirty="0"/>
          </a:p>
        </p:txBody>
      </p:sp>
      <p:sp>
        <p:nvSpPr>
          <p:cNvPr id="8" name="Content Placeholder 5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2484120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Too small and it is insignificant</a:t>
            </a:r>
          </a:p>
          <a:p>
            <a:r>
              <a:rPr lang="en-US" sz="2400" b="0" dirty="0" smtClean="0"/>
              <a:t>Too big and it might need it’s own store</a:t>
            </a:r>
            <a:endParaRPr lang="en-US" sz="2400" b="0" dirty="0"/>
          </a:p>
        </p:txBody>
      </p:sp>
      <p:pic>
        <p:nvPicPr>
          <p:cNvPr id="4098" name="Picture 2" descr="http://jfs24.com/data_images/vendors/hummer/hummer-0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7" y="3124200"/>
            <a:ext cx="3425826" cy="23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wirefly.com/sites/wirefly.com/files/field/image/compare-cell-phones-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1" y="304799"/>
            <a:ext cx="1274410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2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469693"/>
              </p:ext>
            </p:extLst>
          </p:nvPr>
        </p:nvGraphicFramePr>
        <p:xfrm>
          <a:off x="-8467" y="1704418"/>
          <a:ext cx="7247467" cy="4317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56481" y="1600008"/>
            <a:ext cx="4039200" cy="452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 marL="342725" indent="-342725">
              <a:lnSpc>
                <a:spcPct val="104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l"/>
            </a:pPr>
            <a:endParaRPr lang="en-US" sz="2400" dirty="0">
              <a:latin typeface="Arial" pitchFamily="34" charset="0"/>
            </a:endParaRPr>
          </a:p>
        </p:txBody>
      </p:sp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4191000" y="1371600"/>
            <a:ext cx="3281647" cy="5698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 hangingPunct="0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3200" i="1" dirty="0">
                <a:latin typeface="Arial" pitchFamily="34" charset="0"/>
              </a:rPr>
              <a:t>Customers must:</a:t>
            </a:r>
          </a:p>
        </p:txBody>
      </p:sp>
      <p:sp>
        <p:nvSpPr>
          <p:cNvPr id="2" name="AutoShape 2" descr="Image result for nik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2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Profitable Segments</a:t>
            </a:r>
            <a:endParaRPr lang="en-US" dirty="0"/>
          </a:p>
        </p:txBody>
      </p:sp>
      <p:pic>
        <p:nvPicPr>
          <p:cNvPr id="44036" name="Picture 4" descr="children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2322963"/>
            <a:ext cx="4043520" cy="2695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4034" name="Rectangle 2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500" dirty="0"/>
              <a:t>Segment size = 60 million (&lt;15 yrs)</a:t>
            </a:r>
          </a:p>
          <a:p>
            <a:r>
              <a:rPr lang="en-US" sz="2500" dirty="0"/>
              <a:t>Segmentation Adoption Percentage = 35%</a:t>
            </a:r>
          </a:p>
          <a:p>
            <a:r>
              <a:rPr lang="en-US" sz="2500" dirty="0"/>
              <a:t>Purchase Behavior = $500 x 1 time purchase</a:t>
            </a:r>
          </a:p>
          <a:p>
            <a:r>
              <a:rPr lang="en-US" sz="2500" dirty="0"/>
              <a:t>Profit margin % = 10%</a:t>
            </a:r>
          </a:p>
          <a:p>
            <a:r>
              <a:rPr lang="en-US" sz="2500" dirty="0"/>
              <a:t>Fixed Cost = $50M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133600" y="5638800"/>
            <a:ext cx="3927658" cy="465438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30" tIns="45715" rIns="91430" bIns="45715">
            <a:spAutoFit/>
          </a:bodyPr>
          <a:lstStyle/>
          <a:p>
            <a:pPr hangingPunct="0">
              <a:lnSpc>
                <a:spcPct val="10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en-US" sz="2500" dirty="0">
                <a:latin typeface="Arial" pitchFamily="34" charset="0"/>
              </a:rPr>
              <a:t>Is this segment profitable?</a:t>
            </a:r>
          </a:p>
        </p:txBody>
      </p:sp>
    </p:spTree>
    <p:extLst>
      <p:ext uri="{BB962C8B-B14F-4D97-AF65-F5344CB8AC3E}">
        <p14:creationId xmlns:p14="http://schemas.microsoft.com/office/powerpoint/2010/main" val="293613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4908</TotalTime>
  <Words>335</Words>
  <Application>Microsoft Office PowerPoint</Application>
  <PresentationFormat>On-screen Show (4:3)</PresentationFormat>
  <Paragraphs>111</Paragraphs>
  <Slides>15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Welcome to  Marketing Management</vt:lpstr>
      <vt:lpstr>Exam 1 </vt:lpstr>
      <vt:lpstr>Chapter 9:  Segmenting, targeting &amp; positioning</vt:lpstr>
      <vt:lpstr>PowerPoint Presentation</vt:lpstr>
      <vt:lpstr>Assessing Market Potential</vt:lpstr>
      <vt:lpstr>Identifiable</vt:lpstr>
      <vt:lpstr>Reachable</vt:lpstr>
      <vt:lpstr>Responsive</vt:lpstr>
      <vt:lpstr>Profitable Segments</vt:lpstr>
      <vt:lpstr>Assessing Market Potential</vt:lpstr>
      <vt:lpstr>Targeting</vt:lpstr>
      <vt:lpstr>Positioning</vt:lpstr>
      <vt:lpstr>PowerPoint Presentation</vt:lpstr>
      <vt:lpstr>Take Away for Today</vt:lpstr>
      <vt:lpstr>Next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BUSI 107 Section 1</dc:title>
  <dc:creator>Cecy</dc:creator>
  <cp:lastModifiedBy>Cecy</cp:lastModifiedBy>
  <cp:revision>229</cp:revision>
  <dcterms:created xsi:type="dcterms:W3CDTF">2015-08-23T22:48:46Z</dcterms:created>
  <dcterms:modified xsi:type="dcterms:W3CDTF">2016-02-19T18:25:36Z</dcterms:modified>
</cp:coreProperties>
</file>