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56" r:id="rId2"/>
    <p:sldId id="562" r:id="rId3"/>
    <p:sldId id="257" r:id="rId4"/>
    <p:sldId id="574" r:id="rId5"/>
    <p:sldId id="575" r:id="rId6"/>
    <p:sldId id="564" r:id="rId7"/>
    <p:sldId id="565" r:id="rId8"/>
    <p:sldId id="566" r:id="rId9"/>
    <p:sldId id="567" r:id="rId10"/>
    <p:sldId id="568" r:id="rId11"/>
    <p:sldId id="569" r:id="rId12"/>
    <p:sldId id="570" r:id="rId13"/>
    <p:sldId id="571" r:id="rId14"/>
    <p:sldId id="572" r:id="rId15"/>
    <p:sldId id="573" r:id="rId16"/>
    <p:sldId id="522" r:id="rId17"/>
    <p:sldId id="50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2" autoAdjust="0"/>
    <p:restoredTop sz="76923" autoAdjust="0"/>
  </p:normalViewPr>
  <p:slideViewPr>
    <p:cSldViewPr>
      <p:cViewPr varScale="1">
        <p:scale>
          <a:sx n="53" d="100"/>
          <a:sy n="53" d="100"/>
        </p:scale>
        <p:origin x="-10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3127B2-5F00-4E49-989D-62C4DA052910}" type="doc">
      <dgm:prSet loTypeId="urn:microsoft.com/office/officeart/2005/8/layout/process3" loCatId="process" qsTypeId="urn:microsoft.com/office/officeart/2005/8/quickstyle/simple3" qsCatId="simple" csTypeId="urn:microsoft.com/office/officeart/2005/8/colors/colorful1" csCatId="colorful" phldr="1"/>
      <dgm:spPr/>
      <dgm:t>
        <a:bodyPr/>
        <a:lstStyle/>
        <a:p>
          <a:endParaRPr lang="en-US"/>
        </a:p>
      </dgm:t>
    </dgm:pt>
    <dgm:pt modelId="{0D606E58-75D2-44F1-B442-2C64FAC5D4B2}">
      <dgm:prSet custT="1"/>
      <dgm:spPr/>
      <dgm:t>
        <a:bodyPr/>
        <a:lstStyle/>
        <a:p>
          <a:pPr rtl="0"/>
          <a:r>
            <a:rPr lang="en-US" sz="2000" dirty="0" smtClean="0"/>
            <a:t>Step 1</a:t>
          </a:r>
          <a:endParaRPr lang="en-US" sz="2000" dirty="0"/>
        </a:p>
      </dgm:t>
    </dgm:pt>
    <dgm:pt modelId="{44867307-B646-4905-8536-BCC683515928}" type="parTrans" cxnId="{5161A1CE-86B8-404B-9202-1419245E7308}">
      <dgm:prSet/>
      <dgm:spPr/>
      <dgm:t>
        <a:bodyPr/>
        <a:lstStyle/>
        <a:p>
          <a:endParaRPr lang="en-US"/>
        </a:p>
      </dgm:t>
    </dgm:pt>
    <dgm:pt modelId="{EF0543A4-0F3D-4C7D-AB75-C26931B5DFD9}" type="sibTrans" cxnId="{5161A1CE-86B8-404B-9202-1419245E7308}">
      <dgm:prSet/>
      <dgm:spPr/>
      <dgm:t>
        <a:bodyPr/>
        <a:lstStyle/>
        <a:p>
          <a:endParaRPr lang="en-US" dirty="0"/>
        </a:p>
      </dgm:t>
    </dgm:pt>
    <dgm:pt modelId="{D9E0C75E-900E-4A33-A22B-3443550E1689}">
      <dgm:prSet custT="1"/>
      <dgm:spPr/>
      <dgm:t>
        <a:bodyPr/>
        <a:lstStyle/>
        <a:p>
          <a:pPr rtl="0"/>
          <a:r>
            <a:rPr lang="en-US" sz="2000" dirty="0" smtClean="0"/>
            <a:t>Step 2</a:t>
          </a:r>
          <a:endParaRPr lang="en-US" sz="2000" dirty="0"/>
        </a:p>
      </dgm:t>
    </dgm:pt>
    <dgm:pt modelId="{F8D70DE7-D0D1-4C48-AD4E-3087844D9647}" type="parTrans" cxnId="{1057DA85-99D9-49D1-8135-395994A233D1}">
      <dgm:prSet/>
      <dgm:spPr/>
      <dgm:t>
        <a:bodyPr/>
        <a:lstStyle/>
        <a:p>
          <a:endParaRPr lang="en-US"/>
        </a:p>
      </dgm:t>
    </dgm:pt>
    <dgm:pt modelId="{730A5A18-7068-498E-A712-2E74FFE1C627}" type="sibTrans" cxnId="{1057DA85-99D9-49D1-8135-395994A233D1}">
      <dgm:prSet/>
      <dgm:spPr/>
      <dgm:t>
        <a:bodyPr/>
        <a:lstStyle/>
        <a:p>
          <a:endParaRPr lang="en-US" dirty="0"/>
        </a:p>
      </dgm:t>
    </dgm:pt>
    <dgm:pt modelId="{49E2CBDA-BCC8-49B7-8C21-0E9136E58069}">
      <dgm:prSet custT="1"/>
      <dgm:spPr/>
      <dgm:t>
        <a:bodyPr/>
        <a:lstStyle/>
        <a:p>
          <a:pPr rtl="0"/>
          <a:r>
            <a:rPr lang="en-US" sz="2000" dirty="0" smtClean="0"/>
            <a:t>Step 3</a:t>
          </a:r>
          <a:endParaRPr lang="en-US" sz="2000" dirty="0"/>
        </a:p>
      </dgm:t>
    </dgm:pt>
    <dgm:pt modelId="{8ECE1436-91A2-4FF4-AFFE-81BD1BA1F789}" type="parTrans" cxnId="{CD6EFD7F-FE67-4ED2-8721-A52492579251}">
      <dgm:prSet/>
      <dgm:spPr/>
      <dgm:t>
        <a:bodyPr/>
        <a:lstStyle/>
        <a:p>
          <a:endParaRPr lang="en-US"/>
        </a:p>
      </dgm:t>
    </dgm:pt>
    <dgm:pt modelId="{C076D403-8391-4736-B000-EE06E0C0BDA2}" type="sibTrans" cxnId="{CD6EFD7F-FE67-4ED2-8721-A52492579251}">
      <dgm:prSet/>
      <dgm:spPr/>
      <dgm:t>
        <a:bodyPr/>
        <a:lstStyle/>
        <a:p>
          <a:endParaRPr lang="en-US" dirty="0"/>
        </a:p>
      </dgm:t>
    </dgm:pt>
    <dgm:pt modelId="{4CB91840-2C77-4350-A4B2-3896809FDF56}">
      <dgm:prSet custT="1"/>
      <dgm:spPr/>
      <dgm:t>
        <a:bodyPr/>
        <a:lstStyle/>
        <a:p>
          <a:pPr rtl="0"/>
          <a:r>
            <a:rPr lang="en-US" sz="2000" dirty="0" smtClean="0"/>
            <a:t>Step 4</a:t>
          </a:r>
          <a:endParaRPr lang="en-US" sz="2000" dirty="0"/>
        </a:p>
      </dgm:t>
    </dgm:pt>
    <dgm:pt modelId="{E9AF2857-9463-4CFF-A5D3-1F9450D664A1}" type="parTrans" cxnId="{617E822C-4E24-4C71-BA3E-4DD5071AF2B4}">
      <dgm:prSet/>
      <dgm:spPr/>
      <dgm:t>
        <a:bodyPr/>
        <a:lstStyle/>
        <a:p>
          <a:endParaRPr lang="en-US"/>
        </a:p>
      </dgm:t>
    </dgm:pt>
    <dgm:pt modelId="{0159EDED-BFC3-4CDC-AB66-FBA058F38654}" type="sibTrans" cxnId="{617E822C-4E24-4C71-BA3E-4DD5071AF2B4}">
      <dgm:prSet/>
      <dgm:spPr/>
      <dgm:t>
        <a:bodyPr/>
        <a:lstStyle/>
        <a:p>
          <a:endParaRPr lang="en-US"/>
        </a:p>
      </dgm:t>
    </dgm:pt>
    <dgm:pt modelId="{1692BCF3-319D-4FA3-820E-827FF26C3646}">
      <dgm:prSet custT="1"/>
      <dgm:spPr/>
      <dgm:t>
        <a:bodyPr/>
        <a:lstStyle/>
        <a:p>
          <a:pPr rtl="0"/>
          <a:r>
            <a:rPr lang="en-US" sz="2000" dirty="0" smtClean="0"/>
            <a:t>Identify Issues</a:t>
          </a:r>
          <a:endParaRPr lang="en-US" sz="2000" dirty="0"/>
        </a:p>
      </dgm:t>
    </dgm:pt>
    <dgm:pt modelId="{19F4F72A-DF10-4686-8985-86CD194E01CC}" type="parTrans" cxnId="{23E4BFBD-48E0-488D-99BB-75A02BF2D0C1}">
      <dgm:prSet/>
      <dgm:spPr/>
      <dgm:t>
        <a:bodyPr/>
        <a:lstStyle/>
        <a:p>
          <a:endParaRPr lang="en-US"/>
        </a:p>
      </dgm:t>
    </dgm:pt>
    <dgm:pt modelId="{152EE9C2-28B6-4CEC-890A-EFAB56E87E36}" type="sibTrans" cxnId="{23E4BFBD-48E0-488D-99BB-75A02BF2D0C1}">
      <dgm:prSet/>
      <dgm:spPr/>
      <dgm:t>
        <a:bodyPr/>
        <a:lstStyle/>
        <a:p>
          <a:endParaRPr lang="en-US"/>
        </a:p>
      </dgm:t>
    </dgm:pt>
    <dgm:pt modelId="{BF05A1A8-77B2-4472-B1EE-BB4CA39DE1FD}">
      <dgm:prSet custT="1"/>
      <dgm:spPr/>
      <dgm:t>
        <a:bodyPr/>
        <a:lstStyle/>
        <a:p>
          <a:pPr rtl="0"/>
          <a:r>
            <a:rPr lang="en-US" sz="2000" dirty="0" smtClean="0"/>
            <a:t>Gather information and identify stakeholders</a:t>
          </a:r>
          <a:endParaRPr lang="en-US" sz="2000" dirty="0"/>
        </a:p>
      </dgm:t>
    </dgm:pt>
    <dgm:pt modelId="{06CE2AC8-F56E-4161-AB44-BD1D71F0CEA2}" type="parTrans" cxnId="{1DC45139-94F0-482A-9B6E-AAF1E560FC91}">
      <dgm:prSet/>
      <dgm:spPr/>
      <dgm:t>
        <a:bodyPr/>
        <a:lstStyle/>
        <a:p>
          <a:endParaRPr lang="en-US"/>
        </a:p>
      </dgm:t>
    </dgm:pt>
    <dgm:pt modelId="{660F08D2-F60F-4133-B27D-F0977006BBF8}" type="sibTrans" cxnId="{1DC45139-94F0-482A-9B6E-AAF1E560FC91}">
      <dgm:prSet/>
      <dgm:spPr/>
      <dgm:t>
        <a:bodyPr/>
        <a:lstStyle/>
        <a:p>
          <a:endParaRPr lang="en-US"/>
        </a:p>
      </dgm:t>
    </dgm:pt>
    <dgm:pt modelId="{15E5378F-4AD2-4501-8AFA-C20004E66F02}">
      <dgm:prSet custT="1"/>
      <dgm:spPr/>
      <dgm:t>
        <a:bodyPr/>
        <a:lstStyle/>
        <a:p>
          <a:pPr rtl="0"/>
          <a:r>
            <a:rPr lang="en-US" sz="2000" dirty="0" smtClean="0"/>
            <a:t>Brainstorm and evaluate alternatives</a:t>
          </a:r>
          <a:endParaRPr lang="en-US" sz="2000" dirty="0"/>
        </a:p>
      </dgm:t>
    </dgm:pt>
    <dgm:pt modelId="{097254B4-D418-4047-A65D-A914240F3A59}" type="parTrans" cxnId="{C8487C18-7D12-4DD7-A479-D49983004600}">
      <dgm:prSet/>
      <dgm:spPr/>
      <dgm:t>
        <a:bodyPr/>
        <a:lstStyle/>
        <a:p>
          <a:endParaRPr lang="en-US"/>
        </a:p>
      </dgm:t>
    </dgm:pt>
    <dgm:pt modelId="{9C4CBC38-5162-4FFE-B5B7-285EF9A939CA}" type="sibTrans" cxnId="{C8487C18-7D12-4DD7-A479-D49983004600}">
      <dgm:prSet/>
      <dgm:spPr/>
      <dgm:t>
        <a:bodyPr/>
        <a:lstStyle/>
        <a:p>
          <a:endParaRPr lang="en-US"/>
        </a:p>
      </dgm:t>
    </dgm:pt>
    <dgm:pt modelId="{A72540C8-9589-4E7E-A13C-FF8C4A334384}">
      <dgm:prSet custT="1"/>
      <dgm:spPr/>
      <dgm:t>
        <a:bodyPr/>
        <a:lstStyle/>
        <a:p>
          <a:pPr rtl="0"/>
          <a:r>
            <a:rPr lang="en-US" sz="2200" dirty="0" smtClean="0"/>
            <a:t>Choose a course of action</a:t>
          </a:r>
          <a:endParaRPr lang="en-US" sz="2200" dirty="0"/>
        </a:p>
      </dgm:t>
    </dgm:pt>
    <dgm:pt modelId="{92E5255D-3CAC-491F-9DDF-37074CBB9484}" type="parTrans" cxnId="{B1E56473-2D37-4B56-9AA4-2A1DBEB49D27}">
      <dgm:prSet/>
      <dgm:spPr/>
      <dgm:t>
        <a:bodyPr/>
        <a:lstStyle/>
        <a:p>
          <a:endParaRPr lang="en-US"/>
        </a:p>
      </dgm:t>
    </dgm:pt>
    <dgm:pt modelId="{252C657A-2CD2-4186-A170-446E90D89A0C}" type="sibTrans" cxnId="{B1E56473-2D37-4B56-9AA4-2A1DBEB49D27}">
      <dgm:prSet/>
      <dgm:spPr/>
      <dgm:t>
        <a:bodyPr/>
        <a:lstStyle/>
        <a:p>
          <a:endParaRPr lang="en-US"/>
        </a:p>
      </dgm:t>
    </dgm:pt>
    <dgm:pt modelId="{736D9BA7-925A-458F-8B63-0448BF7A83B6}" type="pres">
      <dgm:prSet presAssocID="{E53127B2-5F00-4E49-989D-62C4DA052910}" presName="linearFlow" presStyleCnt="0">
        <dgm:presLayoutVars>
          <dgm:dir/>
          <dgm:animLvl val="lvl"/>
          <dgm:resizeHandles val="exact"/>
        </dgm:presLayoutVars>
      </dgm:prSet>
      <dgm:spPr/>
      <dgm:t>
        <a:bodyPr/>
        <a:lstStyle/>
        <a:p>
          <a:endParaRPr lang="en-US"/>
        </a:p>
      </dgm:t>
    </dgm:pt>
    <dgm:pt modelId="{FC731408-DA97-422A-B8E5-FA39FDECFD53}" type="pres">
      <dgm:prSet presAssocID="{0D606E58-75D2-44F1-B442-2C64FAC5D4B2}" presName="composite" presStyleCnt="0"/>
      <dgm:spPr/>
    </dgm:pt>
    <dgm:pt modelId="{A58DFBD6-8430-4E0E-A457-BDE1290AA166}" type="pres">
      <dgm:prSet presAssocID="{0D606E58-75D2-44F1-B442-2C64FAC5D4B2}" presName="parTx" presStyleLbl="node1" presStyleIdx="0" presStyleCnt="4">
        <dgm:presLayoutVars>
          <dgm:chMax val="0"/>
          <dgm:chPref val="0"/>
          <dgm:bulletEnabled val="1"/>
        </dgm:presLayoutVars>
      </dgm:prSet>
      <dgm:spPr/>
      <dgm:t>
        <a:bodyPr/>
        <a:lstStyle/>
        <a:p>
          <a:endParaRPr lang="en-US"/>
        </a:p>
      </dgm:t>
    </dgm:pt>
    <dgm:pt modelId="{84EBB179-A7C6-4F0D-A2E6-A3DDC7F33AF9}" type="pres">
      <dgm:prSet presAssocID="{0D606E58-75D2-44F1-B442-2C64FAC5D4B2}" presName="parSh" presStyleLbl="node1" presStyleIdx="0" presStyleCnt="4"/>
      <dgm:spPr/>
      <dgm:t>
        <a:bodyPr/>
        <a:lstStyle/>
        <a:p>
          <a:endParaRPr lang="en-US"/>
        </a:p>
      </dgm:t>
    </dgm:pt>
    <dgm:pt modelId="{8FB7E05F-BB2E-4223-88BA-BE5F2B9175A6}" type="pres">
      <dgm:prSet presAssocID="{0D606E58-75D2-44F1-B442-2C64FAC5D4B2}" presName="desTx" presStyleLbl="fgAcc1" presStyleIdx="0" presStyleCnt="4" custScaleX="116498" custScaleY="102678">
        <dgm:presLayoutVars>
          <dgm:bulletEnabled val="1"/>
        </dgm:presLayoutVars>
      </dgm:prSet>
      <dgm:spPr/>
      <dgm:t>
        <a:bodyPr/>
        <a:lstStyle/>
        <a:p>
          <a:endParaRPr lang="en-US"/>
        </a:p>
      </dgm:t>
    </dgm:pt>
    <dgm:pt modelId="{F7C023B5-F33E-40CD-93D9-17133D3E2943}" type="pres">
      <dgm:prSet presAssocID="{EF0543A4-0F3D-4C7D-AB75-C26931B5DFD9}" presName="sibTrans" presStyleLbl="sibTrans2D1" presStyleIdx="0" presStyleCnt="3"/>
      <dgm:spPr/>
      <dgm:t>
        <a:bodyPr/>
        <a:lstStyle/>
        <a:p>
          <a:endParaRPr lang="en-US"/>
        </a:p>
      </dgm:t>
    </dgm:pt>
    <dgm:pt modelId="{0BB9F839-BD3F-4B0A-8069-A8CFD899EE33}" type="pres">
      <dgm:prSet presAssocID="{EF0543A4-0F3D-4C7D-AB75-C26931B5DFD9}" presName="connTx" presStyleLbl="sibTrans2D1" presStyleIdx="0" presStyleCnt="3"/>
      <dgm:spPr/>
      <dgm:t>
        <a:bodyPr/>
        <a:lstStyle/>
        <a:p>
          <a:endParaRPr lang="en-US"/>
        </a:p>
      </dgm:t>
    </dgm:pt>
    <dgm:pt modelId="{E5A66F14-C29E-4091-8191-BD6A696C73A3}" type="pres">
      <dgm:prSet presAssocID="{D9E0C75E-900E-4A33-A22B-3443550E1689}" presName="composite" presStyleCnt="0"/>
      <dgm:spPr/>
    </dgm:pt>
    <dgm:pt modelId="{ED8920C4-B5BE-4352-953D-4581404A6D03}" type="pres">
      <dgm:prSet presAssocID="{D9E0C75E-900E-4A33-A22B-3443550E1689}" presName="parTx" presStyleLbl="node1" presStyleIdx="0" presStyleCnt="4">
        <dgm:presLayoutVars>
          <dgm:chMax val="0"/>
          <dgm:chPref val="0"/>
          <dgm:bulletEnabled val="1"/>
        </dgm:presLayoutVars>
      </dgm:prSet>
      <dgm:spPr/>
      <dgm:t>
        <a:bodyPr/>
        <a:lstStyle/>
        <a:p>
          <a:endParaRPr lang="en-US"/>
        </a:p>
      </dgm:t>
    </dgm:pt>
    <dgm:pt modelId="{45009042-B923-486F-9CA7-2028B6DE83F1}" type="pres">
      <dgm:prSet presAssocID="{D9E0C75E-900E-4A33-A22B-3443550E1689}" presName="parSh" presStyleLbl="node1" presStyleIdx="1" presStyleCnt="4"/>
      <dgm:spPr/>
      <dgm:t>
        <a:bodyPr/>
        <a:lstStyle/>
        <a:p>
          <a:endParaRPr lang="en-US"/>
        </a:p>
      </dgm:t>
    </dgm:pt>
    <dgm:pt modelId="{E1B1D485-39CA-450A-A69C-6EFB9AEBC21D}" type="pres">
      <dgm:prSet presAssocID="{D9E0C75E-900E-4A33-A22B-3443550E1689}" presName="desTx" presStyleLbl="fgAcc1" presStyleIdx="1" presStyleCnt="4" custScaleX="173527" custScaleY="144742" custLinFactNeighborX="-1987" custLinFactNeighborY="17091">
        <dgm:presLayoutVars>
          <dgm:bulletEnabled val="1"/>
        </dgm:presLayoutVars>
      </dgm:prSet>
      <dgm:spPr/>
      <dgm:t>
        <a:bodyPr/>
        <a:lstStyle/>
        <a:p>
          <a:endParaRPr lang="en-US"/>
        </a:p>
      </dgm:t>
    </dgm:pt>
    <dgm:pt modelId="{C70819C3-7DFF-4F44-8BE7-5F0CF01EB2EA}" type="pres">
      <dgm:prSet presAssocID="{730A5A18-7068-498E-A712-2E74FFE1C627}" presName="sibTrans" presStyleLbl="sibTrans2D1" presStyleIdx="1" presStyleCnt="3"/>
      <dgm:spPr/>
      <dgm:t>
        <a:bodyPr/>
        <a:lstStyle/>
        <a:p>
          <a:endParaRPr lang="en-US"/>
        </a:p>
      </dgm:t>
    </dgm:pt>
    <dgm:pt modelId="{36916B38-91FF-45B4-8D08-240D71068441}" type="pres">
      <dgm:prSet presAssocID="{730A5A18-7068-498E-A712-2E74FFE1C627}" presName="connTx" presStyleLbl="sibTrans2D1" presStyleIdx="1" presStyleCnt="3"/>
      <dgm:spPr/>
      <dgm:t>
        <a:bodyPr/>
        <a:lstStyle/>
        <a:p>
          <a:endParaRPr lang="en-US"/>
        </a:p>
      </dgm:t>
    </dgm:pt>
    <dgm:pt modelId="{B6392B32-293A-428C-9128-1757F0D7BF71}" type="pres">
      <dgm:prSet presAssocID="{49E2CBDA-BCC8-49B7-8C21-0E9136E58069}" presName="composite" presStyleCnt="0"/>
      <dgm:spPr/>
    </dgm:pt>
    <dgm:pt modelId="{C92E4134-ED7A-4EB3-9608-C120F959BF91}" type="pres">
      <dgm:prSet presAssocID="{49E2CBDA-BCC8-49B7-8C21-0E9136E58069}" presName="parTx" presStyleLbl="node1" presStyleIdx="1" presStyleCnt="4">
        <dgm:presLayoutVars>
          <dgm:chMax val="0"/>
          <dgm:chPref val="0"/>
          <dgm:bulletEnabled val="1"/>
        </dgm:presLayoutVars>
      </dgm:prSet>
      <dgm:spPr/>
      <dgm:t>
        <a:bodyPr/>
        <a:lstStyle/>
        <a:p>
          <a:endParaRPr lang="en-US"/>
        </a:p>
      </dgm:t>
    </dgm:pt>
    <dgm:pt modelId="{19F937A0-0258-42A8-9A06-362665F0958A}" type="pres">
      <dgm:prSet presAssocID="{49E2CBDA-BCC8-49B7-8C21-0E9136E58069}" presName="parSh" presStyleLbl="node1" presStyleIdx="2" presStyleCnt="4"/>
      <dgm:spPr/>
      <dgm:t>
        <a:bodyPr/>
        <a:lstStyle/>
        <a:p>
          <a:endParaRPr lang="en-US"/>
        </a:p>
      </dgm:t>
    </dgm:pt>
    <dgm:pt modelId="{10D9D35C-EBE9-4274-BDB9-57AE85EAD7AB}" type="pres">
      <dgm:prSet presAssocID="{49E2CBDA-BCC8-49B7-8C21-0E9136E58069}" presName="desTx" presStyleLbl="fgAcc1" presStyleIdx="2" presStyleCnt="4" custScaleX="170658" custScaleY="124914">
        <dgm:presLayoutVars>
          <dgm:bulletEnabled val="1"/>
        </dgm:presLayoutVars>
      </dgm:prSet>
      <dgm:spPr/>
      <dgm:t>
        <a:bodyPr/>
        <a:lstStyle/>
        <a:p>
          <a:endParaRPr lang="en-US"/>
        </a:p>
      </dgm:t>
    </dgm:pt>
    <dgm:pt modelId="{AABE33CD-884B-4FD7-A338-18116AB1BCDA}" type="pres">
      <dgm:prSet presAssocID="{C076D403-8391-4736-B000-EE06E0C0BDA2}" presName="sibTrans" presStyleLbl="sibTrans2D1" presStyleIdx="2" presStyleCnt="3"/>
      <dgm:spPr/>
      <dgm:t>
        <a:bodyPr/>
        <a:lstStyle/>
        <a:p>
          <a:endParaRPr lang="en-US"/>
        </a:p>
      </dgm:t>
    </dgm:pt>
    <dgm:pt modelId="{2F8A6CCE-C30E-4055-8D12-5B5066912B4A}" type="pres">
      <dgm:prSet presAssocID="{C076D403-8391-4736-B000-EE06E0C0BDA2}" presName="connTx" presStyleLbl="sibTrans2D1" presStyleIdx="2" presStyleCnt="3"/>
      <dgm:spPr/>
      <dgm:t>
        <a:bodyPr/>
        <a:lstStyle/>
        <a:p>
          <a:endParaRPr lang="en-US"/>
        </a:p>
      </dgm:t>
    </dgm:pt>
    <dgm:pt modelId="{6DC1E78A-F622-4705-9A80-EFFDB5AC55D1}" type="pres">
      <dgm:prSet presAssocID="{4CB91840-2C77-4350-A4B2-3896809FDF56}" presName="composite" presStyleCnt="0"/>
      <dgm:spPr/>
    </dgm:pt>
    <dgm:pt modelId="{BED74534-1F98-4EFE-8287-D49874BB68E1}" type="pres">
      <dgm:prSet presAssocID="{4CB91840-2C77-4350-A4B2-3896809FDF56}" presName="parTx" presStyleLbl="node1" presStyleIdx="2" presStyleCnt="4">
        <dgm:presLayoutVars>
          <dgm:chMax val="0"/>
          <dgm:chPref val="0"/>
          <dgm:bulletEnabled val="1"/>
        </dgm:presLayoutVars>
      </dgm:prSet>
      <dgm:spPr/>
      <dgm:t>
        <a:bodyPr/>
        <a:lstStyle/>
        <a:p>
          <a:endParaRPr lang="en-US"/>
        </a:p>
      </dgm:t>
    </dgm:pt>
    <dgm:pt modelId="{70314139-1E85-49E6-B42C-4B1C069D194B}" type="pres">
      <dgm:prSet presAssocID="{4CB91840-2C77-4350-A4B2-3896809FDF56}" presName="parSh" presStyleLbl="node1" presStyleIdx="3" presStyleCnt="4"/>
      <dgm:spPr/>
      <dgm:t>
        <a:bodyPr/>
        <a:lstStyle/>
        <a:p>
          <a:endParaRPr lang="en-US"/>
        </a:p>
      </dgm:t>
    </dgm:pt>
    <dgm:pt modelId="{CE1AD36D-1E9D-4FC9-BFE8-F4172183BA86}" type="pres">
      <dgm:prSet presAssocID="{4CB91840-2C77-4350-A4B2-3896809FDF56}" presName="desTx" presStyleLbl="fgAcc1" presStyleIdx="3" presStyleCnt="4" custScaleX="135682" custScaleY="97535">
        <dgm:presLayoutVars>
          <dgm:bulletEnabled val="1"/>
        </dgm:presLayoutVars>
      </dgm:prSet>
      <dgm:spPr/>
      <dgm:t>
        <a:bodyPr/>
        <a:lstStyle/>
        <a:p>
          <a:endParaRPr lang="en-US"/>
        </a:p>
      </dgm:t>
    </dgm:pt>
  </dgm:ptLst>
  <dgm:cxnLst>
    <dgm:cxn modelId="{B814A1EF-0154-464E-AAF7-61B75FBCB441}" type="presOf" srcId="{49E2CBDA-BCC8-49B7-8C21-0E9136E58069}" destId="{C92E4134-ED7A-4EB3-9608-C120F959BF91}" srcOrd="0" destOrd="0" presId="urn:microsoft.com/office/officeart/2005/8/layout/process3"/>
    <dgm:cxn modelId="{28E51FCF-C318-4F3F-9CE7-413C3588F30A}" type="presOf" srcId="{49E2CBDA-BCC8-49B7-8C21-0E9136E58069}" destId="{19F937A0-0258-42A8-9A06-362665F0958A}" srcOrd="1" destOrd="0" presId="urn:microsoft.com/office/officeart/2005/8/layout/process3"/>
    <dgm:cxn modelId="{613A3A9F-95FA-440A-BF7D-61D1A34254C5}" type="presOf" srcId="{0D606E58-75D2-44F1-B442-2C64FAC5D4B2}" destId="{A58DFBD6-8430-4E0E-A457-BDE1290AA166}" srcOrd="0" destOrd="0" presId="urn:microsoft.com/office/officeart/2005/8/layout/process3"/>
    <dgm:cxn modelId="{C2C64258-400E-41D7-873D-B83C464CE1BF}" type="presOf" srcId="{A72540C8-9589-4E7E-A13C-FF8C4A334384}" destId="{CE1AD36D-1E9D-4FC9-BFE8-F4172183BA86}" srcOrd="0" destOrd="0" presId="urn:microsoft.com/office/officeart/2005/8/layout/process3"/>
    <dgm:cxn modelId="{7945DDF9-AD71-44F1-9824-A171098289A8}" type="presOf" srcId="{EF0543A4-0F3D-4C7D-AB75-C26931B5DFD9}" destId="{0BB9F839-BD3F-4B0A-8069-A8CFD899EE33}" srcOrd="1" destOrd="0" presId="urn:microsoft.com/office/officeart/2005/8/layout/process3"/>
    <dgm:cxn modelId="{CD6EFD7F-FE67-4ED2-8721-A52492579251}" srcId="{E53127B2-5F00-4E49-989D-62C4DA052910}" destId="{49E2CBDA-BCC8-49B7-8C21-0E9136E58069}" srcOrd="2" destOrd="0" parTransId="{8ECE1436-91A2-4FF4-AFFE-81BD1BA1F789}" sibTransId="{C076D403-8391-4736-B000-EE06E0C0BDA2}"/>
    <dgm:cxn modelId="{933FC0DF-3665-465C-AD8D-F35E2D8384A9}" type="presOf" srcId="{C076D403-8391-4736-B000-EE06E0C0BDA2}" destId="{AABE33CD-884B-4FD7-A338-18116AB1BCDA}" srcOrd="0" destOrd="0" presId="urn:microsoft.com/office/officeart/2005/8/layout/process3"/>
    <dgm:cxn modelId="{C0DCFE16-4260-434F-8D0E-AEE4B693EB19}" type="presOf" srcId="{D9E0C75E-900E-4A33-A22B-3443550E1689}" destId="{45009042-B923-486F-9CA7-2028B6DE83F1}" srcOrd="1" destOrd="0" presId="urn:microsoft.com/office/officeart/2005/8/layout/process3"/>
    <dgm:cxn modelId="{40C7B6AC-4946-4C6D-AE8A-243B074806D8}" type="presOf" srcId="{D9E0C75E-900E-4A33-A22B-3443550E1689}" destId="{ED8920C4-B5BE-4352-953D-4581404A6D03}" srcOrd="0" destOrd="0" presId="urn:microsoft.com/office/officeart/2005/8/layout/process3"/>
    <dgm:cxn modelId="{D08BDC5F-89C5-4485-A4C4-331DA73F7340}" type="presOf" srcId="{730A5A18-7068-498E-A712-2E74FFE1C627}" destId="{36916B38-91FF-45B4-8D08-240D71068441}" srcOrd="1" destOrd="0" presId="urn:microsoft.com/office/officeart/2005/8/layout/process3"/>
    <dgm:cxn modelId="{83694BFA-1ADE-4BC5-B4A1-4929B65E4177}" type="presOf" srcId="{15E5378F-4AD2-4501-8AFA-C20004E66F02}" destId="{10D9D35C-EBE9-4274-BDB9-57AE85EAD7AB}" srcOrd="0" destOrd="0" presId="urn:microsoft.com/office/officeart/2005/8/layout/process3"/>
    <dgm:cxn modelId="{077423B8-D1E0-445A-8712-49A96A7C01F4}" type="presOf" srcId="{EF0543A4-0F3D-4C7D-AB75-C26931B5DFD9}" destId="{F7C023B5-F33E-40CD-93D9-17133D3E2943}" srcOrd="0" destOrd="0" presId="urn:microsoft.com/office/officeart/2005/8/layout/process3"/>
    <dgm:cxn modelId="{D4B6FF50-89F1-4AB7-947F-987FDFF832B1}" type="presOf" srcId="{4CB91840-2C77-4350-A4B2-3896809FDF56}" destId="{BED74534-1F98-4EFE-8287-D49874BB68E1}" srcOrd="0" destOrd="0" presId="urn:microsoft.com/office/officeart/2005/8/layout/process3"/>
    <dgm:cxn modelId="{3F969D6E-0471-408E-B1CC-B01CFAA39A26}" type="presOf" srcId="{BF05A1A8-77B2-4472-B1EE-BB4CA39DE1FD}" destId="{E1B1D485-39CA-450A-A69C-6EFB9AEBC21D}" srcOrd="0" destOrd="0" presId="urn:microsoft.com/office/officeart/2005/8/layout/process3"/>
    <dgm:cxn modelId="{B1E56473-2D37-4B56-9AA4-2A1DBEB49D27}" srcId="{4CB91840-2C77-4350-A4B2-3896809FDF56}" destId="{A72540C8-9589-4E7E-A13C-FF8C4A334384}" srcOrd="0" destOrd="0" parTransId="{92E5255D-3CAC-491F-9DDF-37074CBB9484}" sibTransId="{252C657A-2CD2-4186-A170-446E90D89A0C}"/>
    <dgm:cxn modelId="{23E4BFBD-48E0-488D-99BB-75A02BF2D0C1}" srcId="{0D606E58-75D2-44F1-B442-2C64FAC5D4B2}" destId="{1692BCF3-319D-4FA3-820E-827FF26C3646}" srcOrd="0" destOrd="0" parTransId="{19F4F72A-DF10-4686-8985-86CD194E01CC}" sibTransId="{152EE9C2-28B6-4CEC-890A-EFAB56E87E36}"/>
    <dgm:cxn modelId="{1057DA85-99D9-49D1-8135-395994A233D1}" srcId="{E53127B2-5F00-4E49-989D-62C4DA052910}" destId="{D9E0C75E-900E-4A33-A22B-3443550E1689}" srcOrd="1" destOrd="0" parTransId="{F8D70DE7-D0D1-4C48-AD4E-3087844D9647}" sibTransId="{730A5A18-7068-498E-A712-2E74FFE1C627}"/>
    <dgm:cxn modelId="{97604521-5AB5-4F07-AECA-4E8CED6A20F0}" type="presOf" srcId="{E53127B2-5F00-4E49-989D-62C4DA052910}" destId="{736D9BA7-925A-458F-8B63-0448BF7A83B6}" srcOrd="0" destOrd="0" presId="urn:microsoft.com/office/officeart/2005/8/layout/process3"/>
    <dgm:cxn modelId="{EACFB3EE-67FB-45CF-BE97-08A33046D347}" type="presOf" srcId="{C076D403-8391-4736-B000-EE06E0C0BDA2}" destId="{2F8A6CCE-C30E-4055-8D12-5B5066912B4A}" srcOrd="1" destOrd="0" presId="urn:microsoft.com/office/officeart/2005/8/layout/process3"/>
    <dgm:cxn modelId="{5161A1CE-86B8-404B-9202-1419245E7308}" srcId="{E53127B2-5F00-4E49-989D-62C4DA052910}" destId="{0D606E58-75D2-44F1-B442-2C64FAC5D4B2}" srcOrd="0" destOrd="0" parTransId="{44867307-B646-4905-8536-BCC683515928}" sibTransId="{EF0543A4-0F3D-4C7D-AB75-C26931B5DFD9}"/>
    <dgm:cxn modelId="{89F495A4-FC7E-43F5-8D4C-8AB19103543B}" type="presOf" srcId="{4CB91840-2C77-4350-A4B2-3896809FDF56}" destId="{70314139-1E85-49E6-B42C-4B1C069D194B}" srcOrd="1" destOrd="0" presId="urn:microsoft.com/office/officeart/2005/8/layout/process3"/>
    <dgm:cxn modelId="{415C038C-9F17-478D-83E7-86DBD59EF4B3}" type="presOf" srcId="{730A5A18-7068-498E-A712-2E74FFE1C627}" destId="{C70819C3-7DFF-4F44-8BE7-5F0CF01EB2EA}" srcOrd="0" destOrd="0" presId="urn:microsoft.com/office/officeart/2005/8/layout/process3"/>
    <dgm:cxn modelId="{D61B5D27-3CFA-437D-8888-67644FD41418}" type="presOf" srcId="{0D606E58-75D2-44F1-B442-2C64FAC5D4B2}" destId="{84EBB179-A7C6-4F0D-A2E6-A3DDC7F33AF9}" srcOrd="1" destOrd="0" presId="urn:microsoft.com/office/officeart/2005/8/layout/process3"/>
    <dgm:cxn modelId="{1DC45139-94F0-482A-9B6E-AAF1E560FC91}" srcId="{D9E0C75E-900E-4A33-A22B-3443550E1689}" destId="{BF05A1A8-77B2-4472-B1EE-BB4CA39DE1FD}" srcOrd="0" destOrd="0" parTransId="{06CE2AC8-F56E-4161-AB44-BD1D71F0CEA2}" sibTransId="{660F08D2-F60F-4133-B27D-F0977006BBF8}"/>
    <dgm:cxn modelId="{CD150F1D-5FE9-406A-9409-66D15AF67622}" type="presOf" srcId="{1692BCF3-319D-4FA3-820E-827FF26C3646}" destId="{8FB7E05F-BB2E-4223-88BA-BE5F2B9175A6}" srcOrd="0" destOrd="0" presId="urn:microsoft.com/office/officeart/2005/8/layout/process3"/>
    <dgm:cxn modelId="{C8487C18-7D12-4DD7-A479-D49983004600}" srcId="{49E2CBDA-BCC8-49B7-8C21-0E9136E58069}" destId="{15E5378F-4AD2-4501-8AFA-C20004E66F02}" srcOrd="0" destOrd="0" parTransId="{097254B4-D418-4047-A65D-A914240F3A59}" sibTransId="{9C4CBC38-5162-4FFE-B5B7-285EF9A939CA}"/>
    <dgm:cxn modelId="{617E822C-4E24-4C71-BA3E-4DD5071AF2B4}" srcId="{E53127B2-5F00-4E49-989D-62C4DA052910}" destId="{4CB91840-2C77-4350-A4B2-3896809FDF56}" srcOrd="3" destOrd="0" parTransId="{E9AF2857-9463-4CFF-A5D3-1F9450D664A1}" sibTransId="{0159EDED-BFC3-4CDC-AB66-FBA058F38654}"/>
    <dgm:cxn modelId="{318D7CEB-C6AD-4A22-9A75-6B242DB630F6}" type="presParOf" srcId="{736D9BA7-925A-458F-8B63-0448BF7A83B6}" destId="{FC731408-DA97-422A-B8E5-FA39FDECFD53}" srcOrd="0" destOrd="0" presId="urn:microsoft.com/office/officeart/2005/8/layout/process3"/>
    <dgm:cxn modelId="{FC2A6501-AEDD-4EDA-B861-C77EC7912FA7}" type="presParOf" srcId="{FC731408-DA97-422A-B8E5-FA39FDECFD53}" destId="{A58DFBD6-8430-4E0E-A457-BDE1290AA166}" srcOrd="0" destOrd="0" presId="urn:microsoft.com/office/officeart/2005/8/layout/process3"/>
    <dgm:cxn modelId="{A4B545C9-2C09-45B0-9B84-7698FA7892C4}" type="presParOf" srcId="{FC731408-DA97-422A-B8E5-FA39FDECFD53}" destId="{84EBB179-A7C6-4F0D-A2E6-A3DDC7F33AF9}" srcOrd="1" destOrd="0" presId="urn:microsoft.com/office/officeart/2005/8/layout/process3"/>
    <dgm:cxn modelId="{3E34744D-A64B-40BE-93FA-3B20919581A8}" type="presParOf" srcId="{FC731408-DA97-422A-B8E5-FA39FDECFD53}" destId="{8FB7E05F-BB2E-4223-88BA-BE5F2B9175A6}" srcOrd="2" destOrd="0" presId="urn:microsoft.com/office/officeart/2005/8/layout/process3"/>
    <dgm:cxn modelId="{49C0D5A7-AC81-48B7-B593-A3431C26FA46}" type="presParOf" srcId="{736D9BA7-925A-458F-8B63-0448BF7A83B6}" destId="{F7C023B5-F33E-40CD-93D9-17133D3E2943}" srcOrd="1" destOrd="0" presId="urn:microsoft.com/office/officeart/2005/8/layout/process3"/>
    <dgm:cxn modelId="{0272B0C3-2FD9-43BF-84F1-5893A040F075}" type="presParOf" srcId="{F7C023B5-F33E-40CD-93D9-17133D3E2943}" destId="{0BB9F839-BD3F-4B0A-8069-A8CFD899EE33}" srcOrd="0" destOrd="0" presId="urn:microsoft.com/office/officeart/2005/8/layout/process3"/>
    <dgm:cxn modelId="{83F2C586-5B0E-4619-B584-7792F81FE071}" type="presParOf" srcId="{736D9BA7-925A-458F-8B63-0448BF7A83B6}" destId="{E5A66F14-C29E-4091-8191-BD6A696C73A3}" srcOrd="2" destOrd="0" presId="urn:microsoft.com/office/officeart/2005/8/layout/process3"/>
    <dgm:cxn modelId="{0D071C76-30EA-447B-B469-B048CFAEA75A}" type="presParOf" srcId="{E5A66F14-C29E-4091-8191-BD6A696C73A3}" destId="{ED8920C4-B5BE-4352-953D-4581404A6D03}" srcOrd="0" destOrd="0" presId="urn:microsoft.com/office/officeart/2005/8/layout/process3"/>
    <dgm:cxn modelId="{B4A7B261-EF7B-4266-93B8-ED0F3159E6F7}" type="presParOf" srcId="{E5A66F14-C29E-4091-8191-BD6A696C73A3}" destId="{45009042-B923-486F-9CA7-2028B6DE83F1}" srcOrd="1" destOrd="0" presId="urn:microsoft.com/office/officeart/2005/8/layout/process3"/>
    <dgm:cxn modelId="{CCCB17A6-BD39-4273-A4DD-4071DDF6FC4B}" type="presParOf" srcId="{E5A66F14-C29E-4091-8191-BD6A696C73A3}" destId="{E1B1D485-39CA-450A-A69C-6EFB9AEBC21D}" srcOrd="2" destOrd="0" presId="urn:microsoft.com/office/officeart/2005/8/layout/process3"/>
    <dgm:cxn modelId="{F30836B2-7E68-4001-9B9F-B35FA51ED90C}" type="presParOf" srcId="{736D9BA7-925A-458F-8B63-0448BF7A83B6}" destId="{C70819C3-7DFF-4F44-8BE7-5F0CF01EB2EA}" srcOrd="3" destOrd="0" presId="urn:microsoft.com/office/officeart/2005/8/layout/process3"/>
    <dgm:cxn modelId="{F7C8B09A-C7E4-46C1-993A-028FF3192860}" type="presParOf" srcId="{C70819C3-7DFF-4F44-8BE7-5F0CF01EB2EA}" destId="{36916B38-91FF-45B4-8D08-240D71068441}" srcOrd="0" destOrd="0" presId="urn:microsoft.com/office/officeart/2005/8/layout/process3"/>
    <dgm:cxn modelId="{FB0CFFA4-A1DB-4728-8DBF-2F027B589433}" type="presParOf" srcId="{736D9BA7-925A-458F-8B63-0448BF7A83B6}" destId="{B6392B32-293A-428C-9128-1757F0D7BF71}" srcOrd="4" destOrd="0" presId="urn:microsoft.com/office/officeart/2005/8/layout/process3"/>
    <dgm:cxn modelId="{08EFAE34-BA3F-4D91-A7B0-CA7314EAB0D4}" type="presParOf" srcId="{B6392B32-293A-428C-9128-1757F0D7BF71}" destId="{C92E4134-ED7A-4EB3-9608-C120F959BF91}" srcOrd="0" destOrd="0" presId="urn:microsoft.com/office/officeart/2005/8/layout/process3"/>
    <dgm:cxn modelId="{0536C494-023D-469F-BAAC-05FB33F82FA0}" type="presParOf" srcId="{B6392B32-293A-428C-9128-1757F0D7BF71}" destId="{19F937A0-0258-42A8-9A06-362665F0958A}" srcOrd="1" destOrd="0" presId="urn:microsoft.com/office/officeart/2005/8/layout/process3"/>
    <dgm:cxn modelId="{12E3B697-4C5F-4C99-B330-3C20A7CD2683}" type="presParOf" srcId="{B6392B32-293A-428C-9128-1757F0D7BF71}" destId="{10D9D35C-EBE9-4274-BDB9-57AE85EAD7AB}" srcOrd="2" destOrd="0" presId="urn:microsoft.com/office/officeart/2005/8/layout/process3"/>
    <dgm:cxn modelId="{06B0E5F3-EF94-48BF-9E05-E5927AFF091E}" type="presParOf" srcId="{736D9BA7-925A-458F-8B63-0448BF7A83B6}" destId="{AABE33CD-884B-4FD7-A338-18116AB1BCDA}" srcOrd="5" destOrd="0" presId="urn:microsoft.com/office/officeart/2005/8/layout/process3"/>
    <dgm:cxn modelId="{199E1DAB-1FEE-4551-B061-F2B6B87313EC}" type="presParOf" srcId="{AABE33CD-884B-4FD7-A338-18116AB1BCDA}" destId="{2F8A6CCE-C30E-4055-8D12-5B5066912B4A}" srcOrd="0" destOrd="0" presId="urn:microsoft.com/office/officeart/2005/8/layout/process3"/>
    <dgm:cxn modelId="{D7EBDE97-C89B-40C6-8E46-0CC9D52F7823}" type="presParOf" srcId="{736D9BA7-925A-458F-8B63-0448BF7A83B6}" destId="{6DC1E78A-F622-4705-9A80-EFFDB5AC55D1}" srcOrd="6" destOrd="0" presId="urn:microsoft.com/office/officeart/2005/8/layout/process3"/>
    <dgm:cxn modelId="{CE234EA0-292B-4BAB-A60E-481A39444BFB}" type="presParOf" srcId="{6DC1E78A-F622-4705-9A80-EFFDB5AC55D1}" destId="{BED74534-1F98-4EFE-8287-D49874BB68E1}" srcOrd="0" destOrd="0" presId="urn:microsoft.com/office/officeart/2005/8/layout/process3"/>
    <dgm:cxn modelId="{C78D621D-CD10-4301-83E6-859B933BF15F}" type="presParOf" srcId="{6DC1E78A-F622-4705-9A80-EFFDB5AC55D1}" destId="{70314139-1E85-49E6-B42C-4B1C069D194B}" srcOrd="1" destOrd="0" presId="urn:microsoft.com/office/officeart/2005/8/layout/process3"/>
    <dgm:cxn modelId="{6A968791-51A3-4A59-88DC-CCBAA3D39E95}" type="presParOf" srcId="{6DC1E78A-F622-4705-9A80-EFFDB5AC55D1}" destId="{CE1AD36D-1E9D-4FC9-BFE8-F4172183BA8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BB179-A7C6-4F0D-A2E6-A3DDC7F33AF9}">
      <dsp:nvSpPr>
        <dsp:cNvPr id="0" name=""/>
        <dsp:cNvSpPr/>
      </dsp:nvSpPr>
      <dsp:spPr>
        <a:xfrm>
          <a:off x="2861" y="1828080"/>
          <a:ext cx="1196825" cy="718095"/>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76200" numCol="1" spcCol="1270" anchor="t" anchorCtr="0">
          <a:noAutofit/>
        </a:bodyPr>
        <a:lstStyle/>
        <a:p>
          <a:pPr lvl="0" algn="l" defTabSz="889000" rtl="0">
            <a:lnSpc>
              <a:spcPct val="90000"/>
            </a:lnSpc>
            <a:spcBef>
              <a:spcPct val="0"/>
            </a:spcBef>
            <a:spcAft>
              <a:spcPct val="35000"/>
            </a:spcAft>
          </a:pPr>
          <a:r>
            <a:rPr lang="en-US" sz="2000" kern="1200" dirty="0" smtClean="0"/>
            <a:t>Step 1</a:t>
          </a:r>
          <a:endParaRPr lang="en-US" sz="2000" kern="1200" dirty="0"/>
        </a:p>
      </dsp:txBody>
      <dsp:txXfrm>
        <a:off x="2861" y="1828080"/>
        <a:ext cx="1196825" cy="478730"/>
      </dsp:txXfrm>
    </dsp:sp>
    <dsp:sp modelId="{8FB7E05F-BB2E-4223-88BA-BE5F2B9175A6}">
      <dsp:nvSpPr>
        <dsp:cNvPr id="0" name=""/>
        <dsp:cNvSpPr/>
      </dsp:nvSpPr>
      <dsp:spPr>
        <a:xfrm>
          <a:off x="149268" y="2296000"/>
          <a:ext cx="1394277" cy="82891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t>Identify Issues</a:t>
          </a:r>
          <a:endParaRPr lang="en-US" sz="2000" kern="1200" dirty="0"/>
        </a:p>
      </dsp:txBody>
      <dsp:txXfrm>
        <a:off x="173546" y="2320278"/>
        <a:ext cx="1345721" cy="780363"/>
      </dsp:txXfrm>
    </dsp:sp>
    <dsp:sp modelId="{F7C023B5-F33E-40CD-93D9-17133D3E2943}">
      <dsp:nvSpPr>
        <dsp:cNvPr id="0" name=""/>
        <dsp:cNvSpPr/>
      </dsp:nvSpPr>
      <dsp:spPr>
        <a:xfrm rot="21468372">
          <a:off x="1454320" y="1875424"/>
          <a:ext cx="540638" cy="297974"/>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1454353" y="1936730"/>
        <a:ext cx="451246" cy="178784"/>
      </dsp:txXfrm>
    </dsp:sp>
    <dsp:sp modelId="{45009042-B923-486F-9CA7-2028B6DE83F1}">
      <dsp:nvSpPr>
        <dsp:cNvPr id="0" name=""/>
        <dsp:cNvSpPr/>
      </dsp:nvSpPr>
      <dsp:spPr>
        <a:xfrm>
          <a:off x="2219012" y="1743184"/>
          <a:ext cx="1196825" cy="718095"/>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76200" numCol="1" spcCol="1270" anchor="t" anchorCtr="0">
          <a:noAutofit/>
        </a:bodyPr>
        <a:lstStyle/>
        <a:p>
          <a:pPr lvl="0" algn="l" defTabSz="889000" rtl="0">
            <a:lnSpc>
              <a:spcPct val="90000"/>
            </a:lnSpc>
            <a:spcBef>
              <a:spcPct val="0"/>
            </a:spcBef>
            <a:spcAft>
              <a:spcPct val="35000"/>
            </a:spcAft>
          </a:pPr>
          <a:r>
            <a:rPr lang="en-US" sz="2000" kern="1200" dirty="0" smtClean="0"/>
            <a:t>Step 2</a:t>
          </a:r>
          <a:endParaRPr lang="en-US" sz="2000" kern="1200" dirty="0"/>
        </a:p>
      </dsp:txBody>
      <dsp:txXfrm>
        <a:off x="2219012" y="1743184"/>
        <a:ext cx="1196825" cy="478730"/>
      </dsp:txXfrm>
    </dsp:sp>
    <dsp:sp modelId="{E1B1D485-39CA-450A-A69C-6EFB9AEBC21D}">
      <dsp:nvSpPr>
        <dsp:cNvPr id="0" name=""/>
        <dsp:cNvSpPr/>
      </dsp:nvSpPr>
      <dsp:spPr>
        <a:xfrm>
          <a:off x="2000369" y="2179289"/>
          <a:ext cx="2076815" cy="116850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t>Gather information and identify stakeholders</a:t>
          </a:r>
          <a:endParaRPr lang="en-US" sz="2000" kern="1200" dirty="0"/>
        </a:p>
      </dsp:txBody>
      <dsp:txXfrm>
        <a:off x="2034593" y="2213513"/>
        <a:ext cx="2008367" cy="1100054"/>
      </dsp:txXfrm>
    </dsp:sp>
    <dsp:sp modelId="{C70819C3-7DFF-4F44-8BE7-5F0CF01EB2EA}">
      <dsp:nvSpPr>
        <dsp:cNvPr id="0" name=""/>
        <dsp:cNvSpPr/>
      </dsp:nvSpPr>
      <dsp:spPr>
        <a:xfrm rot="54152">
          <a:off x="3751650" y="1853888"/>
          <a:ext cx="712104" cy="297974"/>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3751656" y="1912779"/>
        <a:ext cx="622712" cy="178784"/>
      </dsp:txXfrm>
    </dsp:sp>
    <dsp:sp modelId="{19F937A0-0258-42A8-9A06-362665F0958A}">
      <dsp:nvSpPr>
        <dsp:cNvPr id="0" name=""/>
        <dsp:cNvSpPr/>
      </dsp:nvSpPr>
      <dsp:spPr>
        <a:xfrm>
          <a:off x="4759264" y="1783202"/>
          <a:ext cx="1196825" cy="7180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76200" numCol="1" spcCol="1270" anchor="t" anchorCtr="0">
          <a:noAutofit/>
        </a:bodyPr>
        <a:lstStyle/>
        <a:p>
          <a:pPr lvl="0" algn="l" defTabSz="889000" rtl="0">
            <a:lnSpc>
              <a:spcPct val="90000"/>
            </a:lnSpc>
            <a:spcBef>
              <a:spcPct val="0"/>
            </a:spcBef>
            <a:spcAft>
              <a:spcPct val="35000"/>
            </a:spcAft>
          </a:pPr>
          <a:r>
            <a:rPr lang="en-US" sz="2000" kern="1200" dirty="0" smtClean="0"/>
            <a:t>Step 3</a:t>
          </a:r>
          <a:endParaRPr lang="en-US" sz="2000" kern="1200" dirty="0"/>
        </a:p>
      </dsp:txBody>
      <dsp:txXfrm>
        <a:off x="4759264" y="1783202"/>
        <a:ext cx="1196825" cy="478730"/>
      </dsp:txXfrm>
    </dsp:sp>
    <dsp:sp modelId="{10D9D35C-EBE9-4274-BDB9-57AE85EAD7AB}">
      <dsp:nvSpPr>
        <dsp:cNvPr id="0" name=""/>
        <dsp:cNvSpPr/>
      </dsp:nvSpPr>
      <dsp:spPr>
        <a:xfrm>
          <a:off x="4581571" y="2161367"/>
          <a:ext cx="2042478" cy="100843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t>Brainstorm and evaluate alternatives</a:t>
          </a:r>
          <a:endParaRPr lang="en-US" sz="2000" kern="1200" dirty="0"/>
        </a:p>
      </dsp:txBody>
      <dsp:txXfrm>
        <a:off x="4611107" y="2190903"/>
        <a:ext cx="1983406" cy="949358"/>
      </dsp:txXfrm>
    </dsp:sp>
    <dsp:sp modelId="{AABE33CD-884B-4FD7-A338-18116AB1BCDA}">
      <dsp:nvSpPr>
        <dsp:cNvPr id="0" name=""/>
        <dsp:cNvSpPr/>
      </dsp:nvSpPr>
      <dsp:spPr>
        <a:xfrm rot="80979">
          <a:off x="6243146" y="1901614"/>
          <a:ext cx="608907" cy="297974"/>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6243158" y="1960156"/>
        <a:ext cx="519515" cy="178784"/>
      </dsp:txXfrm>
    </dsp:sp>
    <dsp:sp modelId="{70314139-1E85-49E6-B42C-4B1C069D194B}">
      <dsp:nvSpPr>
        <dsp:cNvPr id="0" name=""/>
        <dsp:cNvSpPr/>
      </dsp:nvSpPr>
      <dsp:spPr>
        <a:xfrm>
          <a:off x="7104654" y="1838459"/>
          <a:ext cx="1196825" cy="718095"/>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76200" numCol="1" spcCol="1270" anchor="t" anchorCtr="0">
          <a:noAutofit/>
        </a:bodyPr>
        <a:lstStyle/>
        <a:p>
          <a:pPr lvl="0" algn="l" defTabSz="889000" rtl="0">
            <a:lnSpc>
              <a:spcPct val="90000"/>
            </a:lnSpc>
            <a:spcBef>
              <a:spcPct val="0"/>
            </a:spcBef>
            <a:spcAft>
              <a:spcPct val="35000"/>
            </a:spcAft>
          </a:pPr>
          <a:r>
            <a:rPr lang="en-US" sz="2000" kern="1200" dirty="0" smtClean="0"/>
            <a:t>Step 4</a:t>
          </a:r>
          <a:endParaRPr lang="en-US" sz="2000" kern="1200" dirty="0"/>
        </a:p>
      </dsp:txBody>
      <dsp:txXfrm>
        <a:off x="7104654" y="1838459"/>
        <a:ext cx="1196825" cy="478730"/>
      </dsp:txXfrm>
    </dsp:sp>
    <dsp:sp modelId="{CE1AD36D-1E9D-4FC9-BFE8-F4172183BA86}">
      <dsp:nvSpPr>
        <dsp:cNvPr id="0" name=""/>
        <dsp:cNvSpPr/>
      </dsp:nvSpPr>
      <dsp:spPr>
        <a:xfrm>
          <a:off x="7136261" y="2327140"/>
          <a:ext cx="1623876" cy="78740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smtClean="0"/>
            <a:t>Choose a course of action</a:t>
          </a:r>
          <a:endParaRPr lang="en-US" sz="2200" kern="1200" dirty="0"/>
        </a:p>
      </dsp:txBody>
      <dsp:txXfrm>
        <a:off x="7159323" y="2350202"/>
        <a:ext cx="1577752" cy="7412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641013-4321-4B33-8778-C4EF4F0D569C}" type="datetimeFigureOut">
              <a:rPr lang="en-US" smtClean="0"/>
              <a:t>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14FE09-601D-4C33-BF96-209AB7552D0A}" type="slidenum">
              <a:rPr lang="en-US" smtClean="0"/>
              <a:t>‹#›</a:t>
            </a:fld>
            <a:endParaRPr lang="en-US"/>
          </a:p>
        </p:txBody>
      </p:sp>
    </p:spTree>
    <p:extLst>
      <p:ext uri="{BB962C8B-B14F-4D97-AF65-F5344CB8AC3E}">
        <p14:creationId xmlns:p14="http://schemas.microsoft.com/office/powerpoint/2010/main" val="218267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4FE09-601D-4C33-BF96-209AB7552D0A}" type="slidenum">
              <a:rPr lang="en-US" smtClean="0"/>
              <a:t>1</a:t>
            </a:fld>
            <a:endParaRPr lang="en-US"/>
          </a:p>
        </p:txBody>
      </p:sp>
    </p:spTree>
    <p:extLst>
      <p:ext uri="{BB962C8B-B14F-4D97-AF65-F5344CB8AC3E}">
        <p14:creationId xmlns:p14="http://schemas.microsoft.com/office/powerpoint/2010/main" val="387130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http://www.upworthy.com/never-before-have-i-laughed-so-hard-at-one-guys-non-attempt-to-save-the-planet</a:t>
            </a:r>
          </a:p>
          <a:p>
            <a:endParaRPr lang="en-US" dirty="0"/>
          </a:p>
        </p:txBody>
      </p:sp>
      <p:sp>
        <p:nvSpPr>
          <p:cNvPr id="4" name="Slide Number Placeholder 3"/>
          <p:cNvSpPr>
            <a:spLocks noGrp="1"/>
          </p:cNvSpPr>
          <p:nvPr>
            <p:ph type="sldNum" sz="quarter" idx="10"/>
          </p:nvPr>
        </p:nvSpPr>
        <p:spPr/>
        <p:txBody>
          <a:bodyPr/>
          <a:lstStyle/>
          <a:p>
            <a:fld id="{4CA07FB2-D17D-46C8-AFB3-A109D591E389}" type="slidenum">
              <a:rPr lang="en-US" smtClean="0"/>
              <a:t>15</a:t>
            </a:fld>
            <a:endParaRPr lang="en-US"/>
          </a:p>
        </p:txBody>
      </p:sp>
    </p:spTree>
    <p:extLst>
      <p:ext uri="{BB962C8B-B14F-4D97-AF65-F5344CB8AC3E}">
        <p14:creationId xmlns:p14="http://schemas.microsoft.com/office/powerpoint/2010/main" val="782716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DB5AD8-4384-4B5E-9649-6B3C8EF1B25C}" type="slidenum">
              <a:rPr lang="en-US" smtClean="0"/>
              <a:t>16</a:t>
            </a:fld>
            <a:endParaRPr lang="en-US"/>
          </a:p>
        </p:txBody>
      </p:sp>
    </p:spTree>
    <p:extLst>
      <p:ext uri="{BB962C8B-B14F-4D97-AF65-F5344CB8AC3E}">
        <p14:creationId xmlns:p14="http://schemas.microsoft.com/office/powerpoint/2010/main" val="162830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4FE09-601D-4C33-BF96-209AB7552D0A}" type="slidenum">
              <a:rPr lang="en-US" smtClean="0"/>
              <a:t>3</a:t>
            </a:fld>
            <a:endParaRPr lang="en-US"/>
          </a:p>
        </p:txBody>
      </p:sp>
    </p:spTree>
    <p:extLst>
      <p:ext uri="{BB962C8B-B14F-4D97-AF65-F5344CB8AC3E}">
        <p14:creationId xmlns:p14="http://schemas.microsoft.com/office/powerpoint/2010/main" val="127143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http://www.starbucks.com/</a:t>
            </a:r>
          </a:p>
          <a:p>
            <a:endParaRPr lang="en-US" dirty="0"/>
          </a:p>
        </p:txBody>
      </p:sp>
      <p:sp>
        <p:nvSpPr>
          <p:cNvPr id="4" name="Slide Number Placeholder 3"/>
          <p:cNvSpPr>
            <a:spLocks noGrp="1"/>
          </p:cNvSpPr>
          <p:nvPr>
            <p:ph type="sldNum" sz="quarter" idx="10"/>
          </p:nvPr>
        </p:nvSpPr>
        <p:spPr/>
        <p:txBody>
          <a:bodyPr/>
          <a:lstStyle/>
          <a:p>
            <a:fld id="{5014FE09-601D-4C33-BF96-209AB7552D0A}" type="slidenum">
              <a:rPr lang="en-US" smtClean="0"/>
              <a:t>4</a:t>
            </a:fld>
            <a:endParaRPr lang="en-US"/>
          </a:p>
        </p:txBody>
      </p:sp>
    </p:spTree>
    <p:extLst>
      <p:ext uri="{BB962C8B-B14F-4D97-AF65-F5344CB8AC3E}">
        <p14:creationId xmlns:p14="http://schemas.microsoft.com/office/powerpoint/2010/main" val="391596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dirty="0" smtClean="0"/>
              <a:t>Cultural Analysis </a:t>
            </a:r>
          </a:p>
          <a:p>
            <a:pPr marL="116586" lvl="1" indent="-285750">
              <a:buFont typeface="Arial" pitchFamily="34" charset="0"/>
              <a:buChar char="•"/>
            </a:pPr>
            <a:r>
              <a:rPr lang="en-US" dirty="0" smtClean="0"/>
              <a:t>Geographical Setting (location, climate, topography): Germany is located in western-central Europe. As Europe's largest economy and second most populous nation - after Russia - Germany has terrain such as: coastlines, rolling plains, forested hills, flat plains, mountains and large, highly populated cities. Germany’s climate is temperate and marine, with cool 	winters, warm summers and occasional warm mountain wind.</a:t>
            </a:r>
          </a:p>
          <a:p>
            <a:pPr marL="116586" lvl="1" indent="-285750">
              <a:buFont typeface="Arial" pitchFamily="34" charset="0"/>
              <a:buChar char="•"/>
            </a:pPr>
            <a:r>
              <a:rPr lang="en-US" dirty="0" smtClean="0"/>
              <a:t>Language: German is the official language and is spoken almost universally.</a:t>
            </a:r>
          </a:p>
          <a:p>
            <a:endParaRPr lang="en-US" dirty="0" smtClean="0"/>
          </a:p>
          <a:p>
            <a:pPr marL="0" indent="0"/>
            <a:r>
              <a:rPr lang="en-US" dirty="0" smtClean="0"/>
              <a:t>Economic Analysis </a:t>
            </a:r>
          </a:p>
          <a:p>
            <a:pPr marL="116586" lvl="1" indent="-285750">
              <a:buFont typeface="Arial" pitchFamily="34" charset="0"/>
              <a:buChar char="•"/>
            </a:pPr>
            <a:r>
              <a:rPr lang="en-US" dirty="0" smtClean="0"/>
              <a:t>Population (Total, Distribution…) The total population of Germany is almost 81 million people, with Berlin comprising of about 3.3 million. The majority of the population is considered Ethnic German, with 2.4 percent of Turks and 6.1 percent of “other groups” comprising the remaining population. With a total of 41.7 percent, the German populace are mostly in the age range of 25-54 years old.</a:t>
            </a:r>
          </a:p>
          <a:p>
            <a:endParaRPr lang="en-US" dirty="0"/>
          </a:p>
        </p:txBody>
      </p:sp>
      <p:sp>
        <p:nvSpPr>
          <p:cNvPr id="4" name="Slide Number Placeholder 3"/>
          <p:cNvSpPr>
            <a:spLocks noGrp="1"/>
          </p:cNvSpPr>
          <p:nvPr>
            <p:ph type="sldNum" sz="quarter" idx="10"/>
          </p:nvPr>
        </p:nvSpPr>
        <p:spPr/>
        <p:txBody>
          <a:bodyPr/>
          <a:lstStyle/>
          <a:p>
            <a:fld id="{5014FE09-601D-4C33-BF96-209AB7552D0A}" type="slidenum">
              <a:rPr lang="en-US" smtClean="0"/>
              <a:t>5</a:t>
            </a:fld>
            <a:endParaRPr lang="en-US"/>
          </a:p>
        </p:txBody>
      </p:sp>
    </p:spTree>
    <p:extLst>
      <p:ext uri="{BB962C8B-B14F-4D97-AF65-F5344CB8AC3E}">
        <p14:creationId xmlns:p14="http://schemas.microsoft.com/office/powerpoint/2010/main" val="6368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4FE09-601D-4C33-BF96-209AB7552D0A}" type="slidenum">
              <a:rPr lang="en-US" smtClean="0"/>
              <a:t>7</a:t>
            </a:fld>
            <a:endParaRPr lang="en-US"/>
          </a:p>
        </p:txBody>
      </p:sp>
    </p:spTree>
    <p:extLst>
      <p:ext uri="{BB962C8B-B14F-4D97-AF65-F5344CB8AC3E}">
        <p14:creationId xmlns:p14="http://schemas.microsoft.com/office/powerpoint/2010/main" val="1390493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Philip Morris: http://www.pmi.com/eng/pages/homepage.aspx</a:t>
            </a:r>
          </a:p>
          <a:p>
            <a:endParaRPr lang="en-US" dirty="0"/>
          </a:p>
        </p:txBody>
      </p:sp>
      <p:sp>
        <p:nvSpPr>
          <p:cNvPr id="4" name="Slide Number Placeholder 3"/>
          <p:cNvSpPr>
            <a:spLocks noGrp="1"/>
          </p:cNvSpPr>
          <p:nvPr>
            <p:ph type="sldNum" sz="quarter" idx="10"/>
          </p:nvPr>
        </p:nvSpPr>
        <p:spPr/>
        <p:txBody>
          <a:bodyPr/>
          <a:lstStyle/>
          <a:p>
            <a:fld id="{5014FE09-601D-4C33-BF96-209AB7552D0A}" type="slidenum">
              <a:rPr lang="en-US" smtClean="0"/>
              <a:t>9</a:t>
            </a:fld>
            <a:endParaRPr lang="en-US"/>
          </a:p>
        </p:txBody>
      </p:sp>
    </p:spTree>
    <p:extLst>
      <p:ext uri="{BB962C8B-B14F-4D97-AF65-F5344CB8AC3E}">
        <p14:creationId xmlns:p14="http://schemas.microsoft.com/office/powerpoint/2010/main" val="217127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a:noFill/>
          <a:ln/>
        </p:spPr>
        <p:txBody>
          <a:bodyPr/>
          <a:lstStyle/>
          <a:p>
            <a:endParaRPr lang="en-US" dirty="0" smtClean="0"/>
          </a:p>
        </p:txBody>
      </p:sp>
      <p:sp>
        <p:nvSpPr>
          <p:cNvPr id="99332" name="Slide Number Placeholder 3"/>
          <p:cNvSpPr>
            <a:spLocks noGrp="1"/>
          </p:cNvSpPr>
          <p:nvPr>
            <p:ph type="sldNum" sz="quarter"/>
          </p:nvPr>
        </p:nvSpPr>
        <p:spPr>
          <a:noFill/>
        </p:spPr>
        <p:txBody>
          <a:bodyPr/>
          <a:lstStyle/>
          <a:p>
            <a:pPr>
              <a:buFont typeface="Wingdings" pitchFamily="2" charset="2"/>
              <a:buNone/>
            </a:pPr>
            <a:fld id="{41E30C29-16BC-41A4-A0A0-1191CF266B36}" type="slidenum">
              <a:rPr lang="en-US" smtClean="0">
                <a:ea typeface="DejaVu Sans"/>
                <a:cs typeface="DejaVu Sans"/>
              </a:rPr>
              <a:pPr>
                <a:buFont typeface="Wingdings" pitchFamily="2" charset="2"/>
                <a:buNone/>
              </a:pPr>
              <a:t>10</a:t>
            </a:fld>
            <a:endParaRPr lang="en-US" dirty="0" smtClean="0">
              <a:ea typeface="DejaVu Sans"/>
              <a:cs typeface="DejaVu Sans"/>
            </a:endParaRPr>
          </a:p>
        </p:txBody>
      </p:sp>
    </p:spTree>
    <p:extLst>
      <p:ext uri="{BB962C8B-B14F-4D97-AF65-F5344CB8AC3E}">
        <p14:creationId xmlns:p14="http://schemas.microsoft.com/office/powerpoint/2010/main" val="168928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http://www.red.org/en/U2</a:t>
            </a:r>
          </a:p>
          <a:p>
            <a:endParaRPr lang="en-US" dirty="0"/>
          </a:p>
        </p:txBody>
      </p:sp>
      <p:sp>
        <p:nvSpPr>
          <p:cNvPr id="4" name="Slide Number Placeholder 3"/>
          <p:cNvSpPr>
            <a:spLocks noGrp="1"/>
          </p:cNvSpPr>
          <p:nvPr>
            <p:ph type="sldNum" sz="quarter" idx="10"/>
          </p:nvPr>
        </p:nvSpPr>
        <p:spPr/>
        <p:txBody>
          <a:bodyPr/>
          <a:lstStyle/>
          <a:p>
            <a:fld id="{5014FE09-601D-4C33-BF96-209AB7552D0A}" type="slidenum">
              <a:rPr lang="en-US" smtClean="0"/>
              <a:t>11</a:t>
            </a:fld>
            <a:endParaRPr lang="en-US"/>
          </a:p>
        </p:txBody>
      </p:sp>
    </p:spTree>
    <p:extLst>
      <p:ext uri="{BB962C8B-B14F-4D97-AF65-F5344CB8AC3E}">
        <p14:creationId xmlns:p14="http://schemas.microsoft.com/office/powerpoint/2010/main" val="4055644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AEEF56-2572-42FB-9C72-90054D34DFBE}" type="slidenum">
              <a:rPr lang="en-US" smtClean="0"/>
              <a:t>12</a:t>
            </a:fld>
            <a:endParaRPr lang="en-US"/>
          </a:p>
        </p:txBody>
      </p:sp>
    </p:spTree>
    <p:extLst>
      <p:ext uri="{BB962C8B-B14F-4D97-AF65-F5344CB8AC3E}">
        <p14:creationId xmlns:p14="http://schemas.microsoft.com/office/powerpoint/2010/main" val="83871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C843F1-FE9A-47C6-93D9-82C24CC44424}"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843F1-FE9A-47C6-93D9-82C24CC44424}"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843F1-FE9A-47C6-93D9-82C24CC44424}"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43F1-FE9A-47C6-93D9-82C24CC44424}"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8C843F1-FE9A-47C6-93D9-82C24CC44424}"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C843F1-FE9A-47C6-93D9-82C24CC44424}"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445FD-92E2-4D4B-93AD-876B0D9C0EF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C843F1-FE9A-47C6-93D9-82C24CC44424}" type="datetimeFigureOut">
              <a:rPr lang="en-US" smtClean="0"/>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843F1-FE9A-47C6-93D9-82C24CC44424}" type="datetimeFigureOut">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43F1-FE9A-47C6-93D9-82C24CC44424}" type="datetimeFigureOut">
              <a:rPr lang="en-US" smtClean="0"/>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8C843F1-FE9A-47C6-93D9-82C24CC44424}" type="datetimeFigureOut">
              <a:rPr lang="en-US" smtClean="0"/>
              <a:t>2/29/2016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62445FD-92E2-4D4B-93AD-876B0D9C0E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843F1-FE9A-47C6-93D9-82C24CC44424}"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8C843F1-FE9A-47C6-93D9-82C24CC44424}" type="datetimeFigureOut">
              <a:rPr lang="en-US" smtClean="0"/>
              <a:t>2/29/2016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62445FD-92E2-4D4B-93AD-876B0D9C0E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78308"/>
            <a:ext cx="8534400" cy="1826892"/>
          </a:xfrm>
        </p:spPr>
        <p:txBody>
          <a:bodyPr>
            <a:noAutofit/>
          </a:bodyPr>
          <a:lstStyle/>
          <a:p>
            <a:pPr algn="ctr"/>
            <a:r>
              <a:rPr lang="en-US" sz="5400" dirty="0" smtClean="0"/>
              <a:t>Welcome to </a:t>
            </a:r>
            <a:br>
              <a:rPr lang="en-US" sz="5400" dirty="0" smtClean="0"/>
            </a:br>
            <a:r>
              <a:rPr lang="en-US" sz="5400" dirty="0" smtClean="0"/>
              <a:t>Marketing Management</a:t>
            </a:r>
            <a:endParaRPr lang="en-US" sz="5400" dirty="0"/>
          </a:p>
        </p:txBody>
      </p:sp>
      <p:sp>
        <p:nvSpPr>
          <p:cNvPr id="3" name="Subtitle 2"/>
          <p:cNvSpPr>
            <a:spLocks noGrp="1"/>
          </p:cNvSpPr>
          <p:nvPr>
            <p:ph type="subTitle" idx="1"/>
          </p:nvPr>
        </p:nvSpPr>
        <p:spPr>
          <a:xfrm>
            <a:off x="3461544" y="5125538"/>
            <a:ext cx="5672931" cy="1718174"/>
          </a:xfrm>
        </p:spPr>
        <p:txBody>
          <a:bodyPr>
            <a:normAutofit/>
          </a:bodyPr>
          <a:lstStyle/>
          <a:p>
            <a:r>
              <a:rPr lang="en-US" sz="2000" dirty="0" smtClean="0">
                <a:latin typeface="Arial Black" pitchFamily="34" charset="0"/>
              </a:rPr>
              <a:t>Dr. Cecilia Ruvalcaba</a:t>
            </a:r>
          </a:p>
          <a:p>
            <a:endParaRPr lang="en-US" sz="2000" dirty="0" smtClean="0">
              <a:latin typeface="Arial Black" pitchFamily="34" charset="0"/>
            </a:endParaRPr>
          </a:p>
          <a:p>
            <a:r>
              <a:rPr lang="en-US" sz="2000" dirty="0" smtClean="0">
                <a:latin typeface="Arial Black" pitchFamily="34" charset="0"/>
              </a:rPr>
              <a:t>BUSI </a:t>
            </a:r>
            <a:r>
              <a:rPr lang="en-US" sz="2000" dirty="0">
                <a:latin typeface="Arial Black" pitchFamily="34" charset="0"/>
              </a:rPr>
              <a:t>107 </a:t>
            </a:r>
            <a:br>
              <a:rPr lang="en-US" sz="2000" dirty="0">
                <a:latin typeface="Arial Black" pitchFamily="34" charset="0"/>
              </a:rPr>
            </a:br>
            <a:r>
              <a:rPr lang="en-US" sz="2000" dirty="0" smtClean="0">
                <a:latin typeface="Arial Black" pitchFamily="34" charset="0"/>
              </a:rPr>
              <a:t>Week 7, Day 1</a:t>
            </a:r>
            <a:endParaRPr lang="en-US" sz="2000" dirty="0">
              <a:latin typeface="Arial Black" pitchFamily="34" charset="0"/>
            </a:endParaRPr>
          </a:p>
        </p:txBody>
      </p:sp>
    </p:spTree>
    <p:extLst>
      <p:ext uri="{BB962C8B-B14F-4D97-AF65-F5344CB8AC3E}">
        <p14:creationId xmlns:p14="http://schemas.microsoft.com/office/powerpoint/2010/main" val="355322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hlinkClick r:id="rId3" action="ppaction://hlinksldjump"/>
              </a:rPr>
              <a:t>Corporate Social Responsibility</a:t>
            </a:r>
            <a:endParaRPr lang="en-US" dirty="0"/>
          </a:p>
        </p:txBody>
      </p:sp>
      <p:grpSp>
        <p:nvGrpSpPr>
          <p:cNvPr id="31" name="Group 30"/>
          <p:cNvGrpSpPr/>
          <p:nvPr/>
        </p:nvGrpSpPr>
        <p:grpSpPr>
          <a:xfrm>
            <a:off x="1501140" y="1371600"/>
            <a:ext cx="3023615" cy="2314955"/>
            <a:chOff x="1501140" y="1371600"/>
            <a:chExt cx="3023615" cy="2314955"/>
          </a:xfrm>
        </p:grpSpPr>
        <p:sp>
          <p:nvSpPr>
            <p:cNvPr id="24" name="Freeform 23"/>
            <p:cNvSpPr/>
            <p:nvPr/>
          </p:nvSpPr>
          <p:spPr>
            <a:xfrm>
              <a:off x="1501140" y="1371600"/>
              <a:ext cx="2333853" cy="1511808"/>
            </a:xfrm>
            <a:custGeom>
              <a:avLst/>
              <a:gdLst>
                <a:gd name="connsiteX0" fmla="*/ 0 w 2333853"/>
                <a:gd name="connsiteY0" fmla="*/ 151181 h 1511808"/>
                <a:gd name="connsiteX1" fmla="*/ 151181 w 2333853"/>
                <a:gd name="connsiteY1" fmla="*/ 0 h 1511808"/>
                <a:gd name="connsiteX2" fmla="*/ 2182672 w 2333853"/>
                <a:gd name="connsiteY2" fmla="*/ 0 h 1511808"/>
                <a:gd name="connsiteX3" fmla="*/ 2333853 w 2333853"/>
                <a:gd name="connsiteY3" fmla="*/ 151181 h 1511808"/>
                <a:gd name="connsiteX4" fmla="*/ 2333853 w 2333853"/>
                <a:gd name="connsiteY4" fmla="*/ 1360627 h 1511808"/>
                <a:gd name="connsiteX5" fmla="*/ 2182672 w 2333853"/>
                <a:gd name="connsiteY5" fmla="*/ 1511808 h 1511808"/>
                <a:gd name="connsiteX6" fmla="*/ 151181 w 2333853"/>
                <a:gd name="connsiteY6" fmla="*/ 1511808 h 1511808"/>
                <a:gd name="connsiteX7" fmla="*/ 0 w 2333853"/>
                <a:gd name="connsiteY7" fmla="*/ 1360627 h 1511808"/>
                <a:gd name="connsiteX8" fmla="*/ 0 w 2333853"/>
                <a:gd name="connsiteY8" fmla="*/ 151181 h 151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3853" h="1511808">
                  <a:moveTo>
                    <a:pt x="0" y="151181"/>
                  </a:moveTo>
                  <a:cubicBezTo>
                    <a:pt x="0" y="67686"/>
                    <a:pt x="67686" y="0"/>
                    <a:pt x="151181" y="0"/>
                  </a:cubicBezTo>
                  <a:lnTo>
                    <a:pt x="2182672" y="0"/>
                  </a:lnTo>
                  <a:cubicBezTo>
                    <a:pt x="2266167" y="0"/>
                    <a:pt x="2333853" y="67686"/>
                    <a:pt x="2333853" y="151181"/>
                  </a:cubicBezTo>
                  <a:lnTo>
                    <a:pt x="2333853" y="1360627"/>
                  </a:lnTo>
                  <a:cubicBezTo>
                    <a:pt x="2333853" y="1444122"/>
                    <a:pt x="2266167" y="1511808"/>
                    <a:pt x="2182672" y="1511808"/>
                  </a:cubicBezTo>
                  <a:lnTo>
                    <a:pt x="151181" y="1511808"/>
                  </a:lnTo>
                  <a:cubicBezTo>
                    <a:pt x="67686" y="1511808"/>
                    <a:pt x="0" y="1444122"/>
                    <a:pt x="0" y="1360627"/>
                  </a:cubicBezTo>
                  <a:lnTo>
                    <a:pt x="0" y="151181"/>
                  </a:ln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600" tIns="105600" rIns="805756" bIns="483552" numCol="1" spcCol="1270" anchor="t" anchorCtr="0">
              <a:noAutofit/>
            </a:bodyPr>
            <a:lstStyle/>
            <a:p>
              <a:pPr marL="114300" lvl="1" indent="-114300" algn="l" defTabSz="666750" rtl="0">
                <a:lnSpc>
                  <a:spcPct val="90000"/>
                </a:lnSpc>
                <a:spcBef>
                  <a:spcPct val="0"/>
                </a:spcBef>
                <a:spcAft>
                  <a:spcPct val="15000"/>
                </a:spcAft>
                <a:buChar char="••"/>
              </a:pPr>
              <a:r>
                <a:rPr lang="en-US" kern="1200" dirty="0" smtClean="0"/>
                <a:t>Employees</a:t>
              </a:r>
              <a:endParaRPr lang="en-US" kern="1200" dirty="0"/>
            </a:p>
            <a:p>
              <a:pPr marL="114300" lvl="1" indent="-114300" algn="l" defTabSz="666750" rtl="0">
                <a:lnSpc>
                  <a:spcPct val="90000"/>
                </a:lnSpc>
                <a:spcBef>
                  <a:spcPct val="0"/>
                </a:spcBef>
                <a:spcAft>
                  <a:spcPct val="15000"/>
                </a:spcAft>
                <a:buChar char="••"/>
              </a:pPr>
              <a:r>
                <a:rPr lang="en-US" kern="1200" dirty="0" smtClean="0"/>
                <a:t>Their families</a:t>
              </a:r>
              <a:endParaRPr lang="en-US" kern="1200" dirty="0"/>
            </a:p>
          </p:txBody>
        </p:sp>
        <p:sp>
          <p:nvSpPr>
            <p:cNvPr id="25" name="Freeform 24"/>
            <p:cNvSpPr/>
            <p:nvPr/>
          </p:nvSpPr>
          <p:spPr>
            <a:xfrm>
              <a:off x="2479090" y="1640890"/>
              <a:ext cx="2045665" cy="2045665"/>
            </a:xfrm>
            <a:custGeom>
              <a:avLst/>
              <a:gdLst>
                <a:gd name="connsiteX0" fmla="*/ 0 w 2045665"/>
                <a:gd name="connsiteY0" fmla="*/ 2045665 h 2045665"/>
                <a:gd name="connsiteX1" fmla="*/ 2045665 w 2045665"/>
                <a:gd name="connsiteY1" fmla="*/ 0 h 2045665"/>
                <a:gd name="connsiteX2" fmla="*/ 2045665 w 2045665"/>
                <a:gd name="connsiteY2" fmla="*/ 2045665 h 2045665"/>
                <a:gd name="connsiteX3" fmla="*/ 0 w 2045665"/>
                <a:gd name="connsiteY3" fmla="*/ 2045665 h 2045665"/>
              </a:gdLst>
              <a:ahLst/>
              <a:cxnLst>
                <a:cxn ang="0">
                  <a:pos x="connsiteX0" y="connsiteY0"/>
                </a:cxn>
                <a:cxn ang="0">
                  <a:pos x="connsiteX1" y="connsiteY1"/>
                </a:cxn>
                <a:cxn ang="0">
                  <a:pos x="connsiteX2" y="connsiteY2"/>
                </a:cxn>
                <a:cxn ang="0">
                  <a:pos x="connsiteX3" y="connsiteY3"/>
                </a:cxn>
              </a:cxnLst>
              <a:rect l="l" t="t" r="r" b="b"/>
              <a:pathLst>
                <a:path w="2045665" h="2045665">
                  <a:moveTo>
                    <a:pt x="0" y="2045665"/>
                  </a:moveTo>
                  <a:cubicBezTo>
                    <a:pt x="0" y="915875"/>
                    <a:pt x="915875" y="0"/>
                    <a:pt x="2045665" y="0"/>
                  </a:cubicBezTo>
                  <a:lnTo>
                    <a:pt x="2045665" y="2045665"/>
                  </a:lnTo>
                  <a:lnTo>
                    <a:pt x="0" y="2045665"/>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705841" tIns="705841" rIns="106680" bIns="106680" numCol="1" spcCol="1270" anchor="ctr" anchorCtr="0">
              <a:noAutofit/>
            </a:bodyPr>
            <a:lstStyle/>
            <a:p>
              <a:pPr lvl="0" algn="ctr" defTabSz="666750" rtl="0">
                <a:lnSpc>
                  <a:spcPct val="90000"/>
                </a:lnSpc>
                <a:spcBef>
                  <a:spcPct val="0"/>
                </a:spcBef>
                <a:spcAft>
                  <a:spcPct val="35000"/>
                </a:spcAft>
              </a:pPr>
              <a:r>
                <a:rPr lang="en-US" kern="1200" dirty="0" smtClean="0"/>
                <a:t>Employees</a:t>
              </a:r>
              <a:endParaRPr lang="en-US" kern="1200" dirty="0"/>
            </a:p>
          </p:txBody>
        </p:sp>
      </p:grpSp>
      <p:grpSp>
        <p:nvGrpSpPr>
          <p:cNvPr id="2048" name="Group 2047"/>
          <p:cNvGrpSpPr/>
          <p:nvPr/>
        </p:nvGrpSpPr>
        <p:grpSpPr>
          <a:xfrm>
            <a:off x="4619244" y="1371600"/>
            <a:ext cx="3023615" cy="2314955"/>
            <a:chOff x="4619244" y="1371600"/>
            <a:chExt cx="3023615" cy="2314955"/>
          </a:xfrm>
        </p:grpSpPr>
        <p:sp>
          <p:nvSpPr>
            <p:cNvPr id="23" name="Freeform 22"/>
            <p:cNvSpPr/>
            <p:nvPr/>
          </p:nvSpPr>
          <p:spPr>
            <a:xfrm>
              <a:off x="5309006" y="1371600"/>
              <a:ext cx="2333853" cy="1511808"/>
            </a:xfrm>
            <a:custGeom>
              <a:avLst/>
              <a:gdLst>
                <a:gd name="connsiteX0" fmla="*/ 0 w 2333853"/>
                <a:gd name="connsiteY0" fmla="*/ 151181 h 1511808"/>
                <a:gd name="connsiteX1" fmla="*/ 151181 w 2333853"/>
                <a:gd name="connsiteY1" fmla="*/ 0 h 1511808"/>
                <a:gd name="connsiteX2" fmla="*/ 2182672 w 2333853"/>
                <a:gd name="connsiteY2" fmla="*/ 0 h 1511808"/>
                <a:gd name="connsiteX3" fmla="*/ 2333853 w 2333853"/>
                <a:gd name="connsiteY3" fmla="*/ 151181 h 1511808"/>
                <a:gd name="connsiteX4" fmla="*/ 2333853 w 2333853"/>
                <a:gd name="connsiteY4" fmla="*/ 1360627 h 1511808"/>
                <a:gd name="connsiteX5" fmla="*/ 2182672 w 2333853"/>
                <a:gd name="connsiteY5" fmla="*/ 1511808 h 1511808"/>
                <a:gd name="connsiteX6" fmla="*/ 151181 w 2333853"/>
                <a:gd name="connsiteY6" fmla="*/ 1511808 h 1511808"/>
                <a:gd name="connsiteX7" fmla="*/ 0 w 2333853"/>
                <a:gd name="connsiteY7" fmla="*/ 1360627 h 1511808"/>
                <a:gd name="connsiteX8" fmla="*/ 0 w 2333853"/>
                <a:gd name="connsiteY8" fmla="*/ 151181 h 151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3853" h="1511808">
                  <a:moveTo>
                    <a:pt x="0" y="151181"/>
                  </a:moveTo>
                  <a:cubicBezTo>
                    <a:pt x="0" y="67686"/>
                    <a:pt x="67686" y="0"/>
                    <a:pt x="151181" y="0"/>
                  </a:cubicBezTo>
                  <a:lnTo>
                    <a:pt x="2182672" y="0"/>
                  </a:lnTo>
                  <a:cubicBezTo>
                    <a:pt x="2266167" y="0"/>
                    <a:pt x="2333853" y="67686"/>
                    <a:pt x="2333853" y="151181"/>
                  </a:cubicBezTo>
                  <a:lnTo>
                    <a:pt x="2333853" y="1360627"/>
                  </a:lnTo>
                  <a:cubicBezTo>
                    <a:pt x="2333853" y="1444122"/>
                    <a:pt x="2266167" y="1511808"/>
                    <a:pt x="2182672" y="1511808"/>
                  </a:cubicBezTo>
                  <a:lnTo>
                    <a:pt x="151181" y="1511808"/>
                  </a:lnTo>
                  <a:cubicBezTo>
                    <a:pt x="67686" y="1511808"/>
                    <a:pt x="0" y="1444122"/>
                    <a:pt x="0" y="1360627"/>
                  </a:cubicBezTo>
                  <a:lnTo>
                    <a:pt x="0" y="151181"/>
                  </a:lnTo>
                  <a:close/>
                </a:path>
              </a:pathLst>
            </a:custGeom>
          </p:spPr>
          <p:style>
            <a:lnRef idx="1">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05756" tIns="105600" rIns="105600" bIns="483552" numCol="1" spcCol="1270" anchor="t" anchorCtr="0">
              <a:noAutofit/>
            </a:bodyPr>
            <a:lstStyle/>
            <a:p>
              <a:pPr marL="114300" lvl="1" indent="-114300" algn="l" defTabSz="666750" rtl="0">
                <a:lnSpc>
                  <a:spcPct val="90000"/>
                </a:lnSpc>
                <a:spcBef>
                  <a:spcPct val="0"/>
                </a:spcBef>
                <a:spcAft>
                  <a:spcPct val="15000"/>
                </a:spcAft>
                <a:buChar char="••"/>
              </a:pPr>
              <a:r>
                <a:rPr lang="en-US" kern="1200" dirty="0" smtClean="0"/>
                <a:t>Current customers</a:t>
              </a:r>
              <a:endParaRPr lang="en-US" kern="1200" dirty="0"/>
            </a:p>
            <a:p>
              <a:pPr marL="114300" lvl="1" indent="-114300" algn="l" defTabSz="666750" rtl="0">
                <a:lnSpc>
                  <a:spcPct val="90000"/>
                </a:lnSpc>
                <a:spcBef>
                  <a:spcPct val="0"/>
                </a:spcBef>
                <a:spcAft>
                  <a:spcPct val="15000"/>
                </a:spcAft>
                <a:buChar char="••"/>
              </a:pPr>
              <a:r>
                <a:rPr lang="en-US" kern="1200" dirty="0" smtClean="0"/>
                <a:t>Potential customers</a:t>
              </a:r>
              <a:endParaRPr lang="en-US" kern="1200" dirty="0"/>
            </a:p>
          </p:txBody>
        </p:sp>
        <p:sp>
          <p:nvSpPr>
            <p:cNvPr id="26" name="Freeform 25"/>
            <p:cNvSpPr/>
            <p:nvPr/>
          </p:nvSpPr>
          <p:spPr>
            <a:xfrm>
              <a:off x="4619244" y="1640890"/>
              <a:ext cx="2045665" cy="2045665"/>
            </a:xfrm>
            <a:custGeom>
              <a:avLst/>
              <a:gdLst>
                <a:gd name="connsiteX0" fmla="*/ 0 w 2045665"/>
                <a:gd name="connsiteY0" fmla="*/ 2045665 h 2045665"/>
                <a:gd name="connsiteX1" fmla="*/ 2045665 w 2045665"/>
                <a:gd name="connsiteY1" fmla="*/ 0 h 2045665"/>
                <a:gd name="connsiteX2" fmla="*/ 2045665 w 2045665"/>
                <a:gd name="connsiteY2" fmla="*/ 2045665 h 2045665"/>
                <a:gd name="connsiteX3" fmla="*/ 0 w 2045665"/>
                <a:gd name="connsiteY3" fmla="*/ 2045665 h 2045665"/>
              </a:gdLst>
              <a:ahLst/>
              <a:cxnLst>
                <a:cxn ang="0">
                  <a:pos x="connsiteX0" y="connsiteY0"/>
                </a:cxn>
                <a:cxn ang="0">
                  <a:pos x="connsiteX1" y="connsiteY1"/>
                </a:cxn>
                <a:cxn ang="0">
                  <a:pos x="connsiteX2" y="connsiteY2"/>
                </a:cxn>
                <a:cxn ang="0">
                  <a:pos x="connsiteX3" y="connsiteY3"/>
                </a:cxn>
              </a:cxnLst>
              <a:rect l="l" t="t" r="r" b="b"/>
              <a:pathLst>
                <a:path w="2045665" h="2045665">
                  <a:moveTo>
                    <a:pt x="0" y="0"/>
                  </a:moveTo>
                  <a:cubicBezTo>
                    <a:pt x="1129790" y="0"/>
                    <a:pt x="2045665" y="915875"/>
                    <a:pt x="2045665" y="2045665"/>
                  </a:cubicBezTo>
                  <a:lnTo>
                    <a:pt x="0" y="2045665"/>
                  </a:lnTo>
                  <a:lnTo>
                    <a:pt x="0" y="0"/>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106680" tIns="705841" rIns="705841" bIns="106680" numCol="1" spcCol="1270" anchor="ctr" anchorCtr="0">
              <a:noAutofit/>
            </a:bodyPr>
            <a:lstStyle/>
            <a:p>
              <a:pPr lvl="0" algn="ctr" defTabSz="666750" rtl="0">
                <a:lnSpc>
                  <a:spcPct val="90000"/>
                </a:lnSpc>
                <a:spcBef>
                  <a:spcPct val="0"/>
                </a:spcBef>
                <a:spcAft>
                  <a:spcPct val="35000"/>
                </a:spcAft>
              </a:pPr>
              <a:r>
                <a:rPr lang="en-US" kern="1200" dirty="0" smtClean="0"/>
                <a:t>Customers</a:t>
              </a:r>
              <a:endParaRPr lang="en-US" kern="1200" dirty="0"/>
            </a:p>
          </p:txBody>
        </p:sp>
      </p:grpSp>
      <p:grpSp>
        <p:nvGrpSpPr>
          <p:cNvPr id="2049" name="Group 2048"/>
          <p:cNvGrpSpPr/>
          <p:nvPr/>
        </p:nvGrpSpPr>
        <p:grpSpPr>
          <a:xfrm>
            <a:off x="4619244" y="3781042"/>
            <a:ext cx="3023615" cy="2314957"/>
            <a:chOff x="4619244" y="3781042"/>
            <a:chExt cx="3023615" cy="2314957"/>
          </a:xfrm>
        </p:grpSpPr>
        <p:sp>
          <p:nvSpPr>
            <p:cNvPr id="21" name="Freeform 20"/>
            <p:cNvSpPr/>
            <p:nvPr/>
          </p:nvSpPr>
          <p:spPr>
            <a:xfrm>
              <a:off x="5309006" y="4584191"/>
              <a:ext cx="2333853" cy="1511808"/>
            </a:xfrm>
            <a:custGeom>
              <a:avLst/>
              <a:gdLst>
                <a:gd name="connsiteX0" fmla="*/ 0 w 2333853"/>
                <a:gd name="connsiteY0" fmla="*/ 151181 h 1511808"/>
                <a:gd name="connsiteX1" fmla="*/ 151181 w 2333853"/>
                <a:gd name="connsiteY1" fmla="*/ 0 h 1511808"/>
                <a:gd name="connsiteX2" fmla="*/ 2182672 w 2333853"/>
                <a:gd name="connsiteY2" fmla="*/ 0 h 1511808"/>
                <a:gd name="connsiteX3" fmla="*/ 2333853 w 2333853"/>
                <a:gd name="connsiteY3" fmla="*/ 151181 h 1511808"/>
                <a:gd name="connsiteX4" fmla="*/ 2333853 w 2333853"/>
                <a:gd name="connsiteY4" fmla="*/ 1360627 h 1511808"/>
                <a:gd name="connsiteX5" fmla="*/ 2182672 w 2333853"/>
                <a:gd name="connsiteY5" fmla="*/ 1511808 h 1511808"/>
                <a:gd name="connsiteX6" fmla="*/ 151181 w 2333853"/>
                <a:gd name="connsiteY6" fmla="*/ 1511808 h 1511808"/>
                <a:gd name="connsiteX7" fmla="*/ 0 w 2333853"/>
                <a:gd name="connsiteY7" fmla="*/ 1360627 h 1511808"/>
                <a:gd name="connsiteX8" fmla="*/ 0 w 2333853"/>
                <a:gd name="connsiteY8" fmla="*/ 151181 h 151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3853" h="1511808">
                  <a:moveTo>
                    <a:pt x="0" y="151181"/>
                  </a:moveTo>
                  <a:cubicBezTo>
                    <a:pt x="0" y="67686"/>
                    <a:pt x="67686" y="0"/>
                    <a:pt x="151181" y="0"/>
                  </a:cubicBezTo>
                  <a:lnTo>
                    <a:pt x="2182672" y="0"/>
                  </a:lnTo>
                  <a:cubicBezTo>
                    <a:pt x="2266167" y="0"/>
                    <a:pt x="2333853" y="67686"/>
                    <a:pt x="2333853" y="151181"/>
                  </a:cubicBezTo>
                  <a:lnTo>
                    <a:pt x="2333853" y="1360627"/>
                  </a:lnTo>
                  <a:cubicBezTo>
                    <a:pt x="2333853" y="1444122"/>
                    <a:pt x="2266167" y="1511808"/>
                    <a:pt x="2182672" y="1511808"/>
                  </a:cubicBezTo>
                  <a:lnTo>
                    <a:pt x="151181" y="1511808"/>
                  </a:lnTo>
                  <a:cubicBezTo>
                    <a:pt x="67686" y="1511808"/>
                    <a:pt x="0" y="1444122"/>
                    <a:pt x="0" y="1360627"/>
                  </a:cubicBezTo>
                  <a:lnTo>
                    <a:pt x="0" y="151181"/>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05756" tIns="640080" rIns="105600" bIns="105600" numCol="1" spcCol="1270" anchor="t" anchorCtr="0">
              <a:noAutofit/>
            </a:bodyPr>
            <a:lstStyle/>
            <a:p>
              <a:pPr marL="114300" lvl="1" indent="-114300" algn="l" defTabSz="666750" rtl="0">
                <a:lnSpc>
                  <a:spcPct val="90000"/>
                </a:lnSpc>
                <a:spcBef>
                  <a:spcPct val="0"/>
                </a:spcBef>
                <a:spcAft>
                  <a:spcPct val="15000"/>
                </a:spcAft>
                <a:buChar char="••"/>
              </a:pPr>
              <a:r>
                <a:rPr lang="en-US" kern="1200" dirty="0" smtClean="0"/>
                <a:t>Community</a:t>
              </a:r>
              <a:endParaRPr lang="en-US" kern="1200" dirty="0"/>
            </a:p>
            <a:p>
              <a:pPr marL="114300" lvl="1" indent="-114300" algn="l" defTabSz="666750" rtl="0">
                <a:lnSpc>
                  <a:spcPct val="90000"/>
                </a:lnSpc>
                <a:spcBef>
                  <a:spcPct val="0"/>
                </a:spcBef>
                <a:spcAft>
                  <a:spcPct val="15000"/>
                </a:spcAft>
                <a:buChar char="••"/>
              </a:pPr>
              <a:r>
                <a:rPr lang="en-US" kern="1200" dirty="0" smtClean="0"/>
                <a:t>Environment</a:t>
              </a:r>
              <a:endParaRPr lang="en-US" kern="1200" dirty="0"/>
            </a:p>
          </p:txBody>
        </p:sp>
        <p:sp>
          <p:nvSpPr>
            <p:cNvPr id="27" name="Freeform 26"/>
            <p:cNvSpPr/>
            <p:nvPr/>
          </p:nvSpPr>
          <p:spPr>
            <a:xfrm>
              <a:off x="4619244" y="3781042"/>
              <a:ext cx="2045665" cy="2045666"/>
            </a:xfrm>
            <a:custGeom>
              <a:avLst/>
              <a:gdLst>
                <a:gd name="connsiteX0" fmla="*/ 0 w 2045665"/>
                <a:gd name="connsiteY0" fmla="*/ 2045665 h 2045665"/>
                <a:gd name="connsiteX1" fmla="*/ 2045665 w 2045665"/>
                <a:gd name="connsiteY1" fmla="*/ 0 h 2045665"/>
                <a:gd name="connsiteX2" fmla="*/ 2045665 w 2045665"/>
                <a:gd name="connsiteY2" fmla="*/ 2045665 h 2045665"/>
                <a:gd name="connsiteX3" fmla="*/ 0 w 2045665"/>
                <a:gd name="connsiteY3" fmla="*/ 2045665 h 2045665"/>
              </a:gdLst>
              <a:ahLst/>
              <a:cxnLst>
                <a:cxn ang="0">
                  <a:pos x="connsiteX0" y="connsiteY0"/>
                </a:cxn>
                <a:cxn ang="0">
                  <a:pos x="connsiteX1" y="connsiteY1"/>
                </a:cxn>
                <a:cxn ang="0">
                  <a:pos x="connsiteX2" y="connsiteY2"/>
                </a:cxn>
                <a:cxn ang="0">
                  <a:pos x="connsiteX3" y="connsiteY3"/>
                </a:cxn>
              </a:cxnLst>
              <a:rect l="l" t="t" r="r" b="b"/>
              <a:pathLst>
                <a:path w="2045665" h="2045665">
                  <a:moveTo>
                    <a:pt x="2045665" y="0"/>
                  </a:moveTo>
                  <a:cubicBezTo>
                    <a:pt x="2045665" y="1129790"/>
                    <a:pt x="1129790" y="2045665"/>
                    <a:pt x="0" y="2045665"/>
                  </a:cubicBezTo>
                  <a:lnTo>
                    <a:pt x="0" y="0"/>
                  </a:lnTo>
                  <a:lnTo>
                    <a:pt x="2045665"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106680" tIns="106681" rIns="705841" bIns="705841" numCol="1" spcCol="1270" anchor="ctr" anchorCtr="0">
              <a:noAutofit/>
            </a:bodyPr>
            <a:lstStyle/>
            <a:p>
              <a:pPr lvl="0" algn="ctr" defTabSz="666750" rtl="0">
                <a:lnSpc>
                  <a:spcPct val="90000"/>
                </a:lnSpc>
                <a:spcBef>
                  <a:spcPct val="0"/>
                </a:spcBef>
                <a:spcAft>
                  <a:spcPct val="35000"/>
                </a:spcAft>
              </a:pPr>
              <a:r>
                <a:rPr lang="en-US" kern="1200" dirty="0" smtClean="0"/>
                <a:t>Society</a:t>
              </a:r>
              <a:endParaRPr lang="en-US" kern="1200" dirty="0"/>
            </a:p>
          </p:txBody>
        </p:sp>
      </p:grpSp>
      <p:grpSp>
        <p:nvGrpSpPr>
          <p:cNvPr id="2051" name="Group 2050"/>
          <p:cNvGrpSpPr/>
          <p:nvPr/>
        </p:nvGrpSpPr>
        <p:grpSpPr>
          <a:xfrm>
            <a:off x="1501140" y="3781043"/>
            <a:ext cx="3023615" cy="2314956"/>
            <a:chOff x="1501140" y="3781043"/>
            <a:chExt cx="3023615" cy="2314956"/>
          </a:xfrm>
        </p:grpSpPr>
        <p:sp>
          <p:nvSpPr>
            <p:cNvPr id="22" name="Freeform 21"/>
            <p:cNvSpPr/>
            <p:nvPr/>
          </p:nvSpPr>
          <p:spPr>
            <a:xfrm>
              <a:off x="1501140" y="4584191"/>
              <a:ext cx="2333853" cy="1511808"/>
            </a:xfrm>
            <a:custGeom>
              <a:avLst/>
              <a:gdLst>
                <a:gd name="connsiteX0" fmla="*/ 0 w 2333853"/>
                <a:gd name="connsiteY0" fmla="*/ 151181 h 1511808"/>
                <a:gd name="connsiteX1" fmla="*/ 151181 w 2333853"/>
                <a:gd name="connsiteY1" fmla="*/ 0 h 1511808"/>
                <a:gd name="connsiteX2" fmla="*/ 2182672 w 2333853"/>
                <a:gd name="connsiteY2" fmla="*/ 0 h 1511808"/>
                <a:gd name="connsiteX3" fmla="*/ 2333853 w 2333853"/>
                <a:gd name="connsiteY3" fmla="*/ 151181 h 1511808"/>
                <a:gd name="connsiteX4" fmla="*/ 2333853 w 2333853"/>
                <a:gd name="connsiteY4" fmla="*/ 1360627 h 1511808"/>
                <a:gd name="connsiteX5" fmla="*/ 2182672 w 2333853"/>
                <a:gd name="connsiteY5" fmla="*/ 1511808 h 1511808"/>
                <a:gd name="connsiteX6" fmla="*/ 151181 w 2333853"/>
                <a:gd name="connsiteY6" fmla="*/ 1511808 h 1511808"/>
                <a:gd name="connsiteX7" fmla="*/ 0 w 2333853"/>
                <a:gd name="connsiteY7" fmla="*/ 1360627 h 1511808"/>
                <a:gd name="connsiteX8" fmla="*/ 0 w 2333853"/>
                <a:gd name="connsiteY8" fmla="*/ 151181 h 151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3853" h="1511808">
                  <a:moveTo>
                    <a:pt x="0" y="151181"/>
                  </a:moveTo>
                  <a:cubicBezTo>
                    <a:pt x="0" y="67686"/>
                    <a:pt x="67686" y="0"/>
                    <a:pt x="151181" y="0"/>
                  </a:cubicBezTo>
                  <a:lnTo>
                    <a:pt x="2182672" y="0"/>
                  </a:lnTo>
                  <a:cubicBezTo>
                    <a:pt x="2266167" y="0"/>
                    <a:pt x="2333853" y="67686"/>
                    <a:pt x="2333853" y="151181"/>
                  </a:cubicBezTo>
                  <a:lnTo>
                    <a:pt x="2333853" y="1360627"/>
                  </a:lnTo>
                  <a:cubicBezTo>
                    <a:pt x="2333853" y="1444122"/>
                    <a:pt x="2266167" y="1511808"/>
                    <a:pt x="2182672" y="1511808"/>
                  </a:cubicBezTo>
                  <a:lnTo>
                    <a:pt x="151181" y="1511808"/>
                  </a:lnTo>
                  <a:cubicBezTo>
                    <a:pt x="67686" y="1511808"/>
                    <a:pt x="0" y="1444122"/>
                    <a:pt x="0" y="1360627"/>
                  </a:cubicBezTo>
                  <a:lnTo>
                    <a:pt x="0" y="151181"/>
                  </a:ln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600" tIns="640080" rIns="805756" bIns="105600" numCol="1" spcCol="1270" anchor="t" anchorCtr="0">
              <a:noAutofit/>
            </a:bodyPr>
            <a:lstStyle/>
            <a:p>
              <a:pPr marL="114300" lvl="1" indent="-114300" algn="l" defTabSz="666750" rtl="0">
                <a:lnSpc>
                  <a:spcPct val="90000"/>
                </a:lnSpc>
                <a:spcBef>
                  <a:spcPct val="0"/>
                </a:spcBef>
                <a:spcAft>
                  <a:spcPct val="15000"/>
                </a:spcAft>
                <a:buChar char="••"/>
              </a:pPr>
              <a:r>
                <a:rPr lang="en-US" kern="1200" dirty="0" smtClean="0"/>
                <a:t>Partners</a:t>
              </a:r>
              <a:endParaRPr lang="en-US" kern="1200" dirty="0"/>
            </a:p>
            <a:p>
              <a:pPr marL="114300" lvl="1" indent="-114300" algn="l" defTabSz="666750" rtl="0">
                <a:lnSpc>
                  <a:spcPct val="90000"/>
                </a:lnSpc>
                <a:spcBef>
                  <a:spcPct val="0"/>
                </a:spcBef>
                <a:spcAft>
                  <a:spcPct val="15000"/>
                </a:spcAft>
                <a:buChar char="••"/>
              </a:pPr>
              <a:r>
                <a:rPr lang="en-US" kern="1200" dirty="0" smtClean="0"/>
                <a:t>Competitors</a:t>
              </a:r>
              <a:endParaRPr lang="en-US" kern="1200" dirty="0"/>
            </a:p>
          </p:txBody>
        </p:sp>
        <p:sp>
          <p:nvSpPr>
            <p:cNvPr id="28" name="Freeform 27"/>
            <p:cNvSpPr/>
            <p:nvPr/>
          </p:nvSpPr>
          <p:spPr>
            <a:xfrm>
              <a:off x="2479090" y="3781043"/>
              <a:ext cx="2045665" cy="2045665"/>
            </a:xfrm>
            <a:custGeom>
              <a:avLst/>
              <a:gdLst>
                <a:gd name="connsiteX0" fmla="*/ 0 w 2045665"/>
                <a:gd name="connsiteY0" fmla="*/ 2045665 h 2045665"/>
                <a:gd name="connsiteX1" fmla="*/ 2045665 w 2045665"/>
                <a:gd name="connsiteY1" fmla="*/ 0 h 2045665"/>
                <a:gd name="connsiteX2" fmla="*/ 2045665 w 2045665"/>
                <a:gd name="connsiteY2" fmla="*/ 2045665 h 2045665"/>
                <a:gd name="connsiteX3" fmla="*/ 0 w 2045665"/>
                <a:gd name="connsiteY3" fmla="*/ 2045665 h 2045665"/>
              </a:gdLst>
              <a:ahLst/>
              <a:cxnLst>
                <a:cxn ang="0">
                  <a:pos x="connsiteX0" y="connsiteY0"/>
                </a:cxn>
                <a:cxn ang="0">
                  <a:pos x="connsiteX1" y="connsiteY1"/>
                </a:cxn>
                <a:cxn ang="0">
                  <a:pos x="connsiteX2" y="connsiteY2"/>
                </a:cxn>
                <a:cxn ang="0">
                  <a:pos x="connsiteX3" y="connsiteY3"/>
                </a:cxn>
              </a:cxnLst>
              <a:rect l="l" t="t" r="r" b="b"/>
              <a:pathLst>
                <a:path w="2045665" h="2045665">
                  <a:moveTo>
                    <a:pt x="2045665" y="2045665"/>
                  </a:moveTo>
                  <a:cubicBezTo>
                    <a:pt x="915875" y="2045665"/>
                    <a:pt x="0" y="1129790"/>
                    <a:pt x="0" y="0"/>
                  </a:cubicBezTo>
                  <a:lnTo>
                    <a:pt x="2045665" y="0"/>
                  </a:lnTo>
                  <a:lnTo>
                    <a:pt x="2045665" y="2045665"/>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705841" tIns="106680" rIns="106680" bIns="705841" numCol="1" spcCol="1270" anchor="ctr" anchorCtr="0">
              <a:noAutofit/>
            </a:bodyPr>
            <a:lstStyle/>
            <a:p>
              <a:pPr lvl="0" algn="ctr" defTabSz="666750" rtl="0">
                <a:lnSpc>
                  <a:spcPct val="90000"/>
                </a:lnSpc>
                <a:spcBef>
                  <a:spcPct val="0"/>
                </a:spcBef>
                <a:spcAft>
                  <a:spcPct val="35000"/>
                </a:spcAft>
              </a:pPr>
              <a:r>
                <a:rPr lang="en-US" kern="1200" dirty="0" smtClean="0"/>
                <a:t>Marketplace</a:t>
              </a:r>
              <a:endParaRPr lang="en-US" kern="1200" dirty="0"/>
            </a:p>
          </p:txBody>
        </p:sp>
      </p:grpSp>
      <p:sp>
        <p:nvSpPr>
          <p:cNvPr id="29" name="Circular Arrow 28"/>
          <p:cNvSpPr/>
          <p:nvPr/>
        </p:nvSpPr>
        <p:spPr>
          <a:xfrm>
            <a:off x="4218851" y="3308604"/>
            <a:ext cx="706297" cy="614172"/>
          </a:xfrm>
          <a:prstGeom prst="circularArrow">
            <a:avLst/>
          </a:prstGeom>
          <a:scene3d>
            <a:camera prst="orthographicFront"/>
            <a:lightRig rig="flat" dir="t"/>
          </a:scene3d>
          <a:sp3d prstMaterial="dkEdge">
            <a:bevelT w="8200" h="38100"/>
          </a:sp3d>
        </p:spPr>
        <p:style>
          <a:lnRef idx="1">
            <a:schemeClr val="lt1">
              <a:hueOff val="0"/>
              <a:satOff val="0"/>
              <a:lumOff val="0"/>
              <a:alphaOff val="0"/>
            </a:schemeClr>
          </a:lnRef>
          <a:fillRef idx="2">
            <a:schemeClr val="accent2">
              <a:tint val="40000"/>
              <a:hueOff val="0"/>
              <a:satOff val="0"/>
              <a:lumOff val="0"/>
              <a:alphaOff val="0"/>
            </a:schemeClr>
          </a:fillRef>
          <a:effectRef idx="1">
            <a:schemeClr val="accent2">
              <a:tint val="40000"/>
              <a:hueOff val="0"/>
              <a:satOff val="0"/>
              <a:lumOff val="0"/>
              <a:alphaOff val="0"/>
            </a:schemeClr>
          </a:effectRef>
          <a:fontRef idx="minor">
            <a:schemeClr val="dk1">
              <a:hueOff val="0"/>
              <a:satOff val="0"/>
              <a:lumOff val="0"/>
              <a:alphaOff val="0"/>
            </a:schemeClr>
          </a:fontRef>
        </p:style>
      </p:sp>
      <p:sp>
        <p:nvSpPr>
          <p:cNvPr id="30" name="Circular Arrow 29"/>
          <p:cNvSpPr/>
          <p:nvPr/>
        </p:nvSpPr>
        <p:spPr>
          <a:xfrm rot="10800000">
            <a:off x="4218851" y="3544823"/>
            <a:ext cx="706297" cy="614172"/>
          </a:xfrm>
          <a:prstGeom prst="circularArrow">
            <a:avLst/>
          </a:prstGeom>
          <a:scene3d>
            <a:camera prst="orthographicFront"/>
            <a:lightRig rig="flat" dir="t"/>
          </a:scene3d>
          <a:sp3d prstMaterial="dkEdge">
            <a:bevelT w="8200" h="38100"/>
          </a:sp3d>
        </p:spPr>
        <p:style>
          <a:lnRef idx="1">
            <a:schemeClr val="lt1">
              <a:hueOff val="0"/>
              <a:satOff val="0"/>
              <a:lumOff val="0"/>
              <a:alphaOff val="0"/>
            </a:schemeClr>
          </a:lnRef>
          <a:fillRef idx="2">
            <a:schemeClr val="accent2">
              <a:tint val="40000"/>
              <a:hueOff val="0"/>
              <a:satOff val="0"/>
              <a:lumOff val="0"/>
              <a:alphaOff val="0"/>
            </a:schemeClr>
          </a:fillRef>
          <a:effectRef idx="1">
            <a:schemeClr val="accent2">
              <a:tint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09724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838200"/>
          </a:xfrm>
        </p:spPr>
        <p:txBody>
          <a:bodyPr>
            <a:normAutofit/>
          </a:bodyPr>
          <a:lstStyle/>
          <a:p>
            <a:r>
              <a:rPr lang="en-US" dirty="0" smtClean="0"/>
              <a:t>Corporate Social Responsibility</a:t>
            </a:r>
            <a:endParaRPr lang="en-US" dirty="0"/>
          </a:p>
        </p:txBody>
      </p:sp>
      <p:sp>
        <p:nvSpPr>
          <p:cNvPr id="3" name="Content Placeholder 2"/>
          <p:cNvSpPr>
            <a:spLocks noGrp="1"/>
          </p:cNvSpPr>
          <p:nvPr>
            <p:ph idx="1"/>
          </p:nvPr>
        </p:nvSpPr>
        <p:spPr>
          <a:xfrm>
            <a:off x="831011" y="1850543"/>
            <a:ext cx="4305300" cy="1426057"/>
          </a:xfrm>
        </p:spPr>
        <p:txBody>
          <a:bodyPr>
            <a:normAutofit/>
          </a:bodyPr>
          <a:lstStyle/>
          <a:p>
            <a:r>
              <a:rPr lang="en-US" sz="2400" dirty="0" smtClean="0"/>
              <a:t>Opportunity to build your brand</a:t>
            </a:r>
            <a:endParaRPr lang="en-US" sz="24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14800"/>
            <a:ext cx="30988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2355730"/>
            <a:ext cx="36195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719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520940" cy="929640"/>
          </a:xfrm>
          <a:solidFill>
            <a:schemeClr val="bg1"/>
          </a:solidFill>
        </p:spPr>
        <p:txBody>
          <a:bodyPr>
            <a:normAutofit fontScale="90000"/>
          </a:bodyPr>
          <a:lstStyle/>
          <a:p>
            <a:r>
              <a:rPr lang="en-US" dirty="0" smtClean="0"/>
              <a:t>Building your Brand with Social Responsibility</a:t>
            </a:r>
            <a:endParaRPr lang="en-US" dirty="0"/>
          </a:p>
        </p:txBody>
      </p:sp>
      <p:sp>
        <p:nvSpPr>
          <p:cNvPr id="3" name="Content Placeholder 2"/>
          <p:cNvSpPr>
            <a:spLocks noGrp="1"/>
          </p:cNvSpPr>
          <p:nvPr>
            <p:ph idx="1"/>
          </p:nvPr>
        </p:nvSpPr>
        <p:spPr>
          <a:xfrm>
            <a:off x="0" y="1066800"/>
            <a:ext cx="6096000" cy="4343400"/>
          </a:xfrm>
        </p:spPr>
        <p:txBody>
          <a:bodyPr>
            <a:normAutofit fontScale="92500" lnSpcReduction="20000"/>
          </a:bodyPr>
          <a:lstStyle/>
          <a:p>
            <a:pPr>
              <a:buFont typeface="Arial" pitchFamily="34" charset="0"/>
              <a:buChar char="•"/>
            </a:pPr>
            <a:r>
              <a:rPr lang="en-US" sz="2200" dirty="0"/>
              <a:t>Corporate Social Responsibility (CSR)</a:t>
            </a:r>
          </a:p>
          <a:p>
            <a:pPr lvl="1">
              <a:buFont typeface="Arial" pitchFamily="34" charset="0"/>
              <a:buChar char="•"/>
            </a:pPr>
            <a:r>
              <a:rPr lang="en-US" sz="2200" dirty="0"/>
              <a:t>A company’s obligation to pursue goals and policies that are in society’s best interests. </a:t>
            </a:r>
            <a:endParaRPr lang="en-US" sz="2200" dirty="0" smtClean="0"/>
          </a:p>
          <a:p>
            <a:pPr lvl="1">
              <a:buFont typeface="Arial" pitchFamily="34" charset="0"/>
              <a:buChar char="•"/>
            </a:pPr>
            <a:endParaRPr lang="en-US" sz="1000" dirty="0"/>
          </a:p>
          <a:p>
            <a:pPr>
              <a:buFont typeface="Arial" pitchFamily="34" charset="0"/>
              <a:buChar char="•"/>
            </a:pPr>
            <a:r>
              <a:rPr lang="en-US" sz="2200" dirty="0" smtClean="0"/>
              <a:t>Why:</a:t>
            </a:r>
          </a:p>
          <a:p>
            <a:pPr lvl="1">
              <a:buFont typeface="Arial" pitchFamily="34" charset="0"/>
              <a:buChar char="•"/>
            </a:pPr>
            <a:r>
              <a:rPr lang="en-US" sz="2200" dirty="0" smtClean="0"/>
              <a:t>Non-sustainable marketing hurts a company’s </a:t>
            </a:r>
            <a:r>
              <a:rPr lang="en-US" sz="2200" b="1" dirty="0" smtClean="0">
                <a:solidFill>
                  <a:srgbClr val="FF0000"/>
                </a:solidFill>
              </a:rPr>
              <a:t>relationships with customers </a:t>
            </a:r>
            <a:r>
              <a:rPr lang="en-US" sz="2200" dirty="0" smtClean="0"/>
              <a:t>and its </a:t>
            </a:r>
            <a:r>
              <a:rPr lang="en-US" sz="2200" b="1" dirty="0" smtClean="0">
                <a:solidFill>
                  <a:srgbClr val="FF0000"/>
                </a:solidFill>
              </a:rPr>
              <a:t>long-term survival</a:t>
            </a:r>
            <a:r>
              <a:rPr lang="en-US" sz="2200" dirty="0" smtClean="0"/>
              <a:t>. </a:t>
            </a:r>
          </a:p>
          <a:p>
            <a:pPr lvl="1">
              <a:buFont typeface="Arial" pitchFamily="34" charset="0"/>
              <a:buChar char="•"/>
            </a:pPr>
            <a:r>
              <a:rPr lang="en-US" sz="2200" dirty="0" smtClean="0"/>
              <a:t>Changing </a:t>
            </a:r>
            <a:r>
              <a:rPr lang="en-US" sz="2200" b="1" dirty="0" smtClean="0">
                <a:solidFill>
                  <a:srgbClr val="FF0000"/>
                </a:solidFill>
              </a:rPr>
              <a:t>value systems </a:t>
            </a:r>
            <a:r>
              <a:rPr lang="en-US" sz="2200" dirty="0" smtClean="0"/>
              <a:t>and the </a:t>
            </a:r>
            <a:r>
              <a:rPr lang="en-US" sz="2200" b="1" dirty="0" smtClean="0">
                <a:solidFill>
                  <a:srgbClr val="FF0000"/>
                </a:solidFill>
              </a:rPr>
              <a:t>empowerment of consumers</a:t>
            </a:r>
            <a:r>
              <a:rPr lang="en-US" sz="2200" b="1" dirty="0" smtClean="0"/>
              <a:t> </a:t>
            </a:r>
            <a:r>
              <a:rPr lang="en-US" sz="2200" dirty="0" smtClean="0"/>
              <a:t>will continue to increase the importance of sustainable marketing. </a:t>
            </a:r>
          </a:p>
          <a:p>
            <a:pPr lvl="1">
              <a:buFont typeface="Arial" pitchFamily="34" charset="0"/>
              <a:buChar char="•"/>
            </a:pPr>
            <a:r>
              <a:rPr lang="en-US" sz="2200" dirty="0" smtClean="0"/>
              <a:t>Integrating social and environmental causes into products leads to </a:t>
            </a:r>
            <a:r>
              <a:rPr lang="en-US" sz="2200" b="1" dirty="0" smtClean="0">
                <a:solidFill>
                  <a:srgbClr val="FF0000"/>
                </a:solidFill>
              </a:rPr>
              <a:t>long-term loyalty</a:t>
            </a:r>
            <a:r>
              <a:rPr lang="en-US" sz="2200" dirty="0" smtClean="0"/>
              <a:t>. </a:t>
            </a:r>
          </a:p>
          <a:p>
            <a:pPr lvl="1">
              <a:buFont typeface="Arial" pitchFamily="34" charset="0"/>
              <a:buChar char="•"/>
            </a:pPr>
            <a:r>
              <a:rPr lang="en-US" sz="2200" b="1" dirty="0" smtClean="0">
                <a:solidFill>
                  <a:srgbClr val="FF0000"/>
                </a:solidFill>
              </a:rPr>
              <a:t>Financial gains </a:t>
            </a:r>
            <a:r>
              <a:rPr lang="en-US" sz="2200" dirty="0" smtClean="0"/>
              <a:t>by companies that integrate sustainability into their core businesses. </a:t>
            </a:r>
          </a:p>
          <a:p>
            <a:pPr lvl="2">
              <a:buFont typeface="Arial" pitchFamily="34" charset="0"/>
              <a:buChar char="•"/>
            </a:pPr>
            <a:endParaRPr lang="en-US" dirty="0"/>
          </a:p>
        </p:txBody>
      </p:sp>
      <p:sp>
        <p:nvSpPr>
          <p:cNvPr id="4" name="TextBox 3"/>
          <p:cNvSpPr txBox="1"/>
          <p:nvPr/>
        </p:nvSpPr>
        <p:spPr>
          <a:xfrm>
            <a:off x="1752600" y="5287328"/>
            <a:ext cx="6096000" cy="1477328"/>
          </a:xfrm>
          <a:prstGeom prst="rect">
            <a:avLst/>
          </a:prstGeom>
          <a:solidFill>
            <a:schemeClr val="accent4">
              <a:lumMod val="60000"/>
              <a:lumOff val="40000"/>
            </a:schemeClr>
          </a:solidFill>
        </p:spPr>
        <p:txBody>
          <a:bodyPr wrap="square" rtlCol="0" anchor="ctr">
            <a:spAutoFit/>
          </a:bodyPr>
          <a:lstStyle/>
          <a:p>
            <a:pPr algn="ctr"/>
            <a:r>
              <a:rPr lang="en-US" b="1" i="1" dirty="0"/>
              <a:t>We have always believed Starbucks can – and should — have a positive impact on the communities we serve. One person, one cup and one neighborhood at a time.</a:t>
            </a:r>
          </a:p>
          <a:p>
            <a:pPr algn="ctr"/>
            <a:endParaRPr lang="en-US" i="1" dirty="0"/>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057" r="3167" b="2771"/>
          <a:stretch/>
        </p:blipFill>
        <p:spPr bwMode="auto">
          <a:xfrm>
            <a:off x="5943600" y="698500"/>
            <a:ext cx="32004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9409656-8CE3-426F-A7BE-35E096C31268}" type="slidenum">
              <a:rPr lang="en-US" smtClean="0"/>
              <a:t>12</a:t>
            </a:fld>
            <a:endParaRPr lang="en-US"/>
          </a:p>
        </p:txBody>
      </p:sp>
    </p:spTree>
    <p:extLst>
      <p:ext uri="{BB962C8B-B14F-4D97-AF65-F5344CB8AC3E}">
        <p14:creationId xmlns:p14="http://schemas.microsoft.com/office/powerpoint/2010/main" val="1755480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adweek.com/files/adfreak/Art/Dont-Buy-This-Jacket-1250.jpg"/>
          <p:cNvPicPr/>
          <p:nvPr/>
        </p:nvPicPr>
        <p:blipFill rotWithShape="1">
          <a:blip r:embed="rId2">
            <a:extLst>
              <a:ext uri="{28A0092B-C50C-407E-A947-70E740481C1C}">
                <a14:useLocalDpi xmlns:a14="http://schemas.microsoft.com/office/drawing/2010/main" val="0"/>
              </a:ext>
            </a:extLst>
          </a:blip>
          <a:srcRect l="4042" t="63745" r="4822" b="4659"/>
          <a:stretch/>
        </p:blipFill>
        <p:spPr bwMode="auto">
          <a:xfrm>
            <a:off x="0" y="0"/>
            <a:ext cx="9144000" cy="6845300"/>
          </a:xfrm>
          <a:prstGeom prst="rect">
            <a:avLst/>
          </a:prstGeom>
          <a:noFill/>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C9409656-8CE3-426F-A7BE-35E096C31268}" type="slidenum">
              <a:rPr lang="en-US" smtClean="0"/>
              <a:t>13</a:t>
            </a:fld>
            <a:endParaRPr lang="en-US"/>
          </a:p>
        </p:txBody>
      </p:sp>
    </p:spTree>
    <p:extLst>
      <p:ext uri="{BB962C8B-B14F-4D97-AF65-F5344CB8AC3E}">
        <p14:creationId xmlns:p14="http://schemas.microsoft.com/office/powerpoint/2010/main" val="1773091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trendwatching.com/img/briefing/2007-06/timberla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5344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83428" y="304800"/>
            <a:ext cx="7024744" cy="762000"/>
          </a:xfrm>
        </p:spPr>
        <p:txBody>
          <a:bodyPr/>
          <a:lstStyle/>
          <a:p>
            <a:pPr algn="ctr"/>
            <a:r>
              <a:rPr lang="en-US" dirty="0" smtClean="0"/>
              <a:t>Timberland </a:t>
            </a:r>
            <a:endParaRPr lang="en-US" dirty="0"/>
          </a:p>
        </p:txBody>
      </p:sp>
    </p:spTree>
    <p:extLst>
      <p:ext uri="{BB962C8B-B14F-4D97-AF65-F5344CB8AC3E}">
        <p14:creationId xmlns:p14="http://schemas.microsoft.com/office/powerpoint/2010/main" val="2483463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898" y="160338"/>
            <a:ext cx="4522214" cy="548640"/>
          </a:xfrm>
          <a:solidFill>
            <a:schemeClr val="bg1"/>
          </a:solidFill>
        </p:spPr>
        <p:txBody>
          <a:bodyPr>
            <a:normAutofit/>
          </a:bodyPr>
          <a:lstStyle/>
          <a:p>
            <a:pPr algn="ctr"/>
            <a:r>
              <a:rPr lang="en-US" dirty="0" smtClean="0"/>
              <a:t>Packaging</a:t>
            </a:r>
            <a:endParaRPr lang="en-US" dirty="0"/>
          </a:p>
        </p:txBody>
      </p:sp>
      <p:sp>
        <p:nvSpPr>
          <p:cNvPr id="3" name="Content Placeholder 2"/>
          <p:cNvSpPr>
            <a:spLocks noGrp="1"/>
          </p:cNvSpPr>
          <p:nvPr>
            <p:ph idx="1"/>
          </p:nvPr>
        </p:nvSpPr>
        <p:spPr>
          <a:xfrm>
            <a:off x="110972" y="853888"/>
            <a:ext cx="4537228" cy="3718111"/>
          </a:xfrm>
        </p:spPr>
        <p:txBody>
          <a:bodyPr>
            <a:normAutofit/>
          </a:bodyPr>
          <a:lstStyle/>
          <a:p>
            <a:pPr>
              <a:buFont typeface="Arial" pitchFamily="34" charset="0"/>
              <a:buChar char="•"/>
            </a:pPr>
            <a:r>
              <a:rPr lang="en-US" sz="2400" dirty="0" smtClean="0"/>
              <a:t>Socially Responsible Packaging</a:t>
            </a:r>
          </a:p>
          <a:p>
            <a:pPr lvl="1">
              <a:buFont typeface="Arial" pitchFamily="34" charset="0"/>
              <a:buChar char="•"/>
            </a:pPr>
            <a:r>
              <a:rPr lang="en-US" sz="2400" dirty="0" smtClean="0"/>
              <a:t>Green Labels</a:t>
            </a:r>
          </a:p>
          <a:p>
            <a:pPr>
              <a:buFont typeface="Arial" pitchFamily="34" charset="0"/>
              <a:buChar char="•"/>
            </a:pPr>
            <a:endParaRPr lang="en-US" sz="2000" dirty="0" smtClean="0"/>
          </a:p>
          <a:p>
            <a:pPr>
              <a:buFont typeface="Arial" pitchFamily="34" charset="0"/>
              <a:buChar char="•"/>
            </a:pPr>
            <a:r>
              <a:rPr lang="en-US" sz="2200" dirty="0" smtClean="0"/>
              <a:t>What </a:t>
            </a:r>
            <a:r>
              <a:rPr lang="en-US" sz="2200" dirty="0"/>
              <a:t>does your package say about your brand? </a:t>
            </a:r>
          </a:p>
          <a:p>
            <a:pPr lvl="1">
              <a:buFont typeface="Arial" pitchFamily="34" charset="0"/>
              <a:buChar char="•"/>
            </a:pPr>
            <a:endParaRPr lang="en-US" dirty="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926"/>
          <a:stretch/>
        </p:blipFill>
        <p:spPr bwMode="auto">
          <a:xfrm>
            <a:off x="1981200" y="3715374"/>
            <a:ext cx="2175275" cy="3123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3113" t="4490" r="33774" b="4878"/>
          <a:stretch/>
        </p:blipFill>
        <p:spPr bwMode="auto">
          <a:xfrm>
            <a:off x="5100054" y="3626665"/>
            <a:ext cx="1932991" cy="3212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11" descr="data:image/jpeg;base64,/9j/4AAQSkZJRgABAQAAAQABAAD/2wCEAAkGBxITEhISExIVFhUXGRcZGBUWFRUYGRweGB0WGBcZFh8YHCggGholGxoYITEhJSkrLi4uGB8zODMsNygtLisBCgoKDg0OGxAQGywmICQsLywvNSwsLDQsLDQsLC0vNDA0LCwsLCwsLC80LCwsLCwsLCwsLSwsNCwsLCwsLCwsLP/AABEIAPMAzwMBEQACEQEDEQH/xAAcAAEAAwEBAQEBAAAAAAAAAAAABQYHAQQCAwj/xABREAABAwIDBAYECQYLBgcAAAABAAIDBBEFEiEGEzFBByIyUWFxFIGRoQgjM0JSYnKCsRVjc5KiwTVDU3SDk7KzwsPTFhc0VJSjJCU2RFXS4f/EABoBAQADAQEBAAAAAAAAAAAAAAADBAUBAgb/xAA5EQACAQICBQoGAgIBBQAAAAAAAQIDEQQxEiFBUWETIjJxgZGhsdHwBRQjM1LBQuFi8XI0goOSov/aAAwDAQACEQMRAD8Aw4lALoBdALoBdALoBdALoBdALoBdALoBdALoBdALoBdALoBdALoBdALoBdALoBdAdaUBwoDiAIAgCAIAgCAIDrWkkAC5PABATlDshXS6tpngd77M/tkXUsaFSWSIZYinHNkqOjqpGss1NEOeaQ3/ALNvepflZbWkRfOQ2Js5/sZAOOKUgPg9p/xLny8fzQ+Zl+DH+xUJ0ZidIT3Z2j8HFPl47JofMy2wZx/R1V2vG+CX7En/ANgB70+Vnssx85DamiHr9l62HWSmkA72jOPWWXAUcqM45omjXpyyZDqIlCAIAgCAIAgCAIDrUAKA4gCAIAgCAID3YThE9S/JDG55524C/NxOg9a9whKbtFHidSMFeTLdS7IUsDg2qmdNN/ytMC53k4jXu45fNWFQhHpu73IqvETkuYrLe/fqW3DMOqGi1PTU9EzhmeN9Me4kNIH6zirMYyXRSj4sqznF9JuXgj3f7OZ9Z6qpm727zdM/Viy/iV65K/SbfvgeOWt0YpePmfrBsvRN4UsR+0wPPrL7krqowWw469R/yZ7mYdANBDEPKNg/cvWhHceNOW9nJcLp3aOgicPGNh/EI4RewKclk2eGbZWid/7aNp74wYyPIxkFeXRg9h7Veotp+f5AezWCsqI+5r3CdnskF/Y4LnJtdGT8zvKp9KKfh5EXi2FyPv6VQw1Q/laf4uaw72uIJN+Qf6l4nFvpxT6sySE0uhJrry99hU6rYuGYu9BqLvHGmnGSUd41A8OIt4qu8PGX232PMtLEyj9xdqyKjX0MsLzHKxzHDk4W9Y7x4jRVpRcXZlqMlJXizzLyeggCAIAgCA61ACgOIAgCAIAgJ3YzBRVVLY3/ACbQXyG9uq3lflckD1qahT052eRDXqcnC6z2Gl4TRvqYm7s+i0euSOHqyyNBIDnuI6gda9hqb6lXopzWrVHhmzOnJQevXLjkiw4bhsMDckMbWDnYanxcTq4+JKljCMVZIgnOU3eTPWvR5CAIAgCAIAgCA8OKYRBUAb1gJHZeLte3ndrhqNfFeZQjLM9wqShkyAxbDpGs3dRGa2m+lYekx/W0tvPNtneahnFpWktJeKJoTTd4vRfg/QoGO7JZI/SaWTf0xF8w7bO/eC3LmbC3MBVKlCy0oa0XqeIu9CasyrquWQgCAIAgOtQAoDiAIAgCAIC/7JURbQPLdJK2VtOw8bM1Dz+rvfYFcoxtT4ydvfiUa0r1Vuir+/A1KCFrGtY0Wa0BrQOQAsB7FfSsrIzm23dn2hwIAgCAIAgCAIAgCAICExDBnNkNRSuEcx7bD8lN4SAcHdzxrrrdRSg09KGfgyaNRNaM8vFe9xQdodm2VDZJ6SMxyxn/AMRRkdZp45owOIPEW0I4a6KpUpKacoLXtRdpVnBqM3dPJlEVQuhAEAQHWoAUBxAEAQEpjmCvpdy2XSSSMSFluyHFwaHfWs25HK48VBQxEa2k45J26wRanBsOAUwDsKi4COmknI+tIGNufXI/2rSguguFzKqS6b3u3vuLmrJUCAIAgCAIAgI+pxyljNn1MLT3GRl/Ze68OpBZtHtUpvJM+qXGaaQ2jqInnubIwn2XuuqpF5MOnOOaZ7l6PAQBAEBEY3hLnls8DhHUxjqPPZeOJil72H2g6hRzhfnRzJadRLmyyfu5nW1+CNmjdWwRljmkiqg5xvHadpy5kjiDfvtTrU1Jace1F+hVcXycn1PeUdVC4EAQHWoAUBxAEBeejrBGdbEKgXihIEbNPjJSQGgX42JHrI5ArK+I4iWqhTzlnwXvw7AeXpXqC/Eph9BsbB+o1x97ivfwmOjhYvfd+IKgtIG3YXb02Lu9Ajy/1mv+FasfuL/iY8/tv/l+izKYrhAEAQBARmN4w2nDQGmSWQ2ihb2nn/C0c3HgvE56PWSU6bnwSzZTtoMSiYT+UJ3Syf8AJU7i2Jl7WEpBBcfM310FlWqTS+478FkW6UG/tKy3vMrx23az5CgpIx9Zmd3rcMt1B8xboxRP8tfpSbA20jk0qMPpZB3sbu3W8DqfwXeXT6UUPlmujNosuAYkH64fO641NDVOvcDlC8m7dAeZGutlNTnf7b7GV6sLfdXav2XDBsXZUNcWgtew5ZIniz2O7nDu7jwKswmpIq1KbgyQXsjCAICv4/SmJ/psTS4tblniH8bFzNjoXsFyO8XHgoqi0Xprt4onpy0loPs4P+zLdtMCbTytkiOanmGeJw4WOpb6ri3gRzuqFenoO6yeRpYeq5q0s1mV1QE4QHWoAUBxAezB8OfUTxQR9qRwaPDvJ8ALk+SirVY0oOcskDVsRpGl9LBDpTUlTTQtAt8ZMXh0rj35GZgfrPd3LApzajOc+nOMn1Rtq734IGfdIL74jVn84R7AB+5bHw9Ww0OoFeVwGwYBVAnCpuIkgkp3H6zA1wB8zG5aUH0JcLe+4yqkenHc7++8uislQIAgCA/OeZrGue42a0Fzj3AC5PsRuyuzqTbsjN8Xxx8EJrD/AMVWX3V9dzAOzl8TcHlcuvy1ozqOMdPbLwRfhSU5aH8Y58WZy95JJJJJ1JOpJPElUjQPlAEB9xSOaQ5pLXAgggkEEcCCOBROxxq+pmkYTjrpohXt/wCJpgG1LQAN9CeLrcMwAJ8C08rBXoVNJae1Z8UUJ0lGXJvJ5cGaNFIHNa5pu1wBBHMHUH2K6ncoNW1H2hwIAgKPieCNcJsONg2QOnoybANcNZIh3AE3+y89yqyp3vT7V6FyFS1qu7U/UyWRhaS0gggkEHiCOIKzsjUTufKA61ACgOIDQejinMEFViOW7wBBTt75H2Gg83MHkXLH+JS5SpDD31dKXUvb8AXfE8MFNT4ZHfMY6ynL3cS5z9417zfve8lZVKtytSrLfCVuCVrLuR0ybb5lsRrB+dcfbr+9fQ4B3w0Oo4QCuAvexFS6almpWn46FwqKe/0mkXaPXp/SHuVug9KDhtWtFLEJRmpvJ6madhVe2eJkzODhex4g8HNPiDcepXoSUldGdODhJxZ616PIQBAQO3TyKGcNNi7Iy/g97Gn3EqKv9tk+H+4jNOk2W9c+MCzYmRxtHhlD/wDEVRxL+pbcaGEX077yqKuWQgCAIC19Gk9q1sR1bMySNw8Mpd+LQPWrGGfPtvK2LX077tZpew73Giha43LM8d/0b3MHuAV6h0EZ2I+47dZPKUhCAICH2opXOh3sY+NgcJo/Es7TPJzMzbeIUdVNq6zWsloySlZ5PUZd0h0TBNHVRfJVTBIPtWGf16gnxcVQxMVpaSyes0sLJ6Lg846iqKuWTrUAKA4gNvwXC8jsMoraQRGrmFr/ABjurHr3h7pD9wdy+WrVtJVa35PQXVt8Eu86Te3QIo5JALmF0U1v0UjHu/ZBVTA25ZRe1Nd6aBk3SxS5MRkeOErI5B5ZQz8WFfRfCZ6WGS3Nr9/s4U5aQPXhWIPp5o5ozZzDcdx5EHwIJHrXqEnGV0eZwU4uLNVw7F2MBrYRekmN6iMC7oJdM0lhxadMw8nC/BaEZpc+OTz4MzJU2/py6Sy4rd6dxcYpGuaHNIc0gEOBuCDqCCOIVlO5VatqZ9ocCAiNrqMzUdQxt82TM23G7CHgDxu1R1o6UGiWhLRqJszHpGjzyQVjR1KiJjr/AFmgBwPiBl96o4lXamtqNHCuycHsZUFWLQQBAEBbOjaAelOqHaMp45JHHl2S0A+ok/dVjDLn6W4q4t8zRWbdjTNioHNooM/aeHSH+kc549zgr1BWgrmfiGnUduruJxSkIQBAEBmu0mHXoqunHGjm3kYH8lL1mjyAc7+rVKpH6bj+L8GaFKf1Iy/JeK9+JmqomgdagBQEnsvQ7+rpoiLh0jA4fVuC79kFQYqpydGU9yYN02cO8qcQn/Otgb4CBoDrffe/1r5PE82lShw0v/Z+iR0m62mbLHJE7sva5jvJwIPuKqwm4SUlmncGP7b0jpcPpZz8rSudST8yCw5Wkn1A/wBKF9JgZqGInBZT50e334HDPFsgICW2cx+Wjlzx6tOj4z2XjuPjxseXkSDJTqum7oiq0o1FZmj4BXgtMuHnPFe8tC8hr4yeJgJ0Avrl7J1tY6C9TlqvTy3ehQqR12q57Hv6yz4VjENQDu3EPb24njLIzwe06jz4eKmhNSyK06coZ/0SC9ngICi4xhMcYfRzdWlmcX08ttIJTcljuQYSSRw0JHiKk4JcyWTy4MuwqN8+PSWfFGb45gk9JJu5mW+i4atcO9p5/iOapTpyg7Mv06saivEjV4JAgPXheGy1EgihYXuPIch3k8APEr1GDk7I8znGCvI0jC8EaG/k6I5hma+unbe2mogYe82t4C/eQrsaatya7X+jPnVd+Vl/2r9mgAW0HDuVwonUAQBAEBW8Upgazdns1VLLER9aM3B88sjvYoZLn23qxPCX07/i0+//AEYi9pBIOhGhCyjZONQAoC4dE1PnxKI/QbI79kt/Fyzfi0tHCtb7LxBrGwZvRRyHjK+aU/0kj3D3WXz2P1V3Hcku5I6WBUwVDHKBjaiSKTSnxBojJ+hUMHxbhfQFzQLfWjC0qFSTpqUelT19cXn3eTBiGK4fJTzSQSCz2OLT3eBHgRYjwK+ppVY1YKccmcPIpAEB+1JVPieJI3uY8cHNNiF1Sad0clFSVmXGj2zimyiuiJe3s1UHUlbyuctvE6afVKtLEKX3F2rMqSw0o/bfY8i44XiU5GamnirowOw4iKoHdc2ynn2mt81ZjKX8XpLxKk4R/mnF96JKn2mgLgyXNTyH5k7cl+XVd2HDyK9KrHJ6nxPDoytda1wJWogZIwse0PY4WIOoIUjSasyJNxd0VqowKeJhji3dTT/8rU8WgXsIpLHhpYOGgHFQOnKKsta3P1LCqxk7y1PevQrdZs9RE/GUNfTnnugJWepwzfuULpQ2xaLEa1TZKL69R8U+ztACMtLiM57nR5Get1m29q4qVPYpM661TbKK99pZKHBqlzd21kdBAe0yEh87uI60lrN0tqLlTxpyasuauGZXlUgnd858cu4seHUEUEbYomBjBwA95J4k+JU0YqKsivKbk7s9S9HkIAgCAICD2iOWWgk7qjJ/WxyN/GyiqapRfH9E1LXGS4eTMa2mhyVdU3ulkt5FxI91lm1VabXE1qLvTi+BGtUZICgLx0Q/8XMe6mlP7Uayvi/2Yr/JfsGrbFNtQUf6GP3gFfP43/qJ9bOk0qoPFjGGsqIXwvuA4aOHaa4ate3ucCAfUpaNV0pqa2ePAGb7WYJJWxPJbbEKQZZWAfLx/NljtxuNR45m27K28JiI4eSs/pzy/wAXufvjvOGVrfAQBAEB9wyuaQ5ri1w4FpII8iF1O2RxpPUyz4ft5Utbu5gypj4FszQTbz5nxddTxxM1qlrXErywsG7x1PgTeF7RUJ+SlnoHnk07yC5+qQR+y1Sxq03k3HyIZ0aqzSl5lspMTq8uZogrI/p07wx/jdriWk+AcFYUp5qzXAqyhDLXF8T1U+09MXBkjnQPPzJ2mI+ou6p9RK9KrHJ6us8ujPNa1w1kwDfXl3qQiOoAgCAIAgCAICD2sHUpz3VVMf8AuAfvUVXJdaJqOb6n5GTbettiFT9oe9rSs/EfcZp4b7USBaoScFAXjof1rZG/Sp5B72H9yyvjH2E90l+wapsO++H0Z/NMHsFv3L5/HK2In1nScVUBAQ+0GEOlyTQPEdTFfdvPZIPailA4xu9x1HjZw9dQvCavB5r9riv6Bmm1uzratstXTRGOojNquk+c13EyMt2geNxo4ajW4W5hMU6DVKo7xfRl+veWWVjhnK2gEAQBAEAQH601S+N2aN7mO+kxxafaF1NrWjjimrMs9Ft9VBuSdsdTGeLZWC9vMfvBU8cTPKWtcStLCQzjqfAmML2ioHfJyT0DzyYd5Dc97SC233WqWNWm8rx8iKdGqs0peZbKTFaoNz5YqyL+UpXAP+8xxyk35Nd6lYU555rgVpQhe2uL4+pJYbjkE5LGPtIOMTwWSDza6x9Y0XuNSMtSI50pR1tavAkl7IwgCAIAgIPas9Wlb9Kqpx7HZj7mlRVdnWiajnLqZku3T719Ufr29gA/cs+v9xmnhvtRIJqhJwUBaui6pyYlT9zs7T62Ot+1ZZ/xSGlhZcLPxBruwtm0zof5CeoiPhaRzgP1XD1WXzmO11VP8oxfh/R0sKpgIAgIXHcIe5zamnIZVRiwJ7MjeJil72nkfmnVWqFdJOnU1wfg9696wZdtps6yWN9fSRltiRVU1utC8do2+j328+F8u9gsVKElQqu/4vY179OvhQVrgIAgCAIAgCAID96Otkidnikcx3e1xB93JdjJxd0eZRUlZotNLttvA1ldAydo4SNAZK3xaW292XzVhYi+qor+ZWeGtrpu3kXLBsWeW5qSb0yIdqCUhtSwfVce2B9bjycrMJvODut20q1Kavaa0XvWRY8KxeKoBMbjmb243DLIw9z2nUfgp4TUsivOnKGZ716PAQBAQmNnNU4fF+cklPlHG4X/AFntHrUU9c4rt8CanqhJ8Ld7MVx6fPU1D+IdLIR5FxIWZUd5t8TXpq0EuB4WrwewUB6sIrdzPDML/FvY/T6pBt7lHWp8pTlDemgb3g0gZX1sNxllbFUx+IcN1IfHrMafvL5GstLD057rxfmvM6WNUgEAQBAV/HsMkZJ6ZSi8wFpYfm1EY+YfzgF8rvUbhXKFaLjyNXo7H+L39W9doMn242djY1tdSC9LNytrE/mxw5C9x4EEd1/ocDipSbo1emvFb/fWcKctIBAEAQBAEAQBAEB+tNUPjcHscWubqHNJBHkQuptO6ONJqzL1gu0rKpzG1D9xVNFoqxgAv3NmHAg9x0PhztwqqeqWp7GUqlF01eOuO1ehfcGxdz3up6hojqWC5aOw9v8AKRE8W+HEK3Cbb0ZZlKpTSWlHWvLrJhSEQQFXxOty1NXPypaXKPty3k9tmsH3lBKVpSluXmWIxvCMfyfkYmss2DrUAKA4gNfwHFs1Nhtdf5BxpKjUdiTKxrnX5A7p33ivnMRRtVq0fyWnHrWv1QNKWGdCAIAgCAqOP0LKZ8kpZmo6nq1cfJhdoKho5a2D7a8HakLRw9SVVKCfPj0Xv/x9O4GP7XbPvoqh0Ru5h60b9Osw8DpzHA+I7rL6TB4lYimpLPatzOEIrQCAIAgCAIAgCAIAgL7spipq2NpJH5amK7qSovqCB8m7vBHLUEDwCuUp8otB5rJlGtT5N6ayeaNFwDFPSIszm5JGkslj+i9ujh5cx4EK5TnpLiUakNCVtmw98srWtc5xs1oJJPIAXJ9i9t21nhK7sjMdq64sw8ZtJK6UzOB4iMEFg9TRF71RqytS4yd/fgaFGN6vCKt78TPFSL51qAFAcQF36Ma1jnz0Ex+Kq2Fo8HgHKRyBIv6w1ZfxOnJRjXhnB37Pf7Bq2yGIPkg3cvy8DjDN4uZ2X+Ic2zr+JXz2MpKNTSh0Za127OzI6TiqgIAgCA+Jomva5jmhzXAtc0i4IIsQfAhdjJxd1mDN8ewAywTYeetNSjfUbzxfAdN34ltsh4aiNbdDEqFSNddGeqXCW/tz7zhkK+jAQBAEAQBAEAQBAEB+lPO5jmvYbOaQ5pHIg3B9q6m07o40mrM2HCMRBnpqpotHWsySAcGzRAlvtAe37oWlGXOUl/LzRlThaLg84+TJLaVxlMVE06zm8lvmwssZD4ZtGD7RXupzrQ3+RHS5t5vZ5+9ZlO3WMCpqnlh+Kj+Ljtws3iR4E3I8LLPr1NOerI08NT0Ia83rK8oSc61ACgOID7glcxzXtJDmkFpHEEG4I9a5KKkrPIGy0GPBzYcWYOq4CCvY0dm2jJrA/NJHecjx3FfM1MM05YWWfSg/12+aBoDXAgEG4OoI4HuIWPkdOoAgCAICu7YNMYhrW9qmeHPte5ifZkzdPAh33Fcwb03Ki/5LV1rWvTtBj3SJhIpq6VrbZJLSstws+5NvAOzAeAC+l+HVnVw6bzWp9hwrKvAIAgCAIAgCAIAgCAvGydWTh9QOLqWWGpZ4WIzW9TXfrK3Sl9N8GmU60fqr/JNEptFjLoIJZ3dWprBaNuodFAOyDro4gk8us76q91KjjFyecvBEVKmpSUVlHxZmaomiEB1qAFAcQBAWTYbaMUkxbIM1PMMkzCLgtNxmtztc6cwSOao47C8vC8dUo60DWNn6v0SRlG9+ank61FPmzAtOu4cfpAHqnmLeAXz+Ihy0XWStJdNfv13M6W1ZwCAIAgPxrKZssb4ndl7XMPk4EH8V6hNwkpLZrBjG3cZkoMMnPaa18D78bxnKL+tj/avp8A1HEVYLJ2ku3/aOFDWsAgCAIAgCAIAgCAIC1bA4vFTvqTPYxmE3bxzkOYGsA5k3Pv5Kxh5qDellYrYmnKaWjnchMcxWSqmfNIdXHQcmjk0eA/8A3moqk3OWkyanTUI6KPAvB7CA61ACgOIAgCAu+xm0kRiOH1pPo7j8XLezoX8QQfmi+t+RvfQlZeNwk1L5ih0lmvyXvv6wabguMSRSNoq0je/xNRwZUN5eUo5t9l7i+FWoRnHlqOW1bY/1uZ0sqogIAgAQGQbbD/ytvhX1AHlmqF9Jgv8Aq/8Axx8onDNVtgIAgCAIAgCAIAgCAIAgCAIDrUAKA4gCAIAgLrsttfHuvQq9pkptMj9S+I8i0jWw5W1HK40WXisDLT5bDu0tu5+/e8Gi0eMS0jWekP8ASKR1t1XM6xaD2RUhvHu3g46X1OmLOhCu3ya0Z7Yv9eh0tkEzXta9jg5rhcOaQQQeYI0IWfKLi7Nawfa4D5kkDQXHg0EnyGpXUm3ZAxfbSYtwvDmO7cz5qg/eLnD3Sj2L6bBRvi6rWUUo93+jhQFsAIAgCAIAgCAIAgCAIAgCAIDrUAKA4gCAIAgCAsGy+11RREhhD4nduF+rD32+ibcx678FTxWCp4hc7U9jWYL/ALPYlBMc2G1ApZnauoZ9YXnXsAdk+MetgOqFj4ilUgrYmOlH8l0l1/33gs0W1jY3COtifSvOgc7rQOOvYlbpwF7OtZUXgnJaVB6S/wDpdnodO7aVmak3cTg51U5sEZb1gd7o46cgzObpgoWraUlqhzn2f3YGW9K9Y01badnydNEyIDkDa5t6i0fdW98Jg1RdSWcm2cKWtQBAEAQBAEAQBAEAQBAEAQBAdagBQHEAQBAEAQBAEBbcE6QayBu7kIqIuBjm62ncHcfUbjwWdX+GUaj0o81716AsWD7WYQ1/pIppKeZgc5sbSXROcWltmgGwcRpfK0aqnWwWMceT0lKL27bX97WDNq2pdLI+V5u57nOcfFxJPvK24QUIqKyWoH4r0AgCAIAgCAIAgCAIAgCAIAgOtQAoDiAIAgCAIAgCAIAgCAIAgCAIAgCAIAgCAIAgCAIAgOtQAoC69GmwH5WdUN9I3O5DD8lvM2fP9dtrZfHigLsegNo0/Kjf+nH+sgKP0kbBjCzTgVQn3wkOkeTLkyfXde+bw4ID9ujXo4fiondv9wyItGbdbzM51yQOu21gAT9oIDwdIuxb8LqGQGTetewPbJkyA6lrm2zO1BHfzCAgcFoPSKiCnzZd7LHHmte2dwbe1xe172ugLV0mdH35JNOPSd/vt5/FbvLu8n13Xvn8OCAmdieiIV9EytNcIQ7PdpgzBoY5zSS7et7r8EBKu6CM7XbjE4pHDlurDwuWyOI9iAotHsNP+U2YZUu3D3EjeWzttlc9r26jM027x46ghAaEzoBB0GJtPlTX/wA5AHdATQbHFGg9xph/rICpbF9Gnp9VXUwqt36K/Ln3WfP1nsvbeDL2L8TxQFo/3ExlxY3Foy/UZdwL3HEW31/cgKHt5sDVYW5m+yvifcMmZfKSPmuB1a62tjx1sTY2AqaA2HBugmSamhndW7t8kbX7o05OUuGYNLt4NdRfRAZDPE5jnMcCHNJa4HiCDYg+tAXLo02C/Krp2+kbndBhvut5fOXD6bbWt48UBc/9w7SS1mKRueL9XcC+nG9piR7EBQNt9g6zDHN37WujeSGTRklhPHKbgFrra2I11texQEr0a9G/5Vjnf6Vud05rbbreXzAm/bbbggLd/uEb/wDKN/6cf6yAo/SRsIMLNOBVCfeh50jyZcmT67r3zeHBAUxqAFAbX8Gft4h9mD8ZUBn222C1TsRr3Nppi01NQQRE8ggyPIIIGoQFbq6OWIgSRvYSLgPa5pI7xccEBv2HE4RswZR1Z5mZwRo7PUWDCL/ObHlP3CgPx6Zadtfg9JiUY1YGSHwZOGte3TmH5PYUBjWxX8I0H85p/wC8YgNV+Ezxw7yqP8hATOw3/pSo/m9f/nIDMOhaOc4tTGEPsC7eloOUR5XZs9tADpa/PLzsgLD8I6pidXU7G2MjIbSWtcZnOcxp8bXNu5w70B+Hwc/4Tl/m0n95AgIPpp/hqt84f7mJAXP4NHytf9iH8ZEBnO2LJHYvWiIOMhq58gjBL829dbLl1zX7kBtPTrUNbg8Mc5Bnc+Gw0vna07xw8AC4X+sO9AYhsJgfptfS01rte8F/2G9eTy6oI8yEB/ReLbYCLHKPD72Y+GTP3Z32dFfxAiIH6ZAYn02YH6LikxAsycCZvm+4k9ecOP3ggLb8Gj5Wv+xD+MiAzjbuVzMVr3McWubVTFrmkggiRxBBGoN9boDdqqb8qbMull6zzTOeXWAJkp813C3Al8Z4fSI4ICD+DV8hXfpI/wCy5AZDjuCVRqagimnIMshBEUliMzrW0QEPV0ckRDZI3sJFwHtc024XAI4aFAfi1ACgNr+DP28Q+zB+MqA5tH02V1PV1VO2CmLYppY2lzZbkMe5oJtJa9ggKnNjM+0GJ0Mc0cbLkRkRZx8WC6SQ9ZxNwzN7EBtnSfsTNicUEEU7IY43F7g5hdc2ystYiwAL/aEB+uy+xb4MLkwyolbK1wlY17WkWbLc8/nBznG/kgP5v2XpXxYrSRPFnx1cLHDuLZWtcPaEBp/wmeOHeVR/kICzdFlduNnN+WB4ijq5MhNg7I6V2UmxsDa3A8UB8dH3SfT4lK6idTGle9rizdy6Oyi7gC1rHNfluRbk06jmBjXSns6aHEZojI+Rr7SsfI4ueWvv2yeJDg4X52ugLN8HP+E5f5tJ/eQICD6af4arfOH+5iQFz+DR8rX/AGIfxkQE5J0xQQ4jNSzUQjYyd8TqhsgJ6ryzO5uQaaXPW014oCu/CE2YMT4a1skjmyExuZJI54Y62Zu7zE5WkB/V4AjTjoB6Pg3YHd9VWuGjQIWHxdZ8nrADP1igJrHuiisnxF+ItrImv3rZIwY3nLuy3dA9bUhrWg+SA+/hE4HvaKGrA61O+zj9SWzT59cR/rFAQHwaPla/7EP4yIDNekH+E8Q/nM/9tyA3XY4GHZYl+lqWrf6nmdzfaCPagIf4NXyFd+kj/suQELifTnXxzTRinpSGPe0EtlvZriBf4zjogM/252wmxOZk8zI2OZGIwIw4Cwc51zmcdbuKArrUAKA2f4Ns7Gvr8zmtu2C2Ygc5e9AZnty4HEsQINwaqosR+legNF+DrhjN/U1kjmtyNEUeZzRdz+s8i+tw1rR98oCk9JO0DqrEquVrzkzljLONssfUBHgbF33kBP8AQVtCYMSEcjzkqGOjOZ2gc3rsJv8AZLfvoCR2/wALZDtHRzMc0x1E9NLcEWDhIxsg053bmP20BI/CVma44dlcDYVHAg/yHcgJfYmpYNlp2l7Q70eu6pcL6762iAxvYHEvR8Ropr2DZmBx7mvOR/7LigNK+EfSsc+iqWFriWyRPLXA9kh7AbfakQEN8HmVrcSlLnBo9Gk1JA/jIe9AQnTLIHYzWFpBBMWoNx8jF3IC5fBunY2SvzOa27Ye0QOcnegM128cDiWIEG4NTPYj9I5AbXtvUMrtmo5c7HStigltmF87MrZbC972MiA+o6hmFbNENe3fvi1Ac3MJKnyPFgd/20B/PXpL/pu/WKA/oHotr46/A5qGeRoc0SwXe4Xs8Zo3i/0S6w/RoCC+DqRFPiDJC1jgImkOcBq10gI466oCQxnokppqyernxSNsUsskrmNaxpAe4uy53SEAi/HKeHBAeTpb6QKQUYwvD3te2zGPfGSY2xstaNjvnk2aCQSLXHE6Aer4N9QxsFbme1t5I+04D5ru9AfhiHQpDLLLL+Voxne59tw02zEm19/rxQFD6R9hWYZ6Plq21O+3l8sYZl3e77pHXvn8OCApbUAKA4gCAIAgCAIAgCAIAgCAIAgCAIAgCAIAgCAIAgCAIDrUB9lqAZUAyoBlQDKgGVAMqAZUAyoBlQDKgGVAMqAZUAyoBlQDKgGVAMqAZUAyoBlQDKgGVAMqABq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3" descr="data:image/jpeg;base64,/9j/4AAQSkZJRgABAQAAAQABAAD/2wCEAAkGBxITEhISExIVFhUXGRcZGBUWFRUYGRweGB0WGBcZFh8YHCggGholGxoYITEhJSkrLi4uGB8zODMsNygtLisBCgoKDg0OGxAQGywmICQsLywvNSwsLDQsLDQsLC0vNDA0LCwsLCwsLC80LCwsLCwsLCwsLSwsNCwsLCwsLCwsLP/AABEIAPMAzwMBEQACEQEDEQH/xAAcAAEAAwEBAQEBAAAAAAAAAAAABQYHAQQCAwj/xABREAABAwIDBAYECQYLBgcAAAABAAIDBBEFEiEGEzFBByIyUWFxFIGRoQgjM0JSYnKCsRVjc5KiwTVDU3SDk7KzwsPTFhc0VJSjJCU2RFXS4f/EABoBAQADAQEBAAAAAAAAAAAAAAADBAUBAgb/xAA5EQACAQICBQoGAgIBBQAAAAAAAQIDEQQxEiFBUWETIjJxgZGhsdHwBRQjM1LBQuFi8XI0goOSov/aAAwDAQACEQMRAD8Aw4lALoBdALoBdALoBdALoBdALoBdALoBdALoBdALoBdALoBdALoBdALoBdALoBdAdaUBwoDiAIAgCAIAgCAIDrWkkAC5PABATlDshXS6tpngd77M/tkXUsaFSWSIZYinHNkqOjqpGss1NEOeaQ3/ALNvepflZbWkRfOQ2Js5/sZAOOKUgPg9p/xLny8fzQ+Zl+DH+xUJ0ZidIT3Z2j8HFPl47JofMy2wZx/R1V2vG+CX7En/ANgB70+Vnssx85DamiHr9l62HWSmkA72jOPWWXAUcqM45omjXpyyZDqIlCAIAgCAIAgCAIDrUAKA4gCAIAgCAID3YThE9S/JDG55524C/NxOg9a9whKbtFHidSMFeTLdS7IUsDg2qmdNN/ytMC53k4jXu45fNWFQhHpu73IqvETkuYrLe/fqW3DMOqGi1PTU9EzhmeN9Me4kNIH6zirMYyXRSj4sqznF9JuXgj3f7OZ9Z6qpm727zdM/Viy/iV65K/SbfvgeOWt0YpePmfrBsvRN4UsR+0wPPrL7krqowWw469R/yZ7mYdANBDEPKNg/cvWhHceNOW9nJcLp3aOgicPGNh/EI4RewKclk2eGbZWid/7aNp74wYyPIxkFeXRg9h7Veotp+f5AezWCsqI+5r3CdnskF/Y4LnJtdGT8zvKp9KKfh5EXi2FyPv6VQw1Q/laf4uaw72uIJN+Qf6l4nFvpxT6sySE0uhJrry99hU6rYuGYu9BqLvHGmnGSUd41A8OIt4qu8PGX232PMtLEyj9xdqyKjX0MsLzHKxzHDk4W9Y7x4jRVpRcXZlqMlJXizzLyeggCAIAgCA61ACgOIAgCAIAgJ3YzBRVVLY3/ACbQXyG9uq3lflckD1qahT052eRDXqcnC6z2Gl4TRvqYm7s+i0euSOHqyyNBIDnuI6gda9hqb6lXopzWrVHhmzOnJQevXLjkiw4bhsMDckMbWDnYanxcTq4+JKljCMVZIgnOU3eTPWvR5CAIAgCAIAgCA8OKYRBUAb1gJHZeLte3ndrhqNfFeZQjLM9wqShkyAxbDpGs3dRGa2m+lYekx/W0tvPNtneahnFpWktJeKJoTTd4vRfg/QoGO7JZI/SaWTf0xF8w7bO/eC3LmbC3MBVKlCy0oa0XqeIu9CasyrquWQgCAIAgOtQAoDiAIAgCAIC/7JURbQPLdJK2VtOw8bM1Dz+rvfYFcoxtT4ydvfiUa0r1Vuir+/A1KCFrGtY0Wa0BrQOQAsB7FfSsrIzm23dn2hwIAgCAIAgCAIAgCAICExDBnNkNRSuEcx7bD8lN4SAcHdzxrrrdRSg09KGfgyaNRNaM8vFe9xQdodm2VDZJ6SMxyxn/AMRRkdZp45owOIPEW0I4a6KpUpKacoLXtRdpVnBqM3dPJlEVQuhAEAQHWoAUBxAEAQEpjmCvpdy2XSSSMSFluyHFwaHfWs25HK48VBQxEa2k45J26wRanBsOAUwDsKi4COmknI+tIGNufXI/2rSguguFzKqS6b3u3vuLmrJUCAIAgCAIAgI+pxyljNn1MLT3GRl/Ze68OpBZtHtUpvJM+qXGaaQ2jqInnubIwn2XuuqpF5MOnOOaZ7l6PAQBAEBEY3hLnls8DhHUxjqPPZeOJil72H2g6hRzhfnRzJadRLmyyfu5nW1+CNmjdWwRljmkiqg5xvHadpy5kjiDfvtTrU1Jace1F+hVcXycn1PeUdVC4EAQHWoAUBxAEBeejrBGdbEKgXihIEbNPjJSQGgX42JHrI5ArK+I4iWqhTzlnwXvw7AeXpXqC/Eph9BsbB+o1x97ivfwmOjhYvfd+IKgtIG3YXb02Lu9Ajy/1mv+FasfuL/iY8/tv/l+izKYrhAEAQBARmN4w2nDQGmSWQ2ihb2nn/C0c3HgvE56PWSU6bnwSzZTtoMSiYT+UJ3Syf8AJU7i2Jl7WEpBBcfM310FlWqTS+478FkW6UG/tKy3vMrx23az5CgpIx9Zmd3rcMt1B8xboxRP8tfpSbA20jk0qMPpZB3sbu3W8DqfwXeXT6UUPlmujNosuAYkH64fO641NDVOvcDlC8m7dAeZGutlNTnf7b7GV6sLfdXav2XDBsXZUNcWgtew5ZIniz2O7nDu7jwKswmpIq1KbgyQXsjCAICv4/SmJ/psTS4tblniH8bFzNjoXsFyO8XHgoqi0Xprt4onpy0loPs4P+zLdtMCbTytkiOanmGeJw4WOpb6ri3gRzuqFenoO6yeRpYeq5q0s1mV1QE4QHWoAUBxAezB8OfUTxQR9qRwaPDvJ8ALk+SirVY0oOcskDVsRpGl9LBDpTUlTTQtAt8ZMXh0rj35GZgfrPd3LApzajOc+nOMn1Rtq734IGfdIL74jVn84R7AB+5bHw9Ww0OoFeVwGwYBVAnCpuIkgkp3H6zA1wB8zG5aUH0JcLe+4yqkenHc7++8uislQIAgCA/OeZrGue42a0Fzj3AC5PsRuyuzqTbsjN8Xxx8EJrD/AMVWX3V9dzAOzl8TcHlcuvy1ozqOMdPbLwRfhSU5aH8Y58WZy95JJJJJ1JOpJPElUjQPlAEB9xSOaQ5pLXAgggkEEcCCOBROxxq+pmkYTjrpohXt/wCJpgG1LQAN9CeLrcMwAJ8C08rBXoVNJae1Z8UUJ0lGXJvJ5cGaNFIHNa5pu1wBBHMHUH2K6ncoNW1H2hwIAgKPieCNcJsONg2QOnoybANcNZIh3AE3+y89yqyp3vT7V6FyFS1qu7U/UyWRhaS0gggkEHiCOIKzsjUTufKA61ACgOIDQejinMEFViOW7wBBTt75H2Gg83MHkXLH+JS5SpDD31dKXUvb8AXfE8MFNT4ZHfMY6ynL3cS5z9417zfve8lZVKtytSrLfCVuCVrLuR0ybb5lsRrB+dcfbr+9fQ4B3w0Oo4QCuAvexFS6almpWn46FwqKe/0mkXaPXp/SHuVug9KDhtWtFLEJRmpvJ6madhVe2eJkzODhex4g8HNPiDcepXoSUldGdODhJxZ616PIQBAQO3TyKGcNNi7Iy/g97Gn3EqKv9tk+H+4jNOk2W9c+MCzYmRxtHhlD/wDEVRxL+pbcaGEX077yqKuWQgCAIC19Gk9q1sR1bMySNw8Mpd+LQPWrGGfPtvK2LX077tZpew73Giha43LM8d/0b3MHuAV6h0EZ2I+47dZPKUhCAICH2opXOh3sY+NgcJo/Es7TPJzMzbeIUdVNq6zWsloySlZ5PUZd0h0TBNHVRfJVTBIPtWGf16gnxcVQxMVpaSyes0sLJ6Lg846iqKuWTrUAKA4gNvwXC8jsMoraQRGrmFr/ABjurHr3h7pD9wdy+WrVtJVa35PQXVt8Eu86Te3QIo5JALmF0U1v0UjHu/ZBVTA25ZRe1Nd6aBk3SxS5MRkeOErI5B5ZQz8WFfRfCZ6WGS3Nr9/s4U5aQPXhWIPp5o5ozZzDcdx5EHwIJHrXqEnGV0eZwU4uLNVw7F2MBrYRekmN6iMC7oJdM0lhxadMw8nC/BaEZpc+OTz4MzJU2/py6Sy4rd6dxcYpGuaHNIc0gEOBuCDqCCOIVlO5VatqZ9ocCAiNrqMzUdQxt82TM23G7CHgDxu1R1o6UGiWhLRqJszHpGjzyQVjR1KiJjr/AFmgBwPiBl96o4lXamtqNHCuycHsZUFWLQQBAEBbOjaAelOqHaMp45JHHl2S0A+ok/dVjDLn6W4q4t8zRWbdjTNioHNooM/aeHSH+kc549zgr1BWgrmfiGnUduruJxSkIQBAEBmu0mHXoqunHGjm3kYH8lL1mjyAc7+rVKpH6bj+L8GaFKf1Iy/JeK9+JmqomgdagBQEnsvQ7+rpoiLh0jA4fVuC79kFQYqpydGU9yYN02cO8qcQn/Otgb4CBoDrffe/1r5PE82lShw0v/Z+iR0m62mbLHJE7sva5jvJwIPuKqwm4SUlmncGP7b0jpcPpZz8rSudST8yCw5Wkn1A/wBKF9JgZqGInBZT50e334HDPFsgICW2cx+Wjlzx6tOj4z2XjuPjxseXkSDJTqum7oiq0o1FZmj4BXgtMuHnPFe8tC8hr4yeJgJ0Avrl7J1tY6C9TlqvTy3ehQqR12q57Hv6yz4VjENQDu3EPb24njLIzwe06jz4eKmhNSyK06coZ/0SC9ngICi4xhMcYfRzdWlmcX08ttIJTcljuQYSSRw0JHiKk4JcyWTy4MuwqN8+PSWfFGb45gk9JJu5mW+i4atcO9p5/iOapTpyg7Mv06saivEjV4JAgPXheGy1EgihYXuPIch3k8APEr1GDk7I8znGCvI0jC8EaG/k6I5hma+unbe2mogYe82t4C/eQrsaatya7X+jPnVd+Vl/2r9mgAW0HDuVwonUAQBAEBW8Upgazdns1VLLER9aM3B88sjvYoZLn23qxPCX07/i0+//AEYi9pBIOhGhCyjZONQAoC4dE1PnxKI/QbI79kt/Fyzfi0tHCtb7LxBrGwZvRRyHjK+aU/0kj3D3WXz2P1V3Hcku5I6WBUwVDHKBjaiSKTSnxBojJ+hUMHxbhfQFzQLfWjC0qFSTpqUelT19cXn3eTBiGK4fJTzSQSCz2OLT3eBHgRYjwK+ppVY1YKccmcPIpAEB+1JVPieJI3uY8cHNNiF1Sad0clFSVmXGj2zimyiuiJe3s1UHUlbyuctvE6afVKtLEKX3F2rMqSw0o/bfY8i44XiU5GamnirowOw4iKoHdc2ynn2mt81ZjKX8XpLxKk4R/mnF96JKn2mgLgyXNTyH5k7cl+XVd2HDyK9KrHJ6nxPDoytda1wJWogZIwse0PY4WIOoIUjSasyJNxd0VqowKeJhji3dTT/8rU8WgXsIpLHhpYOGgHFQOnKKsta3P1LCqxk7y1PevQrdZs9RE/GUNfTnnugJWepwzfuULpQ2xaLEa1TZKL69R8U+ztACMtLiM57nR5Get1m29q4qVPYpM661TbKK99pZKHBqlzd21kdBAe0yEh87uI60lrN0tqLlTxpyasuauGZXlUgnd858cu4seHUEUEbYomBjBwA95J4k+JU0YqKsivKbk7s9S9HkIAgCAICD2iOWWgk7qjJ/WxyN/GyiqapRfH9E1LXGS4eTMa2mhyVdU3ulkt5FxI91lm1VabXE1qLvTi+BGtUZICgLx0Q/8XMe6mlP7Uayvi/2Yr/JfsGrbFNtQUf6GP3gFfP43/qJ9bOk0qoPFjGGsqIXwvuA4aOHaa4ate3ucCAfUpaNV0pqa2ePAGb7WYJJWxPJbbEKQZZWAfLx/NljtxuNR45m27K28JiI4eSs/pzy/wAXufvjvOGVrfAQBAEB9wyuaQ5ri1w4FpII8iF1O2RxpPUyz4ft5Utbu5gypj4FszQTbz5nxddTxxM1qlrXErywsG7x1PgTeF7RUJ+SlnoHnk07yC5+qQR+y1Sxq03k3HyIZ0aqzSl5lspMTq8uZogrI/p07wx/jdriWk+AcFYUp5qzXAqyhDLXF8T1U+09MXBkjnQPPzJ2mI+ou6p9RK9KrHJ6us8ujPNa1w1kwDfXl3qQiOoAgCAIAgCAICD2sHUpz3VVMf8AuAfvUVXJdaJqOb6n5GTbettiFT9oe9rSs/EfcZp4b7USBaoScFAXjof1rZG/Sp5B72H9yyvjH2E90l+wapsO++H0Z/NMHsFv3L5/HK2In1nScVUBAQ+0GEOlyTQPEdTFfdvPZIPailA4xu9x1HjZw9dQvCavB5r9riv6Bmm1uzratstXTRGOojNquk+c13EyMt2geNxo4ajW4W5hMU6DVKo7xfRl+veWWVjhnK2gEAQBAEAQH601S+N2aN7mO+kxxafaF1NrWjjimrMs9Ft9VBuSdsdTGeLZWC9vMfvBU8cTPKWtcStLCQzjqfAmML2ioHfJyT0DzyYd5Dc97SC233WqWNWm8rx8iKdGqs0peZbKTFaoNz5YqyL+UpXAP+8xxyk35Nd6lYU555rgVpQhe2uL4+pJYbjkE5LGPtIOMTwWSDza6x9Y0XuNSMtSI50pR1tavAkl7IwgCAIAgIPas9Wlb9Kqpx7HZj7mlRVdnWiajnLqZku3T719Ufr29gA/cs+v9xmnhvtRIJqhJwUBaui6pyYlT9zs7T62Ot+1ZZ/xSGlhZcLPxBruwtm0zof5CeoiPhaRzgP1XD1WXzmO11VP8oxfh/R0sKpgIAgIXHcIe5zamnIZVRiwJ7MjeJil72nkfmnVWqFdJOnU1wfg9696wZdtps6yWN9fSRltiRVU1utC8do2+j328+F8u9gsVKElQqu/4vY179OvhQVrgIAgCAIAgCAID96Otkidnikcx3e1xB93JdjJxd0eZRUlZotNLttvA1ldAydo4SNAZK3xaW292XzVhYi+qor+ZWeGtrpu3kXLBsWeW5qSb0yIdqCUhtSwfVce2B9bjycrMJvODut20q1Kavaa0XvWRY8KxeKoBMbjmb243DLIw9z2nUfgp4TUsivOnKGZ716PAQBAQmNnNU4fF+cklPlHG4X/AFntHrUU9c4rt8CanqhJ8Ld7MVx6fPU1D+IdLIR5FxIWZUd5t8TXpq0EuB4WrwewUB6sIrdzPDML/FvY/T6pBt7lHWp8pTlDemgb3g0gZX1sNxllbFUx+IcN1IfHrMafvL5GstLD057rxfmvM6WNUgEAQBAV/HsMkZJ6ZSi8wFpYfm1EY+YfzgF8rvUbhXKFaLjyNXo7H+L39W9doMn242djY1tdSC9LNytrE/mxw5C9x4EEd1/ocDipSbo1emvFb/fWcKctIBAEAQBAEAQBAEB+tNUPjcHscWubqHNJBHkQuptO6ONJqzL1gu0rKpzG1D9xVNFoqxgAv3NmHAg9x0PhztwqqeqWp7GUqlF01eOuO1ehfcGxdz3up6hojqWC5aOw9v8AKRE8W+HEK3Cbb0ZZlKpTSWlHWvLrJhSEQQFXxOty1NXPypaXKPty3k9tmsH3lBKVpSluXmWIxvCMfyfkYmss2DrUAKA4gNfwHFs1Nhtdf5BxpKjUdiTKxrnX5A7p33ivnMRRtVq0fyWnHrWv1QNKWGdCAIAgCAqOP0LKZ8kpZmo6nq1cfJhdoKho5a2D7a8HakLRw9SVVKCfPj0Xv/x9O4GP7XbPvoqh0Ru5h60b9Osw8DpzHA+I7rL6TB4lYimpLPatzOEIrQCAIAgCAIAgCAIAgL7spipq2NpJH5amK7qSovqCB8m7vBHLUEDwCuUp8otB5rJlGtT5N6ayeaNFwDFPSIszm5JGkslj+i9ujh5cx4EK5TnpLiUakNCVtmw98srWtc5xs1oJJPIAXJ9i9t21nhK7sjMdq64sw8ZtJK6UzOB4iMEFg9TRF71RqytS4yd/fgaFGN6vCKt78TPFSL51qAFAcQF36Ma1jnz0Ex+Kq2Fo8HgHKRyBIv6w1ZfxOnJRjXhnB37Pf7Bq2yGIPkg3cvy8DjDN4uZ2X+Ic2zr+JXz2MpKNTSh0Za127OzI6TiqgIAgCA+Jomva5jmhzXAtc0i4IIsQfAhdjJxd1mDN8ewAywTYeetNSjfUbzxfAdN34ltsh4aiNbdDEqFSNddGeqXCW/tz7zhkK+jAQBAEAQBAEAQBAEB+lPO5jmvYbOaQ5pHIg3B9q6m07o40mrM2HCMRBnpqpotHWsySAcGzRAlvtAe37oWlGXOUl/LzRlThaLg84+TJLaVxlMVE06zm8lvmwssZD4ZtGD7RXupzrQ3+RHS5t5vZ5+9ZlO3WMCpqnlh+Kj+Ljtws3iR4E3I8LLPr1NOerI08NT0Ia83rK8oSc61ACgOID7glcxzXtJDmkFpHEEG4I9a5KKkrPIGy0GPBzYcWYOq4CCvY0dm2jJrA/NJHecjx3FfM1MM05YWWfSg/12+aBoDXAgEG4OoI4HuIWPkdOoAgCAICu7YNMYhrW9qmeHPte5ifZkzdPAh33Fcwb03Ki/5LV1rWvTtBj3SJhIpq6VrbZJLSstws+5NvAOzAeAC+l+HVnVw6bzWp9hwrKvAIAgCAIAgCAIAgCAvGydWTh9QOLqWWGpZ4WIzW9TXfrK3Sl9N8GmU60fqr/JNEptFjLoIJZ3dWprBaNuodFAOyDro4gk8us76q91KjjFyecvBEVKmpSUVlHxZmaomiEB1qAFAcQBAWTYbaMUkxbIM1PMMkzCLgtNxmtztc6cwSOao47C8vC8dUo60DWNn6v0SRlG9+ank61FPmzAtOu4cfpAHqnmLeAXz+Ihy0XWStJdNfv13M6W1ZwCAIAgPxrKZssb4ndl7XMPk4EH8V6hNwkpLZrBjG3cZkoMMnPaa18D78bxnKL+tj/avp8A1HEVYLJ2ku3/aOFDWsAgCAIAgCAIAgCAIC1bA4vFTvqTPYxmE3bxzkOYGsA5k3Pv5Kxh5qDellYrYmnKaWjnchMcxWSqmfNIdXHQcmjk0eA/8A3moqk3OWkyanTUI6KPAvB7CA61ACgOIAgCAu+xm0kRiOH1pPo7j8XLezoX8QQfmi+t+RvfQlZeNwk1L5ih0lmvyXvv6wabguMSRSNoq0je/xNRwZUN5eUo5t9l7i+FWoRnHlqOW1bY/1uZ0sqogIAgAQGQbbD/ytvhX1AHlmqF9Jgv8Aq/8Axx8onDNVtgIAgCAIAgCAIAgCAIAgCAIDrUAKA4gCAIAgLrsttfHuvQq9pkptMj9S+I8i0jWw5W1HK40WXisDLT5bDu0tu5+/e8Gi0eMS0jWekP8ASKR1t1XM6xaD2RUhvHu3g46X1OmLOhCu3ya0Z7Yv9eh0tkEzXta9jg5rhcOaQQQeYI0IWfKLi7Nawfa4D5kkDQXHg0EnyGpXUm3ZAxfbSYtwvDmO7cz5qg/eLnD3Sj2L6bBRvi6rWUUo93+jhQFsAIAgCAIAgCAIAgCAIAgCAIDrUAKA4gCAIAgCAsGy+11RREhhD4nduF+rD32+ibcx678FTxWCp4hc7U9jWYL/ALPYlBMc2G1ApZnauoZ9YXnXsAdk+MetgOqFj4ilUgrYmOlH8l0l1/33gs0W1jY3COtifSvOgc7rQOOvYlbpwF7OtZUXgnJaVB6S/wDpdnodO7aVmak3cTg51U5sEZb1gd7o46cgzObpgoWraUlqhzn2f3YGW9K9Y01badnydNEyIDkDa5t6i0fdW98Jg1RdSWcm2cKWtQBAEAQBAEAQBAEAQBAEAQBAdagBQHEAQBAEAQBAEBbcE6QayBu7kIqIuBjm62ncHcfUbjwWdX+GUaj0o81716AsWD7WYQ1/pIppKeZgc5sbSXROcWltmgGwcRpfK0aqnWwWMceT0lKL27bX97WDNq2pdLI+V5u57nOcfFxJPvK24QUIqKyWoH4r0AgCAIAgCAIAgCAIAgCAIAgOtQAoDiAIAgCAIAgCAIAgCAIAgCAIAgCAIAgCAIAgCAIAgOtQAoC69GmwH5WdUN9I3O5DD8lvM2fP9dtrZfHigLsegNo0/Kjf+nH+sgKP0kbBjCzTgVQn3wkOkeTLkyfXde+bw4ID9ujXo4fiondv9wyItGbdbzM51yQOu21gAT9oIDwdIuxb8LqGQGTetewPbJkyA6lrm2zO1BHfzCAgcFoPSKiCnzZd7LHHmte2dwbe1xe172ugLV0mdH35JNOPSd/vt5/FbvLu8n13Xvn8OCAmdieiIV9EytNcIQ7PdpgzBoY5zSS7et7r8EBKu6CM7XbjE4pHDlurDwuWyOI9iAotHsNP+U2YZUu3D3EjeWzttlc9r26jM027x46ghAaEzoBB0GJtPlTX/wA5AHdATQbHFGg9xph/rICpbF9Gnp9VXUwqt36K/Ln3WfP1nsvbeDL2L8TxQFo/3ExlxY3Foy/UZdwL3HEW31/cgKHt5sDVYW5m+yvifcMmZfKSPmuB1a62tjx1sTY2AqaA2HBugmSamhndW7t8kbX7o05OUuGYNLt4NdRfRAZDPE5jnMcCHNJa4HiCDYg+tAXLo02C/Krp2+kbndBhvut5fOXD6bbWt48UBc/9w7SS1mKRueL9XcC+nG9piR7EBQNt9g6zDHN37WujeSGTRklhPHKbgFrra2I11texQEr0a9G/5Vjnf6Vud05rbbreXzAm/bbbggLd/uEb/wDKN/6cf6yAo/SRsIMLNOBVCfeh50jyZcmT67r3zeHBAUxqAFAbX8Gft4h9mD8ZUBn222C1TsRr3Nppi01NQQRE8ggyPIIIGoQFbq6OWIgSRvYSLgPa5pI7xccEBv2HE4RswZR1Z5mZwRo7PUWDCL/ObHlP3CgPx6Zadtfg9JiUY1YGSHwZOGte3TmH5PYUBjWxX8I0H85p/wC8YgNV+Ezxw7yqP8hATOw3/pSo/m9f/nIDMOhaOc4tTGEPsC7eloOUR5XZs9tADpa/PLzsgLD8I6pidXU7G2MjIbSWtcZnOcxp8bXNu5w70B+Hwc/4Tl/m0n95AgIPpp/hqt84f7mJAXP4NHytf9iH8ZEBnO2LJHYvWiIOMhq58gjBL829dbLl1zX7kBtPTrUNbg8Mc5Bnc+Gw0vna07xw8AC4X+sO9AYhsJgfptfS01rte8F/2G9eTy6oI8yEB/ReLbYCLHKPD72Y+GTP3Z32dFfxAiIH6ZAYn02YH6LikxAsycCZvm+4k9ecOP3ggLb8Gj5Wv+xD+MiAzjbuVzMVr3McWubVTFrmkggiRxBBGoN9boDdqqb8qbMull6zzTOeXWAJkp813C3Al8Z4fSI4ICD+DV8hXfpI/wCy5AZDjuCVRqagimnIMshBEUliMzrW0QEPV0ckRDZI3sJFwHtc024XAI4aFAfi1ACgNr+DP28Q+zB+MqA5tH02V1PV1VO2CmLYppY2lzZbkMe5oJtJa9ggKnNjM+0GJ0Mc0cbLkRkRZx8WC6SQ9ZxNwzN7EBtnSfsTNicUEEU7IY43F7g5hdc2ystYiwAL/aEB+uy+xb4MLkwyolbK1wlY17WkWbLc8/nBznG/kgP5v2XpXxYrSRPFnx1cLHDuLZWtcPaEBp/wmeOHeVR/kICzdFlduNnN+WB4ijq5MhNg7I6V2UmxsDa3A8UB8dH3SfT4lK6idTGle9rizdy6Oyi7gC1rHNfluRbk06jmBjXSns6aHEZojI+Rr7SsfI4ueWvv2yeJDg4X52ugLN8HP+E5f5tJ/eQICD6af4arfOH+5iQFz+DR8rX/AGIfxkQE5J0xQQ4jNSzUQjYyd8TqhsgJ6ryzO5uQaaXPW014oCu/CE2YMT4a1skjmyExuZJI54Y62Zu7zE5WkB/V4AjTjoB6Pg3YHd9VWuGjQIWHxdZ8nrADP1igJrHuiisnxF+ItrImv3rZIwY3nLuy3dA9bUhrWg+SA+/hE4HvaKGrA61O+zj9SWzT59cR/rFAQHwaPla/7EP4yIDNekH+E8Q/nM/9tyA3XY4GHZYl+lqWrf6nmdzfaCPagIf4NXyFd+kj/suQELifTnXxzTRinpSGPe0EtlvZriBf4zjogM/252wmxOZk8zI2OZGIwIw4Cwc51zmcdbuKArrUAKA2f4Ns7Gvr8zmtu2C2Ygc5e9AZnty4HEsQINwaqosR+legNF+DrhjN/U1kjmtyNEUeZzRdz+s8i+tw1rR98oCk9JO0DqrEquVrzkzljLONssfUBHgbF33kBP8AQVtCYMSEcjzkqGOjOZ2gc3rsJv8AZLfvoCR2/wALZDtHRzMc0x1E9NLcEWDhIxsg053bmP20BI/CVma44dlcDYVHAg/yHcgJfYmpYNlp2l7Q70eu6pcL6762iAxvYHEvR8Ropr2DZmBx7mvOR/7LigNK+EfSsc+iqWFriWyRPLXA9kh7AbfakQEN8HmVrcSlLnBo9Gk1JA/jIe9AQnTLIHYzWFpBBMWoNx8jF3IC5fBunY2SvzOa27Ye0QOcnegM128cDiWIEG4NTPYj9I5AbXtvUMrtmo5c7HStigltmF87MrZbC972MiA+o6hmFbNENe3fvi1Ac3MJKnyPFgd/20B/PXpL/pu/WKA/oHotr46/A5qGeRoc0SwXe4Xs8Zo3i/0S6w/RoCC+DqRFPiDJC1jgImkOcBq10gI466oCQxnokppqyernxSNsUsskrmNaxpAe4uy53SEAi/HKeHBAeTpb6QKQUYwvD3te2zGPfGSY2xstaNjvnk2aCQSLXHE6Aer4N9QxsFbme1t5I+04D5ru9AfhiHQpDLLLL+Voxne59tw02zEm19/rxQFD6R9hWYZ6Plq21O+3l8sYZl3e77pHXvn8OCApbUAKA4gCAIAgCAIAgCAIAgCAIAgCAIAgCAIAgCAIAgCAIDrUB9lqAZUAyoBlQDKgGVAMqAZUAyoBlQDKgGVAMqAZUAyoBlQDKgGVAMqAZUAyoBlQDKgGVAMqABq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2584" y="1916858"/>
            <a:ext cx="1891678" cy="170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9681" y="0"/>
            <a:ext cx="1384319" cy="1625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208110"/>
            <a:ext cx="1899623" cy="1392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9409656-8CE3-426F-A7BE-35E096C31268}" type="slidenum">
              <a:rPr lang="en-US" smtClean="0"/>
              <a:t>15</a:t>
            </a:fld>
            <a:endParaRPr lang="en-US"/>
          </a:p>
        </p:txBody>
      </p:sp>
    </p:spTree>
    <p:extLst>
      <p:ext uri="{BB962C8B-B14F-4D97-AF65-F5344CB8AC3E}">
        <p14:creationId xmlns:p14="http://schemas.microsoft.com/office/powerpoint/2010/main" val="1472949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7857"/>
            <a:ext cx="6324600" cy="1066800"/>
          </a:xfrm>
        </p:spPr>
        <p:txBody>
          <a:bodyPr/>
          <a:lstStyle/>
          <a:p>
            <a:pPr algn="ctr"/>
            <a:r>
              <a:rPr lang="en-US" dirty="0" smtClean="0"/>
              <a:t>Take Away for Today</a:t>
            </a:r>
            <a:endParaRPr lang="en-US" dirty="0"/>
          </a:p>
        </p:txBody>
      </p:sp>
      <p:sp>
        <p:nvSpPr>
          <p:cNvPr id="3" name="Content Placeholder 2"/>
          <p:cNvSpPr>
            <a:spLocks noGrp="1"/>
          </p:cNvSpPr>
          <p:nvPr>
            <p:ph idx="1"/>
          </p:nvPr>
        </p:nvSpPr>
        <p:spPr>
          <a:xfrm>
            <a:off x="304800" y="1524000"/>
            <a:ext cx="8229600" cy="2514600"/>
          </a:xfrm>
        </p:spPr>
        <p:txBody>
          <a:bodyPr>
            <a:normAutofit fontScale="92500"/>
          </a:bodyPr>
          <a:lstStyle/>
          <a:p>
            <a:r>
              <a:rPr lang="en-US" sz="2800" dirty="0"/>
              <a:t>Corporate Social Responsibility </a:t>
            </a:r>
          </a:p>
          <a:p>
            <a:r>
              <a:rPr lang="en-US" sz="2800" dirty="0"/>
              <a:t>		No Longer an Option!</a:t>
            </a:r>
          </a:p>
          <a:p>
            <a:endParaRPr lang="en-US" sz="2800" dirty="0"/>
          </a:p>
          <a:p>
            <a:r>
              <a:rPr lang="en-US" sz="2800" dirty="0"/>
              <a:t>Doing good for society also does good for the company</a:t>
            </a:r>
          </a:p>
          <a:p>
            <a:pPr lvl="1"/>
            <a:r>
              <a:rPr lang="en-US" sz="2800" dirty="0"/>
              <a:t>Embrace the competitive strategy</a:t>
            </a:r>
          </a:p>
          <a:p>
            <a:pPr marL="0" lvl="1" indent="0">
              <a:buNone/>
            </a:pPr>
            <a:endParaRPr lang="en-US" sz="2800" dirty="0">
              <a:latin typeface="+mj-lt"/>
            </a:endParaRPr>
          </a:p>
        </p:txBody>
      </p:sp>
      <p:sp>
        <p:nvSpPr>
          <p:cNvPr id="4" name="Slide Number Placeholder 3"/>
          <p:cNvSpPr>
            <a:spLocks noGrp="1"/>
          </p:cNvSpPr>
          <p:nvPr>
            <p:ph type="sldNum" sz="quarter" idx="12"/>
          </p:nvPr>
        </p:nvSpPr>
        <p:spPr/>
        <p:txBody>
          <a:bodyPr/>
          <a:lstStyle/>
          <a:p>
            <a:fld id="{F3DDBBAE-B7AA-45E2-B0C3-AD1049164C11}" type="slidenum">
              <a:rPr lang="en-US" smtClean="0"/>
              <a:t>16</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15667"/>
            <a:ext cx="1219200"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http://www.vizylabs.com/wp-content/uploads/2014/09/MarketingPuzzle.jpg"/>
          <p:cNvPicPr>
            <a:picLocks noChangeAspect="1" noChangeArrowheads="1"/>
          </p:cNvPicPr>
          <p:nvPr/>
        </p:nvPicPr>
        <p:blipFill rotWithShape="1">
          <a:blip r:embed="rId4">
            <a:extLst>
              <a:ext uri="{28A0092B-C50C-407E-A947-70E740481C1C}">
                <a14:useLocalDpi xmlns:a14="http://schemas.microsoft.com/office/drawing/2010/main" val="0"/>
              </a:ext>
            </a:extLst>
          </a:blip>
          <a:srcRect t="12293" b="15947"/>
          <a:stretch/>
        </p:blipFill>
        <p:spPr bwMode="auto">
          <a:xfrm>
            <a:off x="1181100" y="4038600"/>
            <a:ext cx="674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15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19" y="251461"/>
            <a:ext cx="7520940" cy="548640"/>
          </a:xfrm>
        </p:spPr>
        <p:txBody>
          <a:bodyPr/>
          <a:lstStyle/>
          <a:p>
            <a:pPr algn="ctr" fontAlgn="auto">
              <a:spcAft>
                <a:spcPts val="0"/>
              </a:spcAft>
              <a:defRPr/>
            </a:pPr>
            <a:r>
              <a:rPr lang="en-US" dirty="0" smtClean="0"/>
              <a:t>Next Class</a:t>
            </a:r>
            <a:endParaRPr lang="en-US" dirty="0"/>
          </a:p>
        </p:txBody>
      </p:sp>
      <p:sp>
        <p:nvSpPr>
          <p:cNvPr id="30723" name="Content Placeholder 2"/>
          <p:cNvSpPr>
            <a:spLocks noGrp="1"/>
          </p:cNvSpPr>
          <p:nvPr>
            <p:ph idx="1"/>
          </p:nvPr>
        </p:nvSpPr>
        <p:spPr>
          <a:xfrm>
            <a:off x="304800" y="1066800"/>
            <a:ext cx="8382000" cy="4343400"/>
          </a:xfrm>
        </p:spPr>
        <p:txBody>
          <a:bodyPr>
            <a:noAutofit/>
          </a:bodyPr>
          <a:lstStyle/>
          <a:p>
            <a:pPr lvl="1"/>
            <a:r>
              <a:rPr lang="en-US" sz="2400" dirty="0" smtClean="0">
                <a:latin typeface="Arial" pitchFamily="34" charset="0"/>
                <a:cs typeface="Arial" pitchFamily="34" charset="0"/>
              </a:rPr>
              <a:t>NO CLASS WEDNESDAY MARCH 2!!!</a:t>
            </a:r>
          </a:p>
          <a:p>
            <a:pPr lvl="2"/>
            <a:r>
              <a:rPr lang="en-US" sz="2400" dirty="0">
                <a:latin typeface="Arial" pitchFamily="34" charset="0"/>
                <a:cs typeface="Arial" pitchFamily="34" charset="0"/>
              </a:rPr>
              <a:t>See Canvas Posts.  </a:t>
            </a:r>
          </a:p>
          <a:p>
            <a:pPr lvl="2">
              <a:lnSpc>
                <a:spcPct val="150000"/>
              </a:lnSpc>
            </a:pPr>
            <a:r>
              <a:rPr lang="en-US" sz="2400" dirty="0">
                <a:latin typeface="Arial" pitchFamily="34" charset="0"/>
                <a:cs typeface="Arial" pitchFamily="34" charset="0"/>
              </a:rPr>
              <a:t>View Videos and Read Articles Posted </a:t>
            </a:r>
            <a:r>
              <a:rPr lang="en-US" sz="2400" dirty="0" smtClean="0">
                <a:latin typeface="Arial" pitchFamily="34" charset="0"/>
                <a:cs typeface="Arial" pitchFamily="34" charset="0"/>
              </a:rPr>
              <a:t> </a:t>
            </a:r>
          </a:p>
          <a:p>
            <a:pPr lvl="2"/>
            <a:endParaRPr lang="en-US" sz="2400" dirty="0">
              <a:latin typeface="Arial" pitchFamily="34" charset="0"/>
              <a:cs typeface="Arial" pitchFamily="34" charset="0"/>
            </a:endParaRPr>
          </a:p>
          <a:p>
            <a:pPr lvl="2"/>
            <a:r>
              <a:rPr lang="en-US" sz="2400" dirty="0" smtClean="0">
                <a:latin typeface="Arial" pitchFamily="34" charset="0"/>
                <a:cs typeface="Arial" pitchFamily="34" charset="0"/>
              </a:rPr>
              <a:t>Friday Start Chapter </a:t>
            </a:r>
            <a:r>
              <a:rPr lang="en-US" sz="2400" dirty="0">
                <a:latin typeface="Arial" pitchFamily="34" charset="0"/>
                <a:cs typeface="Arial" pitchFamily="34" charset="0"/>
              </a:rPr>
              <a:t>11: Product, Branding, and Packaging Decisions &amp; Chapter 12: Developing New </a:t>
            </a:r>
            <a:r>
              <a:rPr lang="en-US" sz="2400" dirty="0" smtClean="0">
                <a:latin typeface="Arial" pitchFamily="34" charset="0"/>
                <a:cs typeface="Arial" pitchFamily="34" charset="0"/>
              </a:rPr>
              <a:t>Products</a:t>
            </a:r>
          </a:p>
          <a:p>
            <a:pPr marL="457200" indent="-457200">
              <a:buFont typeface="Arial" pitchFamily="34" charset="0"/>
              <a:buChar char="•"/>
            </a:pPr>
            <a:endParaRPr lang="en-US" sz="2800" b="0" dirty="0">
              <a:latin typeface="Arial" pitchFamily="34" charset="0"/>
              <a:cs typeface="Arial" pitchFamily="34" charset="0"/>
            </a:endParaRPr>
          </a:p>
          <a:p>
            <a:pPr marL="457200" indent="-457200">
              <a:buFont typeface="Arial" pitchFamily="34" charset="0"/>
              <a:buChar char="•"/>
            </a:pPr>
            <a:r>
              <a:rPr lang="en-US" sz="2800" b="0" dirty="0">
                <a:latin typeface="Arial" pitchFamily="34" charset="0"/>
                <a:cs typeface="Arial" pitchFamily="34" charset="0"/>
              </a:rPr>
              <a:t>Extended Outline due Friday </a:t>
            </a:r>
            <a:r>
              <a:rPr lang="en-US" sz="2800" b="0" dirty="0" smtClean="0">
                <a:latin typeface="Arial" pitchFamily="34" charset="0"/>
                <a:cs typeface="Arial" pitchFamily="34" charset="0"/>
              </a:rPr>
              <a:t>3/11</a:t>
            </a:r>
            <a:endParaRPr lang="en-US" sz="2800" b="0" dirty="0">
              <a:latin typeface="Arial" pitchFamily="34" charset="0"/>
              <a:cs typeface="Arial" pitchFamily="34" charset="0"/>
            </a:endParaRPr>
          </a:p>
          <a:p>
            <a:pPr lvl="2">
              <a:lnSpc>
                <a:spcPct val="150000"/>
              </a:lnSpc>
            </a:pPr>
            <a:endParaRPr lang="en-US" sz="2400" dirty="0">
              <a:latin typeface="Arial" pitchFamily="34" charset="0"/>
              <a:cs typeface="Arial" pitchFamily="34" charset="0"/>
            </a:endParaRPr>
          </a:p>
          <a:p>
            <a:pPr lvl="2">
              <a:lnSpc>
                <a:spcPct val="150000"/>
              </a:lnSpc>
            </a:pPr>
            <a:endParaRPr lang="en-US" sz="2400" dirty="0">
              <a:latin typeface="Arial" pitchFamily="34" charset="0"/>
              <a:cs typeface="Arial" pitchFamily="34" charset="0"/>
            </a:endParaRPr>
          </a:p>
          <a:p>
            <a:pPr marL="285750" indent="-285750">
              <a:lnSpc>
                <a:spcPct val="150000"/>
              </a:lnSpc>
              <a:buFont typeface="Arial" charset="0"/>
              <a:buChar char="•"/>
            </a:pPr>
            <a:endParaRPr lang="en-US" sz="2400" b="0" dirty="0" smtClean="0">
              <a:latin typeface="Arial" pitchFamily="34" charset="0"/>
              <a:cs typeface="Arial" pitchFamily="34" charset="0"/>
            </a:endParaRPr>
          </a:p>
          <a:p>
            <a:pPr marL="0" indent="0"/>
            <a:endParaRPr lang="en-US" sz="2400" b="0" dirty="0">
              <a:latin typeface="Arial" pitchFamily="34" charset="0"/>
              <a:cs typeface="Arial" pitchFamily="34" charset="0"/>
            </a:endParaRPr>
          </a:p>
          <a:p>
            <a:pPr marL="0" indent="0"/>
            <a:endParaRPr lang="en-US" sz="2400" b="0" dirty="0" smtClean="0">
              <a:latin typeface="Arial" pitchFamily="34" charset="0"/>
              <a:cs typeface="Arial" pitchFamily="34" charset="0"/>
            </a:endParaRPr>
          </a:p>
          <a:p>
            <a:pPr marL="0" indent="0"/>
            <a:endParaRPr lang="en-US" sz="2400" b="0" dirty="0">
              <a:latin typeface="Arial" pitchFamily="34" charset="0"/>
              <a:cs typeface="Arial" pitchFamily="34" charset="0"/>
            </a:endParaRPr>
          </a:p>
          <a:p>
            <a:pPr marL="288036" lvl="3" indent="0">
              <a:lnSpc>
                <a:spcPct val="150000"/>
              </a:lnSpc>
              <a:buNone/>
            </a:pPr>
            <a:endParaRPr lang="en-US" sz="2400"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F8C49FF3-FF5B-45BB-997D-86407D1E7652}" type="slidenum">
              <a:rPr lang="en-US"/>
              <a:pPr>
                <a:defRPr/>
              </a:pPr>
              <a:t>17</a:t>
            </a:fld>
            <a:endParaRPr lang="en-US"/>
          </a:p>
        </p:txBody>
      </p:sp>
      <p:pic>
        <p:nvPicPr>
          <p:cNvPr id="5" name="Picture 2" descr="http://tntadventure.com/wp-content/uploads/2013/10/remind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3456" y="1"/>
            <a:ext cx="203180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813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0"/>
            <a:ext cx="5638800" cy="6857999"/>
          </a:xfrm>
          <a:prstGeom prst="rect">
            <a:avLst/>
          </a:prstGeom>
          <a:noFill/>
        </p:spPr>
      </p:pic>
    </p:spTree>
    <p:extLst>
      <p:ext uri="{BB962C8B-B14F-4D97-AF65-F5344CB8AC3E}">
        <p14:creationId xmlns:p14="http://schemas.microsoft.com/office/powerpoint/2010/main" val="21169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520940" cy="548640"/>
          </a:xfrm>
        </p:spPr>
        <p:txBody>
          <a:bodyPr/>
          <a:lstStyle/>
          <a:p>
            <a:pPr algn="ctr"/>
            <a:r>
              <a:rPr lang="en-US" sz="3200" dirty="0" smtClean="0"/>
              <a:t>Agenda</a:t>
            </a:r>
            <a:endParaRPr lang="en-US" sz="3200" dirty="0"/>
          </a:p>
        </p:txBody>
      </p:sp>
      <p:sp>
        <p:nvSpPr>
          <p:cNvPr id="3" name="Content Placeholder 2"/>
          <p:cNvSpPr>
            <a:spLocks noGrp="1"/>
          </p:cNvSpPr>
          <p:nvPr>
            <p:ph idx="1"/>
          </p:nvPr>
        </p:nvSpPr>
        <p:spPr>
          <a:xfrm>
            <a:off x="0" y="990600"/>
            <a:ext cx="6934200" cy="4627936"/>
          </a:xfrm>
        </p:spPr>
        <p:txBody>
          <a:bodyPr>
            <a:noAutofit/>
          </a:bodyPr>
          <a:lstStyle/>
          <a:p>
            <a:pPr marL="457200" indent="-457200">
              <a:buFont typeface="Arial" pitchFamily="34" charset="0"/>
              <a:buChar char="•"/>
            </a:pPr>
            <a:r>
              <a:rPr lang="en-US" sz="2800" b="0" dirty="0">
                <a:latin typeface="Arial" pitchFamily="34" charset="0"/>
                <a:cs typeface="Arial" pitchFamily="34" charset="0"/>
              </a:rPr>
              <a:t>Chapter </a:t>
            </a:r>
            <a:r>
              <a:rPr lang="en-US" sz="2800" b="0" dirty="0" smtClean="0">
                <a:latin typeface="Arial" pitchFamily="34" charset="0"/>
                <a:cs typeface="Arial" pitchFamily="34" charset="0"/>
              </a:rPr>
              <a:t>4: Marketing Ethics </a:t>
            </a:r>
            <a:r>
              <a:rPr lang="en-US" sz="2800" b="0" dirty="0" err="1" smtClean="0">
                <a:latin typeface="Arial" pitchFamily="34" charset="0"/>
                <a:cs typeface="Arial" pitchFamily="34" charset="0"/>
              </a:rPr>
              <a:t>Cont</a:t>
            </a:r>
            <a:r>
              <a:rPr lang="en-US" sz="2800" b="0" dirty="0" smtClean="0">
                <a:latin typeface="Arial" pitchFamily="34" charset="0"/>
                <a:cs typeface="Arial" pitchFamily="34" charset="0"/>
              </a:rPr>
              <a:t>…</a:t>
            </a:r>
          </a:p>
          <a:p>
            <a:pPr marL="457200" indent="-457200">
              <a:buFont typeface="Arial" pitchFamily="34" charset="0"/>
              <a:buChar char="•"/>
            </a:pPr>
            <a:endParaRPr lang="en-US" sz="2800" b="0" dirty="0" smtClean="0">
              <a:latin typeface="Arial" pitchFamily="34" charset="0"/>
              <a:cs typeface="Arial" pitchFamily="34" charset="0"/>
            </a:endParaRPr>
          </a:p>
          <a:p>
            <a:pPr lvl="1">
              <a:lnSpc>
                <a:spcPct val="150000"/>
              </a:lnSpc>
            </a:pPr>
            <a:r>
              <a:rPr lang="en-US" sz="2400" b="1" dirty="0" smtClean="0">
                <a:latin typeface="Arial" pitchFamily="34" charset="0"/>
                <a:cs typeface="Arial" pitchFamily="34" charset="0"/>
              </a:rPr>
              <a:t>NO </a:t>
            </a:r>
            <a:r>
              <a:rPr lang="en-US" sz="2400" b="1" dirty="0">
                <a:latin typeface="Arial" pitchFamily="34" charset="0"/>
                <a:cs typeface="Arial" pitchFamily="34" charset="0"/>
              </a:rPr>
              <a:t>CLASS WEDNESDAY MARCH 2!!!</a:t>
            </a:r>
          </a:p>
          <a:p>
            <a:pPr lvl="2">
              <a:lnSpc>
                <a:spcPct val="150000"/>
              </a:lnSpc>
            </a:pPr>
            <a:r>
              <a:rPr lang="en-US" sz="2400" dirty="0">
                <a:latin typeface="Arial" pitchFamily="34" charset="0"/>
                <a:cs typeface="Arial" pitchFamily="34" charset="0"/>
              </a:rPr>
              <a:t>See Canvas Posts.  </a:t>
            </a:r>
            <a:endParaRPr lang="en-US" sz="2400" dirty="0" smtClean="0">
              <a:latin typeface="Arial" pitchFamily="34" charset="0"/>
              <a:cs typeface="Arial" pitchFamily="34" charset="0"/>
            </a:endParaRPr>
          </a:p>
          <a:p>
            <a:pPr lvl="2">
              <a:lnSpc>
                <a:spcPct val="150000"/>
              </a:lnSpc>
            </a:pPr>
            <a:r>
              <a:rPr lang="en-US" sz="2400" dirty="0" smtClean="0">
                <a:latin typeface="Arial" pitchFamily="34" charset="0"/>
                <a:cs typeface="Arial" pitchFamily="34" charset="0"/>
              </a:rPr>
              <a:t>View Videos </a:t>
            </a:r>
            <a:r>
              <a:rPr lang="en-US" sz="2400" dirty="0">
                <a:latin typeface="Arial" pitchFamily="34" charset="0"/>
                <a:cs typeface="Arial" pitchFamily="34" charset="0"/>
              </a:rPr>
              <a:t>and </a:t>
            </a:r>
            <a:r>
              <a:rPr lang="en-US" sz="2400" dirty="0" smtClean="0">
                <a:latin typeface="Arial" pitchFamily="34" charset="0"/>
                <a:cs typeface="Arial" pitchFamily="34" charset="0"/>
              </a:rPr>
              <a:t>Read Articles Posted  </a:t>
            </a:r>
          </a:p>
          <a:p>
            <a:pPr lvl="2">
              <a:lnSpc>
                <a:spcPct val="150000"/>
              </a:lnSpc>
            </a:pPr>
            <a:endParaRPr lang="en-US" sz="2800" b="0" dirty="0">
              <a:latin typeface="Arial" pitchFamily="34" charset="0"/>
              <a:cs typeface="Arial" pitchFamily="34" charset="0"/>
            </a:endParaRPr>
          </a:p>
          <a:p>
            <a:pPr marL="457200" indent="-457200">
              <a:buFont typeface="Arial" pitchFamily="34" charset="0"/>
              <a:buChar char="•"/>
            </a:pPr>
            <a:r>
              <a:rPr lang="en-US" sz="2800" b="0" dirty="0">
                <a:latin typeface="Arial" pitchFamily="34" charset="0"/>
                <a:cs typeface="Arial" pitchFamily="34" charset="0"/>
              </a:rPr>
              <a:t>Extended Outline due Friday 3/11</a:t>
            </a:r>
          </a:p>
          <a:p>
            <a:pPr marL="457200" indent="-457200">
              <a:buFont typeface="Arial" pitchFamily="34" charset="0"/>
              <a:buChar char="•"/>
            </a:pPr>
            <a:endParaRPr lang="en-US" sz="2800" b="0" dirty="0" smtClean="0">
              <a:latin typeface="Arial" pitchFamily="34" charset="0"/>
              <a:cs typeface="Arial" pitchFamily="34" charset="0"/>
            </a:endParaRPr>
          </a:p>
          <a:p>
            <a:pPr marL="0" indent="0"/>
            <a:endParaRPr lang="en-US" sz="2800" b="0" dirty="0">
              <a:latin typeface="Arial" pitchFamily="34" charset="0"/>
              <a:cs typeface="Arial" pitchFamily="34"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207" y="4343400"/>
            <a:ext cx="2990850" cy="255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357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5867400"/>
          </a:xfrm>
          <a:solidFill>
            <a:schemeClr val="bg1"/>
          </a:solidFill>
        </p:spPr>
        <p:txBody>
          <a:bodyPr numCol="2">
            <a:noAutofit/>
          </a:bodyPr>
          <a:lstStyle/>
          <a:p>
            <a:pPr lvl="0"/>
            <a:r>
              <a:rPr lang="en-US" sz="2000" dirty="0"/>
              <a:t>Title Page</a:t>
            </a:r>
          </a:p>
          <a:p>
            <a:pPr lvl="0"/>
            <a:r>
              <a:rPr lang="en-US" sz="2000" dirty="0"/>
              <a:t>Table of Contents</a:t>
            </a:r>
          </a:p>
          <a:p>
            <a:pPr lvl="0"/>
            <a:r>
              <a:rPr lang="en-US" sz="2000" dirty="0"/>
              <a:t>Executive Summary </a:t>
            </a:r>
          </a:p>
          <a:p>
            <a:pPr lvl="0"/>
            <a:r>
              <a:rPr lang="en-US" sz="2000" dirty="0"/>
              <a:t>Introduction </a:t>
            </a:r>
          </a:p>
          <a:p>
            <a:pPr lvl="0"/>
            <a:r>
              <a:rPr lang="en-US" sz="2000" dirty="0"/>
              <a:t>Objectives </a:t>
            </a:r>
          </a:p>
          <a:p>
            <a:pPr lvl="0"/>
            <a:r>
              <a:rPr lang="en-US" sz="2000" dirty="0"/>
              <a:t>Marketing Program </a:t>
            </a:r>
          </a:p>
          <a:p>
            <a:pPr lvl="1"/>
            <a:r>
              <a:rPr lang="en-US" sz="2000" dirty="0"/>
              <a:t>Product Strategy</a:t>
            </a:r>
          </a:p>
          <a:p>
            <a:pPr lvl="1"/>
            <a:r>
              <a:rPr lang="en-US" sz="2000" dirty="0"/>
              <a:t>Marketing Communication and Promotion Strategy </a:t>
            </a:r>
          </a:p>
          <a:p>
            <a:pPr lvl="1"/>
            <a:r>
              <a:rPr lang="en-US" sz="2000" dirty="0"/>
              <a:t>Pricing Strategy </a:t>
            </a:r>
          </a:p>
          <a:p>
            <a:pPr lvl="1"/>
            <a:r>
              <a:rPr lang="en-US" sz="2000" dirty="0"/>
              <a:t>Distribution Strategy</a:t>
            </a:r>
          </a:p>
          <a:p>
            <a:pPr lvl="1"/>
            <a:r>
              <a:rPr lang="en-US" sz="2000" dirty="0"/>
              <a:t>Corporate Social Responsibility </a:t>
            </a:r>
            <a:r>
              <a:rPr lang="en-US" sz="2000" dirty="0" smtClean="0"/>
              <a:t>Strategy</a:t>
            </a:r>
          </a:p>
          <a:p>
            <a:pPr lvl="1"/>
            <a:endParaRPr lang="en-US" sz="2000" dirty="0"/>
          </a:p>
          <a:p>
            <a:pPr lvl="1"/>
            <a:endParaRPr lang="en-US" sz="2000" dirty="0" smtClean="0"/>
          </a:p>
          <a:p>
            <a:pPr lvl="1"/>
            <a:endParaRPr lang="en-US" sz="2000" dirty="0" smtClean="0"/>
          </a:p>
          <a:p>
            <a:pPr lvl="1"/>
            <a:endParaRPr lang="en-US" sz="2000" dirty="0"/>
          </a:p>
          <a:p>
            <a:pPr lvl="1"/>
            <a:endParaRPr lang="en-US" sz="2000" dirty="0" smtClean="0"/>
          </a:p>
          <a:p>
            <a:pPr lvl="1"/>
            <a:endParaRPr lang="en-US" sz="2000" dirty="0"/>
          </a:p>
          <a:p>
            <a:pPr lvl="0"/>
            <a:r>
              <a:rPr lang="en-US" sz="2000" dirty="0"/>
              <a:t>Situational Analysis </a:t>
            </a:r>
            <a:endParaRPr lang="en-US" sz="2000" dirty="0" smtClean="0"/>
          </a:p>
          <a:p>
            <a:pPr lvl="1"/>
            <a:r>
              <a:rPr lang="en-US" sz="2000" dirty="0" smtClean="0"/>
              <a:t>Industry Analysis</a:t>
            </a:r>
          </a:p>
          <a:p>
            <a:pPr lvl="1"/>
            <a:r>
              <a:rPr lang="en-US" sz="2000" dirty="0" smtClean="0"/>
              <a:t>The </a:t>
            </a:r>
            <a:r>
              <a:rPr lang="en-US" sz="2000" dirty="0"/>
              <a:t>Cooperative Environment</a:t>
            </a:r>
          </a:p>
          <a:p>
            <a:pPr lvl="1"/>
            <a:r>
              <a:rPr lang="en-US" sz="2000" dirty="0"/>
              <a:t>The Competitive Environment </a:t>
            </a:r>
          </a:p>
          <a:p>
            <a:pPr lvl="1"/>
            <a:r>
              <a:rPr lang="en-US" sz="2000" dirty="0"/>
              <a:t>The Economic Environment</a:t>
            </a:r>
          </a:p>
          <a:p>
            <a:pPr lvl="1"/>
            <a:r>
              <a:rPr lang="en-US" sz="2000" dirty="0"/>
              <a:t>The Social/Cultural Environment</a:t>
            </a:r>
          </a:p>
          <a:p>
            <a:pPr lvl="1"/>
            <a:r>
              <a:rPr lang="en-US" sz="2000" dirty="0"/>
              <a:t>The Political Environment</a:t>
            </a:r>
          </a:p>
          <a:p>
            <a:pPr lvl="1"/>
            <a:r>
              <a:rPr lang="en-US" sz="2000" dirty="0"/>
              <a:t>The Legal Environment </a:t>
            </a:r>
          </a:p>
          <a:p>
            <a:pPr lvl="1"/>
            <a:r>
              <a:rPr lang="en-US" sz="2000" dirty="0"/>
              <a:t>The Technological Environment</a:t>
            </a:r>
          </a:p>
          <a:p>
            <a:pPr lvl="0"/>
            <a:r>
              <a:rPr lang="en-US" sz="2000" dirty="0" smtClean="0"/>
              <a:t>SWOT</a:t>
            </a:r>
          </a:p>
          <a:p>
            <a:pPr lvl="0"/>
            <a:r>
              <a:rPr lang="en-US" sz="2000" dirty="0" smtClean="0"/>
              <a:t>Target </a:t>
            </a:r>
            <a:r>
              <a:rPr lang="en-US" sz="2000" dirty="0"/>
              <a:t>Market Analysis </a:t>
            </a:r>
          </a:p>
          <a:p>
            <a:pPr lvl="1"/>
            <a:r>
              <a:rPr lang="en-US" sz="2000" dirty="0"/>
              <a:t>Customer Analysis (primary and secondary research)</a:t>
            </a:r>
          </a:p>
          <a:p>
            <a:pPr lvl="0"/>
            <a:r>
              <a:rPr lang="en-US" sz="2000" dirty="0"/>
              <a:t>Recommendations </a:t>
            </a:r>
          </a:p>
          <a:p>
            <a:pPr lvl="0"/>
            <a:r>
              <a:rPr lang="en-US" sz="2000" dirty="0"/>
              <a:t>Summary/Conclusion</a:t>
            </a:r>
          </a:p>
          <a:p>
            <a:pPr lvl="0"/>
            <a:r>
              <a:rPr lang="en-US" sz="2000" dirty="0"/>
              <a:t>Appendixes (</a:t>
            </a:r>
            <a:r>
              <a:rPr lang="en-US" sz="2000" u="sng" dirty="0"/>
              <a:t>must include at least 1</a:t>
            </a:r>
            <a:r>
              <a:rPr lang="en-US" sz="2000" dirty="0" smtClean="0"/>
              <a:t>)</a:t>
            </a:r>
          </a:p>
          <a:p>
            <a:r>
              <a:rPr lang="en-US" sz="2000" dirty="0"/>
              <a:t>List of </a:t>
            </a:r>
            <a:r>
              <a:rPr lang="en-US" sz="2000" dirty="0" smtClean="0"/>
              <a:t>references</a:t>
            </a:r>
            <a:endParaRPr lang="en-US" sz="2000" dirty="0"/>
          </a:p>
          <a:p>
            <a:pPr>
              <a:buFont typeface="Arial" pitchFamily="34" charset="0"/>
              <a:buChar char="•"/>
            </a:pPr>
            <a:endParaRPr lang="en-US" sz="2000" dirty="0"/>
          </a:p>
        </p:txBody>
      </p:sp>
    </p:spTree>
    <p:extLst>
      <p:ext uri="{BB962C8B-B14F-4D97-AF65-F5344CB8AC3E}">
        <p14:creationId xmlns:p14="http://schemas.microsoft.com/office/powerpoint/2010/main" val="282246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bg1"/>
          </a:solidFill>
          <a:ln>
            <a:solidFill>
              <a:schemeClr val="accent1"/>
            </a:solidFill>
          </a:ln>
        </p:spPr>
        <p:txBody>
          <a:bodyPr>
            <a:noAutofit/>
          </a:bodyPr>
          <a:lstStyle/>
          <a:p>
            <a:pPr marL="0" indent="0"/>
            <a:r>
              <a:rPr lang="en-US" sz="1700" dirty="0" smtClean="0"/>
              <a:t>• Title Page, Table </a:t>
            </a:r>
            <a:r>
              <a:rPr lang="en-US" sz="1700" dirty="0"/>
              <a:t>of </a:t>
            </a:r>
            <a:r>
              <a:rPr lang="en-US" sz="1700" dirty="0" smtClean="0"/>
              <a:t>Contents, Executive </a:t>
            </a:r>
            <a:r>
              <a:rPr lang="en-US" sz="1700" dirty="0"/>
              <a:t>Summary</a:t>
            </a:r>
          </a:p>
          <a:p>
            <a:pPr marL="0" indent="0"/>
            <a:r>
              <a:rPr lang="en-US" sz="1700" dirty="0" smtClean="0"/>
              <a:t>•Product Description: </a:t>
            </a:r>
            <a:r>
              <a:rPr lang="en-US" sz="1700" b="0" dirty="0" smtClean="0"/>
              <a:t>2-liter </a:t>
            </a:r>
            <a:r>
              <a:rPr lang="en-US" sz="1700" b="0" dirty="0"/>
              <a:t>cartons of take-home ice cream in flavors found in the American market, offering large chunks of candy or add-ins</a:t>
            </a:r>
            <a:r>
              <a:rPr lang="en-US" sz="1700" dirty="0"/>
              <a:t>.</a:t>
            </a:r>
          </a:p>
          <a:p>
            <a:pPr marL="0" indent="0"/>
            <a:r>
              <a:rPr lang="en-US" sz="1700" dirty="0" smtClean="0"/>
              <a:t>• Specific </a:t>
            </a:r>
            <a:r>
              <a:rPr lang="en-US" sz="1700" dirty="0"/>
              <a:t>Opportunity and Rationale: </a:t>
            </a:r>
          </a:p>
          <a:p>
            <a:pPr marL="116586" lvl="1" indent="-285750">
              <a:buFont typeface="Arial" pitchFamily="34" charset="0"/>
              <a:buChar char="•"/>
            </a:pPr>
            <a:r>
              <a:rPr lang="en-US" sz="1700" dirty="0" smtClean="0"/>
              <a:t>Germany </a:t>
            </a:r>
            <a:r>
              <a:rPr lang="en-US" sz="1700" dirty="0"/>
              <a:t>is ranked #7 in market size for all countries in the Ice Cream category with sales increasing year over year (7% in 2013) and is expected in 2017 to have a value of $5,159 million, an increase of 22.5% since 2012 but lacks a sharable-sized ice cream product that can be purchased at the grocery store with American flavors and large chunks. Current available products are predominantly single serving sizes or ice cream bars and found in single flavors such as chocolate, strawberry and vanilla. </a:t>
            </a:r>
          </a:p>
          <a:p>
            <a:pPr marL="0" indent="0"/>
            <a:r>
              <a:rPr lang="en-US" sz="1700" dirty="0" smtClean="0"/>
              <a:t>•Economic Analysis </a:t>
            </a:r>
          </a:p>
          <a:p>
            <a:pPr marL="116586" lvl="1" indent="-285750">
              <a:buFont typeface="Arial" pitchFamily="34" charset="0"/>
              <a:buChar char="•"/>
            </a:pPr>
            <a:r>
              <a:rPr lang="en-US" sz="1700" dirty="0" smtClean="0"/>
              <a:t>Economic </a:t>
            </a:r>
            <a:r>
              <a:rPr lang="en-US" sz="1700" dirty="0"/>
              <a:t>Statistics and </a:t>
            </a:r>
            <a:r>
              <a:rPr lang="en-US" sz="1700" dirty="0" smtClean="0"/>
              <a:t>Activity: Because </a:t>
            </a:r>
            <a:r>
              <a:rPr lang="en-US" sz="1700" dirty="0"/>
              <a:t>our company hopes to use local resources to develop our product, we require looking at the country’s agricultural resources: potatoes, wheat, barley, sugar beets, fruit, cabbages; milk products; cattle, pigs and poultry are all available. Our findings concluded that ice cream - a milk based product - would be a benefit to produce with the added options of fruit or candy based flavors. The German workforce is comprised of the following: 69 percent are in services, 30 percent are in industry and .8 percent are in agriculture. Because of these statistics, it can be determined that a supply of workers are available to work for our company. In the CIA world </a:t>
            </a:r>
            <a:r>
              <a:rPr lang="en-US" sz="1700" dirty="0" err="1"/>
              <a:t>factbook</a:t>
            </a:r>
            <a:r>
              <a:rPr lang="en-US" sz="1700" dirty="0"/>
              <a:t>; food and beverages were identified as one of the main industries within Germany. Additionally, the exchange rate of The Euro - which is the currency for Germany - has become 0.7634 to the dollar.</a:t>
            </a:r>
          </a:p>
          <a:p>
            <a:pPr>
              <a:buFont typeface="Arial" pitchFamily="34" charset="0"/>
              <a:buChar char="•"/>
            </a:pPr>
            <a:r>
              <a:rPr lang="en-US" sz="1700" dirty="0" smtClean="0"/>
              <a:t>Channels </a:t>
            </a:r>
            <a:r>
              <a:rPr lang="en-US" sz="1700" dirty="0"/>
              <a:t>of </a:t>
            </a:r>
            <a:r>
              <a:rPr lang="en-US" sz="1700" dirty="0" smtClean="0"/>
              <a:t>Distribution- </a:t>
            </a:r>
            <a:r>
              <a:rPr lang="en-US" sz="1700" b="0" dirty="0"/>
              <a:t>I</a:t>
            </a:r>
            <a:r>
              <a:rPr lang="en-US" sz="1700" b="0" dirty="0" smtClean="0"/>
              <a:t>ce </a:t>
            </a:r>
            <a:r>
              <a:rPr lang="en-US" sz="1700" b="0" dirty="0"/>
              <a:t>cream is mainly bought in hypermarkets, supermarkets and discounters, yet small grocers have a higher share than in most other categories of packaged food</a:t>
            </a:r>
            <a:r>
              <a:rPr lang="en-US" sz="1700" dirty="0" smtClean="0"/>
              <a:t>.</a:t>
            </a:r>
            <a:endParaRPr lang="en-US" sz="1700" dirty="0"/>
          </a:p>
        </p:txBody>
      </p:sp>
    </p:spTree>
    <p:extLst>
      <p:ext uri="{BB962C8B-B14F-4D97-AF65-F5344CB8AC3E}">
        <p14:creationId xmlns:p14="http://schemas.microsoft.com/office/powerpoint/2010/main" val="758619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123" y="1981200"/>
            <a:ext cx="8751277" cy="2971800"/>
          </a:xfrm>
        </p:spPr>
        <p:txBody>
          <a:bodyPr anchor="ctr">
            <a:noAutofit/>
          </a:bodyPr>
          <a:lstStyle/>
          <a:p>
            <a:pPr marL="457200" indent="-457200" algn="ctr"/>
            <a:r>
              <a:rPr lang="en-US" sz="4000" b="1" dirty="0">
                <a:latin typeface="Arial" pitchFamily="34" charset="0"/>
                <a:cs typeface="Arial" pitchFamily="34" charset="0"/>
              </a:rPr>
              <a:t>Chapter </a:t>
            </a:r>
            <a:r>
              <a:rPr lang="en-US" sz="4000" b="1" dirty="0" smtClean="0">
                <a:latin typeface="Arial" pitchFamily="34" charset="0"/>
                <a:cs typeface="Arial" pitchFamily="34" charset="0"/>
              </a:rPr>
              <a:t>4: </a:t>
            </a:r>
            <a:br>
              <a:rPr lang="en-US" sz="4000" b="1" dirty="0" smtClean="0">
                <a:latin typeface="Arial" pitchFamily="34" charset="0"/>
                <a:cs typeface="Arial" pitchFamily="34" charset="0"/>
              </a:rPr>
            </a:br>
            <a:r>
              <a:rPr lang="en-US" sz="4000" b="1" dirty="0" smtClean="0">
                <a:latin typeface="Arial" pitchFamily="34" charset="0"/>
                <a:cs typeface="Arial" pitchFamily="34" charset="0"/>
              </a:rPr>
              <a:t>Marketing Ethics Continued…</a:t>
            </a:r>
            <a:endParaRPr lang="en-US" sz="4000" b="1" dirty="0">
              <a:latin typeface="Arial" pitchFamily="34" charset="0"/>
              <a:cs typeface="Arial" pitchFamily="34" charset="0"/>
            </a:endParaRPr>
          </a:p>
        </p:txBody>
      </p:sp>
    </p:spTree>
    <p:extLst>
      <p:ext uri="{BB962C8B-B14F-4D97-AF65-F5344CB8AC3E}">
        <p14:creationId xmlns:p14="http://schemas.microsoft.com/office/powerpoint/2010/main" val="203504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mgh-images.s3.amazonaws.com/9780078028830/2384-3-8MAEI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8" y="19050"/>
            <a:ext cx="9183768" cy="683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178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Ethical Decision Making Process</a:t>
            </a:r>
            <a:endParaRPr lang="en-US" dirty="0"/>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3553704265"/>
              </p:ext>
            </p:extLst>
          </p:nvPr>
        </p:nvGraphicFramePr>
        <p:xfrm>
          <a:off x="228600" y="1066800"/>
          <a:ext cx="8763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283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&amp; Corporate Social Responsibility (CSR)</a:t>
            </a:r>
            <a:endParaRPr lang="en-US" dirty="0"/>
          </a:p>
        </p:txBody>
      </p:sp>
      <p:grpSp>
        <p:nvGrpSpPr>
          <p:cNvPr id="4" name="Group 3"/>
          <p:cNvGrpSpPr/>
          <p:nvPr/>
        </p:nvGrpSpPr>
        <p:grpSpPr>
          <a:xfrm>
            <a:off x="1219200" y="1676400"/>
            <a:ext cx="6248400" cy="4419600"/>
            <a:chOff x="1219200" y="1676400"/>
            <a:chExt cx="6248400" cy="4419600"/>
          </a:xfrm>
        </p:grpSpPr>
        <p:sp>
          <p:nvSpPr>
            <p:cNvPr id="5" name="Rectangle 4"/>
            <p:cNvSpPr/>
            <p:nvPr/>
          </p:nvSpPr>
          <p:spPr>
            <a:xfrm>
              <a:off x="1591582" y="1676400"/>
              <a:ext cx="2743200" cy="228600"/>
            </a:xfrm>
            <a:prstGeom prst="rect">
              <a:avLst/>
            </a:prstGeom>
          </p:spPr>
          <p:txBody>
            <a:bodyPr wrap="none" lIns="0" tIns="0" rIns="0" bIns="0" anchor="ctr">
              <a:noAutofit/>
            </a:bodyPr>
            <a:lstStyle/>
            <a:p>
              <a:pPr algn="ctr"/>
              <a:r>
                <a:rPr lang="en-US" sz="2400" b="1" dirty="0"/>
                <a:t>Socially Responsible</a:t>
              </a:r>
              <a:endParaRPr lang="en-US" sz="2400" dirty="0"/>
            </a:p>
          </p:txBody>
        </p:sp>
        <p:sp>
          <p:nvSpPr>
            <p:cNvPr id="6" name="Rectangle 5"/>
            <p:cNvSpPr/>
            <p:nvPr/>
          </p:nvSpPr>
          <p:spPr>
            <a:xfrm>
              <a:off x="4724400" y="1676400"/>
              <a:ext cx="2743200" cy="228600"/>
            </a:xfrm>
            <a:prstGeom prst="rect">
              <a:avLst/>
            </a:prstGeom>
          </p:spPr>
          <p:txBody>
            <a:bodyPr wrap="none" lIns="0" tIns="0" rIns="0" bIns="0" anchor="ctr">
              <a:noAutofit/>
            </a:bodyPr>
            <a:lstStyle/>
            <a:p>
              <a:pPr algn="ctr"/>
              <a:r>
                <a:rPr lang="en-US" sz="2400" b="1" dirty="0"/>
                <a:t>Socially </a:t>
              </a:r>
              <a:r>
                <a:rPr lang="en-US" sz="2400" b="1" dirty="0" smtClean="0"/>
                <a:t>Irresponsible</a:t>
              </a:r>
              <a:endParaRPr lang="en-US" sz="2400" dirty="0"/>
            </a:p>
          </p:txBody>
        </p:sp>
        <p:sp>
          <p:nvSpPr>
            <p:cNvPr id="7" name="Rectangle 6"/>
            <p:cNvSpPr/>
            <p:nvPr/>
          </p:nvSpPr>
          <p:spPr>
            <a:xfrm rot="16200000">
              <a:off x="433841" y="2842759"/>
              <a:ext cx="1828800" cy="258082"/>
            </a:xfrm>
            <a:prstGeom prst="rect">
              <a:avLst/>
            </a:prstGeom>
          </p:spPr>
          <p:txBody>
            <a:bodyPr wrap="none" lIns="0" tIns="0" rIns="0" bIns="0" anchor="ctr">
              <a:noAutofit/>
            </a:bodyPr>
            <a:lstStyle/>
            <a:p>
              <a:pPr algn="ctr"/>
              <a:r>
                <a:rPr lang="en-US" sz="2400" b="1" dirty="0"/>
                <a:t>Ethical</a:t>
              </a:r>
              <a:endParaRPr lang="en-US" sz="2400" dirty="0"/>
            </a:p>
          </p:txBody>
        </p:sp>
        <p:sp>
          <p:nvSpPr>
            <p:cNvPr id="8" name="Rectangle 7"/>
            <p:cNvSpPr/>
            <p:nvPr/>
          </p:nvSpPr>
          <p:spPr>
            <a:xfrm rot="16200000">
              <a:off x="433841" y="5052559"/>
              <a:ext cx="1828800" cy="258082"/>
            </a:xfrm>
            <a:prstGeom prst="rect">
              <a:avLst/>
            </a:prstGeom>
          </p:spPr>
          <p:txBody>
            <a:bodyPr wrap="none" lIns="0" tIns="0" rIns="0" bIns="0" anchor="ctr">
              <a:noAutofit/>
            </a:bodyPr>
            <a:lstStyle/>
            <a:p>
              <a:pPr algn="ctr"/>
              <a:r>
                <a:rPr lang="en-US" sz="2400" b="1" dirty="0" smtClean="0"/>
                <a:t>Unethical</a:t>
              </a:r>
              <a:endParaRPr lang="en-US" sz="2400" dirty="0"/>
            </a:p>
          </p:txBody>
        </p:sp>
      </p:grpSp>
      <p:sp>
        <p:nvSpPr>
          <p:cNvPr id="9" name="Rounded Rectangle 8"/>
          <p:cNvSpPr/>
          <p:nvPr/>
        </p:nvSpPr>
        <p:spPr>
          <a:xfrm>
            <a:off x="1591582" y="2057399"/>
            <a:ext cx="2743200" cy="1828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t>Both ethical and socially</a:t>
            </a:r>
          </a:p>
          <a:p>
            <a:pPr algn="ctr"/>
            <a:r>
              <a:rPr lang="en-US" sz="1600" b="1" dirty="0"/>
              <a:t>responsible</a:t>
            </a:r>
            <a:endParaRPr lang="en-US" sz="1600" dirty="0"/>
          </a:p>
        </p:txBody>
      </p:sp>
      <p:sp>
        <p:nvSpPr>
          <p:cNvPr id="10" name="Rounded Rectangle 9"/>
          <p:cNvSpPr/>
          <p:nvPr/>
        </p:nvSpPr>
        <p:spPr>
          <a:xfrm>
            <a:off x="4724400" y="2057399"/>
            <a:ext cx="2743200" cy="1828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Ethical firm not involved</a:t>
            </a:r>
          </a:p>
          <a:p>
            <a:pPr algn="ctr"/>
            <a:r>
              <a:rPr lang="en-US" sz="1600" b="1" dirty="0"/>
              <a:t>with the larger</a:t>
            </a:r>
          </a:p>
          <a:p>
            <a:pPr algn="ctr"/>
            <a:r>
              <a:rPr lang="en-US" sz="1600" b="1" dirty="0"/>
              <a:t>community</a:t>
            </a:r>
            <a:endParaRPr lang="en-US" sz="1600" dirty="0"/>
          </a:p>
        </p:txBody>
      </p:sp>
      <p:sp>
        <p:nvSpPr>
          <p:cNvPr id="11" name="Rounded Rectangle 10"/>
          <p:cNvSpPr/>
          <p:nvPr/>
        </p:nvSpPr>
        <p:spPr>
          <a:xfrm>
            <a:off x="4724400" y="4267200"/>
            <a:ext cx="2743200" cy="1828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a:t>Neither ethical nor</a:t>
            </a:r>
          </a:p>
          <a:p>
            <a:pPr algn="ctr"/>
            <a:r>
              <a:rPr lang="en-US" sz="1600" b="1" dirty="0"/>
              <a:t>socially responsible</a:t>
            </a:r>
            <a:endParaRPr lang="en-US" sz="1600" dirty="0"/>
          </a:p>
        </p:txBody>
      </p:sp>
      <p:sp>
        <p:nvSpPr>
          <p:cNvPr id="12" name="Rounded Rectangle 11"/>
          <p:cNvSpPr/>
          <p:nvPr/>
        </p:nvSpPr>
        <p:spPr>
          <a:xfrm>
            <a:off x="1591582" y="4267200"/>
            <a:ext cx="2743200" cy="1828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t>Questionable firm</a:t>
            </a:r>
          </a:p>
          <a:p>
            <a:pPr algn="ctr"/>
            <a:r>
              <a:rPr lang="en-US" sz="1600" b="1" dirty="0"/>
              <a:t>practices, yet donates a</a:t>
            </a:r>
          </a:p>
          <a:p>
            <a:pPr algn="ctr"/>
            <a:r>
              <a:rPr lang="en-US" sz="1600" b="1" dirty="0"/>
              <a:t>lot to the community</a:t>
            </a:r>
            <a:endParaRPr lang="en-US" sz="1600" dirty="0"/>
          </a:p>
        </p:txBody>
      </p:sp>
    </p:spTree>
    <p:extLst>
      <p:ext uri="{BB962C8B-B14F-4D97-AF65-F5344CB8AC3E}">
        <p14:creationId xmlns:p14="http://schemas.microsoft.com/office/powerpoint/2010/main" val="42323674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4999</TotalTime>
  <Words>838</Words>
  <Application>Microsoft Office PowerPoint</Application>
  <PresentationFormat>On-screen Show (4:3)</PresentationFormat>
  <Paragraphs>153</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Angles</vt:lpstr>
      <vt:lpstr>Welcome to  Marketing Management</vt:lpstr>
      <vt:lpstr>PowerPoint Presentation</vt:lpstr>
      <vt:lpstr>Agenda</vt:lpstr>
      <vt:lpstr>PowerPoint Presentation</vt:lpstr>
      <vt:lpstr>PowerPoint Presentation</vt:lpstr>
      <vt:lpstr>Chapter 4:  Marketing Ethics Continued…</vt:lpstr>
      <vt:lpstr>PowerPoint Presentation</vt:lpstr>
      <vt:lpstr>The Ethical Decision Making Process</vt:lpstr>
      <vt:lpstr>Ethics &amp; Corporate Social Responsibility (CSR)</vt:lpstr>
      <vt:lpstr>Corporate Social Responsibility</vt:lpstr>
      <vt:lpstr>Corporate Social Responsibility</vt:lpstr>
      <vt:lpstr>Building your Brand with Social Responsibility</vt:lpstr>
      <vt:lpstr>PowerPoint Presentation</vt:lpstr>
      <vt:lpstr>Timberland </vt:lpstr>
      <vt:lpstr>Packaging</vt:lpstr>
      <vt:lpstr>Take Away for Today</vt:lpstr>
      <vt:lpstr>Next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BUSI 107 Section 1</dc:title>
  <dc:creator>Cecy</dc:creator>
  <cp:lastModifiedBy>Cecy</cp:lastModifiedBy>
  <cp:revision>250</cp:revision>
  <dcterms:created xsi:type="dcterms:W3CDTF">2015-08-23T22:48:46Z</dcterms:created>
  <dcterms:modified xsi:type="dcterms:W3CDTF">2016-02-29T20:35:21Z</dcterms:modified>
</cp:coreProperties>
</file>