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651" r:id="rId3"/>
    <p:sldId id="637" r:id="rId4"/>
    <p:sldId id="639" r:id="rId5"/>
    <p:sldId id="640" r:id="rId6"/>
    <p:sldId id="642" r:id="rId7"/>
    <p:sldId id="643" r:id="rId8"/>
    <p:sldId id="644" r:id="rId9"/>
    <p:sldId id="646" r:id="rId10"/>
    <p:sldId id="647" r:id="rId11"/>
    <p:sldId id="648" r:id="rId12"/>
    <p:sldId id="649" r:id="rId13"/>
    <p:sldId id="65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4" d="100"/>
          <a:sy n="54" d="100"/>
        </p:scale>
        <p:origin x="-9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2CC6F-4836-4371-B64D-EB377E2B6D73}" type="doc">
      <dgm:prSet loTypeId="urn:microsoft.com/office/officeart/2005/8/layout/radial4" loCatId="relationship" qsTypeId="urn:microsoft.com/office/officeart/2005/8/quickstyle/simple3" qsCatId="simple" csTypeId="urn:microsoft.com/office/officeart/2005/8/colors/colorful1" csCatId="colorful" phldr="1"/>
      <dgm:spPr/>
    </dgm:pt>
    <dgm:pt modelId="{A65AA27C-450F-40FD-8EEC-7FEC4FCF7D72}">
      <dgm:prSet/>
      <dgm:spPr/>
      <dgm:t>
        <a:bodyPr/>
        <a:lstStyle/>
        <a:p>
          <a:pPr rtl="0" eaLnBrk="1" latinLnBrk="0">
            <a:spcAft>
              <a:spcPts val="0"/>
            </a:spcAft>
          </a:pPr>
          <a:r>
            <a:rPr lang="en-US" dirty="0" smtClean="0"/>
            <a:t>Profit </a:t>
          </a:r>
        </a:p>
        <a:p>
          <a:pPr rtl="0" eaLnBrk="1" latinLnBrk="0">
            <a:spcAft>
              <a:spcPts val="0"/>
            </a:spcAft>
          </a:pPr>
          <a:r>
            <a:rPr lang="en-US" dirty="0" smtClean="0"/>
            <a:t>Orientation</a:t>
          </a:r>
        </a:p>
      </dgm:t>
    </dgm:pt>
    <dgm:pt modelId="{23DC78D4-D958-4324-B17B-8657822C8500}" type="parTrans" cxnId="{C7F7B71C-8DF2-4F9B-B174-23DB4C1FCE80}">
      <dgm:prSet/>
      <dgm:spPr/>
      <dgm:t>
        <a:bodyPr/>
        <a:lstStyle/>
        <a:p>
          <a:endParaRPr lang="en-US"/>
        </a:p>
      </dgm:t>
    </dgm:pt>
    <dgm:pt modelId="{1DCB9851-2024-4C7C-9B55-B1D0BEED2A2D}" type="sibTrans" cxnId="{C7F7B71C-8DF2-4F9B-B174-23DB4C1FCE80}">
      <dgm:prSet/>
      <dgm:spPr/>
      <dgm:t>
        <a:bodyPr/>
        <a:lstStyle/>
        <a:p>
          <a:endParaRPr lang="en-US"/>
        </a:p>
      </dgm:t>
    </dgm:pt>
    <dgm:pt modelId="{0C2FBCFA-FCB0-4575-890D-E5958E7A9BCD}">
      <dgm:prSet/>
      <dgm:spPr/>
      <dgm:t>
        <a:bodyPr/>
        <a:lstStyle/>
        <a:p>
          <a:pPr rtl="0" eaLnBrk="1" latinLnBrk="0">
            <a:spcAft>
              <a:spcPts val="0"/>
            </a:spcAft>
          </a:pPr>
          <a:r>
            <a:rPr lang="en-US" dirty="0" smtClean="0"/>
            <a:t>Target</a:t>
          </a:r>
        </a:p>
        <a:p>
          <a:pPr rtl="0" eaLnBrk="1" latinLnBrk="0">
            <a:spcAft>
              <a:spcPts val="0"/>
            </a:spcAft>
          </a:pPr>
          <a:r>
            <a:rPr lang="en-US" dirty="0" smtClean="0"/>
            <a:t>profit </a:t>
          </a:r>
        </a:p>
        <a:p>
          <a:pPr rtl="0" eaLnBrk="1" latinLnBrk="0">
            <a:spcAft>
              <a:spcPts val="0"/>
            </a:spcAft>
          </a:pPr>
          <a:r>
            <a:rPr lang="en-US" dirty="0" smtClean="0"/>
            <a:t>pricing</a:t>
          </a:r>
        </a:p>
      </dgm:t>
    </dgm:pt>
    <dgm:pt modelId="{98F360E3-97AF-4F5B-8796-329CC8EC9DA5}" type="parTrans" cxnId="{DBFDFE88-3EC9-49D7-B2DC-8CD4E44D97CD}">
      <dgm:prSet/>
      <dgm:spPr/>
      <dgm:t>
        <a:bodyPr/>
        <a:lstStyle/>
        <a:p>
          <a:endParaRPr lang="en-US" dirty="0"/>
        </a:p>
      </dgm:t>
    </dgm:pt>
    <dgm:pt modelId="{BB7749DD-FFF1-46DC-B243-621A1406D32B}" type="sibTrans" cxnId="{DBFDFE88-3EC9-49D7-B2DC-8CD4E44D97CD}">
      <dgm:prSet/>
      <dgm:spPr/>
      <dgm:t>
        <a:bodyPr/>
        <a:lstStyle/>
        <a:p>
          <a:endParaRPr lang="en-US"/>
        </a:p>
      </dgm:t>
    </dgm:pt>
    <dgm:pt modelId="{B729D658-677E-4ED1-BA92-024034BEDE14}">
      <dgm:prSet/>
      <dgm:spPr/>
      <dgm:t>
        <a:bodyPr/>
        <a:lstStyle/>
        <a:p>
          <a:pPr rtl="0" eaLnBrk="1" latinLnBrk="0">
            <a:spcAft>
              <a:spcPts val="0"/>
            </a:spcAft>
          </a:pPr>
          <a:r>
            <a:rPr lang="en-US" dirty="0" smtClean="0"/>
            <a:t>Maximizing</a:t>
          </a:r>
        </a:p>
        <a:p>
          <a:pPr rtl="0" eaLnBrk="1" latinLnBrk="0">
            <a:spcAft>
              <a:spcPts val="0"/>
            </a:spcAft>
          </a:pPr>
          <a:r>
            <a:rPr lang="en-US" dirty="0" smtClean="0"/>
            <a:t>Profits</a:t>
          </a:r>
        </a:p>
      </dgm:t>
    </dgm:pt>
    <dgm:pt modelId="{46D63DF1-98C1-4548-BE1D-CC2B2B67FBA9}" type="parTrans" cxnId="{F2EB00D2-47D1-46F0-8AB1-38D40AB206DF}">
      <dgm:prSet/>
      <dgm:spPr/>
      <dgm:t>
        <a:bodyPr/>
        <a:lstStyle/>
        <a:p>
          <a:endParaRPr lang="en-US" dirty="0"/>
        </a:p>
      </dgm:t>
    </dgm:pt>
    <dgm:pt modelId="{51FDED7C-62B3-4F27-9A42-CED86E0B9117}" type="sibTrans" cxnId="{F2EB00D2-47D1-46F0-8AB1-38D40AB206DF}">
      <dgm:prSet/>
      <dgm:spPr/>
      <dgm:t>
        <a:bodyPr/>
        <a:lstStyle/>
        <a:p>
          <a:endParaRPr lang="en-US"/>
        </a:p>
      </dgm:t>
    </dgm:pt>
    <dgm:pt modelId="{9A678F1B-E788-428C-ACBD-4BBA79C3F225}">
      <dgm:prSet/>
      <dgm:spPr/>
      <dgm:t>
        <a:bodyPr/>
        <a:lstStyle/>
        <a:p>
          <a:pPr rtl="0" eaLnBrk="1" latinLnBrk="0">
            <a:spcAft>
              <a:spcPts val="0"/>
            </a:spcAft>
          </a:pPr>
          <a:r>
            <a:rPr lang="en-US" smtClean="0"/>
            <a:t>Target</a:t>
          </a:r>
        </a:p>
        <a:p>
          <a:pPr rtl="0" eaLnBrk="1" latinLnBrk="0">
            <a:spcAft>
              <a:spcPts val="0"/>
            </a:spcAft>
          </a:pPr>
          <a:r>
            <a:rPr lang="en-US" smtClean="0"/>
            <a:t>return </a:t>
          </a:r>
        </a:p>
        <a:p>
          <a:pPr rtl="0" eaLnBrk="1" latinLnBrk="0">
            <a:spcAft>
              <a:spcPts val="0"/>
            </a:spcAft>
          </a:pPr>
          <a:r>
            <a:rPr lang="en-US" smtClean="0"/>
            <a:t>pricing</a:t>
          </a:r>
          <a:endParaRPr lang="en-US" dirty="0" smtClean="0"/>
        </a:p>
      </dgm:t>
    </dgm:pt>
    <dgm:pt modelId="{59EDE691-FC17-453C-98C4-11C464CCBD1E}" type="parTrans" cxnId="{2C7B4366-6FB8-4E44-AC98-AA83AB45D5DB}">
      <dgm:prSet/>
      <dgm:spPr/>
      <dgm:t>
        <a:bodyPr/>
        <a:lstStyle/>
        <a:p>
          <a:endParaRPr lang="en-US"/>
        </a:p>
      </dgm:t>
    </dgm:pt>
    <dgm:pt modelId="{DDA67607-11F4-4499-9453-8F8825664933}" type="sibTrans" cxnId="{2C7B4366-6FB8-4E44-AC98-AA83AB45D5DB}">
      <dgm:prSet/>
      <dgm:spPr/>
      <dgm:t>
        <a:bodyPr/>
        <a:lstStyle/>
        <a:p>
          <a:endParaRPr lang="en-US"/>
        </a:p>
      </dgm:t>
    </dgm:pt>
    <dgm:pt modelId="{C907DB40-46E6-4A0E-8347-8697ED247E2E}" type="pres">
      <dgm:prSet presAssocID="{BDD2CC6F-4836-4371-B64D-EB377E2B6D7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922AE98-1A10-42A3-BD4B-864285B97EB8}" type="pres">
      <dgm:prSet presAssocID="{A65AA27C-450F-40FD-8EEC-7FEC4FCF7D72}" presName="centerShape" presStyleLbl="node0" presStyleIdx="0" presStyleCnt="1"/>
      <dgm:spPr/>
      <dgm:t>
        <a:bodyPr/>
        <a:lstStyle/>
        <a:p>
          <a:endParaRPr lang="en-US"/>
        </a:p>
      </dgm:t>
    </dgm:pt>
    <dgm:pt modelId="{0403B1A0-2CF0-4B27-A8EC-355E4E6871CC}" type="pres">
      <dgm:prSet presAssocID="{98F360E3-97AF-4F5B-8796-329CC8EC9DA5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8A587C66-7BB0-449A-A611-0ABDB3BD9317}" type="pres">
      <dgm:prSet presAssocID="{0C2FBCFA-FCB0-4575-890D-E5958E7A9B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8D2DA-5F3C-468E-BA28-03955634F5CD}" type="pres">
      <dgm:prSet presAssocID="{46D63DF1-98C1-4548-BE1D-CC2B2B67FBA9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CBA547E-0D52-409A-A02F-3BBC437A7D6F}" type="pres">
      <dgm:prSet presAssocID="{B729D658-677E-4ED1-BA92-024034BEDE1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7E357-581E-4E7D-9EF2-42122EA5A82B}" type="pres">
      <dgm:prSet presAssocID="{59EDE691-FC17-453C-98C4-11C464CCBD1E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C2E73FE6-44BC-444B-9DA2-0C7721DADB78}" type="pres">
      <dgm:prSet presAssocID="{9A678F1B-E788-428C-ACBD-4BBA79C3F22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F7B71C-8DF2-4F9B-B174-23DB4C1FCE80}" srcId="{BDD2CC6F-4836-4371-B64D-EB377E2B6D73}" destId="{A65AA27C-450F-40FD-8EEC-7FEC4FCF7D72}" srcOrd="0" destOrd="0" parTransId="{23DC78D4-D958-4324-B17B-8657822C8500}" sibTransId="{1DCB9851-2024-4C7C-9B55-B1D0BEED2A2D}"/>
    <dgm:cxn modelId="{DBFDFE88-3EC9-49D7-B2DC-8CD4E44D97CD}" srcId="{A65AA27C-450F-40FD-8EEC-7FEC4FCF7D72}" destId="{0C2FBCFA-FCB0-4575-890D-E5958E7A9BCD}" srcOrd="0" destOrd="0" parTransId="{98F360E3-97AF-4F5B-8796-329CC8EC9DA5}" sibTransId="{BB7749DD-FFF1-46DC-B243-621A1406D32B}"/>
    <dgm:cxn modelId="{4966AD8E-E2CF-4950-83A7-4E7EE588A4BD}" type="presOf" srcId="{9A678F1B-E788-428C-ACBD-4BBA79C3F225}" destId="{C2E73FE6-44BC-444B-9DA2-0C7721DADB78}" srcOrd="0" destOrd="0" presId="urn:microsoft.com/office/officeart/2005/8/layout/radial4"/>
    <dgm:cxn modelId="{41FB0056-1DE5-4BDB-8FF9-83EB0E4E84C9}" type="presOf" srcId="{B729D658-677E-4ED1-BA92-024034BEDE14}" destId="{4CBA547E-0D52-409A-A02F-3BBC437A7D6F}" srcOrd="0" destOrd="0" presId="urn:microsoft.com/office/officeart/2005/8/layout/radial4"/>
    <dgm:cxn modelId="{7608D7EC-CF55-4D33-AED6-B196C7008573}" type="presOf" srcId="{0C2FBCFA-FCB0-4575-890D-E5958E7A9BCD}" destId="{8A587C66-7BB0-449A-A611-0ABDB3BD9317}" srcOrd="0" destOrd="0" presId="urn:microsoft.com/office/officeart/2005/8/layout/radial4"/>
    <dgm:cxn modelId="{0A23391E-4835-4556-BBDC-FD4EDA6C31B3}" type="presOf" srcId="{BDD2CC6F-4836-4371-B64D-EB377E2B6D73}" destId="{C907DB40-46E6-4A0E-8347-8697ED247E2E}" srcOrd="0" destOrd="0" presId="urn:microsoft.com/office/officeart/2005/8/layout/radial4"/>
    <dgm:cxn modelId="{2C7B4366-6FB8-4E44-AC98-AA83AB45D5DB}" srcId="{A65AA27C-450F-40FD-8EEC-7FEC4FCF7D72}" destId="{9A678F1B-E788-428C-ACBD-4BBA79C3F225}" srcOrd="2" destOrd="0" parTransId="{59EDE691-FC17-453C-98C4-11C464CCBD1E}" sibTransId="{DDA67607-11F4-4499-9453-8F8825664933}"/>
    <dgm:cxn modelId="{530B1CE2-5ED2-46F6-A863-43DC2948D5D0}" type="presOf" srcId="{A65AA27C-450F-40FD-8EEC-7FEC4FCF7D72}" destId="{A922AE98-1A10-42A3-BD4B-864285B97EB8}" srcOrd="0" destOrd="0" presId="urn:microsoft.com/office/officeart/2005/8/layout/radial4"/>
    <dgm:cxn modelId="{F2EB00D2-47D1-46F0-8AB1-38D40AB206DF}" srcId="{A65AA27C-450F-40FD-8EEC-7FEC4FCF7D72}" destId="{B729D658-677E-4ED1-BA92-024034BEDE14}" srcOrd="1" destOrd="0" parTransId="{46D63DF1-98C1-4548-BE1D-CC2B2B67FBA9}" sibTransId="{51FDED7C-62B3-4F27-9A42-CED86E0B9117}"/>
    <dgm:cxn modelId="{591F347C-7422-46F6-918B-19E727D83B79}" type="presOf" srcId="{98F360E3-97AF-4F5B-8796-329CC8EC9DA5}" destId="{0403B1A0-2CF0-4B27-A8EC-355E4E6871CC}" srcOrd="0" destOrd="0" presId="urn:microsoft.com/office/officeart/2005/8/layout/radial4"/>
    <dgm:cxn modelId="{DE56E34A-CDA1-456C-912E-04AD0EB963D2}" type="presOf" srcId="{59EDE691-FC17-453C-98C4-11C464CCBD1E}" destId="{3B87E357-581E-4E7D-9EF2-42122EA5A82B}" srcOrd="0" destOrd="0" presId="urn:microsoft.com/office/officeart/2005/8/layout/radial4"/>
    <dgm:cxn modelId="{87ED1883-9138-403F-85E1-DD75EB745DBA}" type="presOf" srcId="{46D63DF1-98C1-4548-BE1D-CC2B2B67FBA9}" destId="{C288D2DA-5F3C-468E-BA28-03955634F5CD}" srcOrd="0" destOrd="0" presId="urn:microsoft.com/office/officeart/2005/8/layout/radial4"/>
    <dgm:cxn modelId="{FE04788F-9096-47BB-B1AC-F202F0FFD796}" type="presParOf" srcId="{C907DB40-46E6-4A0E-8347-8697ED247E2E}" destId="{A922AE98-1A10-42A3-BD4B-864285B97EB8}" srcOrd="0" destOrd="0" presId="urn:microsoft.com/office/officeart/2005/8/layout/radial4"/>
    <dgm:cxn modelId="{4D72DBB6-DB48-4964-B6ED-A7297CE730BF}" type="presParOf" srcId="{C907DB40-46E6-4A0E-8347-8697ED247E2E}" destId="{0403B1A0-2CF0-4B27-A8EC-355E4E6871CC}" srcOrd="1" destOrd="0" presId="urn:microsoft.com/office/officeart/2005/8/layout/radial4"/>
    <dgm:cxn modelId="{44D719B8-B867-44F8-AA85-3F6F94478050}" type="presParOf" srcId="{C907DB40-46E6-4A0E-8347-8697ED247E2E}" destId="{8A587C66-7BB0-449A-A611-0ABDB3BD9317}" srcOrd="2" destOrd="0" presId="urn:microsoft.com/office/officeart/2005/8/layout/radial4"/>
    <dgm:cxn modelId="{C7D92453-9323-4F34-8BD3-A327C43CB80E}" type="presParOf" srcId="{C907DB40-46E6-4A0E-8347-8697ED247E2E}" destId="{C288D2DA-5F3C-468E-BA28-03955634F5CD}" srcOrd="3" destOrd="0" presId="urn:microsoft.com/office/officeart/2005/8/layout/radial4"/>
    <dgm:cxn modelId="{CC4FF088-E2A0-4C07-B01E-A1DC809B135E}" type="presParOf" srcId="{C907DB40-46E6-4A0E-8347-8697ED247E2E}" destId="{4CBA547E-0D52-409A-A02F-3BBC437A7D6F}" srcOrd="4" destOrd="0" presId="urn:microsoft.com/office/officeart/2005/8/layout/radial4"/>
    <dgm:cxn modelId="{6D316AE5-4806-4D2C-8BA9-93FA721E4EF3}" type="presParOf" srcId="{C907DB40-46E6-4A0E-8347-8697ED247E2E}" destId="{3B87E357-581E-4E7D-9EF2-42122EA5A82B}" srcOrd="5" destOrd="0" presId="urn:microsoft.com/office/officeart/2005/8/layout/radial4"/>
    <dgm:cxn modelId="{83371328-0349-4A44-929A-F0EA441A0A61}" type="presParOf" srcId="{C907DB40-46E6-4A0E-8347-8697ED247E2E}" destId="{C2E73FE6-44BC-444B-9DA2-0C7721DADB78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C0509E-E18A-49AE-9538-2B23A227B064}" type="doc">
      <dgm:prSet loTypeId="urn:microsoft.com/office/officeart/2005/8/layout/venn1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8E8E81B-7D1B-42F3-B445-BB5DF218ECDA}">
      <dgm:prSet/>
      <dgm:spPr/>
      <dgm:t>
        <a:bodyPr/>
        <a:lstStyle/>
        <a:p>
          <a:pPr rtl="0"/>
          <a:r>
            <a:rPr lang="en-US" dirty="0" smtClean="0"/>
            <a:t>Focus on increasing sales</a:t>
          </a:r>
          <a:endParaRPr lang="en-US" dirty="0"/>
        </a:p>
      </dgm:t>
    </dgm:pt>
    <dgm:pt modelId="{A18426E0-3562-455E-B9EC-E1C28708B66B}" type="parTrans" cxnId="{8F97E733-0767-4069-A5D4-9BE384936094}">
      <dgm:prSet/>
      <dgm:spPr/>
      <dgm:t>
        <a:bodyPr/>
        <a:lstStyle/>
        <a:p>
          <a:endParaRPr lang="en-US"/>
        </a:p>
      </dgm:t>
    </dgm:pt>
    <dgm:pt modelId="{529CB7B9-B7F8-4D3B-B96A-FE92ABB0902D}" type="sibTrans" cxnId="{8F97E733-0767-4069-A5D4-9BE384936094}">
      <dgm:prSet/>
      <dgm:spPr/>
      <dgm:t>
        <a:bodyPr/>
        <a:lstStyle/>
        <a:p>
          <a:endParaRPr lang="en-US"/>
        </a:p>
      </dgm:t>
    </dgm:pt>
    <dgm:pt modelId="{2DF2F769-7958-44FA-9E26-1AC58748E6A3}">
      <dgm:prSet/>
      <dgm:spPr/>
      <dgm:t>
        <a:bodyPr/>
        <a:lstStyle/>
        <a:p>
          <a:pPr rtl="0"/>
          <a:r>
            <a:rPr lang="en-US" dirty="0" smtClean="0"/>
            <a:t>More concerned with overall market share</a:t>
          </a:r>
          <a:endParaRPr lang="en-US" dirty="0"/>
        </a:p>
      </dgm:t>
    </dgm:pt>
    <dgm:pt modelId="{09431A35-8BF2-45D9-9FDA-A978A007B9D3}" type="parTrans" cxnId="{241CD90A-7B25-496D-BFEC-02B7DDF32527}">
      <dgm:prSet/>
      <dgm:spPr/>
      <dgm:t>
        <a:bodyPr/>
        <a:lstStyle/>
        <a:p>
          <a:endParaRPr lang="en-US"/>
        </a:p>
      </dgm:t>
    </dgm:pt>
    <dgm:pt modelId="{8D9680EA-CFE2-4156-88BF-5CB53195EC6A}" type="sibTrans" cxnId="{241CD90A-7B25-496D-BFEC-02B7DDF32527}">
      <dgm:prSet/>
      <dgm:spPr/>
      <dgm:t>
        <a:bodyPr/>
        <a:lstStyle/>
        <a:p>
          <a:endParaRPr lang="en-US"/>
        </a:p>
      </dgm:t>
    </dgm:pt>
    <dgm:pt modelId="{46C4D3C9-B1C7-4C5A-98D4-2AB043C1D94C}">
      <dgm:prSet/>
      <dgm:spPr/>
      <dgm:t>
        <a:bodyPr/>
        <a:lstStyle/>
        <a:p>
          <a:pPr rtl="0"/>
          <a:r>
            <a:rPr lang="en-US" dirty="0" smtClean="0"/>
            <a:t>Does not always imply setting low prices</a:t>
          </a:r>
          <a:endParaRPr lang="en-US" dirty="0"/>
        </a:p>
      </dgm:t>
    </dgm:pt>
    <dgm:pt modelId="{2BE52D3B-97BD-4CE0-910C-ED835C12228E}" type="parTrans" cxnId="{9B66DBDA-EA91-4018-97FF-273C900AB68D}">
      <dgm:prSet/>
      <dgm:spPr/>
      <dgm:t>
        <a:bodyPr/>
        <a:lstStyle/>
        <a:p>
          <a:endParaRPr lang="en-US"/>
        </a:p>
      </dgm:t>
    </dgm:pt>
    <dgm:pt modelId="{AB3E8EBD-634B-4D22-915F-3B8072E805C1}" type="sibTrans" cxnId="{9B66DBDA-EA91-4018-97FF-273C900AB68D}">
      <dgm:prSet/>
      <dgm:spPr/>
      <dgm:t>
        <a:bodyPr/>
        <a:lstStyle/>
        <a:p>
          <a:endParaRPr lang="en-US"/>
        </a:p>
      </dgm:t>
    </dgm:pt>
    <dgm:pt modelId="{55395108-80C6-4C24-8548-43B3040C6ED5}" type="pres">
      <dgm:prSet presAssocID="{FDC0509E-E18A-49AE-9538-2B23A227B06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E217F4-1051-450B-92B7-08C846986AC7}" type="pres">
      <dgm:prSet presAssocID="{78E8E81B-7D1B-42F3-B445-BB5DF218ECDA}" presName="circ1" presStyleLbl="vennNode1" presStyleIdx="0" presStyleCnt="3"/>
      <dgm:spPr/>
      <dgm:t>
        <a:bodyPr/>
        <a:lstStyle/>
        <a:p>
          <a:endParaRPr lang="en-US"/>
        </a:p>
      </dgm:t>
    </dgm:pt>
    <dgm:pt modelId="{A18DECA7-5DC8-4025-AC57-D4C3FB77EDD0}" type="pres">
      <dgm:prSet presAssocID="{78E8E81B-7D1B-42F3-B445-BB5DF218ECD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1AF86-E487-4D29-8B5B-C1F570E9D8F8}" type="pres">
      <dgm:prSet presAssocID="{2DF2F769-7958-44FA-9E26-1AC58748E6A3}" presName="circ2" presStyleLbl="vennNode1" presStyleIdx="1" presStyleCnt="3"/>
      <dgm:spPr/>
      <dgm:t>
        <a:bodyPr/>
        <a:lstStyle/>
        <a:p>
          <a:endParaRPr lang="en-US"/>
        </a:p>
      </dgm:t>
    </dgm:pt>
    <dgm:pt modelId="{5E28825F-9C4D-4505-8F63-4D40ABC85966}" type="pres">
      <dgm:prSet presAssocID="{2DF2F769-7958-44FA-9E26-1AC58748E6A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433BC-8C72-44D2-9FA6-C5544F2B2A39}" type="pres">
      <dgm:prSet presAssocID="{46C4D3C9-B1C7-4C5A-98D4-2AB043C1D94C}" presName="circ3" presStyleLbl="vennNode1" presStyleIdx="2" presStyleCnt="3"/>
      <dgm:spPr/>
      <dgm:t>
        <a:bodyPr/>
        <a:lstStyle/>
        <a:p>
          <a:endParaRPr lang="en-US"/>
        </a:p>
      </dgm:t>
    </dgm:pt>
    <dgm:pt modelId="{219FB31B-F158-44B3-96B2-39FD566AC879}" type="pres">
      <dgm:prSet presAssocID="{46C4D3C9-B1C7-4C5A-98D4-2AB043C1D94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1E9A37-BB8A-4576-B12C-2079B28CFB55}" type="presOf" srcId="{FDC0509E-E18A-49AE-9538-2B23A227B064}" destId="{55395108-80C6-4C24-8548-43B3040C6ED5}" srcOrd="0" destOrd="0" presId="urn:microsoft.com/office/officeart/2005/8/layout/venn1"/>
    <dgm:cxn modelId="{10EDB078-9733-4B7D-B9BF-FE438DCDBD3B}" type="presOf" srcId="{46C4D3C9-B1C7-4C5A-98D4-2AB043C1D94C}" destId="{219FB31B-F158-44B3-96B2-39FD566AC879}" srcOrd="1" destOrd="0" presId="urn:microsoft.com/office/officeart/2005/8/layout/venn1"/>
    <dgm:cxn modelId="{4328FD77-FD48-4AEC-8B7D-F58D07A6004B}" type="presOf" srcId="{78E8E81B-7D1B-42F3-B445-BB5DF218ECDA}" destId="{CBE217F4-1051-450B-92B7-08C846986AC7}" srcOrd="0" destOrd="0" presId="urn:microsoft.com/office/officeart/2005/8/layout/venn1"/>
    <dgm:cxn modelId="{CF51BF17-D303-48FF-839E-6DF1081374E7}" type="presOf" srcId="{46C4D3C9-B1C7-4C5A-98D4-2AB043C1D94C}" destId="{6C2433BC-8C72-44D2-9FA6-C5544F2B2A39}" srcOrd="0" destOrd="0" presId="urn:microsoft.com/office/officeart/2005/8/layout/venn1"/>
    <dgm:cxn modelId="{35BC6250-BDDD-4D81-8C40-A2986069C226}" type="presOf" srcId="{78E8E81B-7D1B-42F3-B445-BB5DF218ECDA}" destId="{A18DECA7-5DC8-4025-AC57-D4C3FB77EDD0}" srcOrd="1" destOrd="0" presId="urn:microsoft.com/office/officeart/2005/8/layout/venn1"/>
    <dgm:cxn modelId="{9B66DBDA-EA91-4018-97FF-273C900AB68D}" srcId="{FDC0509E-E18A-49AE-9538-2B23A227B064}" destId="{46C4D3C9-B1C7-4C5A-98D4-2AB043C1D94C}" srcOrd="2" destOrd="0" parTransId="{2BE52D3B-97BD-4CE0-910C-ED835C12228E}" sibTransId="{AB3E8EBD-634B-4D22-915F-3B8072E805C1}"/>
    <dgm:cxn modelId="{8F97E733-0767-4069-A5D4-9BE384936094}" srcId="{FDC0509E-E18A-49AE-9538-2B23A227B064}" destId="{78E8E81B-7D1B-42F3-B445-BB5DF218ECDA}" srcOrd="0" destOrd="0" parTransId="{A18426E0-3562-455E-B9EC-E1C28708B66B}" sibTransId="{529CB7B9-B7F8-4D3B-B96A-FE92ABB0902D}"/>
    <dgm:cxn modelId="{36F15394-FFEB-4D45-9A77-A5A03ED2EDC5}" type="presOf" srcId="{2DF2F769-7958-44FA-9E26-1AC58748E6A3}" destId="{5E91AF86-E487-4D29-8B5B-C1F570E9D8F8}" srcOrd="0" destOrd="0" presId="urn:microsoft.com/office/officeart/2005/8/layout/venn1"/>
    <dgm:cxn modelId="{AECFC6DB-E2F5-42C1-BC7D-9809BFDED576}" type="presOf" srcId="{2DF2F769-7958-44FA-9E26-1AC58748E6A3}" destId="{5E28825F-9C4D-4505-8F63-4D40ABC85966}" srcOrd="1" destOrd="0" presId="urn:microsoft.com/office/officeart/2005/8/layout/venn1"/>
    <dgm:cxn modelId="{241CD90A-7B25-496D-BFEC-02B7DDF32527}" srcId="{FDC0509E-E18A-49AE-9538-2B23A227B064}" destId="{2DF2F769-7958-44FA-9E26-1AC58748E6A3}" srcOrd="1" destOrd="0" parTransId="{09431A35-8BF2-45D9-9FDA-A978A007B9D3}" sibTransId="{8D9680EA-CFE2-4156-88BF-5CB53195EC6A}"/>
    <dgm:cxn modelId="{4239E604-F640-44EB-86A0-B54B87C08ADE}" type="presParOf" srcId="{55395108-80C6-4C24-8548-43B3040C6ED5}" destId="{CBE217F4-1051-450B-92B7-08C846986AC7}" srcOrd="0" destOrd="0" presId="urn:microsoft.com/office/officeart/2005/8/layout/venn1"/>
    <dgm:cxn modelId="{EB52452C-D419-4482-A1EB-3F0681EAA0EF}" type="presParOf" srcId="{55395108-80C6-4C24-8548-43B3040C6ED5}" destId="{A18DECA7-5DC8-4025-AC57-D4C3FB77EDD0}" srcOrd="1" destOrd="0" presId="urn:microsoft.com/office/officeart/2005/8/layout/venn1"/>
    <dgm:cxn modelId="{E3655DBA-080E-45DD-8DB6-1D7F6FBFA3A1}" type="presParOf" srcId="{55395108-80C6-4C24-8548-43B3040C6ED5}" destId="{5E91AF86-E487-4D29-8B5B-C1F570E9D8F8}" srcOrd="2" destOrd="0" presId="urn:microsoft.com/office/officeart/2005/8/layout/venn1"/>
    <dgm:cxn modelId="{2BA40EB8-1352-4C40-8BF1-7223055D2173}" type="presParOf" srcId="{55395108-80C6-4C24-8548-43B3040C6ED5}" destId="{5E28825F-9C4D-4505-8F63-4D40ABC85966}" srcOrd="3" destOrd="0" presId="urn:microsoft.com/office/officeart/2005/8/layout/venn1"/>
    <dgm:cxn modelId="{073DCB04-7776-4A75-851D-EFCA176A9762}" type="presParOf" srcId="{55395108-80C6-4C24-8548-43B3040C6ED5}" destId="{6C2433BC-8C72-44D2-9FA6-C5544F2B2A39}" srcOrd="4" destOrd="0" presId="urn:microsoft.com/office/officeart/2005/8/layout/venn1"/>
    <dgm:cxn modelId="{55210B61-0D8B-43A2-8BB4-EFFECC1AA8B8}" type="presParOf" srcId="{55395108-80C6-4C24-8548-43B3040C6ED5}" destId="{219FB31B-F158-44B3-96B2-39FD566AC87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4C4230-BBD1-40B8-8D66-AE08F30CED87}" type="doc">
      <dgm:prSet loTypeId="urn:microsoft.com/office/officeart/2005/8/layout/cycle1" loCatId="cycle" qsTypeId="urn:microsoft.com/office/officeart/2005/8/quickstyle/simple3" qsCatId="simple" csTypeId="urn:microsoft.com/office/officeart/2005/8/colors/colorful4" csCatId="colorful"/>
      <dgm:spPr/>
    </dgm:pt>
    <dgm:pt modelId="{8BF9D4F1-64F2-4C6C-B24A-1CD0440CD11F}">
      <dgm:prSet custT="1"/>
      <dgm:spPr/>
      <dgm:t>
        <a:bodyPr/>
        <a:lstStyle/>
        <a:p>
          <a:pPr rtl="0" eaLnBrk="1" latinLnBrk="0"/>
          <a:r>
            <a:rPr lang="en-US" sz="2000" dirty="0" smtClean="0"/>
            <a:t>Income </a:t>
          </a:r>
        </a:p>
        <a:p>
          <a:pPr rtl="0" eaLnBrk="1" latinLnBrk="0"/>
          <a:r>
            <a:rPr lang="en-US" sz="2000" dirty="0" smtClean="0"/>
            <a:t>effect</a:t>
          </a:r>
        </a:p>
      </dgm:t>
    </dgm:pt>
    <dgm:pt modelId="{AD41C17C-2641-40A9-AAC1-785871D8FB79}" type="parTrans" cxnId="{AF088471-B296-4DD0-A8CC-59A45AE6FFD2}">
      <dgm:prSet/>
      <dgm:spPr/>
      <dgm:t>
        <a:bodyPr/>
        <a:lstStyle/>
        <a:p>
          <a:endParaRPr lang="en-US" sz="1600"/>
        </a:p>
      </dgm:t>
    </dgm:pt>
    <dgm:pt modelId="{4B9F3B02-B4FB-4B45-BC7D-BC08765E4A74}" type="sibTrans" cxnId="{AF088471-B296-4DD0-A8CC-59A45AE6FFD2}">
      <dgm:prSet/>
      <dgm:spPr/>
      <dgm:t>
        <a:bodyPr/>
        <a:lstStyle/>
        <a:p>
          <a:endParaRPr lang="en-US" sz="1600" dirty="0"/>
        </a:p>
      </dgm:t>
    </dgm:pt>
    <dgm:pt modelId="{2FE1F2F4-3F68-4F2E-935F-4901FC187F00}">
      <dgm:prSet custT="1"/>
      <dgm:spPr/>
      <dgm:t>
        <a:bodyPr/>
        <a:lstStyle/>
        <a:p>
          <a:pPr rtl="0" eaLnBrk="1" latinLnBrk="0"/>
          <a:r>
            <a:rPr lang="en-US" sz="2000" dirty="0" smtClean="0"/>
            <a:t>Substitution</a:t>
          </a:r>
        </a:p>
        <a:p>
          <a:pPr rtl="0" eaLnBrk="1" latinLnBrk="0"/>
          <a:r>
            <a:rPr lang="en-US" sz="2000" dirty="0" smtClean="0"/>
            <a:t>effect</a:t>
          </a:r>
        </a:p>
      </dgm:t>
    </dgm:pt>
    <dgm:pt modelId="{7F7FA765-ED9D-4136-92DD-8624F84D7FF2}" type="parTrans" cxnId="{1445408A-7545-4245-90EF-F5CA13843CA5}">
      <dgm:prSet/>
      <dgm:spPr/>
      <dgm:t>
        <a:bodyPr/>
        <a:lstStyle/>
        <a:p>
          <a:endParaRPr lang="en-US" sz="1600"/>
        </a:p>
      </dgm:t>
    </dgm:pt>
    <dgm:pt modelId="{1273EE12-DE52-45F7-8DDD-7D06C816624F}" type="sibTrans" cxnId="{1445408A-7545-4245-90EF-F5CA13843CA5}">
      <dgm:prSet/>
      <dgm:spPr/>
      <dgm:t>
        <a:bodyPr/>
        <a:lstStyle/>
        <a:p>
          <a:endParaRPr lang="en-US" sz="1600" dirty="0"/>
        </a:p>
      </dgm:t>
    </dgm:pt>
    <dgm:pt modelId="{5F2DFA53-9660-4D56-8AED-A117859936EE}">
      <dgm:prSet custT="1"/>
      <dgm:spPr/>
      <dgm:t>
        <a:bodyPr/>
        <a:lstStyle/>
        <a:p>
          <a:pPr rtl="0" eaLnBrk="1" latinLnBrk="0"/>
          <a:r>
            <a:rPr lang="en-US" sz="2000" dirty="0" smtClean="0"/>
            <a:t>Cross-</a:t>
          </a:r>
        </a:p>
        <a:p>
          <a:pPr rtl="0" eaLnBrk="1" latinLnBrk="0"/>
          <a:r>
            <a:rPr lang="en-US" sz="2000" dirty="0" smtClean="0"/>
            <a:t>price</a:t>
          </a:r>
        </a:p>
        <a:p>
          <a:pPr rtl="0" eaLnBrk="1" latinLnBrk="0"/>
          <a:r>
            <a:rPr lang="en-US" sz="2000" dirty="0" smtClean="0"/>
            <a:t>elasticity</a:t>
          </a:r>
        </a:p>
      </dgm:t>
    </dgm:pt>
    <dgm:pt modelId="{4907C58B-D673-402C-9807-DB5BD5FE62AC}" type="parTrans" cxnId="{C7B94676-364A-4BE9-AA71-7E92A13FD190}">
      <dgm:prSet/>
      <dgm:spPr/>
      <dgm:t>
        <a:bodyPr/>
        <a:lstStyle/>
        <a:p>
          <a:endParaRPr lang="en-US" sz="1600"/>
        </a:p>
      </dgm:t>
    </dgm:pt>
    <dgm:pt modelId="{7777EABE-A8D2-4BAF-AE85-0F97D8A7246E}" type="sibTrans" cxnId="{C7B94676-364A-4BE9-AA71-7E92A13FD190}">
      <dgm:prSet/>
      <dgm:spPr/>
      <dgm:t>
        <a:bodyPr/>
        <a:lstStyle/>
        <a:p>
          <a:endParaRPr lang="en-US" sz="1600" dirty="0"/>
        </a:p>
      </dgm:t>
    </dgm:pt>
    <dgm:pt modelId="{D117EE22-EE34-469A-8776-40DCACD104C3}" type="pres">
      <dgm:prSet presAssocID="{B74C4230-BBD1-40B8-8D66-AE08F30CED87}" presName="cycle" presStyleCnt="0">
        <dgm:presLayoutVars>
          <dgm:dir/>
          <dgm:resizeHandles val="exact"/>
        </dgm:presLayoutVars>
      </dgm:prSet>
      <dgm:spPr/>
    </dgm:pt>
    <dgm:pt modelId="{77AE0CEC-7F18-45E9-9A80-715FB59C27CE}" type="pres">
      <dgm:prSet presAssocID="{8BF9D4F1-64F2-4C6C-B24A-1CD0440CD11F}" presName="dummy" presStyleCnt="0"/>
      <dgm:spPr/>
    </dgm:pt>
    <dgm:pt modelId="{33A1FD4A-E453-4C06-93C7-D3F5AAC68EC4}" type="pres">
      <dgm:prSet presAssocID="{8BF9D4F1-64F2-4C6C-B24A-1CD0440CD11F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83700-D88E-4E7B-8C1F-4FB21989E140}" type="pres">
      <dgm:prSet presAssocID="{4B9F3B02-B4FB-4B45-BC7D-BC08765E4A74}" presName="sibTrans" presStyleLbl="node1" presStyleIdx="0" presStyleCnt="3"/>
      <dgm:spPr/>
      <dgm:t>
        <a:bodyPr/>
        <a:lstStyle/>
        <a:p>
          <a:endParaRPr lang="en-US"/>
        </a:p>
      </dgm:t>
    </dgm:pt>
    <dgm:pt modelId="{C709315B-56B7-433F-B003-F914D005C080}" type="pres">
      <dgm:prSet presAssocID="{2FE1F2F4-3F68-4F2E-935F-4901FC187F00}" presName="dummy" presStyleCnt="0"/>
      <dgm:spPr/>
    </dgm:pt>
    <dgm:pt modelId="{36A0C6DE-DD4D-47E3-8BE7-09154649944D}" type="pres">
      <dgm:prSet presAssocID="{2FE1F2F4-3F68-4F2E-935F-4901FC187F00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1F276-6EB0-4534-BD70-90623E6425F9}" type="pres">
      <dgm:prSet presAssocID="{1273EE12-DE52-45F7-8DDD-7D06C816624F}" presName="sibTrans" presStyleLbl="node1" presStyleIdx="1" presStyleCnt="3"/>
      <dgm:spPr/>
      <dgm:t>
        <a:bodyPr/>
        <a:lstStyle/>
        <a:p>
          <a:endParaRPr lang="en-US"/>
        </a:p>
      </dgm:t>
    </dgm:pt>
    <dgm:pt modelId="{9FE06CC5-6FE7-411A-9F39-7CBBBB1C30EA}" type="pres">
      <dgm:prSet presAssocID="{5F2DFA53-9660-4D56-8AED-A117859936EE}" presName="dummy" presStyleCnt="0"/>
      <dgm:spPr/>
    </dgm:pt>
    <dgm:pt modelId="{2BC4EF2A-B190-41EF-AE35-4D3A330B8A31}" type="pres">
      <dgm:prSet presAssocID="{5F2DFA53-9660-4D56-8AED-A117859936EE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58860-4DC1-44F2-9349-7536BEF4E46E}" type="pres">
      <dgm:prSet presAssocID="{7777EABE-A8D2-4BAF-AE85-0F97D8A7246E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1445408A-7545-4245-90EF-F5CA13843CA5}" srcId="{B74C4230-BBD1-40B8-8D66-AE08F30CED87}" destId="{2FE1F2F4-3F68-4F2E-935F-4901FC187F00}" srcOrd="1" destOrd="0" parTransId="{7F7FA765-ED9D-4136-92DD-8624F84D7FF2}" sibTransId="{1273EE12-DE52-45F7-8DDD-7D06C816624F}"/>
    <dgm:cxn modelId="{1C22A834-1995-407D-886C-13F63B59CB67}" type="presOf" srcId="{5F2DFA53-9660-4D56-8AED-A117859936EE}" destId="{2BC4EF2A-B190-41EF-AE35-4D3A330B8A31}" srcOrd="0" destOrd="0" presId="urn:microsoft.com/office/officeart/2005/8/layout/cycle1"/>
    <dgm:cxn modelId="{0ABBB3EF-D1C7-45CB-BA27-F83D630E3959}" type="presOf" srcId="{8BF9D4F1-64F2-4C6C-B24A-1CD0440CD11F}" destId="{33A1FD4A-E453-4C06-93C7-D3F5AAC68EC4}" srcOrd="0" destOrd="0" presId="urn:microsoft.com/office/officeart/2005/8/layout/cycle1"/>
    <dgm:cxn modelId="{D77C4F1F-BE60-48E4-BA76-8E27F110BFE0}" type="presOf" srcId="{B74C4230-BBD1-40B8-8D66-AE08F30CED87}" destId="{D117EE22-EE34-469A-8776-40DCACD104C3}" srcOrd="0" destOrd="0" presId="urn:microsoft.com/office/officeart/2005/8/layout/cycle1"/>
    <dgm:cxn modelId="{E566C3BD-6AD9-4238-A524-EDA6E41AE3A1}" type="presOf" srcId="{4B9F3B02-B4FB-4B45-BC7D-BC08765E4A74}" destId="{DFC83700-D88E-4E7B-8C1F-4FB21989E140}" srcOrd="0" destOrd="0" presId="urn:microsoft.com/office/officeart/2005/8/layout/cycle1"/>
    <dgm:cxn modelId="{50CA4C40-31A5-41AB-846B-D42F77B9EA2A}" type="presOf" srcId="{1273EE12-DE52-45F7-8DDD-7D06C816624F}" destId="{4531F276-6EB0-4534-BD70-90623E6425F9}" srcOrd="0" destOrd="0" presId="urn:microsoft.com/office/officeart/2005/8/layout/cycle1"/>
    <dgm:cxn modelId="{5A19C27B-8DE8-4C2B-B9E8-26C0D40230FD}" type="presOf" srcId="{2FE1F2F4-3F68-4F2E-935F-4901FC187F00}" destId="{36A0C6DE-DD4D-47E3-8BE7-09154649944D}" srcOrd="0" destOrd="0" presId="urn:microsoft.com/office/officeart/2005/8/layout/cycle1"/>
    <dgm:cxn modelId="{F336AF13-A6F8-4243-A1D6-8F03177C7939}" type="presOf" srcId="{7777EABE-A8D2-4BAF-AE85-0F97D8A7246E}" destId="{E5458860-4DC1-44F2-9349-7536BEF4E46E}" srcOrd="0" destOrd="0" presId="urn:microsoft.com/office/officeart/2005/8/layout/cycle1"/>
    <dgm:cxn modelId="{AF088471-B296-4DD0-A8CC-59A45AE6FFD2}" srcId="{B74C4230-BBD1-40B8-8D66-AE08F30CED87}" destId="{8BF9D4F1-64F2-4C6C-B24A-1CD0440CD11F}" srcOrd="0" destOrd="0" parTransId="{AD41C17C-2641-40A9-AAC1-785871D8FB79}" sibTransId="{4B9F3B02-B4FB-4B45-BC7D-BC08765E4A74}"/>
    <dgm:cxn modelId="{C7B94676-364A-4BE9-AA71-7E92A13FD190}" srcId="{B74C4230-BBD1-40B8-8D66-AE08F30CED87}" destId="{5F2DFA53-9660-4D56-8AED-A117859936EE}" srcOrd="2" destOrd="0" parTransId="{4907C58B-D673-402C-9807-DB5BD5FE62AC}" sibTransId="{7777EABE-A8D2-4BAF-AE85-0F97D8A7246E}"/>
    <dgm:cxn modelId="{978F1CD9-91D1-403D-9CA6-317359032A1B}" type="presParOf" srcId="{D117EE22-EE34-469A-8776-40DCACD104C3}" destId="{77AE0CEC-7F18-45E9-9A80-715FB59C27CE}" srcOrd="0" destOrd="0" presId="urn:microsoft.com/office/officeart/2005/8/layout/cycle1"/>
    <dgm:cxn modelId="{B79D312F-DB7C-4CD6-A2E7-AE31A353D9F8}" type="presParOf" srcId="{D117EE22-EE34-469A-8776-40DCACD104C3}" destId="{33A1FD4A-E453-4C06-93C7-D3F5AAC68EC4}" srcOrd="1" destOrd="0" presId="urn:microsoft.com/office/officeart/2005/8/layout/cycle1"/>
    <dgm:cxn modelId="{CA2C0065-EC46-438E-83DB-F5F9D6FA1BC3}" type="presParOf" srcId="{D117EE22-EE34-469A-8776-40DCACD104C3}" destId="{DFC83700-D88E-4E7B-8C1F-4FB21989E140}" srcOrd="2" destOrd="0" presId="urn:microsoft.com/office/officeart/2005/8/layout/cycle1"/>
    <dgm:cxn modelId="{DBF0FBFA-C26D-4439-A590-7425EA48FCB0}" type="presParOf" srcId="{D117EE22-EE34-469A-8776-40DCACD104C3}" destId="{C709315B-56B7-433F-B003-F914D005C080}" srcOrd="3" destOrd="0" presId="urn:microsoft.com/office/officeart/2005/8/layout/cycle1"/>
    <dgm:cxn modelId="{E8418E90-8DCA-4B55-B799-1786B057FC38}" type="presParOf" srcId="{D117EE22-EE34-469A-8776-40DCACD104C3}" destId="{36A0C6DE-DD4D-47E3-8BE7-09154649944D}" srcOrd="4" destOrd="0" presId="urn:microsoft.com/office/officeart/2005/8/layout/cycle1"/>
    <dgm:cxn modelId="{15B97C72-6DA9-4712-BB5F-7C492AE6DEE9}" type="presParOf" srcId="{D117EE22-EE34-469A-8776-40DCACD104C3}" destId="{4531F276-6EB0-4534-BD70-90623E6425F9}" srcOrd="5" destOrd="0" presId="urn:microsoft.com/office/officeart/2005/8/layout/cycle1"/>
    <dgm:cxn modelId="{93FC2913-74D0-4861-86BD-2276DBD63F42}" type="presParOf" srcId="{D117EE22-EE34-469A-8776-40DCACD104C3}" destId="{9FE06CC5-6FE7-411A-9F39-7CBBBB1C30EA}" srcOrd="6" destOrd="0" presId="urn:microsoft.com/office/officeart/2005/8/layout/cycle1"/>
    <dgm:cxn modelId="{D53CE9DD-9A40-42E8-8BB4-BCE3C8C5D9C2}" type="presParOf" srcId="{D117EE22-EE34-469A-8776-40DCACD104C3}" destId="{2BC4EF2A-B190-41EF-AE35-4D3A330B8A31}" srcOrd="7" destOrd="0" presId="urn:microsoft.com/office/officeart/2005/8/layout/cycle1"/>
    <dgm:cxn modelId="{B3EC8F8C-9DD2-422E-BF7C-A7644FDD876D}" type="presParOf" srcId="{D117EE22-EE34-469A-8776-40DCACD104C3}" destId="{E5458860-4DC1-44F2-9349-7536BEF4E46E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2AE98-1A10-42A3-BD4B-864285B97EB8}">
      <dsp:nvSpPr>
        <dsp:cNvPr id="0" name=""/>
        <dsp:cNvSpPr/>
      </dsp:nvSpPr>
      <dsp:spPr>
        <a:xfrm>
          <a:off x="1423463" y="1714232"/>
          <a:ext cx="1312965" cy="13129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 eaLnBrk="1" latinLnBrk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 smtClean="0"/>
            <a:t>Profit </a:t>
          </a:r>
        </a:p>
        <a:p>
          <a:pPr lvl="0" algn="ctr" defTabSz="666750" rtl="0" eaLnBrk="1" latinLnBrk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 smtClean="0"/>
            <a:t>Orientation</a:t>
          </a:r>
        </a:p>
      </dsp:txBody>
      <dsp:txXfrm>
        <a:off x="1615742" y="1906511"/>
        <a:ext cx="928407" cy="928407"/>
      </dsp:txXfrm>
    </dsp:sp>
    <dsp:sp modelId="{0403B1A0-2CF0-4B27-A8EC-355E4E6871CC}">
      <dsp:nvSpPr>
        <dsp:cNvPr id="0" name=""/>
        <dsp:cNvSpPr/>
      </dsp:nvSpPr>
      <dsp:spPr>
        <a:xfrm rot="12900000">
          <a:off x="530566" y="1468718"/>
          <a:ext cx="1056796" cy="37419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A587C66-7BB0-449A-A611-0ABDB3BD9317}">
      <dsp:nvSpPr>
        <dsp:cNvPr id="0" name=""/>
        <dsp:cNvSpPr/>
      </dsp:nvSpPr>
      <dsp:spPr>
        <a:xfrm>
          <a:off x="2467" y="853812"/>
          <a:ext cx="1247317" cy="997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 eaLnBrk="1" latinLnBrk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/>
            <a:t>Target</a:t>
          </a:r>
        </a:p>
        <a:p>
          <a:pPr lvl="0" algn="ctr" defTabSz="800100" rtl="0" eaLnBrk="1" latinLnBrk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/>
            <a:t>profit </a:t>
          </a:r>
        </a:p>
        <a:p>
          <a:pPr lvl="0" algn="ctr" defTabSz="800100" rtl="0" eaLnBrk="1" latinLnBrk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/>
            <a:t>pricing</a:t>
          </a:r>
        </a:p>
      </dsp:txBody>
      <dsp:txXfrm>
        <a:off x="31693" y="883038"/>
        <a:ext cx="1188865" cy="939402"/>
      </dsp:txXfrm>
    </dsp:sp>
    <dsp:sp modelId="{C288D2DA-5F3C-468E-BA28-03955634F5CD}">
      <dsp:nvSpPr>
        <dsp:cNvPr id="0" name=""/>
        <dsp:cNvSpPr/>
      </dsp:nvSpPr>
      <dsp:spPr>
        <a:xfrm rot="16200000">
          <a:off x="1551547" y="937229"/>
          <a:ext cx="1056796" cy="37419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CBA547E-0D52-409A-A02F-3BBC437A7D6F}">
      <dsp:nvSpPr>
        <dsp:cNvPr id="0" name=""/>
        <dsp:cNvSpPr/>
      </dsp:nvSpPr>
      <dsp:spPr>
        <a:xfrm>
          <a:off x="1456287" y="97001"/>
          <a:ext cx="1247317" cy="997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 eaLnBrk="1" latinLnBrk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/>
            <a:t>Maximizing</a:t>
          </a:r>
        </a:p>
        <a:p>
          <a:pPr lvl="0" algn="ctr" defTabSz="800100" rtl="0" eaLnBrk="1" latinLnBrk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/>
            <a:t>Profits</a:t>
          </a:r>
        </a:p>
      </dsp:txBody>
      <dsp:txXfrm>
        <a:off x="1485513" y="126227"/>
        <a:ext cx="1188865" cy="939402"/>
      </dsp:txXfrm>
    </dsp:sp>
    <dsp:sp modelId="{3B87E357-581E-4E7D-9EF2-42122EA5A82B}">
      <dsp:nvSpPr>
        <dsp:cNvPr id="0" name=""/>
        <dsp:cNvSpPr/>
      </dsp:nvSpPr>
      <dsp:spPr>
        <a:xfrm rot="19500000">
          <a:off x="2572528" y="1468718"/>
          <a:ext cx="1056796" cy="37419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E73FE6-44BC-444B-9DA2-0C7721DADB78}">
      <dsp:nvSpPr>
        <dsp:cNvPr id="0" name=""/>
        <dsp:cNvSpPr/>
      </dsp:nvSpPr>
      <dsp:spPr>
        <a:xfrm>
          <a:off x="2910106" y="853812"/>
          <a:ext cx="1247317" cy="997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 eaLnBrk="1" latinLnBrk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smtClean="0"/>
            <a:t>Target</a:t>
          </a:r>
        </a:p>
        <a:p>
          <a:pPr lvl="0" algn="ctr" defTabSz="800100" rtl="0" eaLnBrk="1" latinLnBrk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smtClean="0"/>
            <a:t>return </a:t>
          </a:r>
        </a:p>
        <a:p>
          <a:pPr lvl="0" algn="ctr" defTabSz="800100" rtl="0" eaLnBrk="1" latinLnBrk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smtClean="0"/>
            <a:t>pricing</a:t>
          </a:r>
          <a:endParaRPr lang="en-US" sz="1800" kern="1200" dirty="0" smtClean="0"/>
        </a:p>
      </dsp:txBody>
      <dsp:txXfrm>
        <a:off x="2939332" y="883038"/>
        <a:ext cx="1188865" cy="939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217F4-1051-450B-92B7-08C846986AC7}">
      <dsp:nvSpPr>
        <dsp:cNvPr id="0" name=""/>
        <dsp:cNvSpPr/>
      </dsp:nvSpPr>
      <dsp:spPr>
        <a:xfrm>
          <a:off x="1235025" y="40004"/>
          <a:ext cx="1920240" cy="192024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Focus on increasing sales</a:t>
          </a:r>
          <a:endParaRPr lang="en-US" sz="1600" kern="1200" dirty="0"/>
        </a:p>
      </dsp:txBody>
      <dsp:txXfrm>
        <a:off x="1491057" y="376046"/>
        <a:ext cx="1408176" cy="864108"/>
      </dsp:txXfrm>
    </dsp:sp>
    <dsp:sp modelId="{5E91AF86-E487-4D29-8B5B-C1F570E9D8F8}">
      <dsp:nvSpPr>
        <dsp:cNvPr id="0" name=""/>
        <dsp:cNvSpPr/>
      </dsp:nvSpPr>
      <dsp:spPr>
        <a:xfrm>
          <a:off x="1927912" y="1240155"/>
          <a:ext cx="1920240" cy="192024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3436168"/>
                <a:satOff val="-29185"/>
                <a:lumOff val="97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-3436168"/>
                <a:satOff val="-29185"/>
                <a:lumOff val="97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-3436168"/>
                <a:satOff val="-29185"/>
                <a:lumOff val="9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More concerned with overall market share</a:t>
          </a:r>
          <a:endParaRPr lang="en-US" sz="1600" kern="1200" dirty="0"/>
        </a:p>
      </dsp:txBody>
      <dsp:txXfrm>
        <a:off x="2515186" y="1736217"/>
        <a:ext cx="1152144" cy="1056132"/>
      </dsp:txXfrm>
    </dsp:sp>
    <dsp:sp modelId="{6C2433BC-8C72-44D2-9FA6-C5544F2B2A39}">
      <dsp:nvSpPr>
        <dsp:cNvPr id="0" name=""/>
        <dsp:cNvSpPr/>
      </dsp:nvSpPr>
      <dsp:spPr>
        <a:xfrm>
          <a:off x="542139" y="1240155"/>
          <a:ext cx="1920240" cy="192024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6872335"/>
                <a:satOff val="-58371"/>
                <a:lumOff val="195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-6872335"/>
                <a:satOff val="-58371"/>
                <a:lumOff val="195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-6872335"/>
                <a:satOff val="-58371"/>
                <a:lumOff val="19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Does not always imply setting low prices</a:t>
          </a:r>
          <a:endParaRPr lang="en-US" sz="1600" kern="1200" dirty="0"/>
        </a:p>
      </dsp:txBody>
      <dsp:txXfrm>
        <a:off x="722961" y="1736217"/>
        <a:ext cx="1152144" cy="1056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1FD4A-E453-4C06-93C7-D3F5AAC68EC4}">
      <dsp:nvSpPr>
        <dsp:cNvPr id="0" name=""/>
        <dsp:cNvSpPr/>
      </dsp:nvSpPr>
      <dsp:spPr>
        <a:xfrm>
          <a:off x="3959633" y="348805"/>
          <a:ext cx="1781175" cy="1781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Income </a:t>
          </a:r>
        </a:p>
        <a:p>
          <a:pPr lvl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effect</a:t>
          </a:r>
        </a:p>
      </dsp:txBody>
      <dsp:txXfrm>
        <a:off x="3959633" y="348805"/>
        <a:ext cx="1781175" cy="1781175"/>
      </dsp:txXfrm>
    </dsp:sp>
    <dsp:sp modelId="{DFC83700-D88E-4E7B-8C1F-4FB21989E140}">
      <dsp:nvSpPr>
        <dsp:cNvPr id="0" name=""/>
        <dsp:cNvSpPr/>
      </dsp:nvSpPr>
      <dsp:spPr>
        <a:xfrm>
          <a:off x="1247454" y="-1416"/>
          <a:ext cx="4210691" cy="4210691"/>
        </a:xfrm>
        <a:prstGeom prst="circularArrow">
          <a:avLst>
            <a:gd name="adj1" fmla="val 8249"/>
            <a:gd name="adj2" fmla="val 576141"/>
            <a:gd name="adj3" fmla="val 2963745"/>
            <a:gd name="adj4" fmla="val 51797"/>
            <a:gd name="adj5" fmla="val 9624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A0C6DE-DD4D-47E3-8BE7-09154649944D}">
      <dsp:nvSpPr>
        <dsp:cNvPr id="0" name=""/>
        <dsp:cNvSpPr/>
      </dsp:nvSpPr>
      <dsp:spPr>
        <a:xfrm>
          <a:off x="2462212" y="2942414"/>
          <a:ext cx="1781175" cy="1781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Substitution</a:t>
          </a:r>
        </a:p>
        <a:p>
          <a:pPr lvl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effect</a:t>
          </a:r>
        </a:p>
      </dsp:txBody>
      <dsp:txXfrm>
        <a:off x="2462212" y="2942414"/>
        <a:ext cx="1781175" cy="1781175"/>
      </dsp:txXfrm>
    </dsp:sp>
    <dsp:sp modelId="{4531F276-6EB0-4534-BD70-90623E6425F9}">
      <dsp:nvSpPr>
        <dsp:cNvPr id="0" name=""/>
        <dsp:cNvSpPr/>
      </dsp:nvSpPr>
      <dsp:spPr>
        <a:xfrm>
          <a:off x="1247454" y="-1416"/>
          <a:ext cx="4210691" cy="4210691"/>
        </a:xfrm>
        <a:prstGeom prst="circularArrow">
          <a:avLst>
            <a:gd name="adj1" fmla="val 8249"/>
            <a:gd name="adj2" fmla="val 576141"/>
            <a:gd name="adj3" fmla="val 10172062"/>
            <a:gd name="adj4" fmla="val 7260114"/>
            <a:gd name="adj5" fmla="val 9624"/>
          </a:avLst>
        </a:prstGeom>
        <a:gradFill rotWithShape="0">
          <a:gsLst>
            <a:gs pos="0">
              <a:schemeClr val="accent4">
                <a:hueOff val="-1359334"/>
                <a:satOff val="-2114"/>
                <a:lumOff val="10687"/>
                <a:alphaOff val="0"/>
                <a:tint val="50000"/>
                <a:satMod val="300000"/>
              </a:schemeClr>
            </a:gs>
            <a:gs pos="35000">
              <a:schemeClr val="accent4">
                <a:hueOff val="-1359334"/>
                <a:satOff val="-2114"/>
                <a:lumOff val="10687"/>
                <a:alphaOff val="0"/>
                <a:tint val="37000"/>
                <a:satMod val="300000"/>
              </a:schemeClr>
            </a:gs>
            <a:gs pos="100000">
              <a:schemeClr val="accent4">
                <a:hueOff val="-1359334"/>
                <a:satOff val="-2114"/>
                <a:lumOff val="10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C4EF2A-B190-41EF-AE35-4D3A330B8A31}">
      <dsp:nvSpPr>
        <dsp:cNvPr id="0" name=""/>
        <dsp:cNvSpPr/>
      </dsp:nvSpPr>
      <dsp:spPr>
        <a:xfrm>
          <a:off x="964791" y="348805"/>
          <a:ext cx="1781175" cy="1781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Cross-</a:t>
          </a:r>
        </a:p>
        <a:p>
          <a:pPr lvl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price</a:t>
          </a:r>
        </a:p>
        <a:p>
          <a:pPr lvl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elasticity</a:t>
          </a:r>
        </a:p>
      </dsp:txBody>
      <dsp:txXfrm>
        <a:off x="964791" y="348805"/>
        <a:ext cx="1781175" cy="1781175"/>
      </dsp:txXfrm>
    </dsp:sp>
    <dsp:sp modelId="{E5458860-4DC1-44F2-9349-7536BEF4E46E}">
      <dsp:nvSpPr>
        <dsp:cNvPr id="0" name=""/>
        <dsp:cNvSpPr/>
      </dsp:nvSpPr>
      <dsp:spPr>
        <a:xfrm>
          <a:off x="1247454" y="-1416"/>
          <a:ext cx="4210691" cy="4210691"/>
        </a:xfrm>
        <a:prstGeom prst="circularArrow">
          <a:avLst>
            <a:gd name="adj1" fmla="val 8249"/>
            <a:gd name="adj2" fmla="val 576141"/>
            <a:gd name="adj3" fmla="val 16856617"/>
            <a:gd name="adj4" fmla="val 14967242"/>
            <a:gd name="adj5" fmla="val 9624"/>
          </a:avLst>
        </a:prstGeom>
        <a:gradFill rotWithShape="0">
          <a:gsLst>
            <a:gs pos="0">
              <a:schemeClr val="accent4">
                <a:hueOff val="-2718668"/>
                <a:satOff val="-4228"/>
                <a:lumOff val="21373"/>
                <a:alphaOff val="0"/>
                <a:tint val="50000"/>
                <a:satMod val="300000"/>
              </a:schemeClr>
            </a:gs>
            <a:gs pos="35000">
              <a:schemeClr val="accent4">
                <a:hueOff val="-2718668"/>
                <a:satOff val="-4228"/>
                <a:lumOff val="2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2718668"/>
                <a:satOff val="-4228"/>
                <a:lumOff val="2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7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9, Day 1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29" y="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Competition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348" t="16822" b="22135"/>
          <a:stretch/>
        </p:blipFill>
        <p:spPr bwMode="auto">
          <a:xfrm>
            <a:off x="1471696" y="666725"/>
            <a:ext cx="6148303" cy="41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59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Members </a:t>
            </a:r>
            <a:endParaRPr lang="en-US" sz="1200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673600" y="1676400"/>
            <a:ext cx="3931920" cy="3352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+mj-lt"/>
              </a:rPr>
              <a:t>Manufacturers, wholesalers and retailers can have different perspectives on pricing strategies</a:t>
            </a:r>
          </a:p>
          <a:p>
            <a:endParaRPr lang="en-US" sz="2800" dirty="0" smtClean="0">
              <a:latin typeface="+mj-lt"/>
            </a:endParaRPr>
          </a:p>
        </p:txBody>
      </p:sp>
      <p:pic>
        <p:nvPicPr>
          <p:cNvPr id="7170" name="Picture 2" descr="http://michaelkors.scene7.com/is/image/MichaelKors/30S3TCYS2L-0410_IS?$categoryMedium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4" y="1247776"/>
            <a:ext cx="3361266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1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3581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Price beyond numbers</a:t>
            </a:r>
          </a:p>
          <a:p>
            <a:pPr lvl="3"/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the value?</a:t>
            </a:r>
          </a:p>
          <a:p>
            <a:pPr lvl="3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Branding for loyalty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en-US" sz="2400" dirty="0" smtClean="0">
                <a:latin typeface="Arial" pitchFamily="34" charset="0"/>
                <a:cs typeface="Arial" pitchFamily="34" charset="0"/>
              </a:rPr>
              <a:t>Decreases price elasticity</a:t>
            </a:r>
          </a:p>
          <a:p>
            <a:pPr lvl="3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Know your 5 C’s before setting a price!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66344" lvl="3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lvl="1" indent="0">
              <a:buNone/>
            </a:pPr>
            <a:endParaRPr lang="en-US" sz="2800" dirty="0" smtClean="0"/>
          </a:p>
          <a:p>
            <a:pPr marL="0" lvl="1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6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7335" y="1371600"/>
            <a:ext cx="7520940" cy="3579849"/>
          </a:xfrm>
        </p:spPr>
        <p:txBody>
          <a:bodyPr>
            <a:normAutofit/>
          </a:bodyPr>
          <a:lstStyle/>
          <a:p>
            <a:pPr marL="802386" lvl="4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Chapter 14 &amp; 15: Price 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Exam 2 (Chapters 4, 11-15) Friday 3/25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16586" lvl="1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Exam </a:t>
            </a:r>
            <a:r>
              <a:rPr lang="en-US" dirty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520940" cy="4953000"/>
          </a:xfrm>
        </p:spPr>
        <p:txBody>
          <a:bodyPr numCol="2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Ethics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Ethical Decision Making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Social Responsibility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Products &amp; Brands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What &amp; Why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Types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Extensions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New Products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What &amp; Why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Diffusion &amp; PLC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Services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Why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Service Variability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Service Characteristics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Service Gaps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Service Recovery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Price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What &amp; How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Price Elasticity &amp; Demand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Break-Even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Price Setting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Price Strategies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New Product Pricing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Pricing Tactics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180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8751277" cy="2667000"/>
          </a:xfrm>
        </p:spPr>
        <p:txBody>
          <a:bodyPr anchor="ctr">
            <a:noAutofit/>
          </a:bodyPr>
          <a:lstStyle/>
          <a:p>
            <a:pPr marL="457200" indent="-457200" algn="ctr"/>
            <a:r>
              <a:rPr lang="en-US" sz="4000" b="1" dirty="0"/>
              <a:t>The Price is Right… or is it?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12264" r="8333" b="8221"/>
          <a:stretch/>
        </p:blipFill>
        <p:spPr>
          <a:xfrm>
            <a:off x="1485900" y="2743200"/>
            <a:ext cx="5230678" cy="3810000"/>
          </a:xfrm>
          <a:prstGeom prst="rect">
            <a:avLst/>
          </a:prstGeom>
          <a:ln w="190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9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setting a price…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417505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27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Company Objectives &amp; Pricing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0308" y="509954"/>
            <a:ext cx="3505200" cy="6096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2400" dirty="0" smtClean="0"/>
              <a:t>Profit-oriented</a:t>
            </a:r>
            <a:endParaRPr lang="en-US" sz="2400" dirty="0"/>
          </a:p>
          <a:p>
            <a:pPr marL="0" indent="0" algn="ctr"/>
            <a:endParaRPr lang="en-US" sz="2400" dirty="0" smtClean="0"/>
          </a:p>
          <a:p>
            <a:pPr marL="0" indent="0" algn="ctr"/>
            <a:endParaRPr lang="en-US" sz="2400" dirty="0"/>
          </a:p>
          <a:p>
            <a:pPr marL="0" indent="0" algn="ctr"/>
            <a:endParaRPr lang="en-US" sz="2400" dirty="0" smtClean="0"/>
          </a:p>
          <a:p>
            <a:pPr algn="ctr">
              <a:buFont typeface="Arial" pitchFamily="34" charset="0"/>
              <a:buChar char="•"/>
            </a:pPr>
            <a:endParaRPr lang="en-US" sz="2400" dirty="0" smtClean="0"/>
          </a:p>
          <a:p>
            <a:pPr marL="0" indent="0" algn="ctr"/>
            <a:endParaRPr lang="en-US" sz="2400" dirty="0" smtClean="0"/>
          </a:p>
          <a:p>
            <a:pPr marL="0" indent="0" algn="ctr"/>
            <a:endParaRPr lang="en-US" sz="2400" dirty="0" smtClean="0"/>
          </a:p>
          <a:p>
            <a:pPr marL="0" indent="0" algn="ctr"/>
            <a:endParaRPr lang="en-US" sz="2400" dirty="0" smtClean="0"/>
          </a:p>
          <a:p>
            <a:pPr marL="0" indent="0" algn="ctr"/>
            <a:endParaRPr lang="en-US" sz="2400" dirty="0" smtClean="0"/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508994"/>
              </p:ext>
            </p:extLst>
          </p:nvPr>
        </p:nvGraphicFramePr>
        <p:xfrm>
          <a:off x="107308" y="990600"/>
          <a:ext cx="415989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682768"/>
              </p:ext>
            </p:extLst>
          </p:nvPr>
        </p:nvGraphicFramePr>
        <p:xfrm>
          <a:off x="4724400" y="990600"/>
          <a:ext cx="4390292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Content Placeholder 4"/>
          <p:cNvSpPr txBox="1">
            <a:spLocks/>
          </p:cNvSpPr>
          <p:nvPr/>
        </p:nvSpPr>
        <p:spPr>
          <a:xfrm>
            <a:off x="410308" y="4706815"/>
            <a:ext cx="3352800" cy="19167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400" u="sng" dirty="0" smtClean="0"/>
              <a:t>Competitor- oriented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Competitive parity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Status quo pricing</a:t>
            </a:r>
          </a:p>
          <a:p>
            <a:pPr marL="0" indent="0"/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marL="0" indent="0"/>
            <a:endParaRPr lang="en-US" sz="2400" dirty="0" smtClean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140569" y="4706815"/>
            <a:ext cx="3657600" cy="21629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400" u="sng" dirty="0" smtClean="0"/>
              <a:t>Customer-oriented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Focus on customer expectations by matching prices to customer expectations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marL="0" indent="0"/>
            <a:endParaRPr lang="en-US" sz="2400" dirty="0" smtClean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140569" y="533400"/>
            <a:ext cx="396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400" dirty="0" smtClean="0"/>
              <a:t>Sales-oriented</a:t>
            </a:r>
          </a:p>
          <a:p>
            <a:pPr marL="0" indent="0" algn="ctr"/>
            <a:endParaRPr lang="en-US" sz="2400" dirty="0" smtClean="0"/>
          </a:p>
          <a:p>
            <a:pPr marL="0" indent="0" algn="ctr"/>
            <a:endParaRPr lang="en-US" sz="2400" dirty="0" smtClean="0"/>
          </a:p>
          <a:p>
            <a:pPr marL="0" indent="0" algn="ctr"/>
            <a:endParaRPr lang="en-US" sz="2400" dirty="0" smtClean="0"/>
          </a:p>
          <a:p>
            <a:pPr marL="0" indent="0" algn="ctr"/>
            <a:endParaRPr lang="en-US" sz="2400" dirty="0" smtClean="0"/>
          </a:p>
          <a:p>
            <a:pPr algn="ctr">
              <a:buFont typeface="Arial" pitchFamily="34" charset="0"/>
              <a:buChar char="•"/>
            </a:pPr>
            <a:endParaRPr lang="en-US" sz="2400" dirty="0" smtClean="0"/>
          </a:p>
          <a:p>
            <a:pPr marL="0" indent="0" algn="ctr"/>
            <a:endParaRPr lang="en-US" sz="2400" dirty="0" smtClean="0"/>
          </a:p>
          <a:p>
            <a:pPr marL="0" indent="0" algn="ctr"/>
            <a:endParaRPr lang="en-US" sz="2400" dirty="0" smtClean="0"/>
          </a:p>
          <a:p>
            <a:pPr marL="0" indent="0" algn="ctr"/>
            <a:endParaRPr lang="en-US" sz="2400" dirty="0" smtClean="0"/>
          </a:p>
          <a:p>
            <a:pPr marL="0" indent="0" algn="ctr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244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838200"/>
          </a:xfrm>
        </p:spPr>
        <p:txBody>
          <a:bodyPr/>
          <a:lstStyle/>
          <a:p>
            <a:pPr algn="ctr"/>
            <a:r>
              <a:rPr lang="en-US" dirty="0"/>
              <a:t>Customers: The Relationship Between Price and Demand</a:t>
            </a:r>
          </a:p>
        </p:txBody>
      </p:sp>
      <p:pic>
        <p:nvPicPr>
          <p:cNvPr id="4" name="Picture 8" descr="gre80954_130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8955" y="1597673"/>
            <a:ext cx="4377363" cy="381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440185" y="1752600"/>
            <a:ext cx="4683422" cy="366353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132974" y="5458544"/>
            <a:ext cx="2261621" cy="1356973"/>
            <a:chOff x="835149" y="1359"/>
            <a:chExt cx="2261621" cy="1356973"/>
          </a:xfrm>
          <a:scene3d>
            <a:camera prst="orthographicFront"/>
            <a:lightRig rig="flat" dir="t"/>
          </a:scene3d>
        </p:grpSpPr>
        <p:sp>
          <p:nvSpPr>
            <p:cNvPr id="7" name="Rectangle 6"/>
            <p:cNvSpPr/>
            <p:nvPr/>
          </p:nvSpPr>
          <p:spPr>
            <a:xfrm>
              <a:off x="835149" y="1359"/>
              <a:ext cx="2261621" cy="1356973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835149" y="1359"/>
              <a:ext cx="2261621" cy="135697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Elastic </a:t>
              </a:r>
              <a:br>
                <a:rPr lang="en-US" sz="2000" kern="1200" dirty="0" smtClean="0"/>
              </a:br>
              <a:r>
                <a:rPr lang="en-US" sz="2000" kern="1200" dirty="0" smtClean="0"/>
                <a:t>(price sensitive) </a:t>
              </a:r>
              <a:endParaRPr lang="en-US" sz="20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0185" y="5434290"/>
            <a:ext cx="2381885" cy="1399384"/>
            <a:chOff x="894512" y="1601427"/>
            <a:chExt cx="2381885" cy="1399384"/>
          </a:xfrm>
          <a:scene3d>
            <a:camera prst="orthographicFront"/>
            <a:lightRig rig="flat" dir="t"/>
          </a:scene3d>
        </p:grpSpPr>
        <p:sp>
          <p:nvSpPr>
            <p:cNvPr id="10" name="Rectangle 9"/>
            <p:cNvSpPr/>
            <p:nvPr/>
          </p:nvSpPr>
          <p:spPr>
            <a:xfrm>
              <a:off x="1014776" y="1643838"/>
              <a:ext cx="2261621" cy="1356973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894512" y="1601427"/>
              <a:ext cx="2261621" cy="135697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Inelastic </a:t>
              </a:r>
              <a:br>
                <a:rPr lang="en-US" sz="2000" kern="1200" dirty="0" smtClean="0"/>
              </a:br>
              <a:r>
                <a:rPr lang="en-US" sz="2000" kern="1200" dirty="0" smtClean="0"/>
                <a:t>(price insensitive)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6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23"/>
            <a:ext cx="9144000" cy="685800"/>
          </a:xfrm>
        </p:spPr>
        <p:txBody>
          <a:bodyPr/>
          <a:lstStyle/>
          <a:p>
            <a:pPr algn="ctr"/>
            <a:r>
              <a:rPr lang="en-US" sz="2400" b="1" dirty="0" smtClean="0"/>
              <a:t>Factors Influencing Price Elasticity of Demand</a:t>
            </a:r>
            <a:endParaRPr lang="en-US" sz="2400" b="1" dirty="0"/>
          </a:p>
        </p:txBody>
      </p:sp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24777"/>
              </p:ext>
            </p:extLst>
          </p:nvPr>
        </p:nvGraphicFramePr>
        <p:xfrm>
          <a:off x="1219200" y="990600"/>
          <a:ext cx="6705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9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763" y="2540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Costs: Breaking Even Analysis</a:t>
            </a:r>
            <a:endParaRPr 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6933" y="5486400"/>
            <a:ext cx="9118600" cy="1371600"/>
          </a:xfrm>
          <a:prstGeom prst="rect">
            <a:avLst/>
          </a:prstGeom>
          <a:solidFill>
            <a:schemeClr val="accent3"/>
          </a:solidFill>
        </p:spPr>
        <p:txBody>
          <a:bodyPr numCol="3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hlinkClick r:id="" action="ppaction://noaction"/>
              </a:rPr>
              <a:t>Variable Costs</a:t>
            </a:r>
            <a:endParaRPr lang="en-US" sz="2400" dirty="0" smtClean="0"/>
          </a:p>
          <a:p>
            <a:pPr lvl="1"/>
            <a:r>
              <a:rPr lang="en-US" sz="2400" dirty="0" smtClean="0"/>
              <a:t>Vary with production volume</a:t>
            </a:r>
          </a:p>
          <a:p>
            <a:pPr lvl="1"/>
            <a:endParaRPr lang="en-US" sz="2400" dirty="0" smtClean="0"/>
          </a:p>
          <a:p>
            <a:r>
              <a:rPr lang="en-US" sz="2400" dirty="0" smtClean="0">
                <a:hlinkClick r:id="" action="ppaction://noaction"/>
              </a:rPr>
              <a:t>Fixed Costs</a:t>
            </a:r>
            <a:endParaRPr lang="en-US" sz="2400" dirty="0" smtClean="0"/>
          </a:p>
          <a:p>
            <a:pPr lvl="1"/>
            <a:r>
              <a:rPr lang="en-US" sz="2400" dirty="0" smtClean="0"/>
              <a:t>Unaffected by production volume</a:t>
            </a:r>
          </a:p>
          <a:p>
            <a:pPr lvl="1"/>
            <a:endParaRPr lang="en-US" sz="2400" dirty="0" smtClean="0"/>
          </a:p>
          <a:p>
            <a:r>
              <a:rPr lang="en-US" sz="2400" dirty="0" smtClean="0">
                <a:hlinkClick r:id="" action="ppaction://noaction"/>
              </a:rPr>
              <a:t>Total Cost</a:t>
            </a:r>
            <a:endParaRPr lang="en-US" sz="2400" dirty="0" smtClean="0"/>
          </a:p>
          <a:p>
            <a:pPr lvl="1"/>
            <a:r>
              <a:rPr lang="en-US" sz="2400" dirty="0" smtClean="0"/>
              <a:t>Sum of variable and fixed costs</a:t>
            </a:r>
            <a:endParaRPr lang="en-US" sz="2400" dirty="0"/>
          </a:p>
        </p:txBody>
      </p:sp>
      <p:pic>
        <p:nvPicPr>
          <p:cNvPr id="5" name="Picture 5" descr="gre80954_130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47800" y="603073"/>
            <a:ext cx="6477000" cy="468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4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Break-Even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67" y="1267849"/>
            <a:ext cx="7520940" cy="208495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Fixed Costs: 1000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Contribution per Unit: $15 - $2 (variable cost) = $13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Break-Even Point =  $1000/$13 = 76.9</a:t>
            </a:r>
            <a:endParaRPr lang="en-US" sz="24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62000" y="3842547"/>
            <a:ext cx="7315200" cy="2010302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4677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5549</TotalTime>
  <Words>274</Words>
  <Application>Microsoft Office PowerPoint</Application>
  <PresentationFormat>On-screen Show (4:3)</PresentationFormat>
  <Paragraphs>119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Welcome to  Marketing Management</vt:lpstr>
      <vt:lpstr>Exam 2 </vt:lpstr>
      <vt:lpstr>The Price is Right… or is it?</vt:lpstr>
      <vt:lpstr>Before setting a price…</vt:lpstr>
      <vt:lpstr>Company Objectives &amp; Pricing</vt:lpstr>
      <vt:lpstr>Customers: The Relationship Between Price and Demand</vt:lpstr>
      <vt:lpstr>Factors Influencing Price Elasticity of Demand</vt:lpstr>
      <vt:lpstr>Costs: Breaking Even Analysis</vt:lpstr>
      <vt:lpstr>Break-Even Analysis </vt:lpstr>
      <vt:lpstr>Competition</vt:lpstr>
      <vt:lpstr>Channel Members 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291</cp:revision>
  <dcterms:created xsi:type="dcterms:W3CDTF">2015-08-23T22:48:46Z</dcterms:created>
  <dcterms:modified xsi:type="dcterms:W3CDTF">2016-03-21T17:05:14Z</dcterms:modified>
</cp:coreProperties>
</file>