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5pPr>
    <a:lvl6pPr marL="22860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6pPr>
    <a:lvl7pPr marL="27432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7pPr>
    <a:lvl8pPr marL="32004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8pPr>
    <a:lvl9pPr marL="36576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6699"/>
    <a:srgbClr val="8768C6"/>
    <a:srgbClr val="613EA6"/>
    <a:srgbClr val="3346B1"/>
    <a:srgbClr val="221C22"/>
    <a:srgbClr val="D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60"/>
  </p:normalViewPr>
  <p:slideViewPr>
    <p:cSldViewPr>
      <p:cViewPr varScale="1">
        <p:scale>
          <a:sx n="70" d="100"/>
          <a:sy n="70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AD2B5CB-8A92-4349-8AB4-15D2ACD7E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84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8E58922-A812-4DAB-B2B7-89CFE8DE3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8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C5E2F6-B8BC-4800-A78D-5E62029D7D45}" type="slidenum">
              <a:rPr lang="en-US" smtClean="0">
                <a:latin typeface="Arial" pitchFamily="34" charset="0"/>
              </a:rPr>
              <a:pPr>
                <a:defRPr/>
              </a:pPr>
              <a:t>0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5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A543980C-2A7E-4BB2-8118-78F0D9B94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506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64814F66-3C34-4E12-BE9C-CFAC4C020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419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20193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9055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4B92E1F6-3B55-427E-860E-F4DB29FE6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5061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CBE68006-7F93-484B-9710-CC5C2891F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8765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D45750EB-65D3-4716-88BC-4503A43F8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7315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24BB7F10-1FCF-451F-B4D1-CFD9A554E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4230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21D3EF44-8F5D-4404-B68F-485813274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414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E1244AC3-A07E-4A34-99C1-F0BA2070C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9204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7C04BC11-C8BD-487C-99C7-BAD678B4B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386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6BF1B8C2-ECEE-45FC-862E-D0981FE5C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1997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AD7840AE-0745-4785-AEAB-43072CA80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181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is\Pictures\Jennings_BLEG_Cvr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7"/>
          <a:stretch>
            <a:fillRect/>
          </a:stretch>
        </p:blipFill>
        <p:spPr bwMode="auto">
          <a:xfrm>
            <a:off x="0" y="0"/>
            <a:ext cx="99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949325" y="0"/>
            <a:ext cx="8194675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MT Extra Bold" pitchFamily="18" charset="0"/>
              <a:cs typeface="+mn-cs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10-</a:t>
            </a:r>
            <a:fld id="{F5FAECA7-6082-4126-AF10-A3D53ABE1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6248400" y="6405563"/>
            <a:ext cx="2895600" cy="5080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75000"/>
              <a:buFont typeface="Marlett" pitchFamily="2" charset="2"/>
              <a:buNone/>
              <a:defRPr/>
            </a:pPr>
            <a:r>
              <a:rPr lang="en-US" sz="900" dirty="0">
                <a:latin typeface="Arial" charset="0"/>
                <a:cs typeface="Times New Roman" pitchFamily="18" charset="0"/>
              </a:rPr>
              <a:t>© 2015 </a:t>
            </a:r>
            <a:r>
              <a:rPr lang="en-US" sz="900" dirty="0" err="1">
                <a:latin typeface="Arial" charset="0"/>
                <a:cs typeface="Times New Roman" pitchFamily="18" charset="0"/>
              </a:rPr>
              <a:t>Cengage</a:t>
            </a:r>
            <a:r>
              <a:rPr lang="en-US" sz="900" dirty="0">
                <a:latin typeface="Arial" charset="0"/>
                <a:cs typeface="Times New Roman" pitchFamily="18" charset="0"/>
              </a:rPr>
              <a:t> Learning.  All Rights Reserved.  May not be scanned, copied or duplicated, or posted to a publicly accessible website, in whole or in part.  </a:t>
            </a:r>
            <a:endParaRPr lang="en-US" sz="900" dirty="0">
              <a:latin typeface="Arial" charset="0"/>
              <a:cs typeface="+mn-cs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077200" cy="1173163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810000"/>
            <a:ext cx="7010400" cy="2286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4800" b="1" smtClean="0"/>
              <a:t>Chapter 10</a:t>
            </a:r>
            <a:br>
              <a:rPr lang="en-US" altLang="en-US" sz="4800" b="1" smtClean="0"/>
            </a:br>
            <a:r>
              <a:rPr lang="en-US" altLang="en-US" sz="4800" b="1" smtClean="0"/>
              <a:t>Cyberlaw, Social Media, and Privacy</a:t>
            </a: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524000" y="25908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Its Legal, Ethical, and </a:t>
            </a:r>
            <a:b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</a:br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Global Environment</a:t>
            </a:r>
          </a:p>
        </p:txBody>
      </p:sp>
      <p:sp>
        <p:nvSpPr>
          <p:cNvPr id="2052" name="Text Box 13"/>
          <p:cNvSpPr txBox="1">
            <a:spLocks noChangeArrowheads="1"/>
          </p:cNvSpPr>
          <p:nvPr/>
        </p:nvSpPr>
        <p:spPr bwMode="auto">
          <a:xfrm>
            <a:off x="2057400" y="1066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Marianne M. Jennings</a:t>
            </a:r>
          </a:p>
        </p:txBody>
      </p:sp>
      <p:pic>
        <p:nvPicPr>
          <p:cNvPr id="13317" name="Picture 9" descr="C:\Users\Kris\AppData\Local\Microsoft\Windows\Temporary Internet Files\Content.IE5\CSSZ9PX8\Jennings_Logo_black.jpg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"/>
            <a:ext cx="627063" cy="685800"/>
          </a:xfrm>
          <a:prstGeom prst="rect">
            <a:avLst/>
          </a:prstGeom>
          <a:solidFill>
            <a:srgbClr val="C00000"/>
          </a:solidFill>
          <a:ln w="38100">
            <a:solidFill>
              <a:srgbClr val="FF9999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0" y="1600200"/>
            <a:ext cx="4419600" cy="914400"/>
          </a:xfrm>
          <a:prstGeom prst="rect">
            <a:avLst/>
          </a:prstGeom>
          <a:solidFill>
            <a:srgbClr val="FF9999"/>
          </a:solidFill>
        </p:spPr>
        <p:txBody>
          <a:bodyPr anchor="ctr"/>
          <a:lstStyle/>
          <a:p>
            <a:pPr algn="ctr" eaLnBrk="0" hangingPunct="0">
              <a:defRPr/>
            </a:pPr>
            <a:r>
              <a:rPr lang="en-US" sz="7200" cap="small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4876800" y="259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10</a:t>
            </a:r>
            <a:r>
              <a:rPr lang="en-US" sz="2400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th</a:t>
            </a:r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 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5200" dirty="0" smtClean="0"/>
              <a:t>User Issues in Cyberspace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864"/>
              </a:spcBef>
              <a:defRPr/>
            </a:pPr>
            <a:r>
              <a:rPr lang="en-US" sz="3200" dirty="0" smtClean="0"/>
              <a:t>Cloud Issues</a:t>
            </a:r>
          </a:p>
          <a:p>
            <a:pPr lvl="1">
              <a:lnSpc>
                <a:spcPct val="110000"/>
              </a:lnSpc>
              <a:spcBef>
                <a:spcPts val="864"/>
              </a:spcBef>
              <a:defRPr/>
            </a:pPr>
            <a:r>
              <a:rPr lang="en-US" sz="2800" dirty="0" smtClean="0"/>
              <a:t>Liability and protections</a:t>
            </a:r>
          </a:p>
          <a:p>
            <a:pPr lvl="1">
              <a:lnSpc>
                <a:spcPct val="110000"/>
              </a:lnSpc>
              <a:spcBef>
                <a:spcPts val="864"/>
              </a:spcBef>
              <a:defRPr/>
            </a:pPr>
            <a:r>
              <a:rPr lang="en-US" sz="2800" dirty="0" smtClean="0"/>
              <a:t>Scanning of information stored there</a:t>
            </a:r>
          </a:p>
          <a:p>
            <a:pPr>
              <a:lnSpc>
                <a:spcPct val="110000"/>
              </a:lnSpc>
              <a:spcBef>
                <a:spcPts val="864"/>
              </a:spcBef>
              <a:defRPr/>
            </a:pPr>
            <a:r>
              <a:rPr lang="en-US" sz="3200" dirty="0" smtClean="0"/>
              <a:t>Cookies and Privacy</a:t>
            </a:r>
          </a:p>
          <a:p>
            <a:pPr lvl="1">
              <a:lnSpc>
                <a:spcPct val="110000"/>
              </a:lnSpc>
              <a:spcBef>
                <a:spcPts val="864"/>
              </a:spcBef>
              <a:defRPr/>
            </a:pPr>
            <a:r>
              <a:rPr lang="en-US" sz="2800" dirty="0" smtClean="0"/>
              <a:t>Consent issues</a:t>
            </a:r>
          </a:p>
          <a:p>
            <a:pPr>
              <a:lnSpc>
                <a:spcPct val="110000"/>
              </a:lnSpc>
              <a:spcBef>
                <a:spcPts val="864"/>
              </a:spcBef>
              <a:defRPr/>
            </a:pPr>
            <a:r>
              <a:rPr lang="en-US" sz="3200" dirty="0" err="1" smtClean="0"/>
              <a:t>Cyberbullying</a:t>
            </a:r>
            <a:r>
              <a:rPr lang="en-US" sz="3200" dirty="0" smtClean="0"/>
              <a:t>, </a:t>
            </a:r>
            <a:r>
              <a:rPr lang="en-US" sz="3200" dirty="0" err="1" smtClean="0"/>
              <a:t>Cyberstalking</a:t>
            </a:r>
            <a:r>
              <a:rPr lang="en-US" sz="3200" dirty="0" smtClean="0"/>
              <a:t>, and Privacy</a:t>
            </a:r>
          </a:p>
          <a:p>
            <a:pPr lvl="1">
              <a:lnSpc>
                <a:spcPct val="110000"/>
              </a:lnSpc>
              <a:spcBef>
                <a:spcPts val="864"/>
              </a:spcBef>
              <a:defRPr/>
            </a:pPr>
            <a:r>
              <a:rPr lang="en-US" sz="2800" dirty="0" smtClean="0"/>
              <a:t>State and federal regulation</a:t>
            </a:r>
          </a:p>
          <a:p>
            <a:pPr lvl="1">
              <a:lnSpc>
                <a:spcPct val="110000"/>
              </a:lnSpc>
              <a:spcBef>
                <a:spcPts val="864"/>
              </a:spcBef>
              <a:defRPr/>
            </a:pPr>
            <a:r>
              <a:rPr lang="en-US" sz="2800" dirty="0" smtClean="0"/>
              <a:t>Statutory definitions of conduct for criminal prosecution</a:t>
            </a:r>
            <a:endParaRPr lang="en-US" sz="28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CBEAA010-DBC3-45B4-9879-1F1F20773BC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5200" dirty="0" smtClean="0"/>
              <a:t>User Issues in Cyberspace</a:t>
            </a:r>
            <a:endParaRPr lang="en-US" sz="5200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Statutory Privacy Protections</a:t>
            </a:r>
          </a:p>
          <a:p>
            <a:pPr lvl="1"/>
            <a:r>
              <a:rPr lang="en-US" altLang="en-US" smtClean="0"/>
              <a:t>Privacy Act of 1974 – applies to government use of information (NSA, IRS, and Social Security)</a:t>
            </a:r>
          </a:p>
          <a:p>
            <a:pPr lvl="1"/>
            <a:r>
              <a:rPr lang="en-US" altLang="en-US" smtClean="0"/>
              <a:t>Computer Fraud and Abuse Act – protects financial information</a:t>
            </a:r>
          </a:p>
          <a:p>
            <a:pPr lvl="1"/>
            <a:r>
              <a:rPr lang="en-US" altLang="en-US" smtClean="0"/>
              <a:t>Children’s Online Privacy Protection Act – regulates sites directed at children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364A7670-5B68-41A3-BBB0-40E93B7342D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5200" dirty="0" smtClean="0"/>
              <a:t>User Issues in Cyberspace</a:t>
            </a:r>
            <a:endParaRPr lang="en-US" sz="5200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Posted Information That is Dangerous</a:t>
            </a:r>
          </a:p>
          <a:p>
            <a:pPr lvl="1"/>
            <a:r>
              <a:rPr lang="en-US" altLang="en-US" smtClean="0"/>
              <a:t>Ads that encourage criminal activity</a:t>
            </a:r>
          </a:p>
          <a:p>
            <a:pPr lvl="1"/>
            <a:r>
              <a:rPr lang="en-US" altLang="en-US" smtClean="0"/>
              <a:t>Dangerous individuals make connections through sites</a:t>
            </a:r>
          </a:p>
          <a:p>
            <a:pPr lvl="1"/>
            <a:r>
              <a:rPr lang="en-US" altLang="en-US" smtClean="0"/>
              <a:t>Responsibility of sites to warn, but not required to screen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1728D77B-9442-4D3D-B937-DA872B8B49B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dirty="0" smtClean="0"/>
              <a:t>Appropriation and Others Forms of Unfair Competition</a:t>
            </a:r>
            <a:endParaRPr lang="en-US" sz="40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772400" cy="4525963"/>
          </a:xfrm>
        </p:spPr>
        <p:txBody>
          <a:bodyPr/>
          <a:lstStyle/>
          <a:p>
            <a:pPr>
              <a:spcBef>
                <a:spcPts val="863"/>
              </a:spcBef>
            </a:pPr>
            <a:r>
              <a:rPr lang="en-US" altLang="en-US" sz="3200" smtClean="0"/>
              <a:t>Cannot Use Likeness or Image Online for Commercial Advantage</a:t>
            </a:r>
          </a:p>
          <a:p>
            <a:pPr>
              <a:spcBef>
                <a:spcPts val="863"/>
              </a:spcBef>
            </a:pPr>
            <a:r>
              <a:rPr lang="en-US" altLang="en-US" sz="3200" smtClean="0"/>
              <a:t>Concealed Identity Issues</a:t>
            </a:r>
          </a:p>
          <a:p>
            <a:pPr lvl="1">
              <a:spcBef>
                <a:spcPts val="863"/>
              </a:spcBef>
            </a:pPr>
            <a:r>
              <a:rPr lang="en-US" altLang="en-US" sz="2800" smtClean="0"/>
              <a:t>“sock-puppeting”</a:t>
            </a:r>
          </a:p>
          <a:p>
            <a:pPr>
              <a:spcBef>
                <a:spcPts val="863"/>
              </a:spcBef>
            </a:pPr>
            <a:r>
              <a:rPr lang="en-US" altLang="en-US" sz="3200" smtClean="0"/>
              <a:t>Economic Espionage Act</a:t>
            </a:r>
          </a:p>
          <a:p>
            <a:pPr>
              <a:spcBef>
                <a:spcPts val="863"/>
              </a:spcBef>
            </a:pPr>
            <a:r>
              <a:rPr lang="en-US" altLang="en-US" sz="3200" smtClean="0"/>
              <a:t>Copyright Issues</a:t>
            </a:r>
          </a:p>
          <a:p>
            <a:pPr lvl="1">
              <a:spcBef>
                <a:spcPts val="863"/>
              </a:spcBef>
            </a:pPr>
            <a:r>
              <a:rPr lang="en-US" altLang="en-US" sz="2800" smtClean="0"/>
              <a:t>Digital Millennium Copyright Act</a:t>
            </a:r>
          </a:p>
          <a:p>
            <a:pPr>
              <a:spcBef>
                <a:spcPts val="863"/>
              </a:spcBef>
            </a:pPr>
            <a:r>
              <a:rPr lang="en-US" altLang="en-US" sz="3200" smtClean="0"/>
              <a:t>No Electronic Theft Act</a:t>
            </a:r>
          </a:p>
          <a:p>
            <a:pPr>
              <a:spcBef>
                <a:spcPts val="863"/>
              </a:spcBef>
            </a:pPr>
            <a:r>
              <a:rPr lang="en-US" altLang="en-US" sz="3200" smtClean="0"/>
              <a:t>CAN-SPAM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5C55E262-AA32-4064-BF4D-017178EA0A7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4400" dirty="0" smtClean="0"/>
              <a:t>Contract Issues in Cyberspace</a:t>
            </a:r>
            <a:endParaRPr lang="en-US" sz="4400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63"/>
              </a:spcBef>
            </a:pPr>
            <a:r>
              <a:rPr lang="en-US" altLang="en-US" sz="3200" smtClean="0"/>
              <a:t>Formation </a:t>
            </a:r>
          </a:p>
          <a:p>
            <a:pPr lvl="1">
              <a:spcBef>
                <a:spcPts val="863"/>
              </a:spcBef>
            </a:pPr>
            <a:r>
              <a:rPr lang="en-US" altLang="en-US" sz="2800" smtClean="0"/>
              <a:t>Electronic signatures are recognized under Electronic Signatures in Global and National Commerce Act (E-sign)</a:t>
            </a:r>
          </a:p>
          <a:p>
            <a:pPr lvl="1">
              <a:spcBef>
                <a:spcPts val="863"/>
              </a:spcBef>
            </a:pPr>
            <a:r>
              <a:rPr lang="en-US" altLang="en-US" sz="2800" smtClean="0"/>
              <a:t>Uniform Electronic Transactions Act (UETA) and Uniform Computer Transaction Act (UCITA)</a:t>
            </a:r>
          </a:p>
          <a:p>
            <a:pPr>
              <a:spcBef>
                <a:spcPts val="863"/>
              </a:spcBef>
            </a:pPr>
            <a:r>
              <a:rPr lang="en-US" altLang="en-US" sz="3200" smtClean="0"/>
              <a:t>Same standards for misrepresentation and fraud apply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2014E4D6-E7ED-4306-B1EC-453BF6C7E3E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4400" dirty="0" smtClean="0"/>
              <a:t>Contract Issues in Cyberspace</a:t>
            </a:r>
            <a:endParaRPr lang="en-US" sz="4400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Tax Issues</a:t>
            </a:r>
          </a:p>
          <a:p>
            <a:pPr lvl="1"/>
            <a:r>
              <a:rPr lang="en-US" altLang="en-US" smtClean="0"/>
              <a:t>Internet access is not taxed</a:t>
            </a:r>
          </a:p>
          <a:p>
            <a:pPr lvl="1"/>
            <a:r>
              <a:rPr lang="en-US" altLang="en-US" smtClean="0"/>
              <a:t>Sales taxes are collected on Internet sales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F94CE0C4-3F33-4DC3-9105-1EDFBB42CE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dirty="0" smtClean="0"/>
              <a:t>Employers, Employees, and </a:t>
            </a:r>
            <a:r>
              <a:rPr lang="en-US" sz="4000" dirty="0" err="1" smtClean="0"/>
              <a:t>Cyberlaw</a:t>
            </a:r>
            <a:endParaRPr lang="en-US" sz="4000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Employers are Held Accountable for Electronic Content</a:t>
            </a:r>
          </a:p>
          <a:p>
            <a:r>
              <a:rPr lang="en-US" altLang="en-US" smtClean="0"/>
              <a:t>Criminal Cases are Built from E-mails</a:t>
            </a:r>
          </a:p>
          <a:p>
            <a:r>
              <a:rPr lang="en-US" altLang="en-US" smtClean="0"/>
              <a:t>Harassment Cases are Built from E-mails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90A08678-1C38-4124-B569-2E932ABF87A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dirty="0" smtClean="0"/>
              <a:t>Employers, Employees, and </a:t>
            </a:r>
            <a:r>
              <a:rPr lang="en-US" sz="4000" dirty="0" err="1" smtClean="0"/>
              <a:t>Cyberlaw</a:t>
            </a:r>
            <a:endParaRPr lang="en-US" sz="40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Electronic Communications Privacy Act</a:t>
            </a:r>
          </a:p>
          <a:p>
            <a:pPr lvl="1"/>
            <a:r>
              <a:rPr lang="en-US" altLang="en-US" smtClean="0"/>
              <a:t>Applies to live communications</a:t>
            </a:r>
          </a:p>
          <a:p>
            <a:r>
              <a:rPr lang="en-US" altLang="en-US" smtClean="0"/>
              <a:t>Stored Communications Act</a:t>
            </a:r>
          </a:p>
          <a:p>
            <a:pPr lvl="1"/>
            <a:r>
              <a:rPr lang="en-US" altLang="en-US" smtClean="0"/>
              <a:t>Probably covers e-mail</a:t>
            </a:r>
          </a:p>
          <a:p>
            <a:pPr lvl="1"/>
            <a:r>
              <a:rPr lang="en-US" altLang="en-US" smtClean="0"/>
              <a:t>May not cover live interactions – “Tweeting”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31D0199F-F0F4-46DD-8CC3-3C3F8617D56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dirty="0" smtClean="0"/>
              <a:t>Employers, Employees, and </a:t>
            </a:r>
            <a:r>
              <a:rPr lang="en-US" sz="4000" dirty="0" err="1" smtClean="0"/>
              <a:t>Cyberlaw</a:t>
            </a:r>
            <a:endParaRPr lang="en-US" sz="40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FF00"/>
                </a:solidFill>
              </a:rPr>
              <a:t>Case 10.1	</a:t>
            </a:r>
            <a:r>
              <a:rPr lang="en-US" altLang="en-US" b="1" i="1" smtClean="0"/>
              <a:t>City of Ontario v. Quon</a:t>
            </a:r>
            <a:r>
              <a:rPr lang="en-US" altLang="en-US" b="1" smtClean="0"/>
              <a:t> (2010)</a:t>
            </a:r>
            <a:endParaRPr lang="en-US" altLang="en-US" b="1" i="1" smtClean="0"/>
          </a:p>
          <a:p>
            <a:pPr lvl="1"/>
            <a:r>
              <a:rPr lang="en-US" altLang="en-US" smtClean="0"/>
              <a:t>What were the officers warned about?</a:t>
            </a:r>
          </a:p>
          <a:p>
            <a:pPr lvl="1"/>
            <a:r>
              <a:rPr lang="en-US" altLang="en-US" smtClean="0"/>
              <a:t>Did the city use the last restrictive means for reviewing content of messages?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B24F922A-B9B2-4CC6-BC5B-C8F3C6F985A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dirty="0" smtClean="0"/>
              <a:t>Employers, Employees, and </a:t>
            </a:r>
            <a:r>
              <a:rPr lang="en-US" sz="4000" dirty="0" err="1" smtClean="0"/>
              <a:t>Cyberlaw</a:t>
            </a:r>
            <a:endParaRPr lang="en-US" sz="4000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Employer’s Right of Access to E-mails</a:t>
            </a:r>
          </a:p>
          <a:p>
            <a:pPr lvl="1"/>
            <a:r>
              <a:rPr lang="en-US" altLang="en-US" smtClean="0"/>
              <a:t>Disclosure to employees</a:t>
            </a:r>
          </a:p>
          <a:p>
            <a:pPr lvl="1"/>
            <a:r>
              <a:rPr lang="en-US" altLang="en-US" smtClean="0"/>
              <a:t>Sign-off by employees</a:t>
            </a:r>
          </a:p>
          <a:p>
            <a:pPr lvl="1"/>
            <a:r>
              <a:rPr lang="en-US" altLang="en-US" smtClean="0"/>
              <a:t>Privacy disclaimers do not apply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C57BA669-4912-4C5D-AA7B-47552E2BFB4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dirty="0" smtClean="0"/>
              <a:t>Employers, Employees, and </a:t>
            </a:r>
            <a:r>
              <a:rPr lang="en-US" sz="4000" dirty="0" err="1" smtClean="0"/>
              <a:t>Cyberlaw</a:t>
            </a:r>
            <a:endParaRPr lang="en-US" sz="4000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FF00"/>
                </a:solidFill>
              </a:rPr>
              <a:t>Case 10.2	</a:t>
            </a:r>
            <a:r>
              <a:rPr lang="en-US" altLang="en-US" b="1" i="1" smtClean="0"/>
              <a:t>Holmes v. Petrovich Development Company, LLC</a:t>
            </a:r>
            <a:r>
              <a:rPr lang="en-US" altLang="en-US" b="1" smtClean="0"/>
              <a:t> (2011)</a:t>
            </a:r>
          </a:p>
          <a:p>
            <a:pPr lvl="1"/>
            <a:r>
              <a:rPr lang="en-US" altLang="en-US" smtClean="0"/>
              <a:t>What was different about the content of the employee’s e-mail?</a:t>
            </a:r>
          </a:p>
          <a:p>
            <a:pPr lvl="1"/>
            <a:r>
              <a:rPr lang="en-US" altLang="en-US" smtClean="0"/>
              <a:t>What lessons should employees learn from this case about the use of work e-mail for private communications?</a:t>
            </a:r>
          </a:p>
          <a:p>
            <a:endParaRPr lang="en-US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AC06BDAB-F2E1-4924-93CD-D10231677DA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dirty="0" smtClean="0"/>
              <a:t>Employers, Employees, and </a:t>
            </a:r>
            <a:r>
              <a:rPr lang="en-US" sz="4000" dirty="0" err="1" smtClean="0"/>
              <a:t>Cyberlaw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8768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864"/>
              </a:spcBef>
              <a:defRPr/>
            </a:pPr>
            <a:r>
              <a:rPr lang="en-US" sz="3000" dirty="0" smtClean="0"/>
              <a:t>Employer Screening via Google</a:t>
            </a:r>
          </a:p>
          <a:p>
            <a:pPr lvl="1">
              <a:spcBef>
                <a:spcPts val="864"/>
              </a:spcBef>
              <a:defRPr/>
            </a:pPr>
            <a:r>
              <a:rPr lang="en-US" sz="2600" dirty="0" smtClean="0"/>
              <a:t>Can conduct pre-employment monitoring</a:t>
            </a:r>
          </a:p>
          <a:p>
            <a:pPr lvl="1">
              <a:spcBef>
                <a:spcPts val="864"/>
              </a:spcBef>
              <a:defRPr/>
            </a:pPr>
            <a:r>
              <a:rPr lang="en-US" sz="2600" dirty="0" smtClean="0"/>
              <a:t>Must use with all applicants, not selectively</a:t>
            </a:r>
          </a:p>
          <a:p>
            <a:pPr>
              <a:spcBef>
                <a:spcPts val="864"/>
              </a:spcBef>
              <a:defRPr/>
            </a:pPr>
            <a:r>
              <a:rPr lang="en-US" sz="3000" dirty="0" smtClean="0"/>
              <a:t>Employer Requests for “</a:t>
            </a:r>
            <a:r>
              <a:rPr lang="en-US" sz="3000" dirty="0" err="1" smtClean="0"/>
              <a:t>Friending</a:t>
            </a:r>
            <a:r>
              <a:rPr lang="en-US" sz="3000" dirty="0" smtClean="0"/>
              <a:t>”</a:t>
            </a:r>
          </a:p>
          <a:p>
            <a:pPr lvl="1">
              <a:spcBef>
                <a:spcPts val="864"/>
              </a:spcBef>
              <a:defRPr/>
            </a:pPr>
            <a:r>
              <a:rPr lang="en-US" sz="2600" dirty="0" smtClean="0"/>
              <a:t>Some states prohibit this requirement as a condition of employment</a:t>
            </a:r>
          </a:p>
          <a:p>
            <a:pPr lvl="1">
              <a:spcBef>
                <a:spcPts val="864"/>
              </a:spcBef>
              <a:defRPr/>
            </a:pPr>
            <a:r>
              <a:rPr lang="en-US" sz="2600" dirty="0" smtClean="0"/>
              <a:t>Some states have laws pending</a:t>
            </a:r>
          </a:p>
          <a:p>
            <a:pPr lvl="1">
              <a:spcBef>
                <a:spcPts val="864"/>
              </a:spcBef>
              <a:defRPr/>
            </a:pPr>
            <a:r>
              <a:rPr lang="en-US" sz="2600" dirty="0" smtClean="0"/>
              <a:t>Employer should disclose as a condition of employment</a:t>
            </a:r>
          </a:p>
          <a:p>
            <a:pPr>
              <a:spcBef>
                <a:spcPts val="864"/>
              </a:spcBef>
              <a:defRPr/>
            </a:pPr>
            <a:r>
              <a:rPr lang="en-US" sz="3000" dirty="0" smtClean="0"/>
              <a:t>Admissions Office Screening of Applicants– Some State Laws Pending or Passed</a:t>
            </a:r>
            <a:endParaRPr lang="en-US" sz="3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E4E7EA6A-1F7F-468B-91B9-56D8C4AB47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dirty="0" smtClean="0"/>
              <a:t>Employers, Employees, and </a:t>
            </a:r>
            <a:r>
              <a:rPr lang="en-US" sz="4000" dirty="0" err="1" smtClean="0"/>
              <a:t>Cyberlaw</a:t>
            </a:r>
            <a:endParaRPr lang="en-US" sz="40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848600" cy="4525963"/>
          </a:xfrm>
        </p:spPr>
        <p:txBody>
          <a:bodyPr/>
          <a:lstStyle/>
          <a:p>
            <a:r>
              <a:rPr lang="en-US" altLang="en-US" smtClean="0"/>
              <a:t>Employee Misuse of Computers</a:t>
            </a:r>
          </a:p>
          <a:p>
            <a:pPr lvl="1"/>
            <a:r>
              <a:rPr lang="en-US" altLang="en-US" smtClean="0"/>
              <a:t>Giving away your password</a:t>
            </a:r>
          </a:p>
          <a:p>
            <a:pPr lvl="1"/>
            <a:r>
              <a:rPr lang="en-US" altLang="en-US" smtClean="0"/>
              <a:t>Using computers for personal reasons</a:t>
            </a:r>
          </a:p>
          <a:p>
            <a:r>
              <a:rPr lang="en-US" altLang="en-US" b="1" smtClean="0">
                <a:solidFill>
                  <a:srgbClr val="FFFF00"/>
                </a:solidFill>
              </a:rPr>
              <a:t>Case 10.3  </a:t>
            </a:r>
            <a:r>
              <a:rPr lang="en-US" altLang="en-US" b="1" i="1" smtClean="0"/>
              <a:t>New Jersey v. Riley </a:t>
            </a:r>
            <a:r>
              <a:rPr lang="en-US" altLang="en-US" b="1" smtClean="0"/>
              <a:t>(2009)</a:t>
            </a:r>
          </a:p>
          <a:p>
            <a:pPr lvl="1">
              <a:buFontTx/>
              <a:buNone/>
            </a:pPr>
            <a:r>
              <a:rPr lang="en-US" altLang="en-US" smtClean="0"/>
              <a:t>– What was the type of misuse?</a:t>
            </a:r>
          </a:p>
          <a:p>
            <a:pPr lvl="1">
              <a:buFontTx/>
              <a:buNone/>
            </a:pPr>
            <a:r>
              <a:rPr lang="en-US" altLang="en-US" smtClean="0"/>
              <a:t>– Why does the court have concerns about applying criminal statutes to workplace excesses on computer use?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5D531ABD-4006-4A51-855A-E11A10BCE8B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5200" dirty="0" smtClean="0"/>
              <a:t>User Issues in Cyberspace</a:t>
            </a:r>
            <a:endParaRPr lang="en-US" sz="5200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of Information </a:t>
            </a:r>
          </a:p>
          <a:p>
            <a:pPr lvl="1"/>
            <a:r>
              <a:rPr lang="en-US" altLang="en-US" smtClean="0"/>
              <a:t>Follows FTC guidelines on all uses of consumer information, regardless of how obtained</a:t>
            </a:r>
          </a:p>
          <a:p>
            <a:r>
              <a:rPr lang="en-US" altLang="en-US" smtClean="0"/>
              <a:t>Disclosure of User Identity by ISPs</a:t>
            </a:r>
          </a:p>
          <a:p>
            <a:r>
              <a:rPr lang="en-US" altLang="en-US" b="1" smtClean="0">
                <a:solidFill>
                  <a:srgbClr val="FFFF00"/>
                </a:solidFill>
              </a:rPr>
              <a:t>Case 10.4</a:t>
            </a:r>
            <a:r>
              <a:rPr lang="en-US" altLang="en-US" smtClean="0"/>
              <a:t> 	</a:t>
            </a:r>
            <a:r>
              <a:rPr lang="en-US" altLang="en-US" b="1" i="1" smtClean="0"/>
              <a:t>Varrenti v. Gannett Co., Inc. </a:t>
            </a:r>
            <a:r>
              <a:rPr lang="en-US" altLang="en-US" b="1" smtClean="0"/>
              <a:t>(2011)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10-</a:t>
            </a:r>
            <a:fld id="{FE3C620C-B2B4-420E-9F1F-E2DCA1D68BA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46B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 MT Extra Bol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46B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 MT Extra Bold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482</Words>
  <Application>Microsoft Office PowerPoint</Application>
  <PresentationFormat>On-screen Show (4:3)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Marlett</vt:lpstr>
      <vt:lpstr>Times New Roman</vt:lpstr>
      <vt:lpstr>Times New Roman MT Extra Bold</vt:lpstr>
      <vt:lpstr>Default Design</vt:lpstr>
      <vt:lpstr>PowerPoint Presentation</vt:lpstr>
      <vt:lpstr>Employers, Employees, and Cyberlaw</vt:lpstr>
      <vt:lpstr>Employers, Employees, and Cyberlaw</vt:lpstr>
      <vt:lpstr>Employers, Employees, and Cyberlaw</vt:lpstr>
      <vt:lpstr>Employers, Employees, and Cyberlaw</vt:lpstr>
      <vt:lpstr>Employers, Employees, and Cyberlaw</vt:lpstr>
      <vt:lpstr>Employers, Employees, and Cyberlaw</vt:lpstr>
      <vt:lpstr>Employers, Employees, and Cyberlaw</vt:lpstr>
      <vt:lpstr>User Issues in Cyberspace</vt:lpstr>
      <vt:lpstr>User Issues in Cyberspace</vt:lpstr>
      <vt:lpstr>User Issues in Cyberspace</vt:lpstr>
      <vt:lpstr>User Issues in Cyberspace</vt:lpstr>
      <vt:lpstr>Appropriation and Others Forms of Unfair Competition</vt:lpstr>
      <vt:lpstr>Contract Issues in Cyberspace</vt:lpstr>
      <vt:lpstr>Contract Issues in Cyberspace</vt:lpstr>
    </vt:vector>
  </TitlesOfParts>
  <Company>UTB/TSC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Jennings 7th Ed.  Business-Legal Ethical Global</dc:title>
  <dc:creator>Joe Zavaletta</dc:creator>
  <cp:lastModifiedBy>Laurie</cp:lastModifiedBy>
  <cp:revision>209</cp:revision>
  <dcterms:created xsi:type="dcterms:W3CDTF">2005-02-05T01:05:54Z</dcterms:created>
  <dcterms:modified xsi:type="dcterms:W3CDTF">2015-08-07T19:01:15Z</dcterms:modified>
</cp:coreProperties>
</file>