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0"/>
  </p:notesMasterIdLst>
  <p:handoutMasterIdLst>
    <p:handoutMasterId r:id="rId41"/>
  </p:handoutMasterIdLst>
  <p:sldIdLst>
    <p:sldId id="29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5" r:id="rId17"/>
    <p:sldId id="288" r:id="rId18"/>
    <p:sldId id="289" r:id="rId19"/>
    <p:sldId id="286" r:id="rId20"/>
    <p:sldId id="287" r:id="rId21"/>
    <p:sldId id="29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91" r:id="rId37"/>
    <p:sldId id="292" r:id="rId38"/>
    <p:sldId id="293" r:id="rId39"/>
  </p:sldIdLst>
  <p:sldSz cx="9144000" cy="6858000" type="screen4x3"/>
  <p:notesSz cx="6858000" cy="9144000"/>
  <p:defaultTextStyle>
    <a:defPPr>
      <a:defRPr lang="en-US"/>
    </a:defPPr>
    <a:lvl1pPr algn="l" rtl="0" fontAlgn="base">
      <a:spcBef>
        <a:spcPct val="0"/>
      </a:spcBef>
      <a:spcAft>
        <a:spcPct val="0"/>
      </a:spcAft>
      <a:defRPr sz="5400" kern="1200">
        <a:solidFill>
          <a:schemeClr val="bg1"/>
        </a:solidFill>
        <a:latin typeface="Times New Roman MT Extra Bold"/>
        <a:ea typeface="+mn-ea"/>
        <a:cs typeface="Arial" pitchFamily="34" charset="0"/>
      </a:defRPr>
    </a:lvl1pPr>
    <a:lvl2pPr marL="457200" algn="l" rtl="0" fontAlgn="base">
      <a:spcBef>
        <a:spcPct val="0"/>
      </a:spcBef>
      <a:spcAft>
        <a:spcPct val="0"/>
      </a:spcAft>
      <a:defRPr sz="5400" kern="1200">
        <a:solidFill>
          <a:schemeClr val="bg1"/>
        </a:solidFill>
        <a:latin typeface="Times New Roman MT Extra Bold"/>
        <a:ea typeface="+mn-ea"/>
        <a:cs typeface="Arial" pitchFamily="34" charset="0"/>
      </a:defRPr>
    </a:lvl2pPr>
    <a:lvl3pPr marL="914400" algn="l" rtl="0" fontAlgn="base">
      <a:spcBef>
        <a:spcPct val="0"/>
      </a:spcBef>
      <a:spcAft>
        <a:spcPct val="0"/>
      </a:spcAft>
      <a:defRPr sz="5400" kern="1200">
        <a:solidFill>
          <a:schemeClr val="bg1"/>
        </a:solidFill>
        <a:latin typeface="Times New Roman MT Extra Bold"/>
        <a:ea typeface="+mn-ea"/>
        <a:cs typeface="Arial" pitchFamily="34" charset="0"/>
      </a:defRPr>
    </a:lvl3pPr>
    <a:lvl4pPr marL="1371600" algn="l" rtl="0" fontAlgn="base">
      <a:spcBef>
        <a:spcPct val="0"/>
      </a:spcBef>
      <a:spcAft>
        <a:spcPct val="0"/>
      </a:spcAft>
      <a:defRPr sz="5400" kern="1200">
        <a:solidFill>
          <a:schemeClr val="bg1"/>
        </a:solidFill>
        <a:latin typeface="Times New Roman MT Extra Bold"/>
        <a:ea typeface="+mn-ea"/>
        <a:cs typeface="Arial" pitchFamily="34" charset="0"/>
      </a:defRPr>
    </a:lvl4pPr>
    <a:lvl5pPr marL="1828800" algn="l" rtl="0" fontAlgn="base">
      <a:spcBef>
        <a:spcPct val="0"/>
      </a:spcBef>
      <a:spcAft>
        <a:spcPct val="0"/>
      </a:spcAft>
      <a:defRPr sz="5400" kern="1200">
        <a:solidFill>
          <a:schemeClr val="bg1"/>
        </a:solidFill>
        <a:latin typeface="Times New Roman MT Extra Bold"/>
        <a:ea typeface="+mn-ea"/>
        <a:cs typeface="Arial" pitchFamily="34" charset="0"/>
      </a:defRPr>
    </a:lvl5pPr>
    <a:lvl6pPr marL="2286000" algn="l" defTabSz="914400" rtl="0" eaLnBrk="1" latinLnBrk="0" hangingPunct="1">
      <a:defRPr sz="5400" kern="1200">
        <a:solidFill>
          <a:schemeClr val="bg1"/>
        </a:solidFill>
        <a:latin typeface="Times New Roman MT Extra Bold"/>
        <a:ea typeface="+mn-ea"/>
        <a:cs typeface="Arial" pitchFamily="34" charset="0"/>
      </a:defRPr>
    </a:lvl6pPr>
    <a:lvl7pPr marL="2743200" algn="l" defTabSz="914400" rtl="0" eaLnBrk="1" latinLnBrk="0" hangingPunct="1">
      <a:defRPr sz="5400" kern="1200">
        <a:solidFill>
          <a:schemeClr val="bg1"/>
        </a:solidFill>
        <a:latin typeface="Times New Roman MT Extra Bold"/>
        <a:ea typeface="+mn-ea"/>
        <a:cs typeface="Arial" pitchFamily="34" charset="0"/>
      </a:defRPr>
    </a:lvl7pPr>
    <a:lvl8pPr marL="3200400" algn="l" defTabSz="914400" rtl="0" eaLnBrk="1" latinLnBrk="0" hangingPunct="1">
      <a:defRPr sz="5400" kern="1200">
        <a:solidFill>
          <a:schemeClr val="bg1"/>
        </a:solidFill>
        <a:latin typeface="Times New Roman MT Extra Bold"/>
        <a:ea typeface="+mn-ea"/>
        <a:cs typeface="Arial" pitchFamily="34" charset="0"/>
      </a:defRPr>
    </a:lvl8pPr>
    <a:lvl9pPr marL="3657600" algn="l" defTabSz="914400" rtl="0" eaLnBrk="1" latinLnBrk="0" hangingPunct="1">
      <a:defRPr sz="5400" kern="1200">
        <a:solidFill>
          <a:schemeClr val="bg1"/>
        </a:solidFill>
        <a:latin typeface="Times New Roman MT Extra Bold"/>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666699"/>
    <a:srgbClr val="8768C6"/>
    <a:srgbClr val="613EA6"/>
    <a:srgbClr val="3346B1"/>
    <a:srgbClr val="221C22"/>
    <a:srgbClr val="D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0" autoAdjust="0"/>
    <p:restoredTop sz="94660"/>
  </p:normalViewPr>
  <p:slideViewPr>
    <p:cSldViewPr>
      <p:cViewPr varScale="1">
        <p:scale>
          <a:sx n="70" d="100"/>
          <a:sy n="70" d="100"/>
        </p:scale>
        <p:origin x="145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7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857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effectLst/>
                <a:latin typeface="Arial" charset="0"/>
                <a:cs typeface="+mn-cs"/>
              </a:defRPr>
            </a:lvl1pPr>
          </a:lstStyle>
          <a:p>
            <a:pPr>
              <a:defRPr/>
            </a:pPr>
            <a:endParaRPr lang="en-US"/>
          </a:p>
        </p:txBody>
      </p:sp>
      <p:sp>
        <p:nvSpPr>
          <p:cNvPr id="857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857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effectLst/>
                <a:latin typeface="Arial" charset="0"/>
                <a:cs typeface="+mn-cs"/>
              </a:defRPr>
            </a:lvl1pPr>
          </a:lstStyle>
          <a:p>
            <a:pPr>
              <a:defRPr/>
            </a:pPr>
            <a:fld id="{098C2CC4-FFD0-44C8-9048-BE88DBD2AF07}" type="slidenum">
              <a:rPr lang="en-US"/>
              <a:pPr>
                <a:defRPr/>
              </a:pPr>
              <a:t>‹#›</a:t>
            </a:fld>
            <a:endParaRPr lang="en-US"/>
          </a:p>
        </p:txBody>
      </p:sp>
    </p:spTree>
    <p:extLst>
      <p:ext uri="{BB962C8B-B14F-4D97-AF65-F5344CB8AC3E}">
        <p14:creationId xmlns:p14="http://schemas.microsoft.com/office/powerpoint/2010/main" val="691016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effectLst/>
                <a:latin typeface="Arial" charset="0"/>
                <a:cs typeface="+mn-cs"/>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effectLst/>
                <a:latin typeface="Arial"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effectLst/>
                <a:latin typeface="Arial" charset="0"/>
                <a:cs typeface="+mn-cs"/>
              </a:defRPr>
            </a:lvl1pPr>
          </a:lstStyle>
          <a:p>
            <a:pPr>
              <a:defRPr/>
            </a:pPr>
            <a:fld id="{8A282CA0-3418-4796-B479-AC7E17E9A82C}" type="slidenum">
              <a:rPr lang="en-US"/>
              <a:pPr>
                <a:defRPr/>
              </a:pPr>
              <a:t>‹#›</a:t>
            </a:fld>
            <a:endParaRPr lang="en-US"/>
          </a:p>
        </p:txBody>
      </p:sp>
    </p:spTree>
    <p:extLst>
      <p:ext uri="{BB962C8B-B14F-4D97-AF65-F5344CB8AC3E}">
        <p14:creationId xmlns:p14="http://schemas.microsoft.com/office/powerpoint/2010/main" val="16967370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1988" name="Slide Number Placeholder 3"/>
          <p:cNvSpPr>
            <a:spLocks noGrp="1"/>
          </p:cNvSpPr>
          <p:nvPr>
            <p:ph type="sldNum" sz="quarter" idx="5"/>
          </p:nvPr>
        </p:nvSpPr>
        <p:spPr/>
        <p:txBody>
          <a:bodyPr/>
          <a:lstStyle/>
          <a:p>
            <a:pPr>
              <a:defRPr/>
            </a:pPr>
            <a:fld id="{24A5DE3E-1558-4F3C-939E-CC2DC45F5889}" type="slidenum">
              <a:rPr lang="en-US" smtClean="0">
                <a:latin typeface="Arial" pitchFamily="34" charset="0"/>
              </a:rPr>
              <a:pPr>
                <a:defRPr/>
              </a:pPr>
              <a:t>0</a:t>
            </a:fld>
            <a:endParaRPr lang="en-US" smtClean="0">
              <a:latin typeface="Arial" pitchFamily="34" charset="0"/>
            </a:endParaRPr>
          </a:p>
        </p:txBody>
      </p:sp>
    </p:spTree>
    <p:extLst>
      <p:ext uri="{BB962C8B-B14F-4D97-AF65-F5344CB8AC3E}">
        <p14:creationId xmlns:p14="http://schemas.microsoft.com/office/powerpoint/2010/main" val="2081163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0D286867-C6C6-424A-94DE-A510D6A1E913}" type="slidenum">
              <a:rPr lang="en-US" smtClean="0">
                <a:latin typeface="Arial" pitchFamily="34" charset="0"/>
              </a:rPr>
              <a:pPr>
                <a:defRPr/>
              </a:pPr>
              <a:t>9</a:t>
            </a:fld>
            <a:endParaRPr lang="en-US" smtClean="0">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642426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p>
            <a:pPr>
              <a:defRPr/>
            </a:pPr>
            <a:fld id="{A873FF5D-1CE5-4C29-B81B-000BE648EE12}" type="slidenum">
              <a:rPr lang="en-US" smtClean="0">
                <a:latin typeface="Arial" pitchFamily="34" charset="0"/>
              </a:rPr>
              <a:pPr>
                <a:defRPr/>
              </a:pPr>
              <a:t>10</a:t>
            </a:fld>
            <a:endParaRPr lang="en-US" smtClean="0">
              <a:latin typeface="Arial"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766795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p>
            <a:pPr>
              <a:defRPr/>
            </a:pPr>
            <a:fld id="{15772B71-EA69-4B1C-A10F-B3FA03F1F015}" type="slidenum">
              <a:rPr lang="en-US" smtClean="0">
                <a:latin typeface="Arial" pitchFamily="34" charset="0"/>
              </a:rPr>
              <a:pPr>
                <a:defRPr/>
              </a:pPr>
              <a:t>11</a:t>
            </a:fld>
            <a:endParaRPr lang="en-US" smtClean="0">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685927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D77D5616-3FEF-4B83-8365-D9C6B39DD834}" type="slidenum">
              <a:rPr lang="en-US" smtClean="0">
                <a:latin typeface="Arial" pitchFamily="34" charset="0"/>
              </a:rPr>
              <a:pPr>
                <a:defRPr/>
              </a:pPr>
              <a:t>12</a:t>
            </a:fld>
            <a:endParaRPr lang="en-US" smtClean="0">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690575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p>
            <a:pPr>
              <a:defRPr/>
            </a:pPr>
            <a:fld id="{EB19F824-2D13-44FF-A4AF-C078B6CD5E79}" type="slidenum">
              <a:rPr lang="en-US" smtClean="0">
                <a:latin typeface="Arial" pitchFamily="34" charset="0"/>
              </a:rPr>
              <a:pPr>
                <a:defRPr/>
              </a:pPr>
              <a:t>13</a:t>
            </a:fld>
            <a:endParaRPr lang="en-US"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508560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p>
            <a:pPr>
              <a:defRPr/>
            </a:pPr>
            <a:fld id="{65ABBF12-9763-4867-8FF0-BF2D23E9B52B}" type="slidenum">
              <a:rPr lang="en-US" smtClean="0">
                <a:latin typeface="Arial" pitchFamily="34" charset="0"/>
              </a:rPr>
              <a:pPr>
                <a:defRPr/>
              </a:pPr>
              <a:t>14</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115090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p>
            <a:pPr>
              <a:defRPr/>
            </a:pPr>
            <a:fld id="{5183E681-39A4-40F7-8683-8AAA46A587C9}" type="slidenum">
              <a:rPr lang="en-US" smtClean="0">
                <a:latin typeface="Arial" pitchFamily="34" charset="0"/>
              </a:rPr>
              <a:pPr>
                <a:defRPr/>
              </a:pPr>
              <a:t>21</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812493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p:txBody>
          <a:bodyPr/>
          <a:lstStyle/>
          <a:p>
            <a:pPr>
              <a:defRPr/>
            </a:pPr>
            <a:fld id="{7853348C-D308-4E2E-AD36-B53B1A8E05F7}" type="slidenum">
              <a:rPr lang="en-US" smtClean="0">
                <a:latin typeface="Arial" pitchFamily="34" charset="0"/>
              </a:rPr>
              <a:pPr>
                <a:defRPr/>
              </a:pPr>
              <a:t>22</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438025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p:txBody>
          <a:bodyPr/>
          <a:lstStyle/>
          <a:p>
            <a:pPr>
              <a:defRPr/>
            </a:pPr>
            <a:fld id="{A479E36C-3BF5-4260-BDC4-9638296DEF7C}" type="slidenum">
              <a:rPr lang="en-US" smtClean="0">
                <a:latin typeface="Arial" pitchFamily="34" charset="0"/>
              </a:rPr>
              <a:pPr>
                <a:defRPr/>
              </a:pPr>
              <a:t>23</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397645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p:txBody>
          <a:bodyPr/>
          <a:lstStyle/>
          <a:p>
            <a:pPr>
              <a:defRPr/>
            </a:pPr>
            <a:fld id="{D32A05D2-97D8-42CD-8AF1-F38140B7C92E}" type="slidenum">
              <a:rPr lang="en-US" smtClean="0">
                <a:latin typeface="Arial" pitchFamily="34" charset="0"/>
              </a:rPr>
              <a:pPr>
                <a:defRPr/>
              </a:pPr>
              <a:t>24</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63957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81D0E7F2-C3FA-443C-AEB2-BB1D7E2E6E9B}" type="slidenum">
              <a:rPr lang="en-US" smtClean="0">
                <a:latin typeface="Arial" pitchFamily="34" charset="0"/>
              </a:rPr>
              <a:pPr>
                <a:defRPr/>
              </a:pPr>
              <a:t>1</a:t>
            </a:fld>
            <a:endParaRPr lang="en-US" smtClean="0">
              <a:latin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1370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p>
            <a:pPr>
              <a:defRPr/>
            </a:pPr>
            <a:fld id="{10606F8B-9AAA-4D99-BB7C-0114DE566202}" type="slidenum">
              <a:rPr lang="en-US" smtClean="0">
                <a:latin typeface="Arial" pitchFamily="34" charset="0"/>
              </a:rPr>
              <a:pPr>
                <a:defRPr/>
              </a:pPr>
              <a:t>25</a:t>
            </a:fld>
            <a:endParaRPr lang="en-US" smtClean="0">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413510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p:txBody>
          <a:bodyPr/>
          <a:lstStyle/>
          <a:p>
            <a:pPr>
              <a:defRPr/>
            </a:pPr>
            <a:fld id="{151EAF16-1E99-4B8D-9748-242CBB5BB3A6}" type="slidenum">
              <a:rPr lang="en-US" smtClean="0">
                <a:latin typeface="Arial" pitchFamily="34" charset="0"/>
              </a:rPr>
              <a:pPr>
                <a:defRPr/>
              </a:pPr>
              <a:t>26</a:t>
            </a:fld>
            <a:endParaRPr lang="en-US" smtClean="0">
              <a:latin typeface="Arial"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1567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9C986318-CF7C-41F5-BAB5-FB444A6C8224}" type="slidenum">
              <a:rPr lang="en-US" smtClean="0">
                <a:latin typeface="Arial" pitchFamily="34" charset="0"/>
              </a:rPr>
              <a:pPr>
                <a:defRPr/>
              </a:pPr>
              <a:t>27</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195662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p>
            <a:pPr>
              <a:defRPr/>
            </a:pPr>
            <a:fld id="{CC04FDB6-34C6-42BF-87AE-7CFB140194A8}" type="slidenum">
              <a:rPr lang="en-US" smtClean="0">
                <a:latin typeface="Arial" pitchFamily="34" charset="0"/>
              </a:rPr>
              <a:pPr>
                <a:defRPr/>
              </a:pPr>
              <a:t>28</a:t>
            </a:fld>
            <a:endParaRPr lang="en-US" smtClean="0">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893208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66F79997-577B-4561-95D1-E8793841BB8C}" type="slidenum">
              <a:rPr lang="en-US" smtClean="0">
                <a:latin typeface="Arial" pitchFamily="34" charset="0"/>
              </a:rPr>
              <a:pPr>
                <a:defRPr/>
              </a:pPr>
              <a:t>29</a:t>
            </a:fld>
            <a:endParaRPr lang="en-US" smtClean="0">
              <a:latin typeface="Arial"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567444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49D5F805-3BFB-4657-857D-CD64DBBE9A8E}" type="slidenum">
              <a:rPr lang="en-US" smtClean="0">
                <a:latin typeface="Arial" pitchFamily="34" charset="0"/>
              </a:rPr>
              <a:pPr>
                <a:defRPr/>
              </a:pPr>
              <a:t>30</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725492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pPr>
              <a:defRPr/>
            </a:pPr>
            <a:fld id="{837E5ED9-3500-4B08-A765-EF591247DFF7}" type="slidenum">
              <a:rPr lang="en-US" smtClean="0">
                <a:latin typeface="Arial" pitchFamily="34" charset="0"/>
              </a:rPr>
              <a:pPr>
                <a:defRPr/>
              </a:pPr>
              <a:t>31</a:t>
            </a:fld>
            <a:endParaRPr lang="en-US" smtClean="0">
              <a:latin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078420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pPr>
              <a:defRPr/>
            </a:pPr>
            <a:fld id="{296F04E8-8FA5-4A3C-A847-2C0104AEBF60}" type="slidenum">
              <a:rPr lang="en-US" smtClean="0">
                <a:latin typeface="Arial" pitchFamily="34" charset="0"/>
              </a:rPr>
              <a:pPr>
                <a:defRPr/>
              </a:pPr>
              <a:t>32</a:t>
            </a:fld>
            <a:endParaRPr lang="en-US" smtClean="0">
              <a:latin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118652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pPr>
              <a:defRPr/>
            </a:pPr>
            <a:fld id="{5750F06B-A678-4D64-9CCD-07127A5F280C}" type="slidenum">
              <a:rPr lang="en-US" smtClean="0">
                <a:latin typeface="Arial" pitchFamily="34" charset="0"/>
              </a:rPr>
              <a:pPr>
                <a:defRPr/>
              </a:pPr>
              <a:t>33</a:t>
            </a:fld>
            <a:endParaRPr lang="en-US" smtClean="0">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255265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p:txBody>
          <a:bodyPr/>
          <a:lstStyle/>
          <a:p>
            <a:pPr>
              <a:defRPr/>
            </a:pPr>
            <a:fld id="{C4F82BDA-1729-4F74-9302-CA7885E4C511}" type="slidenum">
              <a:rPr lang="en-US" smtClean="0">
                <a:latin typeface="Arial" pitchFamily="34" charset="0"/>
              </a:rPr>
              <a:pPr>
                <a:defRPr/>
              </a:pPr>
              <a:t>34</a:t>
            </a:fld>
            <a:endParaRPr lang="en-US" smtClean="0">
              <a:latin typeface="Arial"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747557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5AFF5BFB-D7C4-4821-B3E6-7099C3716E59}" type="slidenum">
              <a:rPr lang="en-US" smtClean="0">
                <a:latin typeface="Arial" pitchFamily="34" charset="0"/>
              </a:rPr>
              <a:pPr>
                <a:defRPr/>
              </a:pPr>
              <a:t>2</a:t>
            </a:fld>
            <a:endParaRPr lang="en-US" smtClean="0">
              <a:latin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438719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p>
            <a:pPr>
              <a:defRPr/>
            </a:pPr>
            <a:fld id="{4337F752-D547-465D-8712-0A0FD00152EC}" type="slidenum">
              <a:rPr lang="en-US" smtClean="0">
                <a:latin typeface="Arial" pitchFamily="34" charset="0"/>
              </a:rPr>
              <a:pPr>
                <a:defRPr/>
              </a:pPr>
              <a:t>3</a:t>
            </a:fld>
            <a:endParaRPr lang="en-US" smtClean="0">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43788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p>
            <a:pPr>
              <a:defRPr/>
            </a:pPr>
            <a:fld id="{90BBCA99-BB23-4C64-96B7-4FDADEE38C9C}" type="slidenum">
              <a:rPr lang="en-US" smtClean="0">
                <a:latin typeface="Arial" pitchFamily="34" charset="0"/>
              </a:rPr>
              <a:pPr>
                <a:defRPr/>
              </a:pPr>
              <a:t>4</a:t>
            </a:fld>
            <a:endParaRPr lang="en-US" smtClean="0">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278275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CE44F1E4-096F-4059-9B47-4A4A9CE2D80F}" type="slidenum">
              <a:rPr lang="en-US" smtClean="0">
                <a:latin typeface="Arial" pitchFamily="34" charset="0"/>
              </a:rPr>
              <a:pPr>
                <a:defRPr/>
              </a:pPr>
              <a:t>5</a:t>
            </a:fld>
            <a:endParaRPr lang="en-US" smtClean="0">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76311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A2A975D9-DC5A-446B-8938-BD13E76F35B9}" type="slidenum">
              <a:rPr lang="en-US" smtClean="0">
                <a:latin typeface="Arial" pitchFamily="34" charset="0"/>
              </a:rPr>
              <a:pPr>
                <a:defRPr/>
              </a:pPr>
              <a:t>6</a:t>
            </a:fld>
            <a:endParaRPr lang="en-US" smtClean="0">
              <a:latin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918001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p>
            <a:pPr>
              <a:defRPr/>
            </a:pPr>
            <a:fld id="{BB4B506C-9DE4-4EE3-8D55-FB9673EE8887}" type="slidenum">
              <a:rPr lang="en-US" smtClean="0">
                <a:latin typeface="Arial" pitchFamily="34" charset="0"/>
              </a:rPr>
              <a:pPr>
                <a:defRPr/>
              </a:pPr>
              <a:t>7</a:t>
            </a:fld>
            <a:endParaRPr lang="en-US" smtClean="0">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260875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4508EB05-EB11-45E0-9978-B6F3CAEF7C70}" type="slidenum">
              <a:rPr lang="en-US" smtClean="0">
                <a:latin typeface="Arial" pitchFamily="34" charset="0"/>
              </a:rPr>
              <a:pPr>
                <a:defRPr/>
              </a:pPr>
              <a:t>8</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43314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11-</a:t>
            </a:r>
            <a:fld id="{F2EAF3CC-254E-4318-A42F-9AF4BF33F930}" type="slidenum">
              <a:rPr lang="en-US"/>
              <a:pPr>
                <a:defRPr/>
              </a:pPr>
              <a:t>‹#›</a:t>
            </a:fld>
            <a:endParaRPr lang="en-US"/>
          </a:p>
        </p:txBody>
      </p:sp>
    </p:spTree>
    <p:extLst>
      <p:ext uri="{BB962C8B-B14F-4D97-AF65-F5344CB8AC3E}">
        <p14:creationId xmlns:p14="http://schemas.microsoft.com/office/powerpoint/2010/main" val="427562705"/>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11-</a:t>
            </a:r>
            <a:fld id="{0FB18862-3DEC-4ACB-B3BA-50220325DE13}" type="slidenum">
              <a:rPr lang="en-US"/>
              <a:pPr>
                <a:defRPr/>
              </a:pPr>
              <a:t>‹#›</a:t>
            </a:fld>
            <a:endParaRPr lang="en-US"/>
          </a:p>
        </p:txBody>
      </p:sp>
    </p:spTree>
    <p:extLst>
      <p:ext uri="{BB962C8B-B14F-4D97-AF65-F5344CB8AC3E}">
        <p14:creationId xmlns:p14="http://schemas.microsoft.com/office/powerpoint/2010/main" val="2701748211"/>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74638"/>
            <a:ext cx="20193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59055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11-</a:t>
            </a:r>
            <a:fld id="{DB598451-C708-493E-8D04-B1490B98C3AB}" type="slidenum">
              <a:rPr lang="en-US"/>
              <a:pPr>
                <a:defRPr/>
              </a:pPr>
              <a:t>‹#›</a:t>
            </a:fld>
            <a:endParaRPr lang="en-US"/>
          </a:p>
        </p:txBody>
      </p:sp>
    </p:spTree>
    <p:extLst>
      <p:ext uri="{BB962C8B-B14F-4D97-AF65-F5344CB8AC3E}">
        <p14:creationId xmlns:p14="http://schemas.microsoft.com/office/powerpoint/2010/main" val="531454367"/>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t>11-</a:t>
            </a:r>
            <a:fld id="{73D71C2A-7ECC-46CE-86D2-3FE0C25480A9}" type="slidenum">
              <a:rPr lang="en-US"/>
              <a:pPr>
                <a:defRPr/>
              </a:pPr>
              <a:t>‹#›</a:t>
            </a:fld>
            <a:endParaRPr lang="en-US"/>
          </a:p>
        </p:txBody>
      </p:sp>
    </p:spTree>
    <p:extLst>
      <p:ext uri="{BB962C8B-B14F-4D97-AF65-F5344CB8AC3E}">
        <p14:creationId xmlns:p14="http://schemas.microsoft.com/office/powerpoint/2010/main" val="36369106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11-</a:t>
            </a:r>
            <a:fld id="{236EA747-61C6-4DD4-A2C0-B26BC1CB3EB8}" type="slidenum">
              <a:rPr lang="en-US"/>
              <a:pPr>
                <a:defRPr/>
              </a:pPr>
              <a:t>‹#›</a:t>
            </a:fld>
            <a:endParaRPr lang="en-US"/>
          </a:p>
        </p:txBody>
      </p:sp>
    </p:spTree>
    <p:extLst>
      <p:ext uri="{BB962C8B-B14F-4D97-AF65-F5344CB8AC3E}">
        <p14:creationId xmlns:p14="http://schemas.microsoft.com/office/powerpoint/2010/main" val="3079980884"/>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a:t>11-</a:t>
            </a:r>
            <a:fld id="{6FD60A3B-EA8F-48EC-932E-6EE39294C65E}" type="slidenum">
              <a:rPr lang="en-US"/>
              <a:pPr>
                <a:defRPr/>
              </a:pPr>
              <a:t>‹#›</a:t>
            </a:fld>
            <a:endParaRPr lang="en-US"/>
          </a:p>
        </p:txBody>
      </p:sp>
    </p:spTree>
    <p:extLst>
      <p:ext uri="{BB962C8B-B14F-4D97-AF65-F5344CB8AC3E}">
        <p14:creationId xmlns:p14="http://schemas.microsoft.com/office/powerpoint/2010/main" val="3827647499"/>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a:t>11-</a:t>
            </a:r>
            <a:fld id="{243450FB-710B-4D91-9627-F536BE135889}" type="slidenum">
              <a:rPr lang="en-US"/>
              <a:pPr>
                <a:defRPr/>
              </a:pPr>
              <a:t>‹#›</a:t>
            </a:fld>
            <a:endParaRPr lang="en-US"/>
          </a:p>
        </p:txBody>
      </p:sp>
    </p:spTree>
    <p:extLst>
      <p:ext uri="{BB962C8B-B14F-4D97-AF65-F5344CB8AC3E}">
        <p14:creationId xmlns:p14="http://schemas.microsoft.com/office/powerpoint/2010/main" val="2749052620"/>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a:t>11-</a:t>
            </a:r>
            <a:fld id="{C1E405D5-1197-40CB-82D6-544762E05F99}" type="slidenum">
              <a:rPr lang="en-US"/>
              <a:pPr>
                <a:defRPr/>
              </a:pPr>
              <a:t>‹#›</a:t>
            </a:fld>
            <a:endParaRPr lang="en-US"/>
          </a:p>
        </p:txBody>
      </p:sp>
    </p:spTree>
    <p:extLst>
      <p:ext uri="{BB962C8B-B14F-4D97-AF65-F5344CB8AC3E}">
        <p14:creationId xmlns:p14="http://schemas.microsoft.com/office/powerpoint/2010/main" val="3010823218"/>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a:t>11-</a:t>
            </a:r>
            <a:fld id="{FEDBDA1D-39C0-4D77-B79D-F009488F8917}" type="slidenum">
              <a:rPr lang="en-US"/>
              <a:pPr>
                <a:defRPr/>
              </a:pPr>
              <a:t>‹#›</a:t>
            </a:fld>
            <a:endParaRPr lang="en-US"/>
          </a:p>
        </p:txBody>
      </p:sp>
    </p:spTree>
    <p:extLst>
      <p:ext uri="{BB962C8B-B14F-4D97-AF65-F5344CB8AC3E}">
        <p14:creationId xmlns:p14="http://schemas.microsoft.com/office/powerpoint/2010/main" val="2592485726"/>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11-</a:t>
            </a:r>
            <a:fld id="{B4DE9A7D-9392-477F-B3CD-D01DD4DB8029}" type="slidenum">
              <a:rPr lang="en-US"/>
              <a:pPr>
                <a:defRPr/>
              </a:pPr>
              <a:t>‹#›</a:t>
            </a:fld>
            <a:endParaRPr lang="en-US"/>
          </a:p>
        </p:txBody>
      </p:sp>
    </p:spTree>
    <p:extLst>
      <p:ext uri="{BB962C8B-B14F-4D97-AF65-F5344CB8AC3E}">
        <p14:creationId xmlns:p14="http://schemas.microsoft.com/office/powerpoint/2010/main" val="217430681"/>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11-</a:t>
            </a:r>
            <a:fld id="{4FAB5E53-466D-486C-8EB2-AD5ED1990343}" type="slidenum">
              <a:rPr lang="en-US"/>
              <a:pPr>
                <a:defRPr/>
              </a:pPr>
              <a:t>‹#›</a:t>
            </a:fld>
            <a:endParaRPr lang="en-US"/>
          </a:p>
        </p:txBody>
      </p:sp>
    </p:spTree>
    <p:extLst>
      <p:ext uri="{BB962C8B-B14F-4D97-AF65-F5344CB8AC3E}">
        <p14:creationId xmlns:p14="http://schemas.microsoft.com/office/powerpoint/2010/main" val="171077865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46B1"/>
        </a:solidFill>
        <a:effectLst/>
      </p:bgPr>
    </p:bg>
    <p:spTree>
      <p:nvGrpSpPr>
        <p:cNvPr id="1" name=""/>
        <p:cNvGrpSpPr/>
        <p:nvPr/>
      </p:nvGrpSpPr>
      <p:grpSpPr>
        <a:xfrm>
          <a:off x="0" y="0"/>
          <a:ext cx="0" cy="0"/>
          <a:chOff x="0" y="0"/>
          <a:chExt cx="0" cy="0"/>
        </a:xfrm>
      </p:grpSpPr>
      <p:pic>
        <p:nvPicPr>
          <p:cNvPr id="1026" name="Picture 2" descr="C:\Users\Kris\Pictures\Jennings_BLEG_Cvr.jpg"/>
          <p:cNvPicPr>
            <a:picLocks noChangeAspect="1" noChangeArrowheads="1"/>
          </p:cNvPicPr>
          <p:nvPr userDrawn="1"/>
        </p:nvPicPr>
        <p:blipFill>
          <a:blip r:embed="rId13">
            <a:extLst>
              <a:ext uri="{28A0092B-C50C-407E-A947-70E740481C1C}">
                <a14:useLocalDpi xmlns:a14="http://schemas.microsoft.com/office/drawing/2010/main" val="0"/>
              </a:ext>
            </a:extLst>
          </a:blip>
          <a:srcRect l="79167"/>
          <a:stretch>
            <a:fillRect/>
          </a:stretch>
        </p:blipFill>
        <p:spPr bwMode="auto">
          <a:xfrm>
            <a:off x="0" y="0"/>
            <a:ext cx="990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
          <p:cNvSpPr>
            <a:spLocks noChangeArrowheads="1"/>
          </p:cNvSpPr>
          <p:nvPr userDrawn="1"/>
        </p:nvSpPr>
        <p:spPr bwMode="auto">
          <a:xfrm>
            <a:off x="949325" y="0"/>
            <a:ext cx="8194675" cy="6858000"/>
          </a:xfrm>
          <a:prstGeom prst="rect">
            <a:avLst/>
          </a:prstGeom>
          <a:solidFill>
            <a:schemeClr val="tx2"/>
          </a:solidFill>
          <a:ln w="9525">
            <a:noFill/>
            <a:miter lim="800000"/>
            <a:headEnd/>
            <a:tailEnd/>
          </a:ln>
          <a:effectLst/>
        </p:spPr>
        <p:txBody>
          <a:bodyPr wrap="none" anchor="ctr"/>
          <a:lstStyle/>
          <a:p>
            <a:pPr>
              <a:defRPr/>
            </a:pPr>
            <a:endParaRPr lang="en-US">
              <a:effectLst>
                <a:outerShdw blurRad="38100" dist="38100" dir="2700000" algn="tl">
                  <a:srgbClr val="000000">
                    <a:alpha val="43137"/>
                  </a:srgbClr>
                </a:outerShdw>
              </a:effectLst>
              <a:latin typeface="Times New Roman MT Extra Bold" pitchFamily="18" charset="0"/>
              <a:cs typeface="+mn-cs"/>
            </a:endParaRPr>
          </a:p>
        </p:txBody>
      </p:sp>
      <p:sp>
        <p:nvSpPr>
          <p:cNvPr id="1028" name="Rectangle 3"/>
          <p:cNvSpPr>
            <a:spLocks noGrp="1" noChangeArrowheads="1"/>
          </p:cNvSpPr>
          <p:nvPr>
            <p:ph type="body" idx="1"/>
          </p:nvPr>
        </p:nvSpPr>
        <p:spPr bwMode="auto">
          <a:xfrm>
            <a:off x="10668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3505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2400">
                <a:effectLst/>
                <a:latin typeface="+mn-lt"/>
                <a:cs typeface="+mn-cs"/>
              </a:defRPr>
            </a:lvl1pPr>
          </a:lstStyle>
          <a:p>
            <a:pPr>
              <a:defRPr/>
            </a:pPr>
            <a:r>
              <a:rPr lang="en-US"/>
              <a:t>11-</a:t>
            </a:r>
            <a:fld id="{90BA793F-510D-4E91-B03F-DDA8A612C50D}" type="slidenum">
              <a:rPr lang="en-US"/>
              <a:pPr>
                <a:defRPr/>
              </a:pPr>
              <a:t>‹#›</a:t>
            </a:fld>
            <a:endParaRPr lang="en-US"/>
          </a:p>
        </p:txBody>
      </p:sp>
      <p:sp>
        <p:nvSpPr>
          <p:cNvPr id="1036" name="Rectangle 12"/>
          <p:cNvSpPr>
            <a:spLocks noChangeArrowheads="1"/>
          </p:cNvSpPr>
          <p:nvPr userDrawn="1"/>
        </p:nvSpPr>
        <p:spPr bwMode="auto">
          <a:xfrm>
            <a:off x="6248400" y="6405563"/>
            <a:ext cx="2895600" cy="508000"/>
          </a:xfrm>
          <a:prstGeom prst="rect">
            <a:avLst/>
          </a:prstGeom>
          <a:noFill/>
          <a:ln w="63500">
            <a:noFill/>
            <a:miter lim="800000"/>
            <a:headEnd/>
            <a:tailEnd/>
          </a:ln>
          <a:effectLst/>
        </p:spPr>
        <p:txBody>
          <a:bodyPr lIns="92075" tIns="46038" rIns="92075" bIns="46038" anchor="ctr">
            <a:spAutoFit/>
          </a:bodyPr>
          <a:lstStyle/>
          <a:p>
            <a:pPr eaLnBrk="0" hangingPunct="0">
              <a:spcBef>
                <a:spcPct val="50000"/>
              </a:spcBef>
              <a:buClr>
                <a:schemeClr val="accent1"/>
              </a:buClr>
              <a:buSzPct val="75000"/>
              <a:buFont typeface="Marlett" pitchFamily="2" charset="2"/>
              <a:buNone/>
              <a:defRPr/>
            </a:pPr>
            <a:r>
              <a:rPr lang="en-US" sz="900" dirty="0">
                <a:latin typeface="Arial" charset="0"/>
                <a:cs typeface="+mn-cs"/>
              </a:rPr>
              <a:t>© 2015 </a:t>
            </a:r>
            <a:r>
              <a:rPr lang="en-US" sz="900" dirty="0" err="1">
                <a:latin typeface="Arial" charset="0"/>
                <a:cs typeface="+mn-cs"/>
              </a:rPr>
              <a:t>Cengage</a:t>
            </a:r>
            <a:r>
              <a:rPr lang="en-US" sz="900" dirty="0">
                <a:latin typeface="Arial" charset="0"/>
                <a:cs typeface="+mn-cs"/>
              </a:rPr>
              <a:t> Learning.  All Rights Reserved.  May not be scanned, copied or duplicated, or posted to a publicly accessible website, in whole or in part.</a:t>
            </a:r>
          </a:p>
        </p:txBody>
      </p:sp>
      <p:sp>
        <p:nvSpPr>
          <p:cNvPr id="2" name="Rectangle 2"/>
          <p:cNvSpPr>
            <a:spLocks noGrp="1" noChangeArrowheads="1"/>
          </p:cNvSpPr>
          <p:nvPr>
            <p:ph type="title"/>
          </p:nvPr>
        </p:nvSpPr>
        <p:spPr bwMode="auto">
          <a:xfrm>
            <a:off x="609600" y="228600"/>
            <a:ext cx="8077200" cy="1173163"/>
          </a:xfrm>
          <a:prstGeom prst="rect">
            <a:avLst/>
          </a:prstGeom>
          <a:solidFill>
            <a:srgbClr val="FF9999"/>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r"/>
  </p:transition>
  <p:timing>
    <p:tnLst>
      <p:par>
        <p:cTn id="1" dur="indefinite" restart="never" nodeType="tmRoot"/>
      </p:par>
    </p:tnLst>
  </p:timing>
  <p:hf hdr="0" ftr="0" dt="0"/>
  <p:txStyles>
    <p:titleStyle>
      <a:lvl1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2pPr>
      <a:lvl3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3pPr>
      <a:lvl4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4pPr>
      <a:lvl5pPr algn="l" rtl="0" eaLnBrk="0" fontAlgn="base" hangingPunct="0">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5pPr>
      <a:lvl6pPr marL="4572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6pPr>
      <a:lvl7pPr marL="9144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7pPr>
      <a:lvl8pPr marL="13716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8pPr>
      <a:lvl9pPr marL="1828800" algn="l" rtl="0" fontAlgn="base">
        <a:spcBef>
          <a:spcPct val="0"/>
        </a:spcBef>
        <a:spcAft>
          <a:spcPct val="0"/>
        </a:spcAft>
        <a:defRPr sz="5400">
          <a:solidFill>
            <a:schemeClr val="bg1"/>
          </a:solidFill>
          <a:effectLst>
            <a:outerShdw blurRad="38100" dist="38100" dir="2700000" algn="tl">
              <a:srgbClr val="000000"/>
            </a:outerShdw>
          </a:effectLst>
          <a:latin typeface="Times New Roman MT Extra Bold" pitchFamily="18" charset="0"/>
        </a:defRPr>
      </a:lvl9pPr>
    </p:titleStyle>
    <p:bodyStyle>
      <a:lvl1pPr marL="342900" indent="-342900" algn="l" rtl="0" eaLnBrk="0" fontAlgn="base" hangingPunct="0">
        <a:spcBef>
          <a:spcPct val="20000"/>
        </a:spcBef>
        <a:spcAft>
          <a:spcPct val="0"/>
        </a:spcAft>
        <a:buChar char="•"/>
        <a:defRPr sz="3600">
          <a:solidFill>
            <a:schemeClr val="bg1"/>
          </a:solidFill>
          <a:latin typeface="+mn-lt"/>
          <a:ea typeface="+mn-ea"/>
          <a:cs typeface="+mn-cs"/>
        </a:defRPr>
      </a:lvl1pPr>
      <a:lvl2pPr marL="742950" indent="-285750" algn="l" rtl="0" eaLnBrk="0" fontAlgn="base" hangingPunct="0">
        <a:spcBef>
          <a:spcPct val="20000"/>
        </a:spcBef>
        <a:spcAft>
          <a:spcPct val="0"/>
        </a:spcAft>
        <a:buChar char="–"/>
        <a:defRPr sz="3200">
          <a:solidFill>
            <a:schemeClr val="bg1"/>
          </a:solidFill>
          <a:latin typeface="+mn-lt"/>
        </a:defRPr>
      </a:lvl2pPr>
      <a:lvl3pPr marL="1143000" indent="-228600" algn="l" rtl="0" eaLnBrk="0" fontAlgn="base" hangingPunct="0">
        <a:spcBef>
          <a:spcPct val="20000"/>
        </a:spcBef>
        <a:spcAft>
          <a:spcPct val="0"/>
        </a:spcAft>
        <a:buChar char="•"/>
        <a:defRPr sz="2800">
          <a:solidFill>
            <a:schemeClr val="bg1"/>
          </a:solidFill>
          <a:latin typeface="+mn-lt"/>
        </a:defRPr>
      </a:lvl3pPr>
      <a:lvl4pPr marL="1600200" indent="-228600" algn="l" rtl="0" eaLnBrk="0" fontAlgn="base" hangingPunct="0">
        <a:spcBef>
          <a:spcPct val="20000"/>
        </a:spcBef>
        <a:spcAft>
          <a:spcPct val="0"/>
        </a:spcAft>
        <a:buChar char="–"/>
        <a:defRPr sz="2400">
          <a:solidFill>
            <a:schemeClr val="bg1"/>
          </a:solidFill>
          <a:latin typeface="+mn-lt"/>
        </a:defRPr>
      </a:lvl4pPr>
      <a:lvl5pPr marL="2057400" indent="-228600" algn="l" rtl="0" eaLnBrk="0" fontAlgn="base" hangingPunct="0">
        <a:spcBef>
          <a:spcPct val="20000"/>
        </a:spcBef>
        <a:spcAft>
          <a:spcPct val="0"/>
        </a:spcAft>
        <a:buChar char="»"/>
        <a:defRPr sz="2400">
          <a:solidFill>
            <a:schemeClr val="bg1"/>
          </a:solidFill>
          <a:latin typeface="+mn-lt"/>
        </a:defRPr>
      </a:lvl5pPr>
      <a:lvl6pPr marL="2514600" indent="-228600" algn="l" rtl="0" fontAlgn="base">
        <a:spcBef>
          <a:spcPct val="20000"/>
        </a:spcBef>
        <a:spcAft>
          <a:spcPct val="0"/>
        </a:spcAft>
        <a:buChar char="»"/>
        <a:defRPr sz="2400">
          <a:solidFill>
            <a:schemeClr val="bg1"/>
          </a:solidFill>
          <a:latin typeface="+mn-lt"/>
        </a:defRPr>
      </a:lvl6pPr>
      <a:lvl7pPr marL="2971800" indent="-228600" algn="l" rtl="0" fontAlgn="base">
        <a:spcBef>
          <a:spcPct val="20000"/>
        </a:spcBef>
        <a:spcAft>
          <a:spcPct val="0"/>
        </a:spcAft>
        <a:buChar char="»"/>
        <a:defRPr sz="2400">
          <a:solidFill>
            <a:schemeClr val="bg1"/>
          </a:solidFill>
          <a:latin typeface="+mn-lt"/>
        </a:defRPr>
      </a:lvl7pPr>
      <a:lvl8pPr marL="3429000" indent="-228600" algn="l" rtl="0" fontAlgn="base">
        <a:spcBef>
          <a:spcPct val="20000"/>
        </a:spcBef>
        <a:spcAft>
          <a:spcPct val="0"/>
        </a:spcAft>
        <a:buChar char="»"/>
        <a:defRPr sz="2400">
          <a:solidFill>
            <a:schemeClr val="bg1"/>
          </a:solidFill>
          <a:latin typeface="+mn-lt"/>
        </a:defRPr>
      </a:lvl8pPr>
      <a:lvl9pPr marL="3886200" indent="-228600" algn="l" rtl="0" fontAlgn="base">
        <a:spcBef>
          <a:spcPct val="20000"/>
        </a:spcBef>
        <a:spcAft>
          <a:spcPct val="0"/>
        </a:spcAft>
        <a:buChar char="»"/>
        <a:defRPr sz="2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447800" y="3810000"/>
            <a:ext cx="7391400" cy="2286000"/>
          </a:xfrm>
        </p:spPr>
        <p:txBody>
          <a:bodyPr/>
          <a:lstStyle/>
          <a:p>
            <a:pPr eaLnBrk="1" hangingPunct="1">
              <a:spcBef>
                <a:spcPct val="0"/>
              </a:spcBef>
            </a:pPr>
            <a:r>
              <a:rPr lang="en-US" altLang="en-US" sz="4800" b="1" smtClean="0"/>
              <a:t>Chapter 11</a:t>
            </a:r>
            <a:br>
              <a:rPr lang="en-US" altLang="en-US" sz="4800" b="1" smtClean="0"/>
            </a:br>
            <a:r>
              <a:rPr lang="en-US" altLang="en-US" sz="4800" b="1" smtClean="0"/>
              <a:t>Environmental Regulation and Sustainability</a:t>
            </a:r>
          </a:p>
        </p:txBody>
      </p:sp>
      <p:sp>
        <p:nvSpPr>
          <p:cNvPr id="2" name="Text Box 11"/>
          <p:cNvSpPr txBox="1">
            <a:spLocks noChangeArrowheads="1"/>
          </p:cNvSpPr>
          <p:nvPr/>
        </p:nvSpPr>
        <p:spPr bwMode="auto">
          <a:xfrm>
            <a:off x="1524000" y="2590800"/>
            <a:ext cx="4419600" cy="830263"/>
          </a:xfrm>
          <a:prstGeom prst="rect">
            <a:avLst/>
          </a:prstGeom>
          <a:noFill/>
          <a:ln w="9525">
            <a:noFill/>
            <a:miter lim="800000"/>
            <a:headEnd/>
            <a:tailEnd/>
          </a:ln>
        </p:spPr>
        <p:txBody>
          <a:bodyPr>
            <a:spAutoFit/>
          </a:bodyPr>
          <a:lstStyle/>
          <a:p>
            <a:pPr>
              <a:spcBef>
                <a:spcPct val="50000"/>
              </a:spcBef>
              <a:defRPr/>
            </a:pPr>
            <a:r>
              <a:rPr lang="en-US" sz="2400" i="1">
                <a:effectLst>
                  <a:outerShdw blurRad="38100" dist="38100" dir="2700000" algn="tl">
                    <a:srgbClr val="000000">
                      <a:alpha val="43137"/>
                    </a:srgbClr>
                  </a:outerShdw>
                </a:effectLst>
                <a:latin typeface="Times New Roman" pitchFamily="18" charset="0"/>
                <a:cs typeface="+mn-cs"/>
              </a:rPr>
              <a:t>Its Legal, Ethical, and </a:t>
            </a:r>
            <a:br>
              <a:rPr lang="en-US" sz="2400" i="1">
                <a:effectLst>
                  <a:outerShdw blurRad="38100" dist="38100" dir="2700000" algn="tl">
                    <a:srgbClr val="000000">
                      <a:alpha val="43137"/>
                    </a:srgbClr>
                  </a:outerShdw>
                </a:effectLst>
                <a:latin typeface="Times New Roman" pitchFamily="18" charset="0"/>
                <a:cs typeface="+mn-cs"/>
              </a:rPr>
            </a:br>
            <a:r>
              <a:rPr lang="en-US" sz="2400" i="1">
                <a:effectLst>
                  <a:outerShdw blurRad="38100" dist="38100" dir="2700000" algn="tl">
                    <a:srgbClr val="000000">
                      <a:alpha val="43137"/>
                    </a:srgbClr>
                  </a:outerShdw>
                </a:effectLst>
                <a:latin typeface="Times New Roman" pitchFamily="18" charset="0"/>
                <a:cs typeface="+mn-cs"/>
              </a:rPr>
              <a:t>Global Environment</a:t>
            </a:r>
          </a:p>
        </p:txBody>
      </p:sp>
      <p:sp>
        <p:nvSpPr>
          <p:cNvPr id="2052" name="Text Box 13"/>
          <p:cNvSpPr txBox="1">
            <a:spLocks noChangeArrowheads="1"/>
          </p:cNvSpPr>
          <p:nvPr/>
        </p:nvSpPr>
        <p:spPr bwMode="auto">
          <a:xfrm>
            <a:off x="2057400" y="1066800"/>
            <a:ext cx="3276600" cy="457200"/>
          </a:xfrm>
          <a:prstGeom prst="rect">
            <a:avLst/>
          </a:prstGeom>
          <a:noFill/>
          <a:ln w="9525">
            <a:noFill/>
            <a:miter lim="800000"/>
            <a:headEnd/>
            <a:tailEnd/>
          </a:ln>
        </p:spPr>
        <p:txBody>
          <a:bodyPr>
            <a:spAutoFit/>
          </a:bodyPr>
          <a:lstStyle/>
          <a:p>
            <a:pPr algn="ctr">
              <a:spcBef>
                <a:spcPct val="50000"/>
              </a:spcBef>
              <a:defRPr/>
            </a:pPr>
            <a:r>
              <a:rPr lang="en-US" sz="2400">
                <a:effectLst>
                  <a:outerShdw blurRad="38100" dist="38100" dir="2700000" algn="tl">
                    <a:srgbClr val="000000">
                      <a:alpha val="43137"/>
                    </a:srgbClr>
                  </a:outerShdw>
                </a:effectLst>
                <a:latin typeface="Times New Roman" pitchFamily="18" charset="0"/>
                <a:cs typeface="+mn-cs"/>
              </a:rPr>
              <a:t>Marianne M. Jennings</a:t>
            </a:r>
          </a:p>
        </p:txBody>
      </p:sp>
      <p:pic>
        <p:nvPicPr>
          <p:cNvPr id="2053" name="Picture 9" descr="C:\Users\Kris\AppData\Local\Microsoft\Windows\Temporary Internet Files\Content.IE5\CSSZ9PX8\Jennings_Logo_black.jpg"/>
          <p:cNvPicPr>
            <a:picLocks noChangeAspect="1" noChangeArrowheads="1"/>
          </p:cNvPicPr>
          <p:nvPr/>
        </p:nvPicPr>
        <p:blipFill>
          <a:blip r:embed="rId3">
            <a:lum contrast="10000"/>
            <a:extLst>
              <a:ext uri="{28A0092B-C50C-407E-A947-70E740481C1C}">
                <a14:useLocalDpi xmlns:a14="http://schemas.microsoft.com/office/drawing/2010/main" val="0"/>
              </a:ext>
            </a:extLst>
          </a:blip>
          <a:srcRect/>
          <a:stretch>
            <a:fillRect/>
          </a:stretch>
        </p:blipFill>
        <p:spPr bwMode="auto">
          <a:xfrm>
            <a:off x="3505200" y="304800"/>
            <a:ext cx="627063" cy="685800"/>
          </a:xfrm>
          <a:prstGeom prst="rect">
            <a:avLst/>
          </a:prstGeom>
          <a:solidFill>
            <a:srgbClr val="C00000"/>
          </a:solidFill>
          <a:ln w="38100">
            <a:solidFill>
              <a:srgbClr val="FF9999"/>
            </a:solidFill>
            <a:miter lim="800000"/>
            <a:headEnd/>
            <a:tailEnd/>
          </a:ln>
        </p:spPr>
      </p:pic>
      <p:sp>
        <p:nvSpPr>
          <p:cNvPr id="12" name="TextBox 11"/>
          <p:cNvSpPr txBox="1"/>
          <p:nvPr/>
        </p:nvSpPr>
        <p:spPr>
          <a:xfrm>
            <a:off x="1524000" y="1600200"/>
            <a:ext cx="4419600" cy="914400"/>
          </a:xfrm>
          <a:prstGeom prst="rect">
            <a:avLst/>
          </a:prstGeom>
          <a:solidFill>
            <a:srgbClr val="FF9999"/>
          </a:solidFill>
        </p:spPr>
        <p:txBody>
          <a:bodyPr anchor="ctr"/>
          <a:lstStyle/>
          <a:p>
            <a:pPr algn="ctr" eaLnBrk="0" hangingPunct="0">
              <a:defRPr/>
            </a:pPr>
            <a:r>
              <a:rPr lang="en-US" sz="7200" cap="small" dirty="0">
                <a:solidFill>
                  <a:schemeClr val="accent4">
                    <a:lumMod val="65000"/>
                    <a:lumOff val="35000"/>
                  </a:schemeClr>
                </a:solidFill>
                <a:latin typeface="Times New Roman" pitchFamily="18" charset="0"/>
                <a:cs typeface="Times New Roman" pitchFamily="18" charset="0"/>
              </a:rPr>
              <a:t>Business</a:t>
            </a:r>
          </a:p>
        </p:txBody>
      </p:sp>
      <p:sp>
        <p:nvSpPr>
          <p:cNvPr id="2055" name="Text Box 16"/>
          <p:cNvSpPr txBox="1">
            <a:spLocks noChangeArrowheads="1"/>
          </p:cNvSpPr>
          <p:nvPr/>
        </p:nvSpPr>
        <p:spPr bwMode="auto">
          <a:xfrm>
            <a:off x="4876800" y="2590800"/>
            <a:ext cx="1143000" cy="457200"/>
          </a:xfrm>
          <a:prstGeom prst="rect">
            <a:avLst/>
          </a:prstGeom>
          <a:noFill/>
          <a:ln w="9525">
            <a:noFill/>
            <a:miter lim="800000"/>
            <a:headEnd/>
            <a:tailEnd/>
          </a:ln>
        </p:spPr>
        <p:txBody>
          <a:bodyPr>
            <a:spAutoFit/>
          </a:bodyPr>
          <a:lstStyle/>
          <a:p>
            <a:pPr algn="r">
              <a:spcBef>
                <a:spcPct val="50000"/>
              </a:spcBef>
              <a:defRPr/>
            </a:pPr>
            <a:r>
              <a:rPr lang="en-US" sz="2400" i="1">
                <a:effectLst>
                  <a:outerShdw blurRad="38100" dist="38100" dir="2700000" algn="tl">
                    <a:srgbClr val="000000">
                      <a:alpha val="43137"/>
                    </a:srgbClr>
                  </a:outerShdw>
                </a:effectLst>
                <a:latin typeface="Times New Roman" pitchFamily="18" charset="0"/>
                <a:cs typeface="+mn-cs"/>
              </a:rPr>
              <a:t>10</a:t>
            </a:r>
            <a:r>
              <a:rPr lang="en-US" sz="2400" i="1" baseline="30000">
                <a:effectLst>
                  <a:outerShdw blurRad="38100" dist="38100" dir="2700000" algn="tl">
                    <a:srgbClr val="000000">
                      <a:alpha val="43137"/>
                    </a:srgbClr>
                  </a:outerShdw>
                </a:effectLst>
                <a:latin typeface="Times New Roman" pitchFamily="18" charset="0"/>
                <a:cs typeface="+mn-cs"/>
              </a:rPr>
              <a:t>th</a:t>
            </a:r>
            <a:r>
              <a:rPr lang="en-US" sz="2400" i="1">
                <a:effectLst>
                  <a:outerShdw blurRad="38100" dist="38100" dir="2700000" algn="tl">
                    <a:srgbClr val="000000">
                      <a:alpha val="43137"/>
                    </a:srgbClr>
                  </a:outerShdw>
                </a:effectLst>
                <a:latin typeface="Times New Roman" pitchFamily="18" charset="0"/>
                <a:cs typeface="+mn-cs"/>
              </a:rPr>
              <a:t> Ed.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dissolve">
                                      <p:cBhvr>
                                        <p:cTn id="7" dur="5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25115585-378C-45E7-8456-696CE65A354A}" type="slidenum">
              <a:rPr lang="en-US"/>
              <a:pPr>
                <a:defRPr/>
              </a:pPr>
              <a:t>9</a:t>
            </a:fld>
            <a:endParaRPr lang="en-US"/>
          </a:p>
        </p:txBody>
      </p:sp>
      <p:sp>
        <p:nvSpPr>
          <p:cNvPr id="809986" name="Rectangle 2"/>
          <p:cNvSpPr>
            <a:spLocks noGrp="1" noChangeArrowheads="1"/>
          </p:cNvSpPr>
          <p:nvPr>
            <p:ph type="title"/>
          </p:nvPr>
        </p:nvSpPr>
        <p:spPr>
          <a:xfrm>
            <a:off x="609600" y="274638"/>
            <a:ext cx="8077200" cy="1173162"/>
          </a:xfrm>
        </p:spPr>
        <p:txBody>
          <a:bodyPr lIns="90488" tIns="44450" rIns="90488" bIns="44450"/>
          <a:lstStyle/>
          <a:p>
            <a:pPr eaLnBrk="1" hangingPunct="1">
              <a:defRPr/>
            </a:pPr>
            <a:r>
              <a:rPr lang="en-US" sz="4000" dirty="0" smtClean="0"/>
              <a:t>Statutory Environmental Laws</a:t>
            </a:r>
          </a:p>
        </p:txBody>
      </p:sp>
      <p:sp>
        <p:nvSpPr>
          <p:cNvPr id="809987" name="Rectangle 3"/>
          <p:cNvSpPr>
            <a:spLocks noGrp="1" noChangeArrowheads="1"/>
          </p:cNvSpPr>
          <p:nvPr>
            <p:ph type="body" idx="1"/>
          </p:nvPr>
        </p:nvSpPr>
        <p:spPr>
          <a:xfrm>
            <a:off x="1066800" y="1600200"/>
            <a:ext cx="7848600" cy="5029200"/>
          </a:xfrm>
        </p:spPr>
        <p:txBody>
          <a:bodyPr lIns="90488" tIns="44450" rIns="90488" bIns="44450"/>
          <a:lstStyle/>
          <a:p>
            <a:pPr eaLnBrk="1" hangingPunct="1">
              <a:spcBef>
                <a:spcPts val="863"/>
              </a:spcBef>
            </a:pPr>
            <a:r>
              <a:rPr lang="en-US" altLang="en-US" sz="3200" smtClean="0"/>
              <a:t>Water Pollution Regulation</a:t>
            </a:r>
          </a:p>
          <a:p>
            <a:pPr lvl="1" eaLnBrk="1" hangingPunct="1">
              <a:spcBef>
                <a:spcPts val="863"/>
              </a:spcBef>
            </a:pPr>
            <a:r>
              <a:rPr lang="en-US" altLang="en-US" sz="2800" smtClean="0"/>
              <a:t>Federal Water Pollution Control Act of 1972</a:t>
            </a:r>
          </a:p>
          <a:p>
            <a:pPr lvl="2" eaLnBrk="1" hangingPunct="1">
              <a:spcBef>
                <a:spcPts val="863"/>
              </a:spcBef>
            </a:pPr>
            <a:r>
              <a:rPr lang="en-US" altLang="en-US" sz="2400" smtClean="0"/>
              <a:t>Federal government responsible for standards and control</a:t>
            </a:r>
          </a:p>
          <a:p>
            <a:pPr lvl="2" eaLnBrk="1" hangingPunct="1">
              <a:spcBef>
                <a:spcPts val="863"/>
              </a:spcBef>
            </a:pPr>
            <a:r>
              <a:rPr lang="en-US" altLang="en-US" sz="2400" smtClean="0"/>
              <a:t>Emissions controlled by industrial groups</a:t>
            </a:r>
          </a:p>
          <a:p>
            <a:pPr lvl="2" eaLnBrk="1" hangingPunct="1">
              <a:spcBef>
                <a:spcPts val="863"/>
              </a:spcBef>
            </a:pPr>
            <a:r>
              <a:rPr lang="en-US" altLang="en-US" sz="2400" smtClean="0"/>
              <a:t>Ranges for groups referred to as effluent guidelines</a:t>
            </a:r>
          </a:p>
          <a:p>
            <a:pPr lvl="2" eaLnBrk="1" hangingPunct="1">
              <a:spcBef>
                <a:spcPts val="863"/>
              </a:spcBef>
            </a:pPr>
            <a:r>
              <a:rPr lang="en-US" altLang="en-US" sz="2400" smtClean="0"/>
              <a:t>National Pollution Discharge Elimination Permit (NPDES)</a:t>
            </a:r>
          </a:p>
          <a:p>
            <a:pPr lvl="2" eaLnBrk="1" hangingPunct="1">
              <a:spcBef>
                <a:spcPts val="863"/>
              </a:spcBef>
            </a:pPr>
            <a:r>
              <a:rPr lang="en-US" altLang="en-US" sz="2400" smtClean="0"/>
              <a:t>Renamed Clean Water Act in 1977</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9987">
                                            <p:txEl>
                                              <p:pRg st="0" end="0"/>
                                            </p:txEl>
                                          </p:spTgt>
                                        </p:tgtEl>
                                        <p:attrNameLst>
                                          <p:attrName>style.visibility</p:attrName>
                                        </p:attrNameLst>
                                      </p:cBhvr>
                                      <p:to>
                                        <p:strVal val="visible"/>
                                      </p:to>
                                    </p:set>
                                    <p:animEffect transition="in" filter="blinds(horizontal)">
                                      <p:cBhvr>
                                        <p:cTn id="7" dur="500"/>
                                        <p:tgtEl>
                                          <p:spTgt spid="809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9987">
                                            <p:txEl>
                                              <p:pRg st="1" end="1"/>
                                            </p:txEl>
                                          </p:spTgt>
                                        </p:tgtEl>
                                        <p:attrNameLst>
                                          <p:attrName>style.visibility</p:attrName>
                                        </p:attrNameLst>
                                      </p:cBhvr>
                                      <p:to>
                                        <p:strVal val="visible"/>
                                      </p:to>
                                    </p:set>
                                    <p:animEffect transition="in" filter="blinds(horizontal)">
                                      <p:cBhvr>
                                        <p:cTn id="12" dur="500"/>
                                        <p:tgtEl>
                                          <p:spTgt spid="809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9987">
                                            <p:txEl>
                                              <p:pRg st="2" end="2"/>
                                            </p:txEl>
                                          </p:spTgt>
                                        </p:tgtEl>
                                        <p:attrNameLst>
                                          <p:attrName>style.visibility</p:attrName>
                                        </p:attrNameLst>
                                      </p:cBhvr>
                                      <p:to>
                                        <p:strVal val="visible"/>
                                      </p:to>
                                    </p:set>
                                    <p:animEffect transition="in" filter="blinds(horizontal)">
                                      <p:cBhvr>
                                        <p:cTn id="17" dur="500"/>
                                        <p:tgtEl>
                                          <p:spTgt spid="809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9987">
                                            <p:txEl>
                                              <p:pRg st="3" end="3"/>
                                            </p:txEl>
                                          </p:spTgt>
                                        </p:tgtEl>
                                        <p:attrNameLst>
                                          <p:attrName>style.visibility</p:attrName>
                                        </p:attrNameLst>
                                      </p:cBhvr>
                                      <p:to>
                                        <p:strVal val="visible"/>
                                      </p:to>
                                    </p:set>
                                    <p:animEffect transition="in" filter="blinds(horizontal)">
                                      <p:cBhvr>
                                        <p:cTn id="22" dur="500"/>
                                        <p:tgtEl>
                                          <p:spTgt spid="809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9987">
                                            <p:txEl>
                                              <p:pRg st="4" end="4"/>
                                            </p:txEl>
                                          </p:spTgt>
                                        </p:tgtEl>
                                        <p:attrNameLst>
                                          <p:attrName>style.visibility</p:attrName>
                                        </p:attrNameLst>
                                      </p:cBhvr>
                                      <p:to>
                                        <p:strVal val="visible"/>
                                      </p:to>
                                    </p:set>
                                    <p:animEffect transition="in" filter="blinds(horizontal)">
                                      <p:cBhvr>
                                        <p:cTn id="27" dur="500"/>
                                        <p:tgtEl>
                                          <p:spTgt spid="809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9987">
                                            <p:txEl>
                                              <p:pRg st="5" end="5"/>
                                            </p:txEl>
                                          </p:spTgt>
                                        </p:tgtEl>
                                        <p:attrNameLst>
                                          <p:attrName>style.visibility</p:attrName>
                                        </p:attrNameLst>
                                      </p:cBhvr>
                                      <p:to>
                                        <p:strVal val="visible"/>
                                      </p:to>
                                    </p:set>
                                    <p:animEffect transition="in" filter="blinds(horizontal)">
                                      <p:cBhvr>
                                        <p:cTn id="32" dur="500"/>
                                        <p:tgtEl>
                                          <p:spTgt spid="809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9987">
                                            <p:txEl>
                                              <p:pRg st="6" end="6"/>
                                            </p:txEl>
                                          </p:spTgt>
                                        </p:tgtEl>
                                        <p:attrNameLst>
                                          <p:attrName>style.visibility</p:attrName>
                                        </p:attrNameLst>
                                      </p:cBhvr>
                                      <p:to>
                                        <p:strVal val="visible"/>
                                      </p:to>
                                    </p:set>
                                    <p:animEffect transition="in" filter="blinds(horizontal)">
                                      <p:cBhvr>
                                        <p:cTn id="37" dur="500"/>
                                        <p:tgtEl>
                                          <p:spTgt spid="809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87" grpId="0" build="p" bldLvl="3"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a:t>11-</a:t>
            </a:r>
            <a:fld id="{8A5158E6-0A55-44A5-9EE7-3EC815A38173}" type="slidenum">
              <a:rPr lang="en-US"/>
              <a:pPr>
                <a:defRPr/>
              </a:pPr>
              <a:t>10</a:t>
            </a:fld>
            <a:endParaRPr lang="en-US" dirty="0"/>
          </a:p>
        </p:txBody>
      </p:sp>
      <p:sp>
        <p:nvSpPr>
          <p:cNvPr id="812034" name="Rectangle 2"/>
          <p:cNvSpPr>
            <a:spLocks noGrp="1" noChangeArrowheads="1"/>
          </p:cNvSpPr>
          <p:nvPr>
            <p:ph type="body" idx="1"/>
          </p:nvPr>
        </p:nvSpPr>
        <p:spPr>
          <a:xfrm>
            <a:off x="1066800" y="1676400"/>
            <a:ext cx="7848600" cy="4953000"/>
          </a:xfrm>
        </p:spPr>
        <p:txBody>
          <a:bodyPr lIns="90488" tIns="44450" rIns="90488" bIns="44450"/>
          <a:lstStyle/>
          <a:p>
            <a:pPr eaLnBrk="1" hangingPunct="1">
              <a:lnSpc>
                <a:spcPct val="90000"/>
              </a:lnSpc>
              <a:spcBef>
                <a:spcPts val="863"/>
              </a:spcBef>
            </a:pPr>
            <a:r>
              <a:rPr lang="en-US" altLang="en-US" sz="3200" smtClean="0"/>
              <a:t>Other Water Regulation</a:t>
            </a:r>
            <a:endParaRPr lang="en-US" altLang="en-US" sz="2800" smtClean="0"/>
          </a:p>
          <a:p>
            <a:pPr lvl="1" eaLnBrk="1" hangingPunct="1">
              <a:lnSpc>
                <a:spcPct val="90000"/>
              </a:lnSpc>
              <a:spcBef>
                <a:spcPts val="863"/>
              </a:spcBef>
            </a:pPr>
            <a:r>
              <a:rPr lang="en-US" altLang="en-US" sz="2800" smtClean="0"/>
              <a:t>Safe Drinking Water Act               </a:t>
            </a:r>
          </a:p>
          <a:p>
            <a:pPr lvl="2" eaLnBrk="1" hangingPunct="1">
              <a:lnSpc>
                <a:spcPct val="90000"/>
              </a:lnSpc>
              <a:spcBef>
                <a:spcPts val="863"/>
              </a:spcBef>
            </a:pPr>
            <a:r>
              <a:rPr lang="en-US" altLang="en-US" sz="2400" smtClean="0"/>
              <a:t>Passed in 1986                 </a:t>
            </a:r>
          </a:p>
          <a:p>
            <a:pPr lvl="2" eaLnBrk="1" hangingPunct="1">
              <a:lnSpc>
                <a:spcPct val="90000"/>
              </a:lnSpc>
              <a:spcBef>
                <a:spcPts val="863"/>
              </a:spcBef>
            </a:pPr>
            <a:r>
              <a:rPr lang="en-US" altLang="en-US" sz="2400" smtClean="0"/>
              <a:t>States responsible for enforcement but must have minimum federal standards for drinking water systems</a:t>
            </a:r>
          </a:p>
          <a:p>
            <a:pPr lvl="1" eaLnBrk="1" hangingPunct="1">
              <a:lnSpc>
                <a:spcPct val="90000"/>
              </a:lnSpc>
              <a:spcBef>
                <a:spcPts val="863"/>
              </a:spcBef>
            </a:pPr>
            <a:r>
              <a:rPr lang="en-US" altLang="en-US" sz="2800" smtClean="0"/>
              <a:t>Oil Pollution Act of 1990</a:t>
            </a:r>
          </a:p>
          <a:p>
            <a:pPr lvl="2" eaLnBrk="1" hangingPunct="1">
              <a:lnSpc>
                <a:spcPct val="90000"/>
              </a:lnSpc>
              <a:spcBef>
                <a:spcPts val="863"/>
              </a:spcBef>
            </a:pPr>
            <a:r>
              <a:rPr lang="en-US" altLang="en-US" sz="2400" smtClean="0"/>
              <a:t>Passed in response to huge spills like Exxon Valdez</a:t>
            </a:r>
          </a:p>
          <a:p>
            <a:pPr lvl="2" eaLnBrk="1" hangingPunct="1">
              <a:lnSpc>
                <a:spcPct val="90000"/>
              </a:lnSpc>
              <a:spcBef>
                <a:spcPts val="863"/>
              </a:spcBef>
            </a:pPr>
            <a:r>
              <a:rPr lang="en-US" altLang="en-US" sz="2400" smtClean="0"/>
              <a:t>Companies must either clean up spill or pay federal government its costs for the clean-up</a:t>
            </a:r>
          </a:p>
          <a:p>
            <a:pPr lvl="2" eaLnBrk="1" hangingPunct="1">
              <a:lnSpc>
                <a:spcPct val="90000"/>
              </a:lnSpc>
              <a:spcBef>
                <a:spcPts val="863"/>
              </a:spcBef>
            </a:pPr>
            <a:r>
              <a:rPr lang="en-US" altLang="en-US" sz="2400" smtClean="0"/>
              <a:t>Applies to all navigable waters up to 200 miles offshore</a:t>
            </a:r>
          </a:p>
        </p:txBody>
      </p:sp>
      <p:sp>
        <p:nvSpPr>
          <p:cNvPr id="812035" name="Rectangle 3"/>
          <p:cNvSpPr>
            <a:spLocks noGrp="1" noChangeArrowheads="1"/>
          </p:cNvSpPr>
          <p:nvPr>
            <p:ph type="title"/>
          </p:nvPr>
        </p:nvSpPr>
        <p:spPr>
          <a:xfrm>
            <a:off x="609600" y="274638"/>
            <a:ext cx="8077200" cy="1173162"/>
          </a:xfrm>
        </p:spPr>
        <p:txBody>
          <a:bodyPr lIns="90488" tIns="44450" rIns="90488" bIns="44450"/>
          <a:lstStyle/>
          <a:p>
            <a:pPr eaLnBrk="1" hangingPunct="1">
              <a:defRPr/>
            </a:pPr>
            <a:r>
              <a:rPr lang="en-US" sz="4000" dirty="0" smtClean="0"/>
              <a:t>Statutory Environmental Laws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2034">
                                            <p:txEl>
                                              <p:pRg st="0" end="0"/>
                                            </p:txEl>
                                          </p:spTgt>
                                        </p:tgtEl>
                                        <p:attrNameLst>
                                          <p:attrName>style.visibility</p:attrName>
                                        </p:attrNameLst>
                                      </p:cBhvr>
                                      <p:to>
                                        <p:strVal val="visible"/>
                                      </p:to>
                                    </p:set>
                                    <p:animEffect transition="in" filter="blinds(horizontal)">
                                      <p:cBhvr>
                                        <p:cTn id="7" dur="500"/>
                                        <p:tgtEl>
                                          <p:spTgt spid="8120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2034">
                                            <p:txEl>
                                              <p:pRg st="1" end="1"/>
                                            </p:txEl>
                                          </p:spTgt>
                                        </p:tgtEl>
                                        <p:attrNameLst>
                                          <p:attrName>style.visibility</p:attrName>
                                        </p:attrNameLst>
                                      </p:cBhvr>
                                      <p:to>
                                        <p:strVal val="visible"/>
                                      </p:to>
                                    </p:set>
                                    <p:animEffect transition="in" filter="blinds(horizontal)">
                                      <p:cBhvr>
                                        <p:cTn id="12" dur="500"/>
                                        <p:tgtEl>
                                          <p:spTgt spid="8120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2034">
                                            <p:txEl>
                                              <p:pRg st="2" end="2"/>
                                            </p:txEl>
                                          </p:spTgt>
                                        </p:tgtEl>
                                        <p:attrNameLst>
                                          <p:attrName>style.visibility</p:attrName>
                                        </p:attrNameLst>
                                      </p:cBhvr>
                                      <p:to>
                                        <p:strVal val="visible"/>
                                      </p:to>
                                    </p:set>
                                    <p:animEffect transition="in" filter="blinds(horizontal)">
                                      <p:cBhvr>
                                        <p:cTn id="17" dur="500"/>
                                        <p:tgtEl>
                                          <p:spTgt spid="8120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2034">
                                            <p:txEl>
                                              <p:pRg st="3" end="3"/>
                                            </p:txEl>
                                          </p:spTgt>
                                        </p:tgtEl>
                                        <p:attrNameLst>
                                          <p:attrName>style.visibility</p:attrName>
                                        </p:attrNameLst>
                                      </p:cBhvr>
                                      <p:to>
                                        <p:strVal val="visible"/>
                                      </p:to>
                                    </p:set>
                                    <p:animEffect transition="in" filter="blinds(horizontal)">
                                      <p:cBhvr>
                                        <p:cTn id="22" dur="500"/>
                                        <p:tgtEl>
                                          <p:spTgt spid="81203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2034">
                                            <p:txEl>
                                              <p:pRg st="4" end="4"/>
                                            </p:txEl>
                                          </p:spTgt>
                                        </p:tgtEl>
                                        <p:attrNameLst>
                                          <p:attrName>style.visibility</p:attrName>
                                        </p:attrNameLst>
                                      </p:cBhvr>
                                      <p:to>
                                        <p:strVal val="visible"/>
                                      </p:to>
                                    </p:set>
                                    <p:animEffect transition="in" filter="blinds(horizontal)">
                                      <p:cBhvr>
                                        <p:cTn id="27" dur="500"/>
                                        <p:tgtEl>
                                          <p:spTgt spid="81203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2034">
                                            <p:txEl>
                                              <p:pRg st="5" end="5"/>
                                            </p:txEl>
                                          </p:spTgt>
                                        </p:tgtEl>
                                        <p:attrNameLst>
                                          <p:attrName>style.visibility</p:attrName>
                                        </p:attrNameLst>
                                      </p:cBhvr>
                                      <p:to>
                                        <p:strVal val="visible"/>
                                      </p:to>
                                    </p:set>
                                    <p:animEffect transition="in" filter="blinds(horizontal)">
                                      <p:cBhvr>
                                        <p:cTn id="32" dur="500"/>
                                        <p:tgtEl>
                                          <p:spTgt spid="81203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12034">
                                            <p:txEl>
                                              <p:pRg st="6" end="6"/>
                                            </p:txEl>
                                          </p:spTgt>
                                        </p:tgtEl>
                                        <p:attrNameLst>
                                          <p:attrName>style.visibility</p:attrName>
                                        </p:attrNameLst>
                                      </p:cBhvr>
                                      <p:to>
                                        <p:strVal val="visible"/>
                                      </p:to>
                                    </p:set>
                                    <p:animEffect transition="in" filter="blinds(horizontal)">
                                      <p:cBhvr>
                                        <p:cTn id="37" dur="500"/>
                                        <p:tgtEl>
                                          <p:spTgt spid="81203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12034">
                                            <p:txEl>
                                              <p:pRg st="7" end="7"/>
                                            </p:txEl>
                                          </p:spTgt>
                                        </p:tgtEl>
                                        <p:attrNameLst>
                                          <p:attrName>style.visibility</p:attrName>
                                        </p:attrNameLst>
                                      </p:cBhvr>
                                      <p:to>
                                        <p:strVal val="visible"/>
                                      </p:to>
                                    </p:set>
                                    <p:animEffect transition="in" filter="blinds(horizontal)">
                                      <p:cBhvr>
                                        <p:cTn id="42" dur="500"/>
                                        <p:tgtEl>
                                          <p:spTgt spid="8120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4" grpId="0" build="p" bldLvl="3"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B0E2B4E2-20F3-4064-9006-37B51F1A172C}" type="slidenum">
              <a:rPr lang="en-US"/>
              <a:pPr>
                <a:defRPr/>
              </a:pPr>
              <a:t>11</a:t>
            </a:fld>
            <a:endParaRPr lang="en-US"/>
          </a:p>
        </p:txBody>
      </p:sp>
      <p:sp>
        <p:nvSpPr>
          <p:cNvPr id="814082" name="Rectangle 2"/>
          <p:cNvSpPr>
            <a:spLocks noGrp="1" noChangeArrowheads="1"/>
          </p:cNvSpPr>
          <p:nvPr>
            <p:ph type="body" idx="1"/>
          </p:nvPr>
        </p:nvSpPr>
        <p:spPr>
          <a:xfrm>
            <a:off x="1066800" y="1600200"/>
            <a:ext cx="7467600" cy="4876800"/>
          </a:xfrm>
        </p:spPr>
        <p:txBody>
          <a:bodyPr lIns="90488" tIns="44450" rIns="90488" bIns="44450"/>
          <a:lstStyle/>
          <a:p>
            <a:pPr eaLnBrk="1" hangingPunct="1">
              <a:spcBef>
                <a:spcPts val="863"/>
              </a:spcBef>
            </a:pPr>
            <a:r>
              <a:rPr lang="en-US" altLang="en-US" sz="3200" smtClean="0"/>
              <a:t>Solid Waste Disposal Regulation</a:t>
            </a:r>
          </a:p>
          <a:p>
            <a:pPr lvl="1" eaLnBrk="1" hangingPunct="1">
              <a:spcBef>
                <a:spcPts val="863"/>
              </a:spcBef>
            </a:pPr>
            <a:r>
              <a:rPr lang="en-US" altLang="en-US" sz="2800" smtClean="0"/>
              <a:t>Toxic Substances Control Act of 1976</a:t>
            </a:r>
          </a:p>
          <a:p>
            <a:pPr lvl="2" eaLnBrk="1" hangingPunct="1">
              <a:spcBef>
                <a:spcPts val="863"/>
              </a:spcBef>
            </a:pPr>
            <a:r>
              <a:rPr lang="en-US" altLang="en-US" sz="2400" smtClean="0"/>
              <a:t>Response to chemical dumping</a:t>
            </a:r>
          </a:p>
          <a:p>
            <a:pPr lvl="2" eaLnBrk="1" hangingPunct="1">
              <a:spcBef>
                <a:spcPts val="863"/>
              </a:spcBef>
            </a:pPr>
            <a:r>
              <a:rPr lang="en-US" altLang="en-US" sz="2400" smtClean="0"/>
              <a:t>EPA controls manufacture and disposal of toxic substances</a:t>
            </a:r>
          </a:p>
          <a:p>
            <a:pPr lvl="1" eaLnBrk="1" hangingPunct="1">
              <a:spcBef>
                <a:spcPts val="863"/>
              </a:spcBef>
            </a:pPr>
            <a:r>
              <a:rPr lang="en-US" altLang="en-US" sz="2800" smtClean="0"/>
              <a:t>Resource Conservation and Recovery Act of 1976</a:t>
            </a:r>
          </a:p>
          <a:p>
            <a:pPr lvl="2" eaLnBrk="1" hangingPunct="1">
              <a:spcBef>
                <a:spcPts val="863"/>
              </a:spcBef>
            </a:pPr>
            <a:r>
              <a:rPr lang="en-US" altLang="en-US" sz="2400" smtClean="0"/>
              <a:t>Regulates methods of disposal through a permit system</a:t>
            </a:r>
          </a:p>
          <a:p>
            <a:pPr lvl="2" eaLnBrk="1" hangingPunct="1">
              <a:spcBef>
                <a:spcPts val="863"/>
              </a:spcBef>
            </a:pPr>
            <a:r>
              <a:rPr lang="en-US" altLang="en-US" sz="2400" smtClean="0"/>
              <a:t>Discourages dumping          </a:t>
            </a:r>
          </a:p>
        </p:txBody>
      </p:sp>
      <p:sp>
        <p:nvSpPr>
          <p:cNvPr id="814083" name="Rectangle 3"/>
          <p:cNvSpPr>
            <a:spLocks noGrp="1" noChangeArrowheads="1"/>
          </p:cNvSpPr>
          <p:nvPr>
            <p:ph type="title"/>
          </p:nvPr>
        </p:nvSpPr>
        <p:spPr>
          <a:xfrm>
            <a:off x="609600" y="274638"/>
            <a:ext cx="8077200" cy="1173162"/>
          </a:xfrm>
        </p:spPr>
        <p:txBody>
          <a:bodyPr lIns="90488" tIns="44450" rIns="90488" bIns="44450"/>
          <a:lstStyle/>
          <a:p>
            <a:pPr eaLnBrk="1" hangingPunct="1">
              <a:defRPr/>
            </a:pPr>
            <a:r>
              <a:rPr lang="en-US" sz="4000" dirty="0" smtClean="0"/>
              <a:t>Statutory Environmental Laws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4082">
                                            <p:txEl>
                                              <p:pRg st="0" end="0"/>
                                            </p:txEl>
                                          </p:spTgt>
                                        </p:tgtEl>
                                        <p:attrNameLst>
                                          <p:attrName>style.visibility</p:attrName>
                                        </p:attrNameLst>
                                      </p:cBhvr>
                                      <p:to>
                                        <p:strVal val="visible"/>
                                      </p:to>
                                    </p:set>
                                    <p:animEffect transition="in" filter="blinds(horizontal)">
                                      <p:cBhvr>
                                        <p:cTn id="7" dur="500"/>
                                        <p:tgtEl>
                                          <p:spTgt spid="814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4082">
                                            <p:txEl>
                                              <p:pRg st="1" end="1"/>
                                            </p:txEl>
                                          </p:spTgt>
                                        </p:tgtEl>
                                        <p:attrNameLst>
                                          <p:attrName>style.visibility</p:attrName>
                                        </p:attrNameLst>
                                      </p:cBhvr>
                                      <p:to>
                                        <p:strVal val="visible"/>
                                      </p:to>
                                    </p:set>
                                    <p:animEffect transition="in" filter="blinds(horizontal)">
                                      <p:cBhvr>
                                        <p:cTn id="12" dur="500"/>
                                        <p:tgtEl>
                                          <p:spTgt spid="8140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4082">
                                            <p:txEl>
                                              <p:pRg st="2" end="2"/>
                                            </p:txEl>
                                          </p:spTgt>
                                        </p:tgtEl>
                                        <p:attrNameLst>
                                          <p:attrName>style.visibility</p:attrName>
                                        </p:attrNameLst>
                                      </p:cBhvr>
                                      <p:to>
                                        <p:strVal val="visible"/>
                                      </p:to>
                                    </p:set>
                                    <p:animEffect transition="in" filter="blinds(horizontal)">
                                      <p:cBhvr>
                                        <p:cTn id="17" dur="500"/>
                                        <p:tgtEl>
                                          <p:spTgt spid="8140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4082">
                                            <p:txEl>
                                              <p:pRg st="3" end="3"/>
                                            </p:txEl>
                                          </p:spTgt>
                                        </p:tgtEl>
                                        <p:attrNameLst>
                                          <p:attrName>style.visibility</p:attrName>
                                        </p:attrNameLst>
                                      </p:cBhvr>
                                      <p:to>
                                        <p:strVal val="visible"/>
                                      </p:to>
                                    </p:set>
                                    <p:animEffect transition="in" filter="blinds(horizontal)">
                                      <p:cBhvr>
                                        <p:cTn id="22" dur="500"/>
                                        <p:tgtEl>
                                          <p:spTgt spid="8140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4082">
                                            <p:txEl>
                                              <p:pRg st="4" end="4"/>
                                            </p:txEl>
                                          </p:spTgt>
                                        </p:tgtEl>
                                        <p:attrNameLst>
                                          <p:attrName>style.visibility</p:attrName>
                                        </p:attrNameLst>
                                      </p:cBhvr>
                                      <p:to>
                                        <p:strVal val="visible"/>
                                      </p:to>
                                    </p:set>
                                    <p:animEffect transition="in" filter="blinds(horizontal)">
                                      <p:cBhvr>
                                        <p:cTn id="27" dur="500"/>
                                        <p:tgtEl>
                                          <p:spTgt spid="81408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4082">
                                            <p:txEl>
                                              <p:pRg st="5" end="5"/>
                                            </p:txEl>
                                          </p:spTgt>
                                        </p:tgtEl>
                                        <p:attrNameLst>
                                          <p:attrName>style.visibility</p:attrName>
                                        </p:attrNameLst>
                                      </p:cBhvr>
                                      <p:to>
                                        <p:strVal val="visible"/>
                                      </p:to>
                                    </p:set>
                                    <p:animEffect transition="in" filter="blinds(horizontal)">
                                      <p:cBhvr>
                                        <p:cTn id="32" dur="500"/>
                                        <p:tgtEl>
                                          <p:spTgt spid="81408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14082">
                                            <p:txEl>
                                              <p:pRg st="6" end="6"/>
                                            </p:txEl>
                                          </p:spTgt>
                                        </p:tgtEl>
                                        <p:attrNameLst>
                                          <p:attrName>style.visibility</p:attrName>
                                        </p:attrNameLst>
                                      </p:cBhvr>
                                      <p:to>
                                        <p:strVal val="visible"/>
                                      </p:to>
                                    </p:set>
                                    <p:animEffect transition="in" filter="blinds(horizontal)">
                                      <p:cBhvr>
                                        <p:cTn id="37" dur="500"/>
                                        <p:tgtEl>
                                          <p:spTgt spid="8140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082"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B7DFE1E1-CF58-4B72-A6B0-C583A470A258}" type="slidenum">
              <a:rPr lang="en-US"/>
              <a:pPr>
                <a:defRPr/>
              </a:pPr>
              <a:t>12</a:t>
            </a:fld>
            <a:endParaRPr lang="en-US"/>
          </a:p>
        </p:txBody>
      </p:sp>
      <p:sp>
        <p:nvSpPr>
          <p:cNvPr id="816130" name="Rectangle 2"/>
          <p:cNvSpPr>
            <a:spLocks noGrp="1" noChangeArrowheads="1"/>
          </p:cNvSpPr>
          <p:nvPr>
            <p:ph type="title"/>
          </p:nvPr>
        </p:nvSpPr>
        <p:spPr>
          <a:xfrm>
            <a:off x="609600" y="274638"/>
            <a:ext cx="8077200" cy="1173162"/>
          </a:xfrm>
        </p:spPr>
        <p:txBody>
          <a:bodyPr lIns="90488" tIns="44450" rIns="90488" bIns="44450"/>
          <a:lstStyle/>
          <a:p>
            <a:pPr eaLnBrk="1" hangingPunct="1">
              <a:defRPr/>
            </a:pPr>
            <a:r>
              <a:rPr lang="en-US" smtClean="0"/>
              <a:t>Superfund</a:t>
            </a:r>
          </a:p>
        </p:txBody>
      </p:sp>
      <p:sp>
        <p:nvSpPr>
          <p:cNvPr id="816131" name="Rectangle 3"/>
          <p:cNvSpPr>
            <a:spLocks noGrp="1" noChangeArrowheads="1"/>
          </p:cNvSpPr>
          <p:nvPr>
            <p:ph type="body" idx="1"/>
          </p:nvPr>
        </p:nvSpPr>
        <p:spPr>
          <a:xfrm>
            <a:off x="1066800" y="1600200"/>
            <a:ext cx="7772400" cy="4495800"/>
          </a:xfrm>
        </p:spPr>
        <p:txBody>
          <a:bodyPr lIns="90488" tIns="44450" rIns="90488" bIns="44450"/>
          <a:lstStyle/>
          <a:p>
            <a:pPr eaLnBrk="1" hangingPunct="1">
              <a:spcBef>
                <a:spcPts val="863"/>
              </a:spcBef>
            </a:pPr>
            <a:r>
              <a:rPr lang="en-US" altLang="en-US" sz="3200" smtClean="0"/>
              <a:t>“SUPERFUND”:  Comprehensive Environmental Response, Compensation, &amp; Liability Act (CERCLA)</a:t>
            </a:r>
          </a:p>
          <a:p>
            <a:pPr lvl="1" eaLnBrk="1" hangingPunct="1">
              <a:spcBef>
                <a:spcPts val="863"/>
              </a:spcBef>
            </a:pPr>
            <a:r>
              <a:rPr lang="en-US" altLang="en-US" sz="2800" smtClean="0"/>
              <a:t>Suit can be brought to recover funds expended from company responsible for the dumping</a:t>
            </a:r>
          </a:p>
          <a:p>
            <a:pPr lvl="1" eaLnBrk="1" hangingPunct="1">
              <a:spcBef>
                <a:spcPts val="863"/>
              </a:spcBef>
            </a:pPr>
            <a:r>
              <a:rPr lang="en-US" altLang="en-US" sz="2800" smtClean="0"/>
              <a:t>1986 amendments Superfund Amendment and Reauthorization Act            </a:t>
            </a:r>
          </a:p>
          <a:p>
            <a:pPr lvl="1" eaLnBrk="1" hangingPunct="1">
              <a:spcBef>
                <a:spcPts val="863"/>
              </a:spcBef>
            </a:pPr>
            <a:r>
              <a:rPr lang="en-US" altLang="en-US" sz="2800" smtClean="0"/>
              <a:t>EPA can now sue to recover clean-up funds from those who are responsible</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animEffect transition="in" filter="blinds(horizontal)">
                                      <p:cBhvr>
                                        <p:cTn id="7" dur="500"/>
                                        <p:tgtEl>
                                          <p:spTgt spid="816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6131">
                                            <p:txEl>
                                              <p:pRg st="1" end="1"/>
                                            </p:txEl>
                                          </p:spTgt>
                                        </p:tgtEl>
                                        <p:attrNameLst>
                                          <p:attrName>style.visibility</p:attrName>
                                        </p:attrNameLst>
                                      </p:cBhvr>
                                      <p:to>
                                        <p:strVal val="visible"/>
                                      </p:to>
                                    </p:set>
                                    <p:animEffect transition="in" filter="blinds(horizontal)">
                                      <p:cBhvr>
                                        <p:cTn id="12" dur="500"/>
                                        <p:tgtEl>
                                          <p:spTgt spid="816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6131">
                                            <p:txEl>
                                              <p:pRg st="2" end="2"/>
                                            </p:txEl>
                                          </p:spTgt>
                                        </p:tgtEl>
                                        <p:attrNameLst>
                                          <p:attrName>style.visibility</p:attrName>
                                        </p:attrNameLst>
                                      </p:cBhvr>
                                      <p:to>
                                        <p:strVal val="visible"/>
                                      </p:to>
                                    </p:set>
                                    <p:animEffect transition="in" filter="blinds(horizontal)">
                                      <p:cBhvr>
                                        <p:cTn id="17" dur="500"/>
                                        <p:tgtEl>
                                          <p:spTgt spid="816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6131">
                                            <p:txEl>
                                              <p:pRg st="3" end="3"/>
                                            </p:txEl>
                                          </p:spTgt>
                                        </p:tgtEl>
                                        <p:attrNameLst>
                                          <p:attrName>style.visibility</p:attrName>
                                        </p:attrNameLst>
                                      </p:cBhvr>
                                      <p:to>
                                        <p:strVal val="visible"/>
                                      </p:to>
                                    </p:set>
                                    <p:animEffect transition="in" filter="blinds(horizontal)">
                                      <p:cBhvr>
                                        <p:cTn id="22" dur="500"/>
                                        <p:tgtEl>
                                          <p:spTgt spid="816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bldLvl="3"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F499AE87-8029-4C7C-8616-C6D9811E82CC}" type="slidenum">
              <a:rPr lang="en-US"/>
              <a:pPr>
                <a:defRPr/>
              </a:pPr>
              <a:t>13</a:t>
            </a:fld>
            <a:endParaRPr lang="en-US"/>
          </a:p>
        </p:txBody>
      </p:sp>
      <p:sp>
        <p:nvSpPr>
          <p:cNvPr id="818178" name="Rectangle 2"/>
          <p:cNvSpPr>
            <a:spLocks noGrp="1" noChangeArrowheads="1"/>
          </p:cNvSpPr>
          <p:nvPr>
            <p:ph type="body" idx="1"/>
          </p:nvPr>
        </p:nvSpPr>
        <p:spPr>
          <a:xfrm>
            <a:off x="1066800" y="1600200"/>
            <a:ext cx="7429500" cy="4876800"/>
          </a:xfrm>
        </p:spPr>
        <p:txBody>
          <a:bodyPr/>
          <a:lstStyle/>
          <a:p>
            <a:pPr eaLnBrk="1" hangingPunct="1"/>
            <a:r>
              <a:rPr lang="en-US" altLang="en-US" smtClean="0"/>
              <a:t>Liability For Clean-Up Cost May Extend to Lenders </a:t>
            </a:r>
          </a:p>
          <a:p>
            <a:pPr eaLnBrk="1" hangingPunct="1"/>
            <a:r>
              <a:rPr lang="en-US" altLang="en-US" smtClean="0"/>
              <a:t>Under the Asset Conservation, Lenders Liability, and Deposit Insurance Protection Act of 1966, Lenders are Protected From Liability So Long as They Do Not Participate in the Management of the Property</a:t>
            </a:r>
            <a:endParaRPr lang="en-US" altLang="en-US" sz="3200" smtClean="0"/>
          </a:p>
        </p:txBody>
      </p:sp>
      <p:sp>
        <p:nvSpPr>
          <p:cNvPr id="818180" name="Rectangle 4"/>
          <p:cNvSpPr>
            <a:spLocks noGrp="1" noChangeArrowheads="1"/>
          </p:cNvSpPr>
          <p:nvPr>
            <p:ph type="title"/>
          </p:nvPr>
        </p:nvSpPr>
        <p:spPr/>
        <p:txBody>
          <a:bodyPr/>
          <a:lstStyle/>
          <a:p>
            <a:pPr eaLnBrk="1" hangingPunct="1">
              <a:defRPr/>
            </a:pPr>
            <a:r>
              <a:rPr lang="en-US" smtClean="0"/>
              <a:t>Superfund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8178">
                                            <p:txEl>
                                              <p:pRg st="0" end="0"/>
                                            </p:txEl>
                                          </p:spTgt>
                                        </p:tgtEl>
                                        <p:attrNameLst>
                                          <p:attrName>style.visibility</p:attrName>
                                        </p:attrNameLst>
                                      </p:cBhvr>
                                      <p:to>
                                        <p:strVal val="visible"/>
                                      </p:to>
                                    </p:set>
                                    <p:animEffect transition="in" filter="blinds(horizontal)">
                                      <p:cBhvr>
                                        <p:cTn id="7" dur="500"/>
                                        <p:tgtEl>
                                          <p:spTgt spid="8181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8178">
                                            <p:txEl>
                                              <p:pRg st="1" end="1"/>
                                            </p:txEl>
                                          </p:spTgt>
                                        </p:tgtEl>
                                        <p:attrNameLst>
                                          <p:attrName>style.visibility</p:attrName>
                                        </p:attrNameLst>
                                      </p:cBhvr>
                                      <p:to>
                                        <p:strVal val="visible"/>
                                      </p:to>
                                    </p:set>
                                    <p:animEffect transition="in" filter="blinds(horizontal)">
                                      <p:cBhvr>
                                        <p:cTn id="12" dur="500"/>
                                        <p:tgtEl>
                                          <p:spTgt spid="8181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78"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18D4F4B6-C8AD-4E90-8CB4-EC27CAE0E401}" type="slidenum">
              <a:rPr lang="en-US"/>
              <a:pPr>
                <a:defRPr/>
              </a:pPr>
              <a:t>14</a:t>
            </a:fld>
            <a:endParaRPr lang="en-US"/>
          </a:p>
        </p:txBody>
      </p:sp>
      <p:sp>
        <p:nvSpPr>
          <p:cNvPr id="820226" name="Rectangle 2"/>
          <p:cNvSpPr>
            <a:spLocks noGrp="1" noChangeArrowheads="1"/>
          </p:cNvSpPr>
          <p:nvPr>
            <p:ph type="body" idx="1"/>
          </p:nvPr>
        </p:nvSpPr>
        <p:spPr>
          <a:xfrm>
            <a:off x="1066800" y="1600200"/>
            <a:ext cx="7696200" cy="4800600"/>
          </a:xfrm>
        </p:spPr>
        <p:txBody>
          <a:bodyPr/>
          <a:lstStyle/>
          <a:p>
            <a:pPr eaLnBrk="1" hangingPunct="1"/>
            <a:r>
              <a:rPr lang="en-US" altLang="en-US" smtClean="0"/>
              <a:t>Four Cases of Responsible Parties</a:t>
            </a:r>
          </a:p>
          <a:p>
            <a:pPr lvl="1" eaLnBrk="1" hangingPunct="1"/>
            <a:r>
              <a:rPr lang="en-US" altLang="en-US" smtClean="0"/>
              <a:t>Owners and operates at the time of contamination</a:t>
            </a:r>
          </a:p>
          <a:p>
            <a:pPr lvl="1" eaLnBrk="1" hangingPunct="1"/>
            <a:r>
              <a:rPr lang="en-US" altLang="en-US" smtClean="0"/>
              <a:t>Current owners and operators – whether they were responsible for the contamination or not</a:t>
            </a:r>
          </a:p>
          <a:p>
            <a:pPr lvl="1" eaLnBrk="1" hangingPunct="1"/>
            <a:r>
              <a:rPr lang="en-US" altLang="en-US" smtClean="0"/>
              <a:t>Transporters of the hazardous material</a:t>
            </a:r>
          </a:p>
          <a:p>
            <a:pPr lvl="1" eaLnBrk="1" hangingPunct="1"/>
            <a:r>
              <a:rPr lang="en-US" altLang="en-US" smtClean="0"/>
              <a:t>Those who arranged for transport of the hazardous materials</a:t>
            </a:r>
          </a:p>
        </p:txBody>
      </p:sp>
      <p:sp>
        <p:nvSpPr>
          <p:cNvPr id="820228" name="Rectangle 4"/>
          <p:cNvSpPr>
            <a:spLocks noGrp="1" noChangeArrowheads="1"/>
          </p:cNvSpPr>
          <p:nvPr>
            <p:ph type="title"/>
          </p:nvPr>
        </p:nvSpPr>
        <p:spPr/>
        <p:txBody>
          <a:bodyPr/>
          <a:lstStyle/>
          <a:p>
            <a:pPr eaLnBrk="1" hangingPunct="1">
              <a:defRPr/>
            </a:pPr>
            <a:r>
              <a:rPr lang="en-US" smtClean="0"/>
              <a:t>Superfund</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0226">
                                            <p:txEl>
                                              <p:pRg st="0" end="0"/>
                                            </p:txEl>
                                          </p:spTgt>
                                        </p:tgtEl>
                                        <p:attrNameLst>
                                          <p:attrName>style.visibility</p:attrName>
                                        </p:attrNameLst>
                                      </p:cBhvr>
                                      <p:to>
                                        <p:strVal val="visible"/>
                                      </p:to>
                                    </p:set>
                                    <p:animEffect transition="in" filter="blinds(horizontal)">
                                      <p:cBhvr>
                                        <p:cTn id="7" dur="500"/>
                                        <p:tgtEl>
                                          <p:spTgt spid="8202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0226">
                                            <p:txEl>
                                              <p:pRg st="1" end="1"/>
                                            </p:txEl>
                                          </p:spTgt>
                                        </p:tgtEl>
                                        <p:attrNameLst>
                                          <p:attrName>style.visibility</p:attrName>
                                        </p:attrNameLst>
                                      </p:cBhvr>
                                      <p:to>
                                        <p:strVal val="visible"/>
                                      </p:to>
                                    </p:set>
                                    <p:animEffect transition="in" filter="blinds(horizontal)">
                                      <p:cBhvr>
                                        <p:cTn id="12" dur="500"/>
                                        <p:tgtEl>
                                          <p:spTgt spid="8202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0226">
                                            <p:txEl>
                                              <p:pRg st="2" end="2"/>
                                            </p:txEl>
                                          </p:spTgt>
                                        </p:tgtEl>
                                        <p:attrNameLst>
                                          <p:attrName>style.visibility</p:attrName>
                                        </p:attrNameLst>
                                      </p:cBhvr>
                                      <p:to>
                                        <p:strVal val="visible"/>
                                      </p:to>
                                    </p:set>
                                    <p:animEffect transition="in" filter="blinds(horizontal)">
                                      <p:cBhvr>
                                        <p:cTn id="17" dur="500"/>
                                        <p:tgtEl>
                                          <p:spTgt spid="8202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0226">
                                            <p:txEl>
                                              <p:pRg st="3" end="3"/>
                                            </p:txEl>
                                          </p:spTgt>
                                        </p:tgtEl>
                                        <p:attrNameLst>
                                          <p:attrName>style.visibility</p:attrName>
                                        </p:attrNameLst>
                                      </p:cBhvr>
                                      <p:to>
                                        <p:strVal val="visible"/>
                                      </p:to>
                                    </p:set>
                                    <p:animEffect transition="in" filter="blinds(horizontal)">
                                      <p:cBhvr>
                                        <p:cTn id="22" dur="500"/>
                                        <p:tgtEl>
                                          <p:spTgt spid="8202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20226">
                                            <p:txEl>
                                              <p:pRg st="4" end="4"/>
                                            </p:txEl>
                                          </p:spTgt>
                                        </p:tgtEl>
                                        <p:attrNameLst>
                                          <p:attrName>style.visibility</p:attrName>
                                        </p:attrNameLst>
                                      </p:cBhvr>
                                      <p:to>
                                        <p:strVal val="visible"/>
                                      </p:to>
                                    </p:set>
                                    <p:animEffect transition="in" filter="blinds(horizontal)">
                                      <p:cBhvr>
                                        <p:cTn id="27" dur="500"/>
                                        <p:tgtEl>
                                          <p:spTgt spid="8202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6" grpId="0" build="p" bldLvl="3"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4CFD4485-866B-4379-A520-062174FEE41E}" type="slidenum">
              <a:rPr lang="en-US"/>
              <a:pPr>
                <a:defRPr/>
              </a:pPr>
              <a:t>15</a:t>
            </a:fld>
            <a:endParaRPr lang="en-US"/>
          </a:p>
        </p:txBody>
      </p:sp>
      <p:sp>
        <p:nvSpPr>
          <p:cNvPr id="850946" name="Rectangle 2"/>
          <p:cNvSpPr>
            <a:spLocks noGrp="1" noChangeArrowheads="1"/>
          </p:cNvSpPr>
          <p:nvPr>
            <p:ph type="title"/>
          </p:nvPr>
        </p:nvSpPr>
        <p:spPr/>
        <p:txBody>
          <a:bodyPr/>
          <a:lstStyle/>
          <a:p>
            <a:pPr eaLnBrk="1" hangingPunct="1">
              <a:defRPr/>
            </a:pPr>
            <a:r>
              <a:rPr lang="en-US" smtClean="0"/>
              <a:t>Case 11.2	</a:t>
            </a:r>
          </a:p>
        </p:txBody>
      </p:sp>
      <p:sp>
        <p:nvSpPr>
          <p:cNvPr id="850947" name="Rectangle 3"/>
          <p:cNvSpPr>
            <a:spLocks noGrp="1" noChangeArrowheads="1"/>
          </p:cNvSpPr>
          <p:nvPr>
            <p:ph type="body" idx="1"/>
          </p:nvPr>
        </p:nvSpPr>
        <p:spPr/>
        <p:txBody>
          <a:bodyPr/>
          <a:lstStyle/>
          <a:p>
            <a:pPr eaLnBrk="1" hangingPunct="1"/>
            <a:r>
              <a:rPr lang="en-US" altLang="en-US" b="1" smtClean="0">
                <a:solidFill>
                  <a:srgbClr val="FFFF66"/>
                </a:solidFill>
              </a:rPr>
              <a:t>Case 11.2</a:t>
            </a:r>
            <a:r>
              <a:rPr lang="en-US" altLang="en-US" b="1" smtClean="0"/>
              <a:t>	 </a:t>
            </a:r>
            <a:r>
              <a:rPr lang="en-US" altLang="en-US" b="1" i="1" smtClean="0"/>
              <a:t>Burlington Northern Railway/Shell Oil Co. v. U.S. </a:t>
            </a:r>
            <a:r>
              <a:rPr lang="en-US" altLang="en-US" b="1" smtClean="0"/>
              <a:t>(2009)</a:t>
            </a:r>
          </a:p>
          <a:p>
            <a:pPr lvl="1" eaLnBrk="1" hangingPunct="1"/>
            <a:r>
              <a:rPr lang="en-US" altLang="en-US" smtClean="0"/>
              <a:t>What is the meaning of  “arranger” for purposes of CERCLA liability?</a:t>
            </a:r>
          </a:p>
          <a:p>
            <a:pPr lvl="1" eaLnBrk="1" hangingPunct="1"/>
            <a:r>
              <a:rPr lang="en-US" altLang="en-US" smtClean="0"/>
              <a:t>What is the basis for allocation of liability for CERCLA clean-ups?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0947">
                                            <p:txEl>
                                              <p:pRg st="0" end="0"/>
                                            </p:txEl>
                                          </p:spTgt>
                                        </p:tgtEl>
                                        <p:attrNameLst>
                                          <p:attrName>style.visibility</p:attrName>
                                        </p:attrNameLst>
                                      </p:cBhvr>
                                      <p:to>
                                        <p:strVal val="visible"/>
                                      </p:to>
                                    </p:set>
                                    <p:animEffect transition="in" filter="blinds(horizontal)">
                                      <p:cBhvr>
                                        <p:cTn id="7" dur="500"/>
                                        <p:tgtEl>
                                          <p:spTgt spid="85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0947">
                                            <p:txEl>
                                              <p:pRg st="1" end="1"/>
                                            </p:txEl>
                                          </p:spTgt>
                                        </p:tgtEl>
                                        <p:attrNameLst>
                                          <p:attrName>style.visibility</p:attrName>
                                        </p:attrNameLst>
                                      </p:cBhvr>
                                      <p:to>
                                        <p:strVal val="visible"/>
                                      </p:to>
                                    </p:set>
                                    <p:animEffect transition="in" filter="blinds(horizontal)">
                                      <p:cBhvr>
                                        <p:cTn id="12" dur="500"/>
                                        <p:tgtEl>
                                          <p:spTgt spid="850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0947">
                                            <p:txEl>
                                              <p:pRg st="2" end="2"/>
                                            </p:txEl>
                                          </p:spTgt>
                                        </p:tgtEl>
                                        <p:attrNameLst>
                                          <p:attrName>style.visibility</p:attrName>
                                        </p:attrNameLst>
                                      </p:cBhvr>
                                      <p:to>
                                        <p:strVal val="visible"/>
                                      </p:to>
                                    </p:set>
                                    <p:animEffect transition="in" filter="blinds(horizontal)">
                                      <p:cBhvr>
                                        <p:cTn id="17" dur="500"/>
                                        <p:tgtEl>
                                          <p:spTgt spid="850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614CAB67-00D3-47C3-BF9D-D7101FDFBD5C}" type="slidenum">
              <a:rPr lang="en-US"/>
              <a:pPr>
                <a:defRPr/>
              </a:pPr>
              <a:t>16</a:t>
            </a:fld>
            <a:endParaRPr lang="en-US"/>
          </a:p>
        </p:txBody>
      </p:sp>
      <p:sp>
        <p:nvSpPr>
          <p:cNvPr id="854018" name="Rectangle 2"/>
          <p:cNvSpPr>
            <a:spLocks noGrp="1" noChangeArrowheads="1"/>
          </p:cNvSpPr>
          <p:nvPr>
            <p:ph type="title"/>
          </p:nvPr>
        </p:nvSpPr>
        <p:spPr>
          <a:xfrm>
            <a:off x="609600" y="228600"/>
            <a:ext cx="8077200" cy="1143000"/>
          </a:xfrm>
        </p:spPr>
        <p:txBody>
          <a:bodyPr/>
          <a:lstStyle/>
          <a:p>
            <a:pPr eaLnBrk="1" hangingPunct="1">
              <a:defRPr/>
            </a:pPr>
            <a:r>
              <a:rPr lang="en-US" sz="4000" dirty="0" smtClean="0"/>
              <a:t>Due Diligence and EPA Standards</a:t>
            </a:r>
          </a:p>
        </p:txBody>
      </p:sp>
      <p:sp>
        <p:nvSpPr>
          <p:cNvPr id="854019" name="Rectangle 3"/>
          <p:cNvSpPr>
            <a:spLocks noGrp="1" noChangeArrowheads="1"/>
          </p:cNvSpPr>
          <p:nvPr>
            <p:ph type="body" idx="1"/>
          </p:nvPr>
        </p:nvSpPr>
        <p:spPr>
          <a:xfrm>
            <a:off x="1066800" y="1600200"/>
            <a:ext cx="7543800" cy="4953000"/>
          </a:xfrm>
        </p:spPr>
        <p:txBody>
          <a:bodyPr/>
          <a:lstStyle/>
          <a:p>
            <a:pPr marL="685800" indent="-685800" defTabSz="439738" eaLnBrk="1" hangingPunct="1">
              <a:spcBef>
                <a:spcPts val="600"/>
              </a:spcBef>
              <a:buFontTx/>
              <a:buAutoNum type="alphaLcParenBoth"/>
            </a:pPr>
            <a:r>
              <a:rPr lang="en-US" altLang="en-US" sz="2800" smtClean="0"/>
              <a:t>“All appropriate inquiries” pursuant to CERCLA section 101(35)(B) must be conducted within one year prior to the date of acquisition of the subject property and must include:</a:t>
            </a:r>
          </a:p>
          <a:p>
            <a:pPr marL="685800" indent="-685800" defTabSz="439738" eaLnBrk="1" hangingPunct="1">
              <a:spcBef>
                <a:spcPts val="600"/>
              </a:spcBef>
              <a:buFontTx/>
              <a:buNone/>
            </a:pPr>
            <a:r>
              <a:rPr lang="en-US" altLang="en-US" sz="2400" smtClean="0"/>
              <a:t>	(1)	An inquiry by an environmental professional as defined in </a:t>
            </a:r>
            <a:r>
              <a:rPr lang="en-US" altLang="en-US" sz="2400" u="sng" smtClean="0">
                <a:cs typeface="Times New Roman" pitchFamily="18" charset="0"/>
              </a:rPr>
              <a:t>§312.10</a:t>
            </a:r>
            <a:r>
              <a:rPr lang="en-US" altLang="en-US" sz="2400" smtClean="0">
                <a:cs typeface="Times New Roman" pitchFamily="18" charset="0"/>
              </a:rPr>
              <a:t>, as provided in </a:t>
            </a:r>
            <a:r>
              <a:rPr lang="en-US" altLang="en-US" sz="2400" u="sng" smtClean="0">
                <a:cs typeface="Times New Roman" pitchFamily="18" charset="0"/>
              </a:rPr>
              <a:t>§312.21</a:t>
            </a:r>
            <a:r>
              <a:rPr lang="en-US" altLang="en-US" sz="2400" smtClean="0">
                <a:cs typeface="Times New Roman" pitchFamily="18" charset="0"/>
              </a:rPr>
              <a:t>;</a:t>
            </a:r>
          </a:p>
          <a:p>
            <a:pPr marL="685800" indent="-685800" defTabSz="439738" eaLnBrk="1" hangingPunct="1">
              <a:spcBef>
                <a:spcPts val="600"/>
              </a:spcBef>
              <a:buFontTx/>
              <a:buNone/>
            </a:pPr>
            <a:r>
              <a:rPr lang="en-US" altLang="en-US" sz="2400" smtClean="0">
                <a:cs typeface="Times New Roman" pitchFamily="18" charset="0"/>
              </a:rPr>
              <a:t>	(2)	The collection of information pursuant to </a:t>
            </a:r>
            <a:r>
              <a:rPr lang="en-US" altLang="en-US" sz="2400" u="sng" smtClean="0">
                <a:cs typeface="Times New Roman" pitchFamily="18" charset="0"/>
              </a:rPr>
              <a:t>§312.22</a:t>
            </a:r>
            <a:r>
              <a:rPr lang="en-US" altLang="en-US" sz="2400" smtClean="0">
                <a:cs typeface="Times New Roman" pitchFamily="18" charset="0"/>
              </a:rPr>
              <a:t> by persons identified under </a:t>
            </a:r>
            <a:r>
              <a:rPr lang="en-US" altLang="en-US" sz="2400" u="sng" smtClean="0">
                <a:cs typeface="Times New Roman" pitchFamily="18" charset="0"/>
              </a:rPr>
              <a:t>§312.1(b)</a:t>
            </a:r>
            <a:r>
              <a:rPr lang="en-US" altLang="en-US" sz="2400" smtClean="0">
                <a:cs typeface="Times New Roman" pitchFamily="18" charset="0"/>
              </a:rPr>
              <a:t>; and</a:t>
            </a:r>
          </a:p>
          <a:p>
            <a:pPr marL="685800" indent="-685800" defTabSz="439738" eaLnBrk="1" hangingPunct="1">
              <a:spcBef>
                <a:spcPts val="600"/>
              </a:spcBef>
              <a:buFontTx/>
              <a:buNone/>
            </a:pPr>
            <a:r>
              <a:rPr lang="en-US" altLang="en-US" sz="2400" smtClean="0">
                <a:cs typeface="Times New Roman" pitchFamily="18" charset="0"/>
              </a:rPr>
              <a:t>	(3)	Searches for recorded environmental cleanup liens, as required in </a:t>
            </a:r>
            <a:r>
              <a:rPr lang="en-US" altLang="en-US" sz="2400" u="sng" smtClean="0">
                <a:cs typeface="Times New Roman" pitchFamily="18" charset="0"/>
              </a:rPr>
              <a:t>§312.25</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4019">
                                            <p:txEl>
                                              <p:pRg st="0" end="0"/>
                                            </p:txEl>
                                          </p:spTgt>
                                        </p:tgtEl>
                                        <p:attrNameLst>
                                          <p:attrName>style.visibility</p:attrName>
                                        </p:attrNameLst>
                                      </p:cBhvr>
                                      <p:to>
                                        <p:strVal val="visible"/>
                                      </p:to>
                                    </p:set>
                                    <p:animEffect transition="in" filter="blinds(horizontal)">
                                      <p:cBhvr>
                                        <p:cTn id="7" dur="500"/>
                                        <p:tgtEl>
                                          <p:spTgt spid="854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4019">
                                            <p:txEl>
                                              <p:pRg st="1" end="1"/>
                                            </p:txEl>
                                          </p:spTgt>
                                        </p:tgtEl>
                                        <p:attrNameLst>
                                          <p:attrName>style.visibility</p:attrName>
                                        </p:attrNameLst>
                                      </p:cBhvr>
                                      <p:to>
                                        <p:strVal val="visible"/>
                                      </p:to>
                                    </p:set>
                                    <p:animEffect transition="in" filter="blinds(horizontal)">
                                      <p:cBhvr>
                                        <p:cTn id="12" dur="500"/>
                                        <p:tgtEl>
                                          <p:spTgt spid="854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4019">
                                            <p:txEl>
                                              <p:pRg st="2" end="2"/>
                                            </p:txEl>
                                          </p:spTgt>
                                        </p:tgtEl>
                                        <p:attrNameLst>
                                          <p:attrName>style.visibility</p:attrName>
                                        </p:attrNameLst>
                                      </p:cBhvr>
                                      <p:to>
                                        <p:strVal val="visible"/>
                                      </p:to>
                                    </p:set>
                                    <p:animEffect transition="in" filter="blinds(horizontal)">
                                      <p:cBhvr>
                                        <p:cTn id="17" dur="500"/>
                                        <p:tgtEl>
                                          <p:spTgt spid="8540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54019">
                                            <p:txEl>
                                              <p:pRg st="3" end="3"/>
                                            </p:txEl>
                                          </p:spTgt>
                                        </p:tgtEl>
                                        <p:attrNameLst>
                                          <p:attrName>style.visibility</p:attrName>
                                        </p:attrNameLst>
                                      </p:cBhvr>
                                      <p:to>
                                        <p:strVal val="visible"/>
                                      </p:to>
                                    </p:set>
                                    <p:animEffect transition="in" filter="blinds(horizontal)">
                                      <p:cBhvr>
                                        <p:cTn id="22" dur="500"/>
                                        <p:tgtEl>
                                          <p:spTgt spid="854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906D8AFB-8B79-4634-B7F8-C2EC4C8CFFFB}" type="slidenum">
              <a:rPr lang="en-US"/>
              <a:pPr>
                <a:defRPr/>
              </a:pPr>
              <a:t>17</a:t>
            </a:fld>
            <a:endParaRPr lang="en-US"/>
          </a:p>
        </p:txBody>
      </p:sp>
      <p:sp>
        <p:nvSpPr>
          <p:cNvPr id="855042" name="Rectangle 2"/>
          <p:cNvSpPr>
            <a:spLocks noGrp="1" noChangeArrowheads="1"/>
          </p:cNvSpPr>
          <p:nvPr>
            <p:ph type="title"/>
          </p:nvPr>
        </p:nvSpPr>
        <p:spPr/>
        <p:txBody>
          <a:bodyPr/>
          <a:lstStyle/>
          <a:p>
            <a:pPr eaLnBrk="1" hangingPunct="1">
              <a:defRPr/>
            </a:pPr>
            <a:r>
              <a:rPr lang="en-US" sz="4000" dirty="0" smtClean="0"/>
              <a:t>Due Diligence and EPA Standards</a:t>
            </a:r>
          </a:p>
        </p:txBody>
      </p:sp>
      <p:sp>
        <p:nvSpPr>
          <p:cNvPr id="855043" name="Rectangle 3"/>
          <p:cNvSpPr>
            <a:spLocks noGrp="1" noChangeArrowheads="1"/>
          </p:cNvSpPr>
          <p:nvPr>
            <p:ph type="body" idx="1"/>
          </p:nvPr>
        </p:nvSpPr>
        <p:spPr>
          <a:xfrm>
            <a:off x="1143000" y="1676400"/>
            <a:ext cx="7772400" cy="4800600"/>
          </a:xfrm>
        </p:spPr>
        <p:txBody>
          <a:bodyPr/>
          <a:lstStyle/>
          <a:p>
            <a:pPr marL="0" indent="0" eaLnBrk="1" hangingPunct="1">
              <a:lnSpc>
                <a:spcPct val="80000"/>
              </a:lnSpc>
              <a:buFontTx/>
              <a:buNone/>
            </a:pPr>
            <a:r>
              <a:rPr lang="en-US" altLang="en-US" sz="2400" smtClean="0"/>
              <a:t>The following components of the all appropriate inquiries must be conducted or updated within 180 days of and prior to the date of acquisition of the subject property:</a:t>
            </a:r>
          </a:p>
          <a:p>
            <a:pPr marL="0" indent="0" eaLnBrk="1" hangingPunct="1">
              <a:lnSpc>
                <a:spcPct val="80000"/>
              </a:lnSpc>
              <a:buFontTx/>
              <a:buNone/>
            </a:pPr>
            <a:endParaRPr lang="en-US" altLang="en-US" sz="2400" smtClean="0"/>
          </a:p>
          <a:p>
            <a:pPr marL="568325" lvl="1" indent="-454025" eaLnBrk="1" hangingPunct="1">
              <a:lnSpc>
                <a:spcPct val="90000"/>
              </a:lnSpc>
              <a:spcBef>
                <a:spcPts val="600"/>
              </a:spcBef>
              <a:buFontTx/>
              <a:buAutoNum type="arabicParenBoth"/>
            </a:pPr>
            <a:r>
              <a:rPr lang="en-US" altLang="en-US" sz="2200" smtClean="0"/>
              <a:t>Interviews with past and present owners, operators, and occupants (see </a:t>
            </a:r>
            <a:r>
              <a:rPr lang="en-US" altLang="en-US" sz="2200" u="sng" smtClean="0">
                <a:cs typeface="Times New Roman" pitchFamily="18" charset="0"/>
              </a:rPr>
              <a:t>§312.23</a:t>
            </a:r>
            <a:r>
              <a:rPr lang="en-US" altLang="en-US" sz="2200" smtClean="0">
                <a:cs typeface="Times New Roman" pitchFamily="18" charset="0"/>
              </a:rPr>
              <a:t>);</a:t>
            </a:r>
          </a:p>
          <a:p>
            <a:pPr marL="568325" lvl="1" indent="-454025" eaLnBrk="1" hangingPunct="1">
              <a:lnSpc>
                <a:spcPct val="90000"/>
              </a:lnSpc>
              <a:spcBef>
                <a:spcPts val="600"/>
              </a:spcBef>
              <a:buFontTx/>
              <a:buAutoNum type="arabicParenBoth"/>
            </a:pPr>
            <a:r>
              <a:rPr lang="en-US" altLang="en-US" sz="2200" smtClean="0">
                <a:cs typeface="Times New Roman" pitchFamily="18" charset="0"/>
              </a:rPr>
              <a:t>Searches for recorded environmental cleanup liens (see </a:t>
            </a:r>
            <a:r>
              <a:rPr lang="en-US" altLang="en-US" sz="2200" u="sng" smtClean="0">
                <a:cs typeface="Times New Roman" pitchFamily="18" charset="0"/>
              </a:rPr>
              <a:t>§312.25</a:t>
            </a:r>
            <a:r>
              <a:rPr lang="en-US" altLang="en-US" sz="2200" smtClean="0">
                <a:cs typeface="Times New Roman" pitchFamily="18" charset="0"/>
              </a:rPr>
              <a:t>);</a:t>
            </a:r>
          </a:p>
          <a:p>
            <a:pPr marL="568325" lvl="1" indent="-454025" eaLnBrk="1" hangingPunct="1">
              <a:lnSpc>
                <a:spcPct val="90000"/>
              </a:lnSpc>
              <a:spcBef>
                <a:spcPts val="600"/>
              </a:spcBef>
              <a:buFontTx/>
              <a:buAutoNum type="arabicParenBoth"/>
            </a:pPr>
            <a:r>
              <a:rPr lang="en-US" altLang="en-US" sz="2200" smtClean="0">
                <a:cs typeface="Times New Roman" pitchFamily="18" charset="0"/>
              </a:rPr>
              <a:t>Reviews of federal, tribal, state, and local government records (see </a:t>
            </a:r>
            <a:r>
              <a:rPr lang="en-US" altLang="en-US" sz="2200" u="sng" smtClean="0">
                <a:cs typeface="Times New Roman" pitchFamily="18" charset="0"/>
              </a:rPr>
              <a:t>§312.26</a:t>
            </a:r>
            <a:r>
              <a:rPr lang="en-US" altLang="en-US" sz="2200" smtClean="0">
                <a:cs typeface="Times New Roman" pitchFamily="18" charset="0"/>
              </a:rPr>
              <a:t>);</a:t>
            </a:r>
          </a:p>
          <a:p>
            <a:pPr marL="568325" lvl="1" indent="-454025" eaLnBrk="1" hangingPunct="1">
              <a:lnSpc>
                <a:spcPct val="90000"/>
              </a:lnSpc>
              <a:spcBef>
                <a:spcPts val="600"/>
              </a:spcBef>
              <a:buFontTx/>
              <a:buAutoNum type="arabicParenBoth"/>
            </a:pPr>
            <a:r>
              <a:rPr lang="en-US" altLang="en-US" sz="2200" smtClean="0">
                <a:cs typeface="Times New Roman" pitchFamily="18" charset="0"/>
              </a:rPr>
              <a:t>Visual inspections of the facility and of adjoining properties (see </a:t>
            </a:r>
            <a:r>
              <a:rPr lang="en-US" altLang="en-US" sz="2200" u="sng" smtClean="0">
                <a:cs typeface="Times New Roman" pitchFamily="18" charset="0"/>
              </a:rPr>
              <a:t>§312.23</a:t>
            </a:r>
            <a:r>
              <a:rPr lang="en-US" altLang="en-US" sz="2200" smtClean="0">
                <a:cs typeface="Times New Roman" pitchFamily="18" charset="0"/>
              </a:rPr>
              <a:t>); and</a:t>
            </a:r>
          </a:p>
          <a:p>
            <a:pPr marL="568325" lvl="1" indent="-454025" eaLnBrk="1" hangingPunct="1">
              <a:lnSpc>
                <a:spcPct val="90000"/>
              </a:lnSpc>
              <a:spcBef>
                <a:spcPts val="600"/>
              </a:spcBef>
              <a:buFontTx/>
              <a:buAutoNum type="arabicParenBoth"/>
            </a:pPr>
            <a:r>
              <a:rPr lang="en-US" altLang="en-US" sz="2200" smtClean="0">
                <a:cs typeface="Times New Roman" pitchFamily="18" charset="0"/>
              </a:rPr>
              <a:t>The declaration by the environmental professional (see </a:t>
            </a:r>
            <a:r>
              <a:rPr lang="en-US" altLang="en-US" sz="2200" u="sng" smtClean="0">
                <a:cs typeface="Times New Roman" pitchFamily="18" charset="0"/>
              </a:rPr>
              <a:t>§312.21(d)</a:t>
            </a:r>
            <a:r>
              <a:rPr lang="en-US" altLang="en-US" sz="2200" smtClean="0">
                <a:cs typeface="Times New Roman" pitchFamily="18" charset="0"/>
              </a:rPr>
              <a:t>)</a:t>
            </a:r>
            <a:endParaRPr lang="en-US" altLang="en-US" sz="2200" u="sng" smtClean="0">
              <a:cs typeface="Times New Roman" pitchFamily="18"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5043">
                                            <p:txEl>
                                              <p:pRg st="0" end="0"/>
                                            </p:txEl>
                                          </p:spTgt>
                                        </p:tgtEl>
                                        <p:attrNameLst>
                                          <p:attrName>style.visibility</p:attrName>
                                        </p:attrNameLst>
                                      </p:cBhvr>
                                      <p:to>
                                        <p:strVal val="visible"/>
                                      </p:to>
                                    </p:set>
                                    <p:animEffect transition="in" filter="blinds(horizontal)">
                                      <p:cBhvr>
                                        <p:cTn id="7" dur="500"/>
                                        <p:tgtEl>
                                          <p:spTgt spid="855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5043">
                                            <p:txEl>
                                              <p:pRg st="2" end="2"/>
                                            </p:txEl>
                                          </p:spTgt>
                                        </p:tgtEl>
                                        <p:attrNameLst>
                                          <p:attrName>style.visibility</p:attrName>
                                        </p:attrNameLst>
                                      </p:cBhvr>
                                      <p:to>
                                        <p:strVal val="visible"/>
                                      </p:to>
                                    </p:set>
                                    <p:animEffect transition="in" filter="blinds(horizontal)">
                                      <p:cBhvr>
                                        <p:cTn id="12" dur="500"/>
                                        <p:tgtEl>
                                          <p:spTgt spid="8550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5043">
                                            <p:txEl>
                                              <p:pRg st="3" end="3"/>
                                            </p:txEl>
                                          </p:spTgt>
                                        </p:tgtEl>
                                        <p:attrNameLst>
                                          <p:attrName>style.visibility</p:attrName>
                                        </p:attrNameLst>
                                      </p:cBhvr>
                                      <p:to>
                                        <p:strVal val="visible"/>
                                      </p:to>
                                    </p:set>
                                    <p:animEffect transition="in" filter="blinds(horizontal)">
                                      <p:cBhvr>
                                        <p:cTn id="17" dur="500"/>
                                        <p:tgtEl>
                                          <p:spTgt spid="8550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55043">
                                            <p:txEl>
                                              <p:pRg st="4" end="4"/>
                                            </p:txEl>
                                          </p:spTgt>
                                        </p:tgtEl>
                                        <p:attrNameLst>
                                          <p:attrName>style.visibility</p:attrName>
                                        </p:attrNameLst>
                                      </p:cBhvr>
                                      <p:to>
                                        <p:strVal val="visible"/>
                                      </p:to>
                                    </p:set>
                                    <p:animEffect transition="in" filter="blinds(horizontal)">
                                      <p:cBhvr>
                                        <p:cTn id="22" dur="500"/>
                                        <p:tgtEl>
                                          <p:spTgt spid="8550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55043">
                                            <p:txEl>
                                              <p:pRg st="5" end="5"/>
                                            </p:txEl>
                                          </p:spTgt>
                                        </p:tgtEl>
                                        <p:attrNameLst>
                                          <p:attrName>style.visibility</p:attrName>
                                        </p:attrNameLst>
                                      </p:cBhvr>
                                      <p:to>
                                        <p:strVal val="visible"/>
                                      </p:to>
                                    </p:set>
                                    <p:animEffect transition="in" filter="blinds(horizontal)">
                                      <p:cBhvr>
                                        <p:cTn id="27" dur="500"/>
                                        <p:tgtEl>
                                          <p:spTgt spid="85504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55043">
                                            <p:txEl>
                                              <p:pRg st="6" end="6"/>
                                            </p:txEl>
                                          </p:spTgt>
                                        </p:tgtEl>
                                        <p:attrNameLst>
                                          <p:attrName>style.visibility</p:attrName>
                                        </p:attrNameLst>
                                      </p:cBhvr>
                                      <p:to>
                                        <p:strVal val="visible"/>
                                      </p:to>
                                    </p:set>
                                    <p:animEffect transition="in" filter="blinds(horizontal)">
                                      <p:cBhvr>
                                        <p:cTn id="32" dur="500"/>
                                        <p:tgtEl>
                                          <p:spTgt spid="855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BCC075D0-8FF1-49B8-9C89-F53651FA5033}" type="slidenum">
              <a:rPr lang="en-US"/>
              <a:pPr>
                <a:defRPr/>
              </a:pPr>
              <a:t>18</a:t>
            </a:fld>
            <a:endParaRPr lang="en-US"/>
          </a:p>
        </p:txBody>
      </p:sp>
      <p:sp>
        <p:nvSpPr>
          <p:cNvPr id="851970" name="Rectangle 2"/>
          <p:cNvSpPr>
            <a:spLocks noGrp="1" noChangeArrowheads="1"/>
          </p:cNvSpPr>
          <p:nvPr>
            <p:ph type="title"/>
          </p:nvPr>
        </p:nvSpPr>
        <p:spPr/>
        <p:txBody>
          <a:bodyPr/>
          <a:lstStyle/>
          <a:p>
            <a:pPr eaLnBrk="1" hangingPunct="1">
              <a:defRPr/>
            </a:pPr>
            <a:r>
              <a:rPr lang="en-US" dirty="0" smtClean="0"/>
              <a:t>Guidelines for Self-Audits</a:t>
            </a:r>
          </a:p>
        </p:txBody>
      </p:sp>
      <p:sp>
        <p:nvSpPr>
          <p:cNvPr id="851971" name="Rectangle 3"/>
          <p:cNvSpPr>
            <a:spLocks noGrp="1" noChangeArrowheads="1"/>
          </p:cNvSpPr>
          <p:nvPr>
            <p:ph type="body" idx="1"/>
          </p:nvPr>
        </p:nvSpPr>
        <p:spPr>
          <a:xfrm>
            <a:off x="1066800" y="1676400"/>
            <a:ext cx="7620000" cy="4449763"/>
          </a:xfrm>
        </p:spPr>
        <p:txBody>
          <a:bodyPr/>
          <a:lstStyle/>
          <a:p>
            <a:pPr marL="457200" indent="-457200" eaLnBrk="1" hangingPunct="1">
              <a:spcBef>
                <a:spcPts val="863"/>
              </a:spcBef>
              <a:buFontTx/>
              <a:buAutoNum type="arabicPeriod"/>
            </a:pPr>
            <a:r>
              <a:rPr lang="en-US" altLang="en-US" sz="2800" smtClean="0"/>
              <a:t>The violations were uncovered as part of a self-audit or due diligence done on property</a:t>
            </a:r>
          </a:p>
          <a:p>
            <a:pPr marL="457200" indent="-457200" eaLnBrk="1" hangingPunct="1">
              <a:spcBef>
                <a:spcPts val="863"/>
              </a:spcBef>
              <a:buFontTx/>
              <a:buAutoNum type="arabicPeriod"/>
            </a:pPr>
            <a:r>
              <a:rPr lang="en-US" altLang="en-US" sz="2800" smtClean="0"/>
              <a:t>The violations were uncovered voluntarily</a:t>
            </a:r>
          </a:p>
          <a:p>
            <a:pPr marL="457200" indent="-457200" eaLnBrk="1" hangingPunct="1">
              <a:spcBef>
                <a:spcPts val="863"/>
              </a:spcBef>
              <a:buFontTx/>
              <a:buAutoNum type="arabicPeriod"/>
            </a:pPr>
            <a:r>
              <a:rPr lang="en-US" altLang="en-US" sz="2800" smtClean="0"/>
              <a:t>The violations were reported to the EPA within 10 days</a:t>
            </a:r>
          </a:p>
          <a:p>
            <a:pPr marL="457200" indent="-457200" eaLnBrk="1" hangingPunct="1">
              <a:spcBef>
                <a:spcPts val="863"/>
              </a:spcBef>
              <a:buFontTx/>
              <a:buAutoNum type="arabicPeriod"/>
            </a:pPr>
            <a:r>
              <a:rPr lang="en-US" altLang="en-US" sz="2800" smtClean="0"/>
              <a:t>The violations were discovered independently and disclosed independently, not because someone else was reporting or threatening to report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1971">
                                            <p:txEl>
                                              <p:pRg st="0" end="0"/>
                                            </p:txEl>
                                          </p:spTgt>
                                        </p:tgtEl>
                                        <p:attrNameLst>
                                          <p:attrName>style.visibility</p:attrName>
                                        </p:attrNameLst>
                                      </p:cBhvr>
                                      <p:to>
                                        <p:strVal val="visible"/>
                                      </p:to>
                                    </p:set>
                                    <p:animEffect transition="in" filter="blinds(horizontal)">
                                      <p:cBhvr>
                                        <p:cTn id="7" dur="500"/>
                                        <p:tgtEl>
                                          <p:spTgt spid="851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1971">
                                            <p:txEl>
                                              <p:pRg st="1" end="1"/>
                                            </p:txEl>
                                          </p:spTgt>
                                        </p:tgtEl>
                                        <p:attrNameLst>
                                          <p:attrName>style.visibility</p:attrName>
                                        </p:attrNameLst>
                                      </p:cBhvr>
                                      <p:to>
                                        <p:strVal val="visible"/>
                                      </p:to>
                                    </p:set>
                                    <p:animEffect transition="in" filter="blinds(horizontal)">
                                      <p:cBhvr>
                                        <p:cTn id="12" dur="500"/>
                                        <p:tgtEl>
                                          <p:spTgt spid="851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1971">
                                            <p:txEl>
                                              <p:pRg st="2" end="2"/>
                                            </p:txEl>
                                          </p:spTgt>
                                        </p:tgtEl>
                                        <p:attrNameLst>
                                          <p:attrName>style.visibility</p:attrName>
                                        </p:attrNameLst>
                                      </p:cBhvr>
                                      <p:to>
                                        <p:strVal val="visible"/>
                                      </p:to>
                                    </p:set>
                                    <p:animEffect transition="in" filter="blinds(horizontal)">
                                      <p:cBhvr>
                                        <p:cTn id="17" dur="500"/>
                                        <p:tgtEl>
                                          <p:spTgt spid="851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51971">
                                            <p:txEl>
                                              <p:pRg st="3" end="3"/>
                                            </p:txEl>
                                          </p:spTgt>
                                        </p:tgtEl>
                                        <p:attrNameLst>
                                          <p:attrName>style.visibility</p:attrName>
                                        </p:attrNameLst>
                                      </p:cBhvr>
                                      <p:to>
                                        <p:strVal val="visible"/>
                                      </p:to>
                                    </p:set>
                                    <p:animEffect transition="in" filter="blinds(horizontal)">
                                      <p:cBhvr>
                                        <p:cTn id="22" dur="500"/>
                                        <p:tgtEl>
                                          <p:spTgt spid="851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1"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35C4070A-B445-4FCC-8E5D-1F8365578E09}" type="slidenum">
              <a:rPr lang="en-US"/>
              <a:pPr>
                <a:defRPr/>
              </a:pPr>
              <a:t>1</a:t>
            </a:fld>
            <a:endParaRPr lang="en-US"/>
          </a:p>
        </p:txBody>
      </p:sp>
      <p:sp>
        <p:nvSpPr>
          <p:cNvPr id="793603" name="Rectangle 3"/>
          <p:cNvSpPr>
            <a:spLocks noGrp="1" noChangeArrowheads="1"/>
          </p:cNvSpPr>
          <p:nvPr>
            <p:ph type="body" idx="1"/>
          </p:nvPr>
        </p:nvSpPr>
        <p:spPr>
          <a:xfrm>
            <a:off x="1066800" y="1600200"/>
            <a:ext cx="7772400" cy="5029200"/>
          </a:xfrm>
        </p:spPr>
        <p:txBody>
          <a:bodyPr lIns="90488" tIns="44450" rIns="90488" bIns="44450"/>
          <a:lstStyle/>
          <a:p>
            <a:pPr eaLnBrk="1" hangingPunct="1"/>
            <a:r>
              <a:rPr lang="en-US" altLang="en-US" smtClean="0"/>
              <a:t>Nuisances</a:t>
            </a:r>
            <a:endParaRPr lang="en-US" altLang="en-US" sz="3200" smtClean="0"/>
          </a:p>
          <a:p>
            <a:pPr lvl="1" eaLnBrk="1" hangingPunct="1"/>
            <a:r>
              <a:rPr lang="en-US" altLang="en-US" smtClean="0"/>
              <a:t>Interference with use and enjoyment</a:t>
            </a:r>
          </a:p>
          <a:p>
            <a:pPr lvl="1" eaLnBrk="1" hangingPunct="1"/>
            <a:r>
              <a:rPr lang="en-US" altLang="en-US" smtClean="0"/>
              <a:t>Damages and injunction possible</a:t>
            </a:r>
          </a:p>
          <a:p>
            <a:pPr lvl="1" eaLnBrk="1" hangingPunct="1"/>
            <a:r>
              <a:rPr lang="en-US" altLang="en-US" smtClean="0"/>
              <a:t>Balancing test employed</a:t>
            </a:r>
          </a:p>
          <a:p>
            <a:pPr eaLnBrk="1" hangingPunct="1"/>
            <a:r>
              <a:rPr lang="en-US" altLang="en-US" b="1" smtClean="0">
                <a:solidFill>
                  <a:srgbClr val="FFFF66"/>
                </a:solidFill>
              </a:rPr>
              <a:t>Case 11.1</a:t>
            </a:r>
            <a:r>
              <a:rPr lang="en-US" altLang="en-US" b="1" smtClean="0"/>
              <a:t>   </a:t>
            </a:r>
            <a:r>
              <a:rPr lang="en-US" altLang="en-US" b="1" i="1" smtClean="0"/>
              <a:t>Spur Industries, Inc. v. Del E. Webb Dev. Co. </a:t>
            </a:r>
            <a:r>
              <a:rPr lang="en-US" altLang="en-US" b="1" smtClean="0"/>
              <a:t>(1972)</a:t>
            </a:r>
            <a:endParaRPr lang="en-US" altLang="en-US" b="1" i="1" smtClean="0"/>
          </a:p>
          <a:p>
            <a:pPr lvl="1" eaLnBrk="1" hangingPunct="1"/>
            <a:r>
              <a:rPr lang="en-US" altLang="en-US" smtClean="0"/>
              <a:t>What is “moving to the nuisance”?</a:t>
            </a:r>
          </a:p>
          <a:p>
            <a:pPr lvl="1" eaLnBrk="1" hangingPunct="1"/>
            <a:r>
              <a:rPr lang="en-US" altLang="en-US" smtClean="0"/>
              <a:t>Who wins? Who pays?</a:t>
            </a:r>
            <a:endParaRPr lang="en-US" altLang="en-US" sz="2800" smtClean="0"/>
          </a:p>
        </p:txBody>
      </p:sp>
      <p:sp>
        <p:nvSpPr>
          <p:cNvPr id="793604" name="Rectangle 4"/>
          <p:cNvSpPr>
            <a:spLocks noGrp="1" noChangeArrowheads="1"/>
          </p:cNvSpPr>
          <p:nvPr>
            <p:ph type="title"/>
          </p:nvPr>
        </p:nvSpPr>
        <p:spPr>
          <a:xfrm>
            <a:off x="609600" y="304800"/>
            <a:ext cx="8077200" cy="1096963"/>
          </a:xfrm>
        </p:spPr>
        <p:txBody>
          <a:bodyPr/>
          <a:lstStyle/>
          <a:p>
            <a:pPr eaLnBrk="1" hangingPunct="1">
              <a:defRPr/>
            </a:pPr>
            <a:r>
              <a:rPr lang="en-US" smtClean="0"/>
              <a:t>Common Law Remedies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3603">
                                            <p:txEl>
                                              <p:pRg st="0" end="0"/>
                                            </p:txEl>
                                          </p:spTgt>
                                        </p:tgtEl>
                                        <p:attrNameLst>
                                          <p:attrName>style.visibility</p:attrName>
                                        </p:attrNameLst>
                                      </p:cBhvr>
                                      <p:to>
                                        <p:strVal val="visible"/>
                                      </p:to>
                                    </p:set>
                                    <p:animEffect transition="in" filter="blinds(horizontal)">
                                      <p:cBhvr>
                                        <p:cTn id="7" dur="500"/>
                                        <p:tgtEl>
                                          <p:spTgt spid="793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3603">
                                            <p:txEl>
                                              <p:pRg st="1" end="1"/>
                                            </p:txEl>
                                          </p:spTgt>
                                        </p:tgtEl>
                                        <p:attrNameLst>
                                          <p:attrName>style.visibility</p:attrName>
                                        </p:attrNameLst>
                                      </p:cBhvr>
                                      <p:to>
                                        <p:strVal val="visible"/>
                                      </p:to>
                                    </p:set>
                                    <p:animEffect transition="in" filter="blinds(horizontal)">
                                      <p:cBhvr>
                                        <p:cTn id="12" dur="500"/>
                                        <p:tgtEl>
                                          <p:spTgt spid="793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3603">
                                            <p:txEl>
                                              <p:pRg st="2" end="2"/>
                                            </p:txEl>
                                          </p:spTgt>
                                        </p:tgtEl>
                                        <p:attrNameLst>
                                          <p:attrName>style.visibility</p:attrName>
                                        </p:attrNameLst>
                                      </p:cBhvr>
                                      <p:to>
                                        <p:strVal val="visible"/>
                                      </p:to>
                                    </p:set>
                                    <p:animEffect transition="in" filter="blinds(horizontal)">
                                      <p:cBhvr>
                                        <p:cTn id="17" dur="500"/>
                                        <p:tgtEl>
                                          <p:spTgt spid="793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3603">
                                            <p:txEl>
                                              <p:pRg st="3" end="3"/>
                                            </p:txEl>
                                          </p:spTgt>
                                        </p:tgtEl>
                                        <p:attrNameLst>
                                          <p:attrName>style.visibility</p:attrName>
                                        </p:attrNameLst>
                                      </p:cBhvr>
                                      <p:to>
                                        <p:strVal val="visible"/>
                                      </p:to>
                                    </p:set>
                                    <p:animEffect transition="in" filter="blinds(horizontal)">
                                      <p:cBhvr>
                                        <p:cTn id="22" dur="500"/>
                                        <p:tgtEl>
                                          <p:spTgt spid="793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93603">
                                            <p:txEl>
                                              <p:pRg st="4" end="4"/>
                                            </p:txEl>
                                          </p:spTgt>
                                        </p:tgtEl>
                                        <p:attrNameLst>
                                          <p:attrName>style.visibility</p:attrName>
                                        </p:attrNameLst>
                                      </p:cBhvr>
                                      <p:to>
                                        <p:strVal val="visible"/>
                                      </p:to>
                                    </p:set>
                                    <p:animEffect transition="in" filter="blinds(horizontal)">
                                      <p:cBhvr>
                                        <p:cTn id="27" dur="500"/>
                                        <p:tgtEl>
                                          <p:spTgt spid="7936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3603">
                                            <p:txEl>
                                              <p:pRg st="5" end="5"/>
                                            </p:txEl>
                                          </p:spTgt>
                                        </p:tgtEl>
                                        <p:attrNameLst>
                                          <p:attrName>style.visibility</p:attrName>
                                        </p:attrNameLst>
                                      </p:cBhvr>
                                      <p:to>
                                        <p:strVal val="visible"/>
                                      </p:to>
                                    </p:set>
                                    <p:animEffect transition="in" filter="blinds(horizontal)">
                                      <p:cBhvr>
                                        <p:cTn id="32" dur="500"/>
                                        <p:tgtEl>
                                          <p:spTgt spid="7936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3603">
                                            <p:txEl>
                                              <p:pRg st="6" end="6"/>
                                            </p:txEl>
                                          </p:spTgt>
                                        </p:tgtEl>
                                        <p:attrNameLst>
                                          <p:attrName>style.visibility</p:attrName>
                                        </p:attrNameLst>
                                      </p:cBhvr>
                                      <p:to>
                                        <p:strVal val="visible"/>
                                      </p:to>
                                    </p:set>
                                    <p:animEffect transition="in" filter="blinds(horizontal)">
                                      <p:cBhvr>
                                        <p:cTn id="37" dur="500"/>
                                        <p:tgtEl>
                                          <p:spTgt spid="793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9DB9BB7D-B005-4299-BF9B-E25862426A3D}" type="slidenum">
              <a:rPr lang="en-US"/>
              <a:pPr>
                <a:defRPr/>
              </a:pPr>
              <a:t>19</a:t>
            </a:fld>
            <a:endParaRPr lang="en-US"/>
          </a:p>
        </p:txBody>
      </p:sp>
      <p:sp>
        <p:nvSpPr>
          <p:cNvPr id="852994" name="Rectangle 2"/>
          <p:cNvSpPr>
            <a:spLocks noGrp="1" noChangeArrowheads="1"/>
          </p:cNvSpPr>
          <p:nvPr>
            <p:ph type="title"/>
          </p:nvPr>
        </p:nvSpPr>
        <p:spPr/>
        <p:txBody>
          <a:bodyPr/>
          <a:lstStyle/>
          <a:p>
            <a:pPr eaLnBrk="1" hangingPunct="1">
              <a:defRPr/>
            </a:pPr>
            <a:r>
              <a:rPr lang="en-US" smtClean="0"/>
              <a:t>Guidelines for Self-Audits</a:t>
            </a:r>
          </a:p>
        </p:txBody>
      </p:sp>
      <p:sp>
        <p:nvSpPr>
          <p:cNvPr id="852995" name="Rectangle 3"/>
          <p:cNvSpPr>
            <a:spLocks noGrp="1" noChangeArrowheads="1"/>
          </p:cNvSpPr>
          <p:nvPr>
            <p:ph type="body" idx="1"/>
          </p:nvPr>
        </p:nvSpPr>
        <p:spPr>
          <a:xfrm>
            <a:off x="1066800" y="1676400"/>
            <a:ext cx="7620000" cy="4449763"/>
          </a:xfrm>
        </p:spPr>
        <p:txBody>
          <a:bodyPr/>
          <a:lstStyle/>
          <a:p>
            <a:pPr marL="457200" indent="-457200" eaLnBrk="1" hangingPunct="1">
              <a:spcBef>
                <a:spcPts val="863"/>
              </a:spcBef>
              <a:buFontTx/>
              <a:buAutoNum type="arabicPeriod" startAt="5"/>
            </a:pPr>
            <a:r>
              <a:rPr lang="en-US" altLang="en-US" sz="2800" smtClean="0"/>
              <a:t>There is correction of the violations within 60 days</a:t>
            </a:r>
          </a:p>
          <a:p>
            <a:pPr marL="457200" indent="-457200" eaLnBrk="1" hangingPunct="1">
              <a:spcBef>
                <a:spcPts val="863"/>
              </a:spcBef>
              <a:buFontTx/>
              <a:buAutoNum type="arabicPeriod" startAt="5"/>
            </a:pPr>
            <a:r>
              <a:rPr lang="en-US" altLang="en-US" sz="2800" smtClean="0"/>
              <a:t>There is a written agreement that the conduct will not recur</a:t>
            </a:r>
          </a:p>
          <a:p>
            <a:pPr marL="457200" indent="-457200" eaLnBrk="1" hangingPunct="1">
              <a:spcBef>
                <a:spcPts val="863"/>
              </a:spcBef>
              <a:buFontTx/>
              <a:buAutoNum type="arabicPeriod" startAt="5"/>
            </a:pPr>
            <a:r>
              <a:rPr lang="en-US" altLang="en-US" sz="2800" smtClean="0"/>
              <a:t>There can be no repeat violations or patterns of violations</a:t>
            </a:r>
          </a:p>
          <a:p>
            <a:pPr marL="457200" indent="-457200" eaLnBrk="1" hangingPunct="1">
              <a:spcBef>
                <a:spcPts val="863"/>
              </a:spcBef>
              <a:buFontTx/>
              <a:buAutoNum type="arabicPeriod" startAt="5"/>
            </a:pPr>
            <a:r>
              <a:rPr lang="en-US" altLang="en-US" sz="2800" smtClean="0"/>
              <a:t>There is no serious harm to anyone as a result of the violation</a:t>
            </a:r>
          </a:p>
          <a:p>
            <a:pPr marL="457200" indent="-457200" eaLnBrk="1" hangingPunct="1">
              <a:spcBef>
                <a:spcPts val="863"/>
              </a:spcBef>
              <a:buFontTx/>
              <a:buAutoNum type="arabicPeriod" startAt="5"/>
            </a:pPr>
            <a:r>
              <a:rPr lang="en-US" altLang="en-US" sz="2800" smtClean="0"/>
              <a:t>The company cooperates completely with the EPA</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2995">
                                            <p:txEl>
                                              <p:pRg st="0" end="0"/>
                                            </p:txEl>
                                          </p:spTgt>
                                        </p:tgtEl>
                                        <p:attrNameLst>
                                          <p:attrName>style.visibility</p:attrName>
                                        </p:attrNameLst>
                                      </p:cBhvr>
                                      <p:to>
                                        <p:strVal val="visible"/>
                                      </p:to>
                                    </p:set>
                                    <p:animEffect transition="in" filter="blinds(horizontal)">
                                      <p:cBhvr>
                                        <p:cTn id="7" dur="500"/>
                                        <p:tgtEl>
                                          <p:spTgt spid="85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2995">
                                            <p:txEl>
                                              <p:pRg st="1" end="1"/>
                                            </p:txEl>
                                          </p:spTgt>
                                        </p:tgtEl>
                                        <p:attrNameLst>
                                          <p:attrName>style.visibility</p:attrName>
                                        </p:attrNameLst>
                                      </p:cBhvr>
                                      <p:to>
                                        <p:strVal val="visible"/>
                                      </p:to>
                                    </p:set>
                                    <p:animEffect transition="in" filter="blinds(horizontal)">
                                      <p:cBhvr>
                                        <p:cTn id="12" dur="500"/>
                                        <p:tgtEl>
                                          <p:spTgt spid="852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2995">
                                            <p:txEl>
                                              <p:pRg st="2" end="2"/>
                                            </p:txEl>
                                          </p:spTgt>
                                        </p:tgtEl>
                                        <p:attrNameLst>
                                          <p:attrName>style.visibility</p:attrName>
                                        </p:attrNameLst>
                                      </p:cBhvr>
                                      <p:to>
                                        <p:strVal val="visible"/>
                                      </p:to>
                                    </p:set>
                                    <p:animEffect transition="in" filter="blinds(horizontal)">
                                      <p:cBhvr>
                                        <p:cTn id="17" dur="500"/>
                                        <p:tgtEl>
                                          <p:spTgt spid="852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52995">
                                            <p:txEl>
                                              <p:pRg st="3" end="3"/>
                                            </p:txEl>
                                          </p:spTgt>
                                        </p:tgtEl>
                                        <p:attrNameLst>
                                          <p:attrName>style.visibility</p:attrName>
                                        </p:attrNameLst>
                                      </p:cBhvr>
                                      <p:to>
                                        <p:strVal val="visible"/>
                                      </p:to>
                                    </p:set>
                                    <p:animEffect transition="in" filter="blinds(horizontal)">
                                      <p:cBhvr>
                                        <p:cTn id="22" dur="500"/>
                                        <p:tgtEl>
                                          <p:spTgt spid="852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52995">
                                            <p:txEl>
                                              <p:pRg st="4" end="4"/>
                                            </p:txEl>
                                          </p:spTgt>
                                        </p:tgtEl>
                                        <p:attrNameLst>
                                          <p:attrName>style.visibility</p:attrName>
                                        </p:attrNameLst>
                                      </p:cBhvr>
                                      <p:to>
                                        <p:strVal val="visible"/>
                                      </p:to>
                                    </p:set>
                                    <p:animEffect transition="in" filter="blinds(horizontal)">
                                      <p:cBhvr>
                                        <p:cTn id="27" dur="500"/>
                                        <p:tgtEl>
                                          <p:spTgt spid="852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4A283F28-C498-41C4-A26F-3235548D4DE0}" type="slidenum">
              <a:rPr lang="en-US"/>
              <a:pPr>
                <a:defRPr/>
              </a:pPr>
              <a:t>20</a:t>
            </a:fld>
            <a:endParaRPr lang="en-US"/>
          </a:p>
        </p:txBody>
      </p:sp>
      <p:sp>
        <p:nvSpPr>
          <p:cNvPr id="856066" name="Rectangle 2"/>
          <p:cNvSpPr>
            <a:spLocks noGrp="1" noChangeArrowheads="1"/>
          </p:cNvSpPr>
          <p:nvPr>
            <p:ph type="title"/>
          </p:nvPr>
        </p:nvSpPr>
        <p:spPr/>
        <p:txBody>
          <a:bodyPr/>
          <a:lstStyle/>
          <a:p>
            <a:pPr eaLnBrk="1" hangingPunct="1">
              <a:defRPr/>
            </a:pPr>
            <a:r>
              <a:rPr lang="en-US" smtClean="0"/>
              <a:t>Brownfield Issues	</a:t>
            </a:r>
          </a:p>
        </p:txBody>
      </p:sp>
      <p:sp>
        <p:nvSpPr>
          <p:cNvPr id="856067" name="Rectangle 3"/>
          <p:cNvSpPr>
            <a:spLocks noGrp="1" noChangeArrowheads="1"/>
          </p:cNvSpPr>
          <p:nvPr>
            <p:ph type="body" idx="1"/>
          </p:nvPr>
        </p:nvSpPr>
        <p:spPr/>
        <p:txBody>
          <a:bodyPr/>
          <a:lstStyle/>
          <a:p>
            <a:pPr eaLnBrk="1" hangingPunct="1"/>
            <a:r>
              <a:rPr lang="en-US" altLang="en-US" smtClean="0"/>
              <a:t>Many CERCLA Sites That are Abandoned and/or Unused</a:t>
            </a:r>
          </a:p>
          <a:p>
            <a:pPr eaLnBrk="1" hangingPunct="1"/>
            <a:r>
              <a:rPr lang="en-US" altLang="en-US" smtClean="0"/>
              <a:t>Fear of Liability Precludes Development and Use</a:t>
            </a:r>
          </a:p>
          <a:p>
            <a:pPr eaLnBrk="1" hangingPunct="1"/>
            <a:r>
              <a:rPr lang="en-US" altLang="en-US" smtClean="0"/>
              <a:t>Cost of Cleanup is Prohibitive For Projects</a:t>
            </a:r>
          </a:p>
          <a:p>
            <a:pPr eaLnBrk="1" hangingPunct="1"/>
            <a:r>
              <a:rPr lang="en-US" altLang="en-US" smtClean="0"/>
              <a:t>Federal, State, and Local Programs to Encourage Redevelopment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6067">
                                            <p:txEl>
                                              <p:pRg st="0" end="0"/>
                                            </p:txEl>
                                          </p:spTgt>
                                        </p:tgtEl>
                                        <p:attrNameLst>
                                          <p:attrName>style.visibility</p:attrName>
                                        </p:attrNameLst>
                                      </p:cBhvr>
                                      <p:to>
                                        <p:strVal val="visible"/>
                                      </p:to>
                                    </p:set>
                                    <p:animEffect transition="in" filter="blinds(horizontal)">
                                      <p:cBhvr>
                                        <p:cTn id="7" dur="500"/>
                                        <p:tgtEl>
                                          <p:spTgt spid="85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6067">
                                            <p:txEl>
                                              <p:pRg st="1" end="1"/>
                                            </p:txEl>
                                          </p:spTgt>
                                        </p:tgtEl>
                                        <p:attrNameLst>
                                          <p:attrName>style.visibility</p:attrName>
                                        </p:attrNameLst>
                                      </p:cBhvr>
                                      <p:to>
                                        <p:strVal val="visible"/>
                                      </p:to>
                                    </p:set>
                                    <p:animEffect transition="in" filter="blinds(horizontal)">
                                      <p:cBhvr>
                                        <p:cTn id="12" dur="500"/>
                                        <p:tgtEl>
                                          <p:spTgt spid="856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6067">
                                            <p:txEl>
                                              <p:pRg st="2" end="2"/>
                                            </p:txEl>
                                          </p:spTgt>
                                        </p:tgtEl>
                                        <p:attrNameLst>
                                          <p:attrName>style.visibility</p:attrName>
                                        </p:attrNameLst>
                                      </p:cBhvr>
                                      <p:to>
                                        <p:strVal val="visible"/>
                                      </p:to>
                                    </p:set>
                                    <p:animEffect transition="in" filter="blinds(horizontal)">
                                      <p:cBhvr>
                                        <p:cTn id="17" dur="500"/>
                                        <p:tgtEl>
                                          <p:spTgt spid="856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56067">
                                            <p:txEl>
                                              <p:pRg st="3" end="3"/>
                                            </p:txEl>
                                          </p:spTgt>
                                        </p:tgtEl>
                                        <p:attrNameLst>
                                          <p:attrName>style.visibility</p:attrName>
                                        </p:attrNameLst>
                                      </p:cBhvr>
                                      <p:to>
                                        <p:strVal val="visible"/>
                                      </p:to>
                                    </p:set>
                                    <p:animEffect transition="in" filter="blinds(horizontal)">
                                      <p:cBhvr>
                                        <p:cTn id="22" dur="500"/>
                                        <p:tgtEl>
                                          <p:spTgt spid="856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3CEEDF57-EC5D-4F3B-87BB-6BB885B3DB9A}" type="slidenum">
              <a:rPr lang="en-US"/>
              <a:pPr>
                <a:defRPr/>
              </a:pPr>
              <a:t>21</a:t>
            </a:fld>
            <a:endParaRPr lang="en-US"/>
          </a:p>
        </p:txBody>
      </p:sp>
      <p:sp>
        <p:nvSpPr>
          <p:cNvPr id="822274" name="Rectangle 2"/>
          <p:cNvSpPr>
            <a:spLocks noGrp="1" noChangeArrowheads="1"/>
          </p:cNvSpPr>
          <p:nvPr>
            <p:ph type="body" idx="1"/>
          </p:nvPr>
        </p:nvSpPr>
        <p:spPr>
          <a:xfrm>
            <a:off x="1066800" y="1600200"/>
            <a:ext cx="7467600" cy="5029200"/>
          </a:xfrm>
        </p:spPr>
        <p:txBody>
          <a:bodyPr lIns="90488" tIns="44450" rIns="90488" bIns="44450"/>
          <a:lstStyle/>
          <a:p>
            <a:pPr eaLnBrk="1" hangingPunct="1">
              <a:spcBef>
                <a:spcPts val="863"/>
              </a:spcBef>
            </a:pPr>
            <a:r>
              <a:rPr lang="en-US" altLang="en-US" sz="3200" smtClean="0"/>
              <a:t>Environmental Quality Regulation</a:t>
            </a:r>
          </a:p>
          <a:p>
            <a:pPr lvl="1" eaLnBrk="1" hangingPunct="1">
              <a:spcBef>
                <a:spcPts val="863"/>
              </a:spcBef>
            </a:pPr>
            <a:r>
              <a:rPr lang="en-US" altLang="en-US" sz="2800" smtClean="0"/>
              <a:t>National Environmental Policy Act of 1969                  </a:t>
            </a:r>
          </a:p>
          <a:p>
            <a:pPr lvl="2" eaLnBrk="1" hangingPunct="1">
              <a:spcBef>
                <a:spcPts val="863"/>
              </a:spcBef>
            </a:pPr>
            <a:r>
              <a:rPr lang="en-US" altLang="en-US" sz="2400" smtClean="0"/>
              <a:t>Requires federal agencies to file environmental impact statements for all major actions (EISs)</a:t>
            </a:r>
          </a:p>
          <a:p>
            <a:pPr lvl="1" eaLnBrk="1" hangingPunct="1">
              <a:spcBef>
                <a:spcPts val="863"/>
              </a:spcBef>
            </a:pPr>
            <a:r>
              <a:rPr lang="en-US" altLang="en-US" sz="2800" smtClean="0"/>
              <a:t>Content of EIS</a:t>
            </a:r>
          </a:p>
          <a:p>
            <a:pPr lvl="2" eaLnBrk="1" hangingPunct="1">
              <a:spcBef>
                <a:spcPts val="863"/>
              </a:spcBef>
            </a:pPr>
            <a:r>
              <a:rPr lang="en-US" altLang="en-US" sz="2400" smtClean="0"/>
              <a:t>Environmental impact</a:t>
            </a:r>
          </a:p>
          <a:p>
            <a:pPr lvl="2" eaLnBrk="1" hangingPunct="1">
              <a:spcBef>
                <a:spcPts val="863"/>
              </a:spcBef>
            </a:pPr>
            <a:r>
              <a:rPr lang="en-US" altLang="en-US" sz="2400" smtClean="0"/>
              <a:t>Adverse effects</a:t>
            </a:r>
          </a:p>
          <a:p>
            <a:pPr lvl="2" eaLnBrk="1" hangingPunct="1">
              <a:spcBef>
                <a:spcPts val="863"/>
              </a:spcBef>
            </a:pPr>
            <a:r>
              <a:rPr lang="en-US" altLang="en-US" sz="2400" smtClean="0"/>
              <a:t>Alternatives</a:t>
            </a:r>
          </a:p>
          <a:p>
            <a:pPr lvl="2" eaLnBrk="1" hangingPunct="1">
              <a:spcBef>
                <a:spcPts val="863"/>
              </a:spcBef>
            </a:pPr>
            <a:r>
              <a:rPr lang="en-US" altLang="en-US" sz="2400" smtClean="0"/>
              <a:t>New effects - short term versus long term</a:t>
            </a:r>
          </a:p>
          <a:p>
            <a:pPr lvl="2" eaLnBrk="1" hangingPunct="1">
              <a:spcBef>
                <a:spcPts val="863"/>
              </a:spcBef>
            </a:pPr>
            <a:r>
              <a:rPr lang="en-US" altLang="en-US" sz="2400" smtClean="0"/>
              <a:t>Irreversible effects</a:t>
            </a:r>
          </a:p>
        </p:txBody>
      </p:sp>
      <p:sp>
        <p:nvSpPr>
          <p:cNvPr id="822276" name="Rectangle 4"/>
          <p:cNvSpPr>
            <a:spLocks noGrp="1" noChangeArrowheads="1"/>
          </p:cNvSpPr>
          <p:nvPr>
            <p:ph type="title"/>
          </p:nvPr>
        </p:nvSpPr>
        <p:spPr>
          <a:xfrm>
            <a:off x="609600" y="274638"/>
            <a:ext cx="8077200" cy="1173162"/>
          </a:xfrm>
        </p:spPr>
        <p:txBody>
          <a:bodyPr/>
          <a:lstStyle/>
          <a:p>
            <a:pPr eaLnBrk="1" hangingPunct="1">
              <a:defRPr/>
            </a:pPr>
            <a:r>
              <a:rPr lang="en-US" dirty="0" smtClean="0"/>
              <a:t>Environmental Quality</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2274">
                                            <p:txEl>
                                              <p:pRg st="0" end="0"/>
                                            </p:txEl>
                                          </p:spTgt>
                                        </p:tgtEl>
                                        <p:attrNameLst>
                                          <p:attrName>style.visibility</p:attrName>
                                        </p:attrNameLst>
                                      </p:cBhvr>
                                      <p:to>
                                        <p:strVal val="visible"/>
                                      </p:to>
                                    </p:set>
                                    <p:animEffect transition="in" filter="blinds(horizontal)">
                                      <p:cBhvr>
                                        <p:cTn id="7" dur="500"/>
                                        <p:tgtEl>
                                          <p:spTgt spid="8222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2274">
                                            <p:txEl>
                                              <p:pRg st="1" end="1"/>
                                            </p:txEl>
                                          </p:spTgt>
                                        </p:tgtEl>
                                        <p:attrNameLst>
                                          <p:attrName>style.visibility</p:attrName>
                                        </p:attrNameLst>
                                      </p:cBhvr>
                                      <p:to>
                                        <p:strVal val="visible"/>
                                      </p:to>
                                    </p:set>
                                    <p:animEffect transition="in" filter="blinds(horizontal)">
                                      <p:cBhvr>
                                        <p:cTn id="12" dur="500"/>
                                        <p:tgtEl>
                                          <p:spTgt spid="8222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2274">
                                            <p:txEl>
                                              <p:pRg st="2" end="2"/>
                                            </p:txEl>
                                          </p:spTgt>
                                        </p:tgtEl>
                                        <p:attrNameLst>
                                          <p:attrName>style.visibility</p:attrName>
                                        </p:attrNameLst>
                                      </p:cBhvr>
                                      <p:to>
                                        <p:strVal val="visible"/>
                                      </p:to>
                                    </p:set>
                                    <p:animEffect transition="in" filter="blinds(horizontal)">
                                      <p:cBhvr>
                                        <p:cTn id="17" dur="500"/>
                                        <p:tgtEl>
                                          <p:spTgt spid="8222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2274">
                                            <p:txEl>
                                              <p:pRg st="3" end="3"/>
                                            </p:txEl>
                                          </p:spTgt>
                                        </p:tgtEl>
                                        <p:attrNameLst>
                                          <p:attrName>style.visibility</p:attrName>
                                        </p:attrNameLst>
                                      </p:cBhvr>
                                      <p:to>
                                        <p:strVal val="visible"/>
                                      </p:to>
                                    </p:set>
                                    <p:animEffect transition="in" filter="blinds(horizontal)">
                                      <p:cBhvr>
                                        <p:cTn id="22" dur="500"/>
                                        <p:tgtEl>
                                          <p:spTgt spid="8222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22274">
                                            <p:txEl>
                                              <p:pRg st="4" end="4"/>
                                            </p:txEl>
                                          </p:spTgt>
                                        </p:tgtEl>
                                        <p:attrNameLst>
                                          <p:attrName>style.visibility</p:attrName>
                                        </p:attrNameLst>
                                      </p:cBhvr>
                                      <p:to>
                                        <p:strVal val="visible"/>
                                      </p:to>
                                    </p:set>
                                    <p:animEffect transition="in" filter="blinds(horizontal)">
                                      <p:cBhvr>
                                        <p:cTn id="27" dur="500"/>
                                        <p:tgtEl>
                                          <p:spTgt spid="8222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22274">
                                            <p:txEl>
                                              <p:pRg st="5" end="5"/>
                                            </p:txEl>
                                          </p:spTgt>
                                        </p:tgtEl>
                                        <p:attrNameLst>
                                          <p:attrName>style.visibility</p:attrName>
                                        </p:attrNameLst>
                                      </p:cBhvr>
                                      <p:to>
                                        <p:strVal val="visible"/>
                                      </p:to>
                                    </p:set>
                                    <p:animEffect transition="in" filter="blinds(horizontal)">
                                      <p:cBhvr>
                                        <p:cTn id="32" dur="500"/>
                                        <p:tgtEl>
                                          <p:spTgt spid="82227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22274">
                                            <p:txEl>
                                              <p:pRg st="6" end="6"/>
                                            </p:txEl>
                                          </p:spTgt>
                                        </p:tgtEl>
                                        <p:attrNameLst>
                                          <p:attrName>style.visibility</p:attrName>
                                        </p:attrNameLst>
                                      </p:cBhvr>
                                      <p:to>
                                        <p:strVal val="visible"/>
                                      </p:to>
                                    </p:set>
                                    <p:animEffect transition="in" filter="blinds(horizontal)">
                                      <p:cBhvr>
                                        <p:cTn id="37" dur="500"/>
                                        <p:tgtEl>
                                          <p:spTgt spid="82227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22274">
                                            <p:txEl>
                                              <p:pRg st="7" end="7"/>
                                            </p:txEl>
                                          </p:spTgt>
                                        </p:tgtEl>
                                        <p:attrNameLst>
                                          <p:attrName>style.visibility</p:attrName>
                                        </p:attrNameLst>
                                      </p:cBhvr>
                                      <p:to>
                                        <p:strVal val="visible"/>
                                      </p:to>
                                    </p:set>
                                    <p:animEffect transition="in" filter="blinds(horizontal)">
                                      <p:cBhvr>
                                        <p:cTn id="42" dur="500"/>
                                        <p:tgtEl>
                                          <p:spTgt spid="82227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22274">
                                            <p:txEl>
                                              <p:pRg st="8" end="8"/>
                                            </p:txEl>
                                          </p:spTgt>
                                        </p:tgtEl>
                                        <p:attrNameLst>
                                          <p:attrName>style.visibility</p:attrName>
                                        </p:attrNameLst>
                                      </p:cBhvr>
                                      <p:to>
                                        <p:strVal val="visible"/>
                                      </p:to>
                                    </p:set>
                                    <p:animEffect transition="in" filter="blinds(horizontal)">
                                      <p:cBhvr>
                                        <p:cTn id="47" dur="500"/>
                                        <p:tgtEl>
                                          <p:spTgt spid="8222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4"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16E604CE-B4F4-40C3-95D2-41EAF5015B8D}" type="slidenum">
              <a:rPr lang="en-US"/>
              <a:pPr>
                <a:defRPr/>
              </a:pPr>
              <a:t>22</a:t>
            </a:fld>
            <a:endParaRPr lang="en-US"/>
          </a:p>
        </p:txBody>
      </p:sp>
      <p:sp>
        <p:nvSpPr>
          <p:cNvPr id="824322" name="Rectangle 2"/>
          <p:cNvSpPr>
            <a:spLocks noGrp="1" noChangeArrowheads="1"/>
          </p:cNvSpPr>
          <p:nvPr>
            <p:ph type="title"/>
          </p:nvPr>
        </p:nvSpPr>
        <p:spPr>
          <a:xfrm>
            <a:off x="609600" y="304800"/>
            <a:ext cx="8077200" cy="1143000"/>
          </a:xfrm>
        </p:spPr>
        <p:txBody>
          <a:bodyPr lIns="90488" tIns="44450" rIns="90488" bIns="44450"/>
          <a:lstStyle/>
          <a:p>
            <a:pPr eaLnBrk="1" hangingPunct="1">
              <a:defRPr/>
            </a:pPr>
            <a:r>
              <a:rPr lang="en-US" smtClean="0"/>
              <a:t>Environmental Quality</a:t>
            </a:r>
          </a:p>
        </p:txBody>
      </p:sp>
      <p:sp>
        <p:nvSpPr>
          <p:cNvPr id="824323" name="Rectangle 3"/>
          <p:cNvSpPr>
            <a:spLocks noGrp="1" noChangeArrowheads="1"/>
          </p:cNvSpPr>
          <p:nvPr>
            <p:ph type="body" idx="1"/>
          </p:nvPr>
        </p:nvSpPr>
        <p:spPr/>
        <p:txBody>
          <a:bodyPr lIns="90488" tIns="44450" rIns="90488" bIns="44450"/>
          <a:lstStyle/>
          <a:p>
            <a:pPr eaLnBrk="1" hangingPunct="1"/>
            <a:r>
              <a:rPr lang="en-US" altLang="en-US" b="1" smtClean="0">
                <a:solidFill>
                  <a:srgbClr val="FFFF66"/>
                </a:solidFill>
              </a:rPr>
              <a:t>Case 11.3</a:t>
            </a:r>
            <a:r>
              <a:rPr lang="en-US" altLang="en-US" b="1" smtClean="0"/>
              <a:t> 	</a:t>
            </a:r>
            <a:r>
              <a:rPr lang="en-US" altLang="en-US" b="1" i="1" smtClean="0"/>
              <a:t>Sierra Club v. United States Department of Transportation</a:t>
            </a:r>
            <a:r>
              <a:rPr lang="en-US" altLang="en-US" i="1" smtClean="0"/>
              <a:t> </a:t>
            </a:r>
            <a:r>
              <a:rPr lang="en-US" altLang="en-US" b="1" smtClean="0"/>
              <a:t>(1985)</a:t>
            </a:r>
            <a:endParaRPr lang="en-US" altLang="en-US" b="1" i="1" smtClean="0"/>
          </a:p>
          <a:p>
            <a:pPr lvl="1" eaLnBrk="1" hangingPunct="1"/>
            <a:r>
              <a:rPr lang="en-US" altLang="en-US" smtClean="0"/>
              <a:t>What is the basis for the appeal?</a:t>
            </a:r>
          </a:p>
          <a:p>
            <a:pPr lvl="1" eaLnBrk="1" hangingPunct="1"/>
            <a:r>
              <a:rPr lang="en-US" altLang="en-US" smtClean="0"/>
              <a:t>What has the FAA allowed?  </a:t>
            </a:r>
          </a:p>
          <a:p>
            <a:pPr lvl="1" eaLnBrk="1" hangingPunct="1"/>
            <a:r>
              <a:rPr lang="en-US" altLang="en-US" smtClean="0"/>
              <a:t>Is another EIS ordered?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4323">
                                            <p:txEl>
                                              <p:pRg st="0" end="0"/>
                                            </p:txEl>
                                          </p:spTgt>
                                        </p:tgtEl>
                                        <p:attrNameLst>
                                          <p:attrName>style.visibility</p:attrName>
                                        </p:attrNameLst>
                                      </p:cBhvr>
                                      <p:to>
                                        <p:strVal val="visible"/>
                                      </p:to>
                                    </p:set>
                                    <p:animEffect transition="in" filter="blinds(horizontal)">
                                      <p:cBhvr>
                                        <p:cTn id="7" dur="500"/>
                                        <p:tgtEl>
                                          <p:spTgt spid="824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4323">
                                            <p:txEl>
                                              <p:pRg st="1" end="1"/>
                                            </p:txEl>
                                          </p:spTgt>
                                        </p:tgtEl>
                                        <p:attrNameLst>
                                          <p:attrName>style.visibility</p:attrName>
                                        </p:attrNameLst>
                                      </p:cBhvr>
                                      <p:to>
                                        <p:strVal val="visible"/>
                                      </p:to>
                                    </p:set>
                                    <p:animEffect transition="in" filter="blinds(horizontal)">
                                      <p:cBhvr>
                                        <p:cTn id="12" dur="500"/>
                                        <p:tgtEl>
                                          <p:spTgt spid="824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4323">
                                            <p:txEl>
                                              <p:pRg st="2" end="2"/>
                                            </p:txEl>
                                          </p:spTgt>
                                        </p:tgtEl>
                                        <p:attrNameLst>
                                          <p:attrName>style.visibility</p:attrName>
                                        </p:attrNameLst>
                                      </p:cBhvr>
                                      <p:to>
                                        <p:strVal val="visible"/>
                                      </p:to>
                                    </p:set>
                                    <p:animEffect transition="in" filter="blinds(horizontal)">
                                      <p:cBhvr>
                                        <p:cTn id="17" dur="500"/>
                                        <p:tgtEl>
                                          <p:spTgt spid="824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4323">
                                            <p:txEl>
                                              <p:pRg st="3" end="3"/>
                                            </p:txEl>
                                          </p:spTgt>
                                        </p:tgtEl>
                                        <p:attrNameLst>
                                          <p:attrName>style.visibility</p:attrName>
                                        </p:attrNameLst>
                                      </p:cBhvr>
                                      <p:to>
                                        <p:strVal val="visible"/>
                                      </p:to>
                                    </p:set>
                                    <p:animEffect transition="in" filter="blinds(horizontal)">
                                      <p:cBhvr>
                                        <p:cTn id="22" dur="500"/>
                                        <p:tgtEl>
                                          <p:spTgt spid="824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3"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0DBE28A6-D98C-4E63-91B7-1016D120C04C}" type="slidenum">
              <a:rPr lang="en-US"/>
              <a:pPr>
                <a:defRPr/>
              </a:pPr>
              <a:t>23</a:t>
            </a:fld>
            <a:endParaRPr lang="en-US"/>
          </a:p>
        </p:txBody>
      </p:sp>
      <p:sp>
        <p:nvSpPr>
          <p:cNvPr id="826370" name="Rectangle 2"/>
          <p:cNvSpPr>
            <a:spLocks noGrp="1" noChangeArrowheads="1"/>
          </p:cNvSpPr>
          <p:nvPr>
            <p:ph type="body" idx="1"/>
          </p:nvPr>
        </p:nvSpPr>
        <p:spPr>
          <a:xfrm>
            <a:off x="1066800" y="1600200"/>
            <a:ext cx="7620000" cy="4953000"/>
          </a:xfrm>
        </p:spPr>
        <p:txBody>
          <a:bodyPr lIns="90488" tIns="44450" rIns="90488" bIns="44450"/>
          <a:lstStyle/>
          <a:p>
            <a:pPr eaLnBrk="1" hangingPunct="1">
              <a:spcBef>
                <a:spcPts val="863"/>
              </a:spcBef>
            </a:pPr>
            <a:r>
              <a:rPr lang="en-US" altLang="en-US" sz="2800" smtClean="0"/>
              <a:t>Other Regulations</a:t>
            </a:r>
          </a:p>
          <a:p>
            <a:pPr lvl="1" eaLnBrk="1" hangingPunct="1">
              <a:spcBef>
                <a:spcPts val="863"/>
              </a:spcBef>
            </a:pPr>
            <a:r>
              <a:rPr lang="en-US" altLang="en-US" sz="2400" smtClean="0"/>
              <a:t>Surface Mining and Reclamation Act of 1977 requires mining company to restore land</a:t>
            </a:r>
          </a:p>
          <a:p>
            <a:pPr lvl="1" eaLnBrk="1" hangingPunct="1">
              <a:spcBef>
                <a:spcPts val="863"/>
              </a:spcBef>
            </a:pPr>
            <a:r>
              <a:rPr lang="en-US" altLang="en-US" sz="2400" smtClean="0"/>
              <a:t>The Fracking Issue</a:t>
            </a:r>
          </a:p>
          <a:p>
            <a:pPr lvl="1" eaLnBrk="1" hangingPunct="1">
              <a:spcBef>
                <a:spcPts val="863"/>
              </a:spcBef>
            </a:pPr>
            <a:r>
              <a:rPr lang="en-US" altLang="en-US" sz="2400" smtClean="0"/>
              <a:t>Noise Control Act of 1972; EPA and FAA regulate noise pollution for aircraft</a:t>
            </a:r>
          </a:p>
          <a:p>
            <a:pPr lvl="1" eaLnBrk="1" hangingPunct="1">
              <a:spcBef>
                <a:spcPts val="863"/>
              </a:spcBef>
            </a:pPr>
            <a:r>
              <a:rPr lang="en-US" altLang="en-US" sz="2400" smtClean="0"/>
              <a:t>Pesticide Control Act               </a:t>
            </a:r>
          </a:p>
          <a:p>
            <a:pPr lvl="2" eaLnBrk="1" hangingPunct="1">
              <a:spcBef>
                <a:spcPts val="863"/>
              </a:spcBef>
            </a:pPr>
            <a:r>
              <a:rPr lang="en-US" altLang="en-US" sz="2000" smtClean="0"/>
              <a:t>Must register with EPA to ship                 </a:t>
            </a:r>
          </a:p>
          <a:p>
            <a:pPr lvl="2" eaLnBrk="1" hangingPunct="1">
              <a:spcBef>
                <a:spcPts val="863"/>
              </a:spcBef>
            </a:pPr>
            <a:r>
              <a:rPr lang="en-US" altLang="en-US" sz="2000" smtClean="0"/>
              <a:t>Must label all pesticides</a:t>
            </a:r>
          </a:p>
          <a:p>
            <a:pPr lvl="1" eaLnBrk="1" hangingPunct="1">
              <a:spcBef>
                <a:spcPts val="863"/>
              </a:spcBef>
            </a:pPr>
            <a:r>
              <a:rPr lang="en-US" altLang="en-US" sz="2400" smtClean="0"/>
              <a:t>OSHA</a:t>
            </a:r>
          </a:p>
          <a:p>
            <a:pPr lvl="2" eaLnBrk="1" hangingPunct="1">
              <a:spcBef>
                <a:spcPts val="863"/>
              </a:spcBef>
            </a:pPr>
            <a:r>
              <a:rPr lang="en-US" altLang="en-US" sz="2000" smtClean="0"/>
              <a:t>Responsible for work place environment and safety issues  </a:t>
            </a:r>
          </a:p>
        </p:txBody>
      </p:sp>
      <p:sp>
        <p:nvSpPr>
          <p:cNvPr id="826371" name="Rectangle 3"/>
          <p:cNvSpPr>
            <a:spLocks noGrp="1" noChangeArrowheads="1"/>
          </p:cNvSpPr>
          <p:nvPr>
            <p:ph type="title"/>
          </p:nvPr>
        </p:nvSpPr>
        <p:spPr>
          <a:xfrm>
            <a:off x="609600" y="274638"/>
            <a:ext cx="8077200" cy="1173162"/>
          </a:xfrm>
        </p:spPr>
        <p:txBody>
          <a:bodyPr lIns="90488" tIns="44450" rIns="90488" bIns="44450"/>
          <a:lstStyle/>
          <a:p>
            <a:pPr eaLnBrk="1" hangingPunct="1">
              <a:defRPr/>
            </a:pPr>
            <a:r>
              <a:rPr lang="en-US" sz="4800" dirty="0" smtClean="0"/>
              <a:t>Other Environmental Laws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6370">
                                            <p:txEl>
                                              <p:pRg st="0" end="0"/>
                                            </p:txEl>
                                          </p:spTgt>
                                        </p:tgtEl>
                                        <p:attrNameLst>
                                          <p:attrName>style.visibility</p:attrName>
                                        </p:attrNameLst>
                                      </p:cBhvr>
                                      <p:to>
                                        <p:strVal val="visible"/>
                                      </p:to>
                                    </p:set>
                                    <p:animEffect transition="in" filter="blinds(horizontal)">
                                      <p:cBhvr>
                                        <p:cTn id="7" dur="500"/>
                                        <p:tgtEl>
                                          <p:spTgt spid="8263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6370">
                                            <p:txEl>
                                              <p:pRg st="1" end="1"/>
                                            </p:txEl>
                                          </p:spTgt>
                                        </p:tgtEl>
                                        <p:attrNameLst>
                                          <p:attrName>style.visibility</p:attrName>
                                        </p:attrNameLst>
                                      </p:cBhvr>
                                      <p:to>
                                        <p:strVal val="visible"/>
                                      </p:to>
                                    </p:set>
                                    <p:animEffect transition="in" filter="blinds(horizontal)">
                                      <p:cBhvr>
                                        <p:cTn id="12" dur="500"/>
                                        <p:tgtEl>
                                          <p:spTgt spid="8263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6370">
                                            <p:txEl>
                                              <p:pRg st="2" end="2"/>
                                            </p:txEl>
                                          </p:spTgt>
                                        </p:tgtEl>
                                        <p:attrNameLst>
                                          <p:attrName>style.visibility</p:attrName>
                                        </p:attrNameLst>
                                      </p:cBhvr>
                                      <p:to>
                                        <p:strVal val="visible"/>
                                      </p:to>
                                    </p:set>
                                    <p:animEffect transition="in" filter="blinds(horizontal)">
                                      <p:cBhvr>
                                        <p:cTn id="17" dur="500"/>
                                        <p:tgtEl>
                                          <p:spTgt spid="8263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6370">
                                            <p:txEl>
                                              <p:pRg st="3" end="3"/>
                                            </p:txEl>
                                          </p:spTgt>
                                        </p:tgtEl>
                                        <p:attrNameLst>
                                          <p:attrName>style.visibility</p:attrName>
                                        </p:attrNameLst>
                                      </p:cBhvr>
                                      <p:to>
                                        <p:strVal val="visible"/>
                                      </p:to>
                                    </p:set>
                                    <p:animEffect transition="in" filter="blinds(horizontal)">
                                      <p:cBhvr>
                                        <p:cTn id="22" dur="500"/>
                                        <p:tgtEl>
                                          <p:spTgt spid="8263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26370">
                                            <p:txEl>
                                              <p:pRg st="4" end="4"/>
                                            </p:txEl>
                                          </p:spTgt>
                                        </p:tgtEl>
                                        <p:attrNameLst>
                                          <p:attrName>style.visibility</p:attrName>
                                        </p:attrNameLst>
                                      </p:cBhvr>
                                      <p:to>
                                        <p:strVal val="visible"/>
                                      </p:to>
                                    </p:set>
                                    <p:animEffect transition="in" filter="blinds(horizontal)">
                                      <p:cBhvr>
                                        <p:cTn id="27" dur="500"/>
                                        <p:tgtEl>
                                          <p:spTgt spid="826370">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26370">
                                            <p:txEl>
                                              <p:pRg st="5" end="5"/>
                                            </p:txEl>
                                          </p:spTgt>
                                        </p:tgtEl>
                                        <p:attrNameLst>
                                          <p:attrName>style.visibility</p:attrName>
                                        </p:attrNameLst>
                                      </p:cBhvr>
                                      <p:to>
                                        <p:strVal val="visible"/>
                                      </p:to>
                                    </p:set>
                                    <p:animEffect transition="in" filter="blinds(horizontal)">
                                      <p:cBhvr>
                                        <p:cTn id="30" dur="500"/>
                                        <p:tgtEl>
                                          <p:spTgt spid="826370">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26370">
                                            <p:txEl>
                                              <p:pRg st="6" end="6"/>
                                            </p:txEl>
                                          </p:spTgt>
                                        </p:tgtEl>
                                        <p:attrNameLst>
                                          <p:attrName>style.visibility</p:attrName>
                                        </p:attrNameLst>
                                      </p:cBhvr>
                                      <p:to>
                                        <p:strVal val="visible"/>
                                      </p:to>
                                    </p:set>
                                    <p:animEffect transition="in" filter="blinds(horizontal)">
                                      <p:cBhvr>
                                        <p:cTn id="33" dur="500"/>
                                        <p:tgtEl>
                                          <p:spTgt spid="826370">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26370">
                                            <p:txEl>
                                              <p:pRg st="7" end="7"/>
                                            </p:txEl>
                                          </p:spTgt>
                                        </p:tgtEl>
                                        <p:attrNameLst>
                                          <p:attrName>style.visibility</p:attrName>
                                        </p:attrNameLst>
                                      </p:cBhvr>
                                      <p:to>
                                        <p:strVal val="visible"/>
                                      </p:to>
                                    </p:set>
                                    <p:animEffect transition="in" filter="blinds(horizontal)">
                                      <p:cBhvr>
                                        <p:cTn id="38" dur="500"/>
                                        <p:tgtEl>
                                          <p:spTgt spid="826370">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826370">
                                            <p:txEl>
                                              <p:pRg st="8" end="8"/>
                                            </p:txEl>
                                          </p:spTgt>
                                        </p:tgtEl>
                                        <p:attrNameLst>
                                          <p:attrName>style.visibility</p:attrName>
                                        </p:attrNameLst>
                                      </p:cBhvr>
                                      <p:to>
                                        <p:strVal val="visible"/>
                                      </p:to>
                                    </p:set>
                                    <p:animEffect transition="in" filter="blinds(horizontal)">
                                      <p:cBhvr>
                                        <p:cTn id="41" dur="500"/>
                                        <p:tgtEl>
                                          <p:spTgt spid="8263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0"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063E8234-5BD0-4C10-A94A-48404B9084FC}" type="slidenum">
              <a:rPr lang="en-US"/>
              <a:pPr>
                <a:defRPr/>
              </a:pPr>
              <a:t>24</a:t>
            </a:fld>
            <a:endParaRPr lang="en-US"/>
          </a:p>
        </p:txBody>
      </p:sp>
      <p:sp>
        <p:nvSpPr>
          <p:cNvPr id="828418" name="Rectangle 2"/>
          <p:cNvSpPr>
            <a:spLocks noGrp="1" noChangeArrowheads="1"/>
          </p:cNvSpPr>
          <p:nvPr>
            <p:ph type="body" idx="1"/>
          </p:nvPr>
        </p:nvSpPr>
        <p:spPr>
          <a:xfrm>
            <a:off x="1066800" y="1600200"/>
            <a:ext cx="7696200" cy="4800600"/>
          </a:xfrm>
        </p:spPr>
        <p:txBody>
          <a:bodyPr lIns="90488" tIns="44450" rIns="90488" bIns="44450"/>
          <a:lstStyle/>
          <a:p>
            <a:pPr eaLnBrk="1" hangingPunct="1">
              <a:spcBef>
                <a:spcPts val="863"/>
              </a:spcBef>
            </a:pPr>
            <a:r>
              <a:rPr lang="en-US" altLang="en-US" sz="3200" smtClean="0"/>
              <a:t>Other Regulations</a:t>
            </a:r>
          </a:p>
          <a:p>
            <a:pPr lvl="1" eaLnBrk="1" hangingPunct="1">
              <a:spcBef>
                <a:spcPts val="863"/>
              </a:spcBef>
            </a:pPr>
            <a:r>
              <a:rPr lang="en-US" altLang="en-US" sz="2800" smtClean="0"/>
              <a:t>Asbestos Hazard Emergency Response Act (AHERA)</a:t>
            </a:r>
          </a:p>
          <a:p>
            <a:pPr lvl="2" eaLnBrk="1" hangingPunct="1">
              <a:spcBef>
                <a:spcPts val="863"/>
              </a:spcBef>
            </a:pPr>
            <a:r>
              <a:rPr lang="en-US" altLang="en-US" sz="2400" smtClean="0"/>
              <a:t>Schools must inspect for asbestos and take action</a:t>
            </a:r>
          </a:p>
          <a:p>
            <a:pPr lvl="2" eaLnBrk="1" hangingPunct="1">
              <a:spcBef>
                <a:spcPts val="863"/>
              </a:spcBef>
            </a:pPr>
            <a:r>
              <a:rPr lang="en-US" altLang="en-US" sz="2400" smtClean="0"/>
              <a:t>Asbestos is a toxic pollutant and community right-to-know substance</a:t>
            </a:r>
          </a:p>
          <a:p>
            <a:pPr lvl="2" eaLnBrk="1" hangingPunct="1">
              <a:spcBef>
                <a:spcPts val="863"/>
              </a:spcBef>
            </a:pPr>
            <a:r>
              <a:rPr lang="en-US" altLang="en-US" sz="2400" smtClean="0"/>
              <a:t>Duty to disclose presence of asbestos</a:t>
            </a:r>
          </a:p>
          <a:p>
            <a:pPr lvl="1" eaLnBrk="1" hangingPunct="1">
              <a:spcBef>
                <a:spcPts val="863"/>
              </a:spcBef>
            </a:pPr>
            <a:r>
              <a:rPr lang="en-US" altLang="en-US" sz="2800" smtClean="0"/>
              <a:t>Endangered Species Act:</a:t>
            </a:r>
          </a:p>
          <a:p>
            <a:pPr lvl="2" eaLnBrk="1" hangingPunct="1">
              <a:spcBef>
                <a:spcPts val="863"/>
              </a:spcBef>
            </a:pPr>
            <a:r>
              <a:rPr lang="en-US" altLang="en-US" sz="2400" smtClean="0"/>
              <a:t>Powerful tool for environmentalists</a:t>
            </a:r>
          </a:p>
          <a:p>
            <a:pPr lvl="2" eaLnBrk="1" hangingPunct="1">
              <a:spcBef>
                <a:spcPts val="863"/>
              </a:spcBef>
            </a:pPr>
            <a:r>
              <a:rPr lang="en-US" altLang="en-US" sz="2400" smtClean="0"/>
              <a:t>Habitats cannot be disturbed</a:t>
            </a:r>
          </a:p>
        </p:txBody>
      </p:sp>
      <p:sp>
        <p:nvSpPr>
          <p:cNvPr id="828419" name="Rectangle 3"/>
          <p:cNvSpPr>
            <a:spLocks noGrp="1" noChangeArrowheads="1"/>
          </p:cNvSpPr>
          <p:nvPr>
            <p:ph type="title"/>
          </p:nvPr>
        </p:nvSpPr>
        <p:spPr>
          <a:xfrm>
            <a:off x="609600" y="274638"/>
            <a:ext cx="8077200" cy="1173162"/>
          </a:xfrm>
        </p:spPr>
        <p:txBody>
          <a:bodyPr lIns="90488" tIns="44450" rIns="90488" bIns="44450"/>
          <a:lstStyle/>
          <a:p>
            <a:pPr eaLnBrk="1" hangingPunct="1">
              <a:defRPr/>
            </a:pPr>
            <a:r>
              <a:rPr lang="en-US" sz="4800" dirty="0" smtClean="0"/>
              <a:t>Other Environmental Laws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8418">
                                            <p:txEl>
                                              <p:pRg st="0" end="0"/>
                                            </p:txEl>
                                          </p:spTgt>
                                        </p:tgtEl>
                                        <p:attrNameLst>
                                          <p:attrName>style.visibility</p:attrName>
                                        </p:attrNameLst>
                                      </p:cBhvr>
                                      <p:to>
                                        <p:strVal val="visible"/>
                                      </p:to>
                                    </p:set>
                                    <p:animEffect transition="in" filter="blinds(horizontal)">
                                      <p:cBhvr>
                                        <p:cTn id="7" dur="500"/>
                                        <p:tgtEl>
                                          <p:spTgt spid="8284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8418">
                                            <p:txEl>
                                              <p:pRg st="1" end="1"/>
                                            </p:txEl>
                                          </p:spTgt>
                                        </p:tgtEl>
                                        <p:attrNameLst>
                                          <p:attrName>style.visibility</p:attrName>
                                        </p:attrNameLst>
                                      </p:cBhvr>
                                      <p:to>
                                        <p:strVal val="visible"/>
                                      </p:to>
                                    </p:set>
                                    <p:animEffect transition="in" filter="blinds(horizontal)">
                                      <p:cBhvr>
                                        <p:cTn id="12" dur="500"/>
                                        <p:tgtEl>
                                          <p:spTgt spid="8284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8418">
                                            <p:txEl>
                                              <p:pRg st="2" end="2"/>
                                            </p:txEl>
                                          </p:spTgt>
                                        </p:tgtEl>
                                        <p:attrNameLst>
                                          <p:attrName>style.visibility</p:attrName>
                                        </p:attrNameLst>
                                      </p:cBhvr>
                                      <p:to>
                                        <p:strVal val="visible"/>
                                      </p:to>
                                    </p:set>
                                    <p:animEffect transition="in" filter="blinds(horizontal)">
                                      <p:cBhvr>
                                        <p:cTn id="17" dur="500"/>
                                        <p:tgtEl>
                                          <p:spTgt spid="8284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8418">
                                            <p:txEl>
                                              <p:pRg st="3" end="3"/>
                                            </p:txEl>
                                          </p:spTgt>
                                        </p:tgtEl>
                                        <p:attrNameLst>
                                          <p:attrName>style.visibility</p:attrName>
                                        </p:attrNameLst>
                                      </p:cBhvr>
                                      <p:to>
                                        <p:strVal val="visible"/>
                                      </p:to>
                                    </p:set>
                                    <p:animEffect transition="in" filter="blinds(horizontal)">
                                      <p:cBhvr>
                                        <p:cTn id="22" dur="500"/>
                                        <p:tgtEl>
                                          <p:spTgt spid="8284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28418">
                                            <p:txEl>
                                              <p:pRg st="4" end="4"/>
                                            </p:txEl>
                                          </p:spTgt>
                                        </p:tgtEl>
                                        <p:attrNameLst>
                                          <p:attrName>style.visibility</p:attrName>
                                        </p:attrNameLst>
                                      </p:cBhvr>
                                      <p:to>
                                        <p:strVal val="visible"/>
                                      </p:to>
                                    </p:set>
                                    <p:animEffect transition="in" filter="blinds(horizontal)">
                                      <p:cBhvr>
                                        <p:cTn id="27" dur="500"/>
                                        <p:tgtEl>
                                          <p:spTgt spid="8284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28418">
                                            <p:txEl>
                                              <p:pRg st="5" end="5"/>
                                            </p:txEl>
                                          </p:spTgt>
                                        </p:tgtEl>
                                        <p:attrNameLst>
                                          <p:attrName>style.visibility</p:attrName>
                                        </p:attrNameLst>
                                      </p:cBhvr>
                                      <p:to>
                                        <p:strVal val="visible"/>
                                      </p:to>
                                    </p:set>
                                    <p:animEffect transition="in" filter="blinds(horizontal)">
                                      <p:cBhvr>
                                        <p:cTn id="32" dur="500"/>
                                        <p:tgtEl>
                                          <p:spTgt spid="82841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28418">
                                            <p:txEl>
                                              <p:pRg st="6" end="6"/>
                                            </p:txEl>
                                          </p:spTgt>
                                        </p:tgtEl>
                                        <p:attrNameLst>
                                          <p:attrName>style.visibility</p:attrName>
                                        </p:attrNameLst>
                                      </p:cBhvr>
                                      <p:to>
                                        <p:strVal val="visible"/>
                                      </p:to>
                                    </p:set>
                                    <p:animEffect transition="in" filter="blinds(horizontal)">
                                      <p:cBhvr>
                                        <p:cTn id="37" dur="500"/>
                                        <p:tgtEl>
                                          <p:spTgt spid="82841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28418">
                                            <p:txEl>
                                              <p:pRg st="7" end="7"/>
                                            </p:txEl>
                                          </p:spTgt>
                                        </p:tgtEl>
                                        <p:attrNameLst>
                                          <p:attrName>style.visibility</p:attrName>
                                        </p:attrNameLst>
                                      </p:cBhvr>
                                      <p:to>
                                        <p:strVal val="visible"/>
                                      </p:to>
                                    </p:set>
                                    <p:animEffect transition="in" filter="blinds(horizontal)">
                                      <p:cBhvr>
                                        <p:cTn id="42" dur="500"/>
                                        <p:tgtEl>
                                          <p:spTgt spid="8284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18" grpId="0" build="p" bldLvl="3"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FA6ED1CD-E168-43DB-8C9E-5BF10EE4C2F8}" type="slidenum">
              <a:rPr lang="en-US"/>
              <a:pPr>
                <a:defRPr/>
              </a:pPr>
              <a:t>25</a:t>
            </a:fld>
            <a:endParaRPr lang="en-US"/>
          </a:p>
        </p:txBody>
      </p:sp>
      <p:sp>
        <p:nvSpPr>
          <p:cNvPr id="830467" name="Rectangle 3"/>
          <p:cNvSpPr>
            <a:spLocks noGrp="1" noChangeArrowheads="1"/>
          </p:cNvSpPr>
          <p:nvPr>
            <p:ph type="body" idx="1"/>
          </p:nvPr>
        </p:nvSpPr>
        <p:spPr/>
        <p:txBody>
          <a:bodyPr lIns="90488" tIns="44450" rIns="90488" bIns="44450"/>
          <a:lstStyle/>
          <a:p>
            <a:pPr eaLnBrk="1" hangingPunct="1"/>
            <a:r>
              <a:rPr lang="en-US" altLang="en-US" b="1" smtClean="0">
                <a:solidFill>
                  <a:srgbClr val="FFFF66"/>
                </a:solidFill>
              </a:rPr>
              <a:t>Case 11.4</a:t>
            </a:r>
            <a:r>
              <a:rPr lang="en-US" altLang="en-US" b="1" smtClean="0"/>
              <a:t>  	</a:t>
            </a:r>
            <a:r>
              <a:rPr lang="en-US" altLang="en-US" b="1" i="1" smtClean="0"/>
              <a:t>Babbitt v. Sweet Home Chapter of Communities for a Great Oregon</a:t>
            </a:r>
            <a:r>
              <a:rPr lang="en-US" altLang="en-US" i="1" smtClean="0"/>
              <a:t> </a:t>
            </a:r>
            <a:r>
              <a:rPr lang="en-US" altLang="en-US" b="1" smtClean="0"/>
              <a:t>(1995)</a:t>
            </a:r>
            <a:endParaRPr lang="en-US" altLang="en-US" b="1" i="1" smtClean="0"/>
          </a:p>
          <a:p>
            <a:pPr lvl="1" eaLnBrk="1" hangingPunct="1"/>
            <a:r>
              <a:rPr lang="en-US" altLang="en-US" smtClean="0"/>
              <a:t>Did Congress intend to give the secretary authority to shut down an industry?</a:t>
            </a:r>
            <a:endParaRPr lang="en-US" altLang="en-US" i="1" smtClean="0"/>
          </a:p>
        </p:txBody>
      </p:sp>
      <p:sp>
        <p:nvSpPr>
          <p:cNvPr id="830468" name="Rectangle 4"/>
          <p:cNvSpPr>
            <a:spLocks noGrp="1" noChangeArrowheads="1"/>
          </p:cNvSpPr>
          <p:nvPr>
            <p:ph type="title"/>
          </p:nvPr>
        </p:nvSpPr>
        <p:spPr>
          <a:xfrm>
            <a:off x="609600" y="228600"/>
            <a:ext cx="8077200" cy="1173163"/>
          </a:xfrm>
        </p:spPr>
        <p:txBody>
          <a:bodyPr/>
          <a:lstStyle/>
          <a:p>
            <a:pPr eaLnBrk="1" hangingPunct="1">
              <a:defRPr/>
            </a:pPr>
            <a:r>
              <a:rPr lang="en-US" dirty="0" smtClean="0"/>
              <a:t>Endangered Species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0467">
                                            <p:txEl>
                                              <p:pRg st="0" end="0"/>
                                            </p:txEl>
                                          </p:spTgt>
                                        </p:tgtEl>
                                        <p:attrNameLst>
                                          <p:attrName>style.visibility</p:attrName>
                                        </p:attrNameLst>
                                      </p:cBhvr>
                                      <p:to>
                                        <p:strVal val="visible"/>
                                      </p:to>
                                    </p:set>
                                    <p:animEffect transition="in" filter="blinds(horizontal)">
                                      <p:cBhvr>
                                        <p:cTn id="7" dur="500"/>
                                        <p:tgtEl>
                                          <p:spTgt spid="830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0467">
                                            <p:txEl>
                                              <p:pRg st="1" end="1"/>
                                            </p:txEl>
                                          </p:spTgt>
                                        </p:tgtEl>
                                        <p:attrNameLst>
                                          <p:attrName>style.visibility</p:attrName>
                                        </p:attrNameLst>
                                      </p:cBhvr>
                                      <p:to>
                                        <p:strVal val="visible"/>
                                      </p:to>
                                    </p:set>
                                    <p:animEffect transition="in" filter="blinds(horizontal)">
                                      <p:cBhvr>
                                        <p:cTn id="12" dur="500"/>
                                        <p:tgtEl>
                                          <p:spTgt spid="830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7" grpId="0" build="p" bldLvl="3"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E45BA104-1E08-4E26-8BF6-0FEC81AA41FD}" type="slidenum">
              <a:rPr lang="en-US"/>
              <a:pPr>
                <a:defRPr/>
              </a:pPr>
              <a:t>26</a:t>
            </a:fld>
            <a:endParaRPr lang="en-US"/>
          </a:p>
        </p:txBody>
      </p:sp>
      <p:sp>
        <p:nvSpPr>
          <p:cNvPr id="832514" name="Rectangle 2"/>
          <p:cNvSpPr>
            <a:spLocks noGrp="1" noChangeArrowheads="1"/>
          </p:cNvSpPr>
          <p:nvPr>
            <p:ph type="title"/>
          </p:nvPr>
        </p:nvSpPr>
        <p:spPr>
          <a:xfrm>
            <a:off x="609600" y="304800"/>
            <a:ext cx="8077200" cy="1143000"/>
          </a:xfrm>
        </p:spPr>
        <p:txBody>
          <a:bodyPr lIns="90488" tIns="44450" rIns="90488" bIns="44450"/>
          <a:lstStyle/>
          <a:p>
            <a:pPr eaLnBrk="1" hangingPunct="1">
              <a:defRPr/>
            </a:pPr>
            <a:r>
              <a:rPr lang="en-US" sz="5300" dirty="0" smtClean="0"/>
              <a:t>State Environmental Laws</a:t>
            </a:r>
          </a:p>
        </p:txBody>
      </p:sp>
      <p:sp>
        <p:nvSpPr>
          <p:cNvPr id="832515" name="Rectangle 3"/>
          <p:cNvSpPr>
            <a:spLocks noGrp="1" noChangeArrowheads="1"/>
          </p:cNvSpPr>
          <p:nvPr>
            <p:ph type="body" idx="1"/>
          </p:nvPr>
        </p:nvSpPr>
        <p:spPr/>
        <p:txBody>
          <a:bodyPr lIns="90488" tIns="44450" rIns="90488" bIns="44450"/>
          <a:lstStyle/>
          <a:p>
            <a:pPr eaLnBrk="1" hangingPunct="1"/>
            <a:r>
              <a:rPr lang="en-US" altLang="en-US" smtClean="0"/>
              <a:t>State EPA</a:t>
            </a:r>
          </a:p>
          <a:p>
            <a:pPr lvl="1" eaLnBrk="1" hangingPunct="1"/>
            <a:r>
              <a:rPr lang="en-US" altLang="en-US" smtClean="0"/>
              <a:t>Regulation of fuel used</a:t>
            </a:r>
          </a:p>
          <a:p>
            <a:pPr lvl="1" eaLnBrk="1" hangingPunct="1"/>
            <a:r>
              <a:rPr lang="en-US" altLang="en-US" smtClean="0"/>
              <a:t>Incentives for carpooling</a:t>
            </a:r>
          </a:p>
          <a:p>
            <a:pPr lvl="1" eaLnBrk="1" hangingPunct="1"/>
            <a:endParaRPr lang="en-US" altLang="en-US" sz="4400" smtClean="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2515">
                                            <p:txEl>
                                              <p:pRg st="0" end="0"/>
                                            </p:txEl>
                                          </p:spTgt>
                                        </p:tgtEl>
                                        <p:attrNameLst>
                                          <p:attrName>style.visibility</p:attrName>
                                        </p:attrNameLst>
                                      </p:cBhvr>
                                      <p:to>
                                        <p:strVal val="visible"/>
                                      </p:to>
                                    </p:set>
                                    <p:animEffect transition="in" filter="blinds(horizontal)">
                                      <p:cBhvr>
                                        <p:cTn id="7" dur="500"/>
                                        <p:tgtEl>
                                          <p:spTgt spid="832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2515">
                                            <p:txEl>
                                              <p:pRg st="1" end="1"/>
                                            </p:txEl>
                                          </p:spTgt>
                                        </p:tgtEl>
                                        <p:attrNameLst>
                                          <p:attrName>style.visibility</p:attrName>
                                        </p:attrNameLst>
                                      </p:cBhvr>
                                      <p:to>
                                        <p:strVal val="visible"/>
                                      </p:to>
                                    </p:set>
                                    <p:animEffect transition="in" filter="blinds(horizontal)">
                                      <p:cBhvr>
                                        <p:cTn id="12" dur="500"/>
                                        <p:tgtEl>
                                          <p:spTgt spid="832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2515">
                                            <p:txEl>
                                              <p:pRg st="2" end="2"/>
                                            </p:txEl>
                                          </p:spTgt>
                                        </p:tgtEl>
                                        <p:attrNameLst>
                                          <p:attrName>style.visibility</p:attrName>
                                        </p:attrNameLst>
                                      </p:cBhvr>
                                      <p:to>
                                        <p:strVal val="visible"/>
                                      </p:to>
                                    </p:set>
                                    <p:animEffect transition="in" filter="blinds(horizontal)">
                                      <p:cBhvr>
                                        <p:cTn id="17" dur="500"/>
                                        <p:tgtEl>
                                          <p:spTgt spid="832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5"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F04B7521-D964-45A9-801E-A87DFB0991C0}" type="slidenum">
              <a:rPr lang="en-US"/>
              <a:pPr>
                <a:defRPr/>
              </a:pPr>
              <a:t>27</a:t>
            </a:fld>
            <a:endParaRPr lang="en-US"/>
          </a:p>
        </p:txBody>
      </p:sp>
      <p:sp>
        <p:nvSpPr>
          <p:cNvPr id="834562" name="Rectangle 2"/>
          <p:cNvSpPr>
            <a:spLocks noGrp="1" noChangeArrowheads="1"/>
          </p:cNvSpPr>
          <p:nvPr>
            <p:ph type="title"/>
          </p:nvPr>
        </p:nvSpPr>
        <p:spPr>
          <a:xfrm>
            <a:off x="609600" y="274638"/>
            <a:ext cx="8077200" cy="1173162"/>
          </a:xfrm>
        </p:spPr>
        <p:txBody>
          <a:bodyPr lIns="90488" tIns="44450" rIns="90488" bIns="44450"/>
          <a:lstStyle/>
          <a:p>
            <a:pPr eaLnBrk="1" hangingPunct="1">
              <a:defRPr/>
            </a:pPr>
            <a:r>
              <a:rPr lang="en-US" dirty="0" smtClean="0"/>
              <a:t>Enforcement</a:t>
            </a:r>
          </a:p>
        </p:txBody>
      </p:sp>
      <p:sp>
        <p:nvSpPr>
          <p:cNvPr id="834563" name="Rectangle 3"/>
          <p:cNvSpPr>
            <a:spLocks noGrp="1" noChangeArrowheads="1"/>
          </p:cNvSpPr>
          <p:nvPr>
            <p:ph type="body" idx="1"/>
          </p:nvPr>
        </p:nvSpPr>
        <p:spPr/>
        <p:txBody>
          <a:bodyPr lIns="90488" tIns="44450" rIns="90488" bIns="44450"/>
          <a:lstStyle/>
          <a:p>
            <a:pPr eaLnBrk="1" hangingPunct="1"/>
            <a:r>
              <a:rPr lang="en-US" altLang="en-US" smtClean="0"/>
              <a:t>Parties</a:t>
            </a:r>
          </a:p>
          <a:p>
            <a:pPr lvl="1" eaLnBrk="1" hangingPunct="1"/>
            <a:r>
              <a:rPr lang="en-US" altLang="en-US" smtClean="0"/>
              <a:t>Environmental Protection Agency—EPA</a:t>
            </a:r>
          </a:p>
          <a:p>
            <a:pPr lvl="1" eaLnBrk="1" hangingPunct="1"/>
            <a:r>
              <a:rPr lang="en-US" altLang="en-US" smtClean="0"/>
              <a:t>Council on Environmental Quality—CEQ               </a:t>
            </a:r>
          </a:p>
          <a:p>
            <a:pPr lvl="2" eaLnBrk="1" hangingPunct="1"/>
            <a:r>
              <a:rPr lang="en-US" altLang="en-US" smtClean="0"/>
              <a:t>Part of executive branch                 </a:t>
            </a:r>
          </a:p>
          <a:p>
            <a:pPr lvl="2" eaLnBrk="1" hangingPunct="1"/>
            <a:r>
              <a:rPr lang="en-US" altLang="en-US" smtClean="0"/>
              <a:t>Sets national policies and makes recommendations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4563">
                                            <p:txEl>
                                              <p:pRg st="0" end="0"/>
                                            </p:txEl>
                                          </p:spTgt>
                                        </p:tgtEl>
                                        <p:attrNameLst>
                                          <p:attrName>style.visibility</p:attrName>
                                        </p:attrNameLst>
                                      </p:cBhvr>
                                      <p:to>
                                        <p:strVal val="visible"/>
                                      </p:to>
                                    </p:set>
                                    <p:animEffect transition="in" filter="blinds(horizontal)">
                                      <p:cBhvr>
                                        <p:cTn id="7" dur="500"/>
                                        <p:tgtEl>
                                          <p:spTgt spid="834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4563">
                                            <p:txEl>
                                              <p:pRg st="1" end="1"/>
                                            </p:txEl>
                                          </p:spTgt>
                                        </p:tgtEl>
                                        <p:attrNameLst>
                                          <p:attrName>style.visibility</p:attrName>
                                        </p:attrNameLst>
                                      </p:cBhvr>
                                      <p:to>
                                        <p:strVal val="visible"/>
                                      </p:to>
                                    </p:set>
                                    <p:animEffect transition="in" filter="blinds(horizontal)">
                                      <p:cBhvr>
                                        <p:cTn id="12" dur="500"/>
                                        <p:tgtEl>
                                          <p:spTgt spid="834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4563">
                                            <p:txEl>
                                              <p:pRg st="2" end="2"/>
                                            </p:txEl>
                                          </p:spTgt>
                                        </p:tgtEl>
                                        <p:attrNameLst>
                                          <p:attrName>style.visibility</p:attrName>
                                        </p:attrNameLst>
                                      </p:cBhvr>
                                      <p:to>
                                        <p:strVal val="visible"/>
                                      </p:to>
                                    </p:set>
                                    <p:animEffect transition="in" filter="blinds(horizontal)">
                                      <p:cBhvr>
                                        <p:cTn id="17" dur="500"/>
                                        <p:tgtEl>
                                          <p:spTgt spid="834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4563">
                                            <p:txEl>
                                              <p:pRg st="3" end="3"/>
                                            </p:txEl>
                                          </p:spTgt>
                                        </p:tgtEl>
                                        <p:attrNameLst>
                                          <p:attrName>style.visibility</p:attrName>
                                        </p:attrNameLst>
                                      </p:cBhvr>
                                      <p:to>
                                        <p:strVal val="visible"/>
                                      </p:to>
                                    </p:set>
                                    <p:animEffect transition="in" filter="blinds(horizontal)">
                                      <p:cBhvr>
                                        <p:cTn id="22" dur="500"/>
                                        <p:tgtEl>
                                          <p:spTgt spid="834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34563">
                                            <p:txEl>
                                              <p:pRg st="4" end="4"/>
                                            </p:txEl>
                                          </p:spTgt>
                                        </p:tgtEl>
                                        <p:attrNameLst>
                                          <p:attrName>style.visibility</p:attrName>
                                        </p:attrNameLst>
                                      </p:cBhvr>
                                      <p:to>
                                        <p:strVal val="visible"/>
                                      </p:to>
                                    </p:set>
                                    <p:animEffect transition="in" filter="blinds(horizontal)">
                                      <p:cBhvr>
                                        <p:cTn id="27" dur="500"/>
                                        <p:tgtEl>
                                          <p:spTgt spid="8345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0D5A65BD-C4CD-46F1-9D66-060BCB219699}" type="slidenum">
              <a:rPr lang="en-US"/>
              <a:pPr>
                <a:defRPr/>
              </a:pPr>
              <a:t>28</a:t>
            </a:fld>
            <a:endParaRPr lang="en-US"/>
          </a:p>
        </p:txBody>
      </p:sp>
      <p:sp>
        <p:nvSpPr>
          <p:cNvPr id="836611" name="Rectangle 3"/>
          <p:cNvSpPr>
            <a:spLocks noGrp="1" noChangeArrowheads="1"/>
          </p:cNvSpPr>
          <p:nvPr>
            <p:ph type="body" idx="1"/>
          </p:nvPr>
        </p:nvSpPr>
        <p:spPr/>
        <p:txBody>
          <a:bodyPr lIns="90488" tIns="44450" rIns="90488" bIns="44450"/>
          <a:lstStyle/>
          <a:p>
            <a:pPr eaLnBrk="1" hangingPunct="1"/>
            <a:r>
              <a:rPr lang="en-US" altLang="en-US" smtClean="0"/>
              <a:t>Parties</a:t>
            </a:r>
          </a:p>
          <a:p>
            <a:pPr lvl="1" eaLnBrk="1" hangingPunct="1"/>
            <a:r>
              <a:rPr lang="en-US" altLang="en-US" smtClean="0"/>
              <a:t>Other agencies</a:t>
            </a:r>
          </a:p>
          <a:p>
            <a:pPr lvl="2" eaLnBrk="1" hangingPunct="1"/>
            <a:r>
              <a:rPr lang="en-US" altLang="en-US" smtClean="0"/>
              <a:t>Atomic Energy Commission</a:t>
            </a:r>
          </a:p>
          <a:p>
            <a:pPr lvl="2" eaLnBrk="1" hangingPunct="1"/>
            <a:r>
              <a:rPr lang="en-US" altLang="en-US" smtClean="0"/>
              <a:t>Federal Power Commission</a:t>
            </a:r>
          </a:p>
          <a:p>
            <a:pPr lvl="2" eaLnBrk="1" hangingPunct="1"/>
            <a:r>
              <a:rPr lang="en-US" altLang="en-US" smtClean="0"/>
              <a:t>HUD</a:t>
            </a:r>
          </a:p>
          <a:p>
            <a:pPr lvl="2" eaLnBrk="1" hangingPunct="1"/>
            <a:r>
              <a:rPr lang="en-US" altLang="en-US" smtClean="0"/>
              <a:t>Department of Interior</a:t>
            </a:r>
          </a:p>
          <a:p>
            <a:pPr lvl="2" eaLnBrk="1" hangingPunct="1"/>
            <a:r>
              <a:rPr lang="en-US" altLang="en-US" smtClean="0"/>
              <a:t>Forest Service</a:t>
            </a:r>
          </a:p>
          <a:p>
            <a:pPr lvl="2" eaLnBrk="1" hangingPunct="1"/>
            <a:r>
              <a:rPr lang="en-US" altLang="en-US" smtClean="0"/>
              <a:t>Bureau of Land Management</a:t>
            </a:r>
          </a:p>
          <a:p>
            <a:pPr lvl="2" eaLnBrk="1" hangingPunct="1"/>
            <a:r>
              <a:rPr lang="en-US" altLang="en-US" smtClean="0"/>
              <a:t>Department of Commerce</a:t>
            </a:r>
          </a:p>
        </p:txBody>
      </p:sp>
      <p:sp>
        <p:nvSpPr>
          <p:cNvPr id="836612" name="Rectangle 4"/>
          <p:cNvSpPr>
            <a:spLocks noGrp="1" noChangeArrowheads="1"/>
          </p:cNvSpPr>
          <p:nvPr>
            <p:ph type="title"/>
          </p:nvPr>
        </p:nvSpPr>
        <p:spPr>
          <a:xfrm>
            <a:off x="609600" y="228600"/>
            <a:ext cx="8077200" cy="1173163"/>
          </a:xfrm>
        </p:spPr>
        <p:txBody>
          <a:bodyPr/>
          <a:lstStyle/>
          <a:p>
            <a:pPr eaLnBrk="1" hangingPunct="1">
              <a:defRPr/>
            </a:pPr>
            <a:r>
              <a:rPr lang="en-US" dirty="0" smtClean="0"/>
              <a:t>Enforcement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6611">
                                            <p:txEl>
                                              <p:pRg st="0" end="0"/>
                                            </p:txEl>
                                          </p:spTgt>
                                        </p:tgtEl>
                                        <p:attrNameLst>
                                          <p:attrName>style.visibility</p:attrName>
                                        </p:attrNameLst>
                                      </p:cBhvr>
                                      <p:to>
                                        <p:strVal val="visible"/>
                                      </p:to>
                                    </p:set>
                                    <p:animEffect transition="in" filter="blinds(horizontal)">
                                      <p:cBhvr>
                                        <p:cTn id="7" dur="500"/>
                                        <p:tgtEl>
                                          <p:spTgt spid="836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6611">
                                            <p:txEl>
                                              <p:pRg st="1" end="1"/>
                                            </p:txEl>
                                          </p:spTgt>
                                        </p:tgtEl>
                                        <p:attrNameLst>
                                          <p:attrName>style.visibility</p:attrName>
                                        </p:attrNameLst>
                                      </p:cBhvr>
                                      <p:to>
                                        <p:strVal val="visible"/>
                                      </p:to>
                                    </p:set>
                                    <p:animEffect transition="in" filter="blinds(horizontal)">
                                      <p:cBhvr>
                                        <p:cTn id="12" dur="500"/>
                                        <p:tgtEl>
                                          <p:spTgt spid="836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6611">
                                            <p:txEl>
                                              <p:pRg st="2" end="2"/>
                                            </p:txEl>
                                          </p:spTgt>
                                        </p:tgtEl>
                                        <p:attrNameLst>
                                          <p:attrName>style.visibility</p:attrName>
                                        </p:attrNameLst>
                                      </p:cBhvr>
                                      <p:to>
                                        <p:strVal val="visible"/>
                                      </p:to>
                                    </p:set>
                                    <p:animEffect transition="in" filter="blinds(horizontal)">
                                      <p:cBhvr>
                                        <p:cTn id="17" dur="500"/>
                                        <p:tgtEl>
                                          <p:spTgt spid="836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6611">
                                            <p:txEl>
                                              <p:pRg st="3" end="3"/>
                                            </p:txEl>
                                          </p:spTgt>
                                        </p:tgtEl>
                                        <p:attrNameLst>
                                          <p:attrName>style.visibility</p:attrName>
                                        </p:attrNameLst>
                                      </p:cBhvr>
                                      <p:to>
                                        <p:strVal val="visible"/>
                                      </p:to>
                                    </p:set>
                                    <p:animEffect transition="in" filter="blinds(horizontal)">
                                      <p:cBhvr>
                                        <p:cTn id="22" dur="500"/>
                                        <p:tgtEl>
                                          <p:spTgt spid="836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36611">
                                            <p:txEl>
                                              <p:pRg st="4" end="4"/>
                                            </p:txEl>
                                          </p:spTgt>
                                        </p:tgtEl>
                                        <p:attrNameLst>
                                          <p:attrName>style.visibility</p:attrName>
                                        </p:attrNameLst>
                                      </p:cBhvr>
                                      <p:to>
                                        <p:strVal val="visible"/>
                                      </p:to>
                                    </p:set>
                                    <p:animEffect transition="in" filter="blinds(horizontal)">
                                      <p:cBhvr>
                                        <p:cTn id="27" dur="500"/>
                                        <p:tgtEl>
                                          <p:spTgt spid="836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36611">
                                            <p:txEl>
                                              <p:pRg st="5" end="5"/>
                                            </p:txEl>
                                          </p:spTgt>
                                        </p:tgtEl>
                                        <p:attrNameLst>
                                          <p:attrName>style.visibility</p:attrName>
                                        </p:attrNameLst>
                                      </p:cBhvr>
                                      <p:to>
                                        <p:strVal val="visible"/>
                                      </p:to>
                                    </p:set>
                                    <p:animEffect transition="in" filter="blinds(horizontal)">
                                      <p:cBhvr>
                                        <p:cTn id="32" dur="500"/>
                                        <p:tgtEl>
                                          <p:spTgt spid="836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36611">
                                            <p:txEl>
                                              <p:pRg st="6" end="6"/>
                                            </p:txEl>
                                          </p:spTgt>
                                        </p:tgtEl>
                                        <p:attrNameLst>
                                          <p:attrName>style.visibility</p:attrName>
                                        </p:attrNameLst>
                                      </p:cBhvr>
                                      <p:to>
                                        <p:strVal val="visible"/>
                                      </p:to>
                                    </p:set>
                                    <p:animEffect transition="in" filter="blinds(horizontal)">
                                      <p:cBhvr>
                                        <p:cTn id="37" dur="500"/>
                                        <p:tgtEl>
                                          <p:spTgt spid="836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36611">
                                            <p:txEl>
                                              <p:pRg st="7" end="7"/>
                                            </p:txEl>
                                          </p:spTgt>
                                        </p:tgtEl>
                                        <p:attrNameLst>
                                          <p:attrName>style.visibility</p:attrName>
                                        </p:attrNameLst>
                                      </p:cBhvr>
                                      <p:to>
                                        <p:strVal val="visible"/>
                                      </p:to>
                                    </p:set>
                                    <p:animEffect transition="in" filter="blinds(horizontal)">
                                      <p:cBhvr>
                                        <p:cTn id="42" dur="500"/>
                                        <p:tgtEl>
                                          <p:spTgt spid="8366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36611">
                                            <p:txEl>
                                              <p:pRg st="8" end="8"/>
                                            </p:txEl>
                                          </p:spTgt>
                                        </p:tgtEl>
                                        <p:attrNameLst>
                                          <p:attrName>style.visibility</p:attrName>
                                        </p:attrNameLst>
                                      </p:cBhvr>
                                      <p:to>
                                        <p:strVal val="visible"/>
                                      </p:to>
                                    </p:set>
                                    <p:animEffect transition="in" filter="blinds(horizontal)">
                                      <p:cBhvr>
                                        <p:cTn id="47" dur="500"/>
                                        <p:tgtEl>
                                          <p:spTgt spid="8366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1" grpId="0" build="p" bldLvl="3"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038CA9DE-9ED9-47A4-8862-8ADF8DA69C30}" type="slidenum">
              <a:rPr lang="en-US"/>
              <a:pPr>
                <a:defRPr/>
              </a:pPr>
              <a:t>2</a:t>
            </a:fld>
            <a:endParaRPr lang="en-US"/>
          </a:p>
        </p:txBody>
      </p:sp>
      <p:sp>
        <p:nvSpPr>
          <p:cNvPr id="795651" name="Rectangle 3"/>
          <p:cNvSpPr>
            <a:spLocks noGrp="1" noChangeArrowheads="1"/>
          </p:cNvSpPr>
          <p:nvPr>
            <p:ph type="body" idx="1"/>
          </p:nvPr>
        </p:nvSpPr>
        <p:spPr/>
        <p:txBody>
          <a:bodyPr lIns="90488" tIns="44450" rIns="90488" bIns="44450"/>
          <a:lstStyle/>
          <a:p>
            <a:pPr eaLnBrk="1" hangingPunct="1"/>
            <a:r>
              <a:rPr lang="en-US" altLang="en-US" smtClean="0"/>
              <a:t>Air Pollution Regulation</a:t>
            </a:r>
          </a:p>
          <a:p>
            <a:pPr lvl="1" eaLnBrk="1" hangingPunct="1"/>
            <a:r>
              <a:rPr lang="en-US" altLang="en-US" smtClean="0"/>
              <a:t>Air Pollution Control Act (1955)</a:t>
            </a:r>
          </a:p>
          <a:p>
            <a:pPr lvl="1" eaLnBrk="1" hangingPunct="1"/>
            <a:r>
              <a:rPr lang="en-US" altLang="en-US" smtClean="0"/>
              <a:t>Clean Air Act (1963)</a:t>
            </a:r>
          </a:p>
          <a:p>
            <a:pPr lvl="1" eaLnBrk="1" hangingPunct="1"/>
            <a:r>
              <a:rPr lang="en-US" altLang="en-US" smtClean="0"/>
              <a:t>Air Quality Act (1977/1990)</a:t>
            </a:r>
          </a:p>
        </p:txBody>
      </p:sp>
      <p:sp>
        <p:nvSpPr>
          <p:cNvPr id="795652" name="Rectangle 4"/>
          <p:cNvSpPr>
            <a:spLocks noGrp="1" noChangeArrowheads="1"/>
          </p:cNvSpPr>
          <p:nvPr>
            <p:ph type="title"/>
          </p:nvPr>
        </p:nvSpPr>
        <p:spPr>
          <a:xfrm>
            <a:off x="609600" y="274638"/>
            <a:ext cx="8077200" cy="1173162"/>
          </a:xfrm>
        </p:spPr>
        <p:txBody>
          <a:bodyPr/>
          <a:lstStyle/>
          <a:p>
            <a:pPr eaLnBrk="1" hangingPunct="1">
              <a:defRPr/>
            </a:pPr>
            <a:r>
              <a:rPr lang="en-US" sz="4400" dirty="0" smtClean="0"/>
              <a:t>Statutory Environmental Laws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animEffect transition="in" filter="blinds(horizontal)">
                                      <p:cBhvr>
                                        <p:cTn id="7" dur="500"/>
                                        <p:tgtEl>
                                          <p:spTgt spid="795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5651">
                                            <p:txEl>
                                              <p:pRg st="1" end="1"/>
                                            </p:txEl>
                                          </p:spTgt>
                                        </p:tgtEl>
                                        <p:attrNameLst>
                                          <p:attrName>style.visibility</p:attrName>
                                        </p:attrNameLst>
                                      </p:cBhvr>
                                      <p:to>
                                        <p:strVal val="visible"/>
                                      </p:to>
                                    </p:set>
                                    <p:animEffect transition="in" filter="blinds(horizontal)">
                                      <p:cBhvr>
                                        <p:cTn id="12" dur="500"/>
                                        <p:tgtEl>
                                          <p:spTgt spid="795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5651">
                                            <p:txEl>
                                              <p:pRg st="2" end="2"/>
                                            </p:txEl>
                                          </p:spTgt>
                                        </p:tgtEl>
                                        <p:attrNameLst>
                                          <p:attrName>style.visibility</p:attrName>
                                        </p:attrNameLst>
                                      </p:cBhvr>
                                      <p:to>
                                        <p:strVal val="visible"/>
                                      </p:to>
                                    </p:set>
                                    <p:animEffect transition="in" filter="blinds(horizontal)">
                                      <p:cBhvr>
                                        <p:cTn id="17" dur="500"/>
                                        <p:tgtEl>
                                          <p:spTgt spid="795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5651">
                                            <p:txEl>
                                              <p:pRg st="3" end="3"/>
                                            </p:txEl>
                                          </p:spTgt>
                                        </p:tgtEl>
                                        <p:attrNameLst>
                                          <p:attrName>style.visibility</p:attrName>
                                        </p:attrNameLst>
                                      </p:cBhvr>
                                      <p:to>
                                        <p:strVal val="visible"/>
                                      </p:to>
                                    </p:set>
                                    <p:animEffect transition="in" filter="blinds(horizontal)">
                                      <p:cBhvr>
                                        <p:cTn id="22" dur="500"/>
                                        <p:tgtEl>
                                          <p:spTgt spid="795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6DE93E5E-1989-4D8F-8871-6797ED173079}" type="slidenum">
              <a:rPr lang="en-US"/>
              <a:pPr>
                <a:defRPr/>
              </a:pPr>
              <a:t>29</a:t>
            </a:fld>
            <a:endParaRPr lang="en-US"/>
          </a:p>
        </p:txBody>
      </p:sp>
      <p:sp>
        <p:nvSpPr>
          <p:cNvPr id="838659" name="Rectangle 3"/>
          <p:cNvSpPr>
            <a:spLocks noGrp="1" noChangeArrowheads="1"/>
          </p:cNvSpPr>
          <p:nvPr>
            <p:ph type="body" idx="1"/>
          </p:nvPr>
        </p:nvSpPr>
        <p:spPr/>
        <p:txBody>
          <a:bodyPr lIns="90488" tIns="44450" rIns="90488" bIns="44450"/>
          <a:lstStyle/>
          <a:p>
            <a:pPr eaLnBrk="1" hangingPunct="1">
              <a:spcBef>
                <a:spcPts val="863"/>
              </a:spcBef>
            </a:pPr>
            <a:r>
              <a:rPr lang="en-US" altLang="en-US" sz="3200" smtClean="0"/>
              <a:t>Criminal Sanctions</a:t>
            </a:r>
          </a:p>
          <a:p>
            <a:pPr lvl="1" eaLnBrk="1" hangingPunct="1">
              <a:spcBef>
                <a:spcPts val="863"/>
              </a:spcBef>
            </a:pPr>
            <a:r>
              <a:rPr lang="en-US" altLang="en-US" sz="2800" smtClean="0"/>
              <a:t>Clean Air Act</a:t>
            </a:r>
          </a:p>
          <a:p>
            <a:pPr lvl="2" eaLnBrk="1" hangingPunct="1">
              <a:spcBef>
                <a:spcPts val="863"/>
              </a:spcBef>
            </a:pPr>
            <a:r>
              <a:rPr lang="en-US" altLang="en-US" sz="2400" smtClean="0"/>
              <a:t>$25,000 per day, up to one year in prison, or both</a:t>
            </a:r>
          </a:p>
          <a:p>
            <a:pPr lvl="2" eaLnBrk="1" hangingPunct="1">
              <a:spcBef>
                <a:spcPts val="863"/>
              </a:spcBef>
            </a:pPr>
            <a:r>
              <a:rPr lang="en-US" altLang="en-US" sz="2400" smtClean="0"/>
              <a:t>15 years for willful or repeat violations</a:t>
            </a:r>
          </a:p>
          <a:p>
            <a:pPr lvl="2" eaLnBrk="1" hangingPunct="1">
              <a:spcBef>
                <a:spcPts val="863"/>
              </a:spcBef>
            </a:pPr>
            <a:r>
              <a:rPr lang="en-US" altLang="en-US" sz="2400" smtClean="0"/>
              <a:t>$10,000 rewards for reporting violations</a:t>
            </a:r>
          </a:p>
          <a:p>
            <a:pPr lvl="1" eaLnBrk="1" hangingPunct="1">
              <a:spcBef>
                <a:spcPts val="863"/>
              </a:spcBef>
            </a:pPr>
            <a:r>
              <a:rPr lang="en-US" altLang="en-US" sz="2800" smtClean="0"/>
              <a:t>Clean Water Act</a:t>
            </a:r>
          </a:p>
          <a:p>
            <a:pPr lvl="2" eaLnBrk="1" hangingPunct="1">
              <a:spcBef>
                <a:spcPts val="863"/>
              </a:spcBef>
            </a:pPr>
            <a:r>
              <a:rPr lang="en-US" altLang="en-US" sz="2400" smtClean="0"/>
              <a:t>$25,000 per day, up to one year in prison, or both</a:t>
            </a:r>
          </a:p>
          <a:p>
            <a:pPr lvl="1" eaLnBrk="1" hangingPunct="1">
              <a:spcBef>
                <a:spcPts val="863"/>
              </a:spcBef>
            </a:pPr>
            <a:r>
              <a:rPr lang="en-US" altLang="en-US" sz="2800" smtClean="0"/>
              <a:t>Resource Conservation and Recovery Act</a:t>
            </a:r>
          </a:p>
          <a:p>
            <a:pPr lvl="2" eaLnBrk="1" hangingPunct="1">
              <a:spcBef>
                <a:spcPts val="863"/>
              </a:spcBef>
            </a:pPr>
            <a:r>
              <a:rPr lang="en-US" altLang="en-US" sz="2400" smtClean="0"/>
              <a:t>$250,000 and/or fifteen years for intentional</a:t>
            </a:r>
          </a:p>
        </p:txBody>
      </p:sp>
      <p:sp>
        <p:nvSpPr>
          <p:cNvPr id="838660" name="Rectangle 4"/>
          <p:cNvSpPr>
            <a:spLocks noGrp="1" noChangeArrowheads="1"/>
          </p:cNvSpPr>
          <p:nvPr>
            <p:ph type="title"/>
          </p:nvPr>
        </p:nvSpPr>
        <p:spPr/>
        <p:txBody>
          <a:bodyPr/>
          <a:lstStyle/>
          <a:p>
            <a:pPr eaLnBrk="1" hangingPunct="1">
              <a:defRPr/>
            </a:pPr>
            <a:r>
              <a:rPr lang="en-US" smtClean="0"/>
              <a:t>Enforcement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8659">
                                            <p:txEl>
                                              <p:pRg st="0" end="0"/>
                                            </p:txEl>
                                          </p:spTgt>
                                        </p:tgtEl>
                                        <p:attrNameLst>
                                          <p:attrName>style.visibility</p:attrName>
                                        </p:attrNameLst>
                                      </p:cBhvr>
                                      <p:to>
                                        <p:strVal val="visible"/>
                                      </p:to>
                                    </p:set>
                                    <p:animEffect transition="in" filter="blinds(horizontal)">
                                      <p:cBhvr>
                                        <p:cTn id="7" dur="500"/>
                                        <p:tgtEl>
                                          <p:spTgt spid="838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8659">
                                            <p:txEl>
                                              <p:pRg st="1" end="1"/>
                                            </p:txEl>
                                          </p:spTgt>
                                        </p:tgtEl>
                                        <p:attrNameLst>
                                          <p:attrName>style.visibility</p:attrName>
                                        </p:attrNameLst>
                                      </p:cBhvr>
                                      <p:to>
                                        <p:strVal val="visible"/>
                                      </p:to>
                                    </p:set>
                                    <p:animEffect transition="in" filter="blinds(horizontal)">
                                      <p:cBhvr>
                                        <p:cTn id="12" dur="500"/>
                                        <p:tgtEl>
                                          <p:spTgt spid="838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38659">
                                            <p:txEl>
                                              <p:pRg st="2" end="2"/>
                                            </p:txEl>
                                          </p:spTgt>
                                        </p:tgtEl>
                                        <p:attrNameLst>
                                          <p:attrName>style.visibility</p:attrName>
                                        </p:attrNameLst>
                                      </p:cBhvr>
                                      <p:to>
                                        <p:strVal val="visible"/>
                                      </p:to>
                                    </p:set>
                                    <p:animEffect transition="in" filter="blinds(horizontal)">
                                      <p:cBhvr>
                                        <p:cTn id="17" dur="500"/>
                                        <p:tgtEl>
                                          <p:spTgt spid="838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8659">
                                            <p:txEl>
                                              <p:pRg st="3" end="3"/>
                                            </p:txEl>
                                          </p:spTgt>
                                        </p:tgtEl>
                                        <p:attrNameLst>
                                          <p:attrName>style.visibility</p:attrName>
                                        </p:attrNameLst>
                                      </p:cBhvr>
                                      <p:to>
                                        <p:strVal val="visible"/>
                                      </p:to>
                                    </p:set>
                                    <p:animEffect transition="in" filter="blinds(horizontal)">
                                      <p:cBhvr>
                                        <p:cTn id="22" dur="500"/>
                                        <p:tgtEl>
                                          <p:spTgt spid="8386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38659">
                                            <p:txEl>
                                              <p:pRg st="4" end="4"/>
                                            </p:txEl>
                                          </p:spTgt>
                                        </p:tgtEl>
                                        <p:attrNameLst>
                                          <p:attrName>style.visibility</p:attrName>
                                        </p:attrNameLst>
                                      </p:cBhvr>
                                      <p:to>
                                        <p:strVal val="visible"/>
                                      </p:to>
                                    </p:set>
                                    <p:animEffect transition="in" filter="blinds(horizontal)">
                                      <p:cBhvr>
                                        <p:cTn id="27" dur="500"/>
                                        <p:tgtEl>
                                          <p:spTgt spid="8386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38659">
                                            <p:txEl>
                                              <p:pRg st="5" end="5"/>
                                            </p:txEl>
                                          </p:spTgt>
                                        </p:tgtEl>
                                        <p:attrNameLst>
                                          <p:attrName>style.visibility</p:attrName>
                                        </p:attrNameLst>
                                      </p:cBhvr>
                                      <p:to>
                                        <p:strVal val="visible"/>
                                      </p:to>
                                    </p:set>
                                    <p:animEffect transition="in" filter="blinds(horizontal)">
                                      <p:cBhvr>
                                        <p:cTn id="32" dur="500"/>
                                        <p:tgtEl>
                                          <p:spTgt spid="8386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38659">
                                            <p:txEl>
                                              <p:pRg st="6" end="6"/>
                                            </p:txEl>
                                          </p:spTgt>
                                        </p:tgtEl>
                                        <p:attrNameLst>
                                          <p:attrName>style.visibility</p:attrName>
                                        </p:attrNameLst>
                                      </p:cBhvr>
                                      <p:to>
                                        <p:strVal val="visible"/>
                                      </p:to>
                                    </p:set>
                                    <p:animEffect transition="in" filter="blinds(horizontal)">
                                      <p:cBhvr>
                                        <p:cTn id="37" dur="500"/>
                                        <p:tgtEl>
                                          <p:spTgt spid="83865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38659">
                                            <p:txEl>
                                              <p:pRg st="7" end="7"/>
                                            </p:txEl>
                                          </p:spTgt>
                                        </p:tgtEl>
                                        <p:attrNameLst>
                                          <p:attrName>style.visibility</p:attrName>
                                        </p:attrNameLst>
                                      </p:cBhvr>
                                      <p:to>
                                        <p:strVal val="visible"/>
                                      </p:to>
                                    </p:set>
                                    <p:animEffect transition="in" filter="blinds(horizontal)">
                                      <p:cBhvr>
                                        <p:cTn id="42" dur="500"/>
                                        <p:tgtEl>
                                          <p:spTgt spid="83865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38659">
                                            <p:txEl>
                                              <p:pRg st="8" end="8"/>
                                            </p:txEl>
                                          </p:spTgt>
                                        </p:tgtEl>
                                        <p:attrNameLst>
                                          <p:attrName>style.visibility</p:attrName>
                                        </p:attrNameLst>
                                      </p:cBhvr>
                                      <p:to>
                                        <p:strVal val="visible"/>
                                      </p:to>
                                    </p:set>
                                    <p:animEffect transition="in" filter="blinds(horizontal)">
                                      <p:cBhvr>
                                        <p:cTn id="47" dur="500"/>
                                        <p:tgtEl>
                                          <p:spTgt spid="8386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59"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3581400" y="6381750"/>
            <a:ext cx="2133600" cy="476250"/>
          </a:xfrm>
        </p:spPr>
        <p:txBody>
          <a:bodyPr/>
          <a:lstStyle/>
          <a:p>
            <a:pPr>
              <a:defRPr/>
            </a:pPr>
            <a:r>
              <a:rPr lang="en-US"/>
              <a:t>11-</a:t>
            </a:r>
            <a:fld id="{089B6DD2-30F3-4DF2-B4EB-3DFA75ED91BF}" type="slidenum">
              <a:rPr lang="en-US"/>
              <a:pPr>
                <a:defRPr/>
              </a:pPr>
              <a:t>30</a:t>
            </a:fld>
            <a:endParaRPr lang="en-US"/>
          </a:p>
        </p:txBody>
      </p:sp>
      <p:sp>
        <p:nvSpPr>
          <p:cNvPr id="840707" name="Rectangle 3"/>
          <p:cNvSpPr>
            <a:spLocks noGrp="1" noChangeArrowheads="1"/>
          </p:cNvSpPr>
          <p:nvPr>
            <p:ph type="body" idx="1"/>
          </p:nvPr>
        </p:nvSpPr>
        <p:spPr/>
        <p:txBody>
          <a:bodyPr lIns="90488" tIns="44450" rIns="90488" bIns="44450"/>
          <a:lstStyle/>
          <a:p>
            <a:pPr eaLnBrk="1" hangingPunct="1">
              <a:lnSpc>
                <a:spcPct val="90000"/>
              </a:lnSpc>
              <a:spcBef>
                <a:spcPts val="863"/>
              </a:spcBef>
            </a:pPr>
            <a:r>
              <a:rPr lang="en-US" altLang="en-US" sz="3200" smtClean="0"/>
              <a:t>Criminal Sanctions</a:t>
            </a:r>
          </a:p>
          <a:p>
            <a:pPr lvl="1" eaLnBrk="1" hangingPunct="1">
              <a:lnSpc>
                <a:spcPct val="90000"/>
              </a:lnSpc>
              <a:spcBef>
                <a:spcPts val="863"/>
              </a:spcBef>
            </a:pPr>
            <a:r>
              <a:rPr lang="en-US" altLang="en-US" sz="2800" smtClean="0"/>
              <a:t>Oil Pollution Act</a:t>
            </a:r>
          </a:p>
          <a:p>
            <a:pPr lvl="2" eaLnBrk="1" hangingPunct="1">
              <a:lnSpc>
                <a:spcPct val="90000"/>
              </a:lnSpc>
              <a:spcBef>
                <a:spcPts val="863"/>
              </a:spcBef>
            </a:pPr>
            <a:r>
              <a:rPr lang="en-US" altLang="en-US" sz="2400" smtClean="0"/>
              <a:t>$25,000 per day or $1,000 per barrel</a:t>
            </a:r>
          </a:p>
          <a:p>
            <a:pPr lvl="2" eaLnBrk="1" hangingPunct="1">
              <a:lnSpc>
                <a:spcPct val="90000"/>
              </a:lnSpc>
              <a:spcBef>
                <a:spcPts val="863"/>
              </a:spcBef>
            </a:pPr>
            <a:r>
              <a:rPr lang="en-US" altLang="en-US" sz="2400" smtClean="0"/>
              <a:t>$3,000 per barrel if willful or negligent</a:t>
            </a:r>
          </a:p>
          <a:p>
            <a:pPr lvl="2" eaLnBrk="1" hangingPunct="1">
              <a:lnSpc>
                <a:spcPct val="90000"/>
              </a:lnSpc>
              <a:spcBef>
                <a:spcPts val="863"/>
              </a:spcBef>
            </a:pPr>
            <a:r>
              <a:rPr lang="en-US" altLang="en-US" sz="2400" smtClean="0"/>
              <a:t>$250,000 and/or 5 years for failure to report</a:t>
            </a:r>
          </a:p>
          <a:p>
            <a:pPr eaLnBrk="1" hangingPunct="1">
              <a:lnSpc>
                <a:spcPct val="90000"/>
              </a:lnSpc>
              <a:spcBef>
                <a:spcPts val="863"/>
              </a:spcBef>
            </a:pPr>
            <a:r>
              <a:rPr lang="en-US" altLang="en-US" sz="3200" smtClean="0"/>
              <a:t>Civil Liability</a:t>
            </a:r>
          </a:p>
          <a:p>
            <a:pPr lvl="1" eaLnBrk="1" hangingPunct="1">
              <a:lnSpc>
                <a:spcPct val="90000"/>
              </a:lnSpc>
              <a:spcBef>
                <a:spcPts val="863"/>
              </a:spcBef>
            </a:pPr>
            <a:r>
              <a:rPr lang="en-US" altLang="en-US" sz="2800" smtClean="0"/>
              <a:t>Environmental groups can bring suits                </a:t>
            </a:r>
          </a:p>
          <a:p>
            <a:pPr lvl="2" eaLnBrk="1" hangingPunct="1">
              <a:lnSpc>
                <a:spcPct val="90000"/>
              </a:lnSpc>
              <a:spcBef>
                <a:spcPts val="863"/>
              </a:spcBef>
            </a:pPr>
            <a:r>
              <a:rPr lang="en-US" altLang="en-US" sz="2400" smtClean="0"/>
              <a:t>Sierra Club               </a:t>
            </a:r>
          </a:p>
          <a:p>
            <a:pPr lvl="2" eaLnBrk="1" hangingPunct="1">
              <a:lnSpc>
                <a:spcPct val="90000"/>
              </a:lnSpc>
              <a:spcBef>
                <a:spcPts val="863"/>
              </a:spcBef>
            </a:pPr>
            <a:r>
              <a:rPr lang="en-US" altLang="en-US" sz="2400" smtClean="0"/>
              <a:t>Environmental Defense Fund                </a:t>
            </a:r>
          </a:p>
          <a:p>
            <a:pPr lvl="2" eaLnBrk="1" hangingPunct="1">
              <a:lnSpc>
                <a:spcPct val="90000"/>
              </a:lnSpc>
              <a:spcBef>
                <a:spcPts val="863"/>
              </a:spcBef>
            </a:pPr>
            <a:r>
              <a:rPr lang="en-US" altLang="en-US" sz="2400" smtClean="0"/>
              <a:t>League of Conservation Voters</a:t>
            </a:r>
            <a:endParaRPr lang="en-US" altLang="en-US" sz="3200" smtClean="0"/>
          </a:p>
        </p:txBody>
      </p:sp>
      <p:sp>
        <p:nvSpPr>
          <p:cNvPr id="840708" name="Rectangle 4"/>
          <p:cNvSpPr>
            <a:spLocks noGrp="1" noChangeArrowheads="1"/>
          </p:cNvSpPr>
          <p:nvPr>
            <p:ph type="title"/>
          </p:nvPr>
        </p:nvSpPr>
        <p:spPr/>
        <p:txBody>
          <a:bodyPr/>
          <a:lstStyle/>
          <a:p>
            <a:pPr eaLnBrk="1" hangingPunct="1">
              <a:defRPr/>
            </a:pPr>
            <a:r>
              <a:rPr lang="en-US" smtClean="0"/>
              <a:t>Enforcement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0707">
                                            <p:txEl>
                                              <p:pRg st="0" end="0"/>
                                            </p:txEl>
                                          </p:spTgt>
                                        </p:tgtEl>
                                        <p:attrNameLst>
                                          <p:attrName>style.visibility</p:attrName>
                                        </p:attrNameLst>
                                      </p:cBhvr>
                                      <p:to>
                                        <p:strVal val="visible"/>
                                      </p:to>
                                    </p:set>
                                    <p:animEffect transition="in" filter="blinds(horizontal)">
                                      <p:cBhvr>
                                        <p:cTn id="7" dur="500"/>
                                        <p:tgtEl>
                                          <p:spTgt spid="84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0707">
                                            <p:txEl>
                                              <p:pRg st="1" end="1"/>
                                            </p:txEl>
                                          </p:spTgt>
                                        </p:tgtEl>
                                        <p:attrNameLst>
                                          <p:attrName>style.visibility</p:attrName>
                                        </p:attrNameLst>
                                      </p:cBhvr>
                                      <p:to>
                                        <p:strVal val="visible"/>
                                      </p:to>
                                    </p:set>
                                    <p:animEffect transition="in" filter="blinds(horizontal)">
                                      <p:cBhvr>
                                        <p:cTn id="12" dur="500"/>
                                        <p:tgtEl>
                                          <p:spTgt spid="840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0707">
                                            <p:txEl>
                                              <p:pRg st="2" end="2"/>
                                            </p:txEl>
                                          </p:spTgt>
                                        </p:tgtEl>
                                        <p:attrNameLst>
                                          <p:attrName>style.visibility</p:attrName>
                                        </p:attrNameLst>
                                      </p:cBhvr>
                                      <p:to>
                                        <p:strVal val="visible"/>
                                      </p:to>
                                    </p:set>
                                    <p:animEffect transition="in" filter="blinds(horizontal)">
                                      <p:cBhvr>
                                        <p:cTn id="17" dur="500"/>
                                        <p:tgtEl>
                                          <p:spTgt spid="8407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40707">
                                            <p:txEl>
                                              <p:pRg st="3" end="3"/>
                                            </p:txEl>
                                          </p:spTgt>
                                        </p:tgtEl>
                                        <p:attrNameLst>
                                          <p:attrName>style.visibility</p:attrName>
                                        </p:attrNameLst>
                                      </p:cBhvr>
                                      <p:to>
                                        <p:strVal val="visible"/>
                                      </p:to>
                                    </p:set>
                                    <p:animEffect transition="in" filter="blinds(horizontal)">
                                      <p:cBhvr>
                                        <p:cTn id="22" dur="500"/>
                                        <p:tgtEl>
                                          <p:spTgt spid="8407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40707">
                                            <p:txEl>
                                              <p:pRg st="4" end="4"/>
                                            </p:txEl>
                                          </p:spTgt>
                                        </p:tgtEl>
                                        <p:attrNameLst>
                                          <p:attrName>style.visibility</p:attrName>
                                        </p:attrNameLst>
                                      </p:cBhvr>
                                      <p:to>
                                        <p:strVal val="visible"/>
                                      </p:to>
                                    </p:set>
                                    <p:animEffect transition="in" filter="blinds(horizontal)">
                                      <p:cBhvr>
                                        <p:cTn id="27" dur="500"/>
                                        <p:tgtEl>
                                          <p:spTgt spid="8407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40707">
                                            <p:txEl>
                                              <p:pRg st="5" end="5"/>
                                            </p:txEl>
                                          </p:spTgt>
                                        </p:tgtEl>
                                        <p:attrNameLst>
                                          <p:attrName>style.visibility</p:attrName>
                                        </p:attrNameLst>
                                      </p:cBhvr>
                                      <p:to>
                                        <p:strVal val="visible"/>
                                      </p:to>
                                    </p:set>
                                    <p:animEffect transition="in" filter="blinds(horizontal)">
                                      <p:cBhvr>
                                        <p:cTn id="32" dur="500"/>
                                        <p:tgtEl>
                                          <p:spTgt spid="8407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40707">
                                            <p:txEl>
                                              <p:pRg st="6" end="6"/>
                                            </p:txEl>
                                          </p:spTgt>
                                        </p:tgtEl>
                                        <p:attrNameLst>
                                          <p:attrName>style.visibility</p:attrName>
                                        </p:attrNameLst>
                                      </p:cBhvr>
                                      <p:to>
                                        <p:strVal val="visible"/>
                                      </p:to>
                                    </p:set>
                                    <p:animEffect transition="in" filter="blinds(horizontal)">
                                      <p:cBhvr>
                                        <p:cTn id="37" dur="500"/>
                                        <p:tgtEl>
                                          <p:spTgt spid="8407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40707">
                                            <p:txEl>
                                              <p:pRg st="7" end="7"/>
                                            </p:txEl>
                                          </p:spTgt>
                                        </p:tgtEl>
                                        <p:attrNameLst>
                                          <p:attrName>style.visibility</p:attrName>
                                        </p:attrNameLst>
                                      </p:cBhvr>
                                      <p:to>
                                        <p:strVal val="visible"/>
                                      </p:to>
                                    </p:set>
                                    <p:animEffect transition="in" filter="blinds(horizontal)">
                                      <p:cBhvr>
                                        <p:cTn id="42" dur="500"/>
                                        <p:tgtEl>
                                          <p:spTgt spid="8407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40707">
                                            <p:txEl>
                                              <p:pRg st="8" end="8"/>
                                            </p:txEl>
                                          </p:spTgt>
                                        </p:tgtEl>
                                        <p:attrNameLst>
                                          <p:attrName>style.visibility</p:attrName>
                                        </p:attrNameLst>
                                      </p:cBhvr>
                                      <p:to>
                                        <p:strVal val="visible"/>
                                      </p:to>
                                    </p:set>
                                    <p:animEffect transition="in" filter="blinds(horizontal)">
                                      <p:cBhvr>
                                        <p:cTn id="47" dur="500"/>
                                        <p:tgtEl>
                                          <p:spTgt spid="84070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40707">
                                            <p:txEl>
                                              <p:pRg st="9" end="9"/>
                                            </p:txEl>
                                          </p:spTgt>
                                        </p:tgtEl>
                                        <p:attrNameLst>
                                          <p:attrName>style.visibility</p:attrName>
                                        </p:attrNameLst>
                                      </p:cBhvr>
                                      <p:to>
                                        <p:strVal val="visible"/>
                                      </p:to>
                                    </p:set>
                                    <p:animEffect transition="in" filter="blinds(horizontal)">
                                      <p:cBhvr>
                                        <p:cTn id="52" dur="500"/>
                                        <p:tgtEl>
                                          <p:spTgt spid="8407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07" grpId="0" build="p" bldLvl="3"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EA37E0E3-130D-4196-88D4-848DF0F893C6}" type="slidenum">
              <a:rPr lang="en-US"/>
              <a:pPr>
                <a:defRPr/>
              </a:pPr>
              <a:t>31</a:t>
            </a:fld>
            <a:endParaRPr lang="en-US"/>
          </a:p>
        </p:txBody>
      </p:sp>
      <p:sp>
        <p:nvSpPr>
          <p:cNvPr id="842755" name="Rectangle 3"/>
          <p:cNvSpPr>
            <a:spLocks noGrp="1" noChangeArrowheads="1"/>
          </p:cNvSpPr>
          <p:nvPr>
            <p:ph type="body" idx="1"/>
          </p:nvPr>
        </p:nvSpPr>
        <p:spPr/>
        <p:txBody>
          <a:bodyPr/>
          <a:lstStyle/>
          <a:p>
            <a:pPr defTabSz="520700" eaLnBrk="1" hangingPunct="1"/>
            <a:r>
              <a:rPr lang="en-US" altLang="en-US" b="1" smtClean="0">
                <a:solidFill>
                  <a:srgbClr val="FFFF66"/>
                </a:solidFill>
              </a:rPr>
              <a:t>Case 11.5</a:t>
            </a:r>
            <a:r>
              <a:rPr lang="en-US" altLang="en-US" b="1" smtClean="0"/>
              <a:t> 	</a:t>
            </a:r>
            <a:r>
              <a:rPr lang="en-US" altLang="en-US" b="1" i="1" smtClean="0"/>
              <a:t>U.S. v. Apollo Energies, Inc. </a:t>
            </a:r>
            <a:r>
              <a:rPr lang="en-US" altLang="en-US" b="1" smtClean="0"/>
              <a:t>(2010)</a:t>
            </a:r>
            <a:endParaRPr lang="en-US" altLang="en-US" b="1" i="1" smtClean="0"/>
          </a:p>
          <a:p>
            <a:pPr lvl="1" defTabSz="520700" eaLnBrk="1" hangingPunct="1"/>
            <a:r>
              <a:rPr lang="en-US" altLang="en-US" smtClean="0"/>
              <a:t>Did Congress intend to prosecute the failure to take action to protect birds and other species from injury?</a:t>
            </a:r>
          </a:p>
          <a:p>
            <a:pPr lvl="1" defTabSz="520700" eaLnBrk="1" hangingPunct="1"/>
            <a:r>
              <a:rPr lang="en-US" altLang="en-US" smtClean="0"/>
              <a:t>Is there strict liability when animals are injured or killed by conditions on private property?</a:t>
            </a:r>
          </a:p>
        </p:txBody>
      </p:sp>
      <p:sp>
        <p:nvSpPr>
          <p:cNvPr id="842756" name="Rectangle 4"/>
          <p:cNvSpPr>
            <a:spLocks noGrp="1" noChangeArrowheads="1"/>
          </p:cNvSpPr>
          <p:nvPr>
            <p:ph type="title"/>
          </p:nvPr>
        </p:nvSpPr>
        <p:spPr/>
        <p:txBody>
          <a:bodyPr/>
          <a:lstStyle/>
          <a:p>
            <a:pPr eaLnBrk="1" hangingPunct="1">
              <a:defRPr/>
            </a:pPr>
            <a:r>
              <a:rPr lang="en-US" smtClean="0"/>
              <a:t>Enforcement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2755">
                                            <p:txEl>
                                              <p:pRg st="0" end="0"/>
                                            </p:txEl>
                                          </p:spTgt>
                                        </p:tgtEl>
                                        <p:attrNameLst>
                                          <p:attrName>style.visibility</p:attrName>
                                        </p:attrNameLst>
                                      </p:cBhvr>
                                      <p:to>
                                        <p:strVal val="visible"/>
                                      </p:to>
                                    </p:set>
                                    <p:animEffect transition="in" filter="blinds(horizontal)">
                                      <p:cBhvr>
                                        <p:cTn id="7" dur="500"/>
                                        <p:tgtEl>
                                          <p:spTgt spid="842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2755">
                                            <p:txEl>
                                              <p:pRg st="1" end="1"/>
                                            </p:txEl>
                                          </p:spTgt>
                                        </p:tgtEl>
                                        <p:attrNameLst>
                                          <p:attrName>style.visibility</p:attrName>
                                        </p:attrNameLst>
                                      </p:cBhvr>
                                      <p:to>
                                        <p:strVal val="visible"/>
                                      </p:to>
                                    </p:set>
                                    <p:animEffect transition="in" filter="blinds(horizontal)">
                                      <p:cBhvr>
                                        <p:cTn id="12" dur="500"/>
                                        <p:tgtEl>
                                          <p:spTgt spid="842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2755">
                                            <p:txEl>
                                              <p:pRg st="2" end="2"/>
                                            </p:txEl>
                                          </p:spTgt>
                                        </p:tgtEl>
                                        <p:attrNameLst>
                                          <p:attrName>style.visibility</p:attrName>
                                        </p:attrNameLst>
                                      </p:cBhvr>
                                      <p:to>
                                        <p:strVal val="visible"/>
                                      </p:to>
                                    </p:set>
                                    <p:animEffect transition="in" filter="blinds(horizontal)">
                                      <p:cBhvr>
                                        <p:cTn id="17" dur="500"/>
                                        <p:tgtEl>
                                          <p:spTgt spid="842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5" grpId="0" build="p" bldLvl="3"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48CB1692-F1FD-409F-B927-875012E12B38}" type="slidenum">
              <a:rPr lang="en-US"/>
              <a:pPr>
                <a:defRPr/>
              </a:pPr>
              <a:t>32</a:t>
            </a:fld>
            <a:endParaRPr lang="en-US"/>
          </a:p>
        </p:txBody>
      </p:sp>
      <p:sp>
        <p:nvSpPr>
          <p:cNvPr id="844803" name="Rectangle 3"/>
          <p:cNvSpPr>
            <a:spLocks noGrp="1" noChangeArrowheads="1"/>
          </p:cNvSpPr>
          <p:nvPr>
            <p:ph type="body" idx="1"/>
          </p:nvPr>
        </p:nvSpPr>
        <p:spPr/>
        <p:txBody>
          <a:bodyPr lIns="90488" tIns="44450" rIns="90488" bIns="44450"/>
          <a:lstStyle/>
          <a:p>
            <a:pPr eaLnBrk="1" hangingPunct="1"/>
            <a:r>
              <a:rPr lang="en-US" altLang="en-US" smtClean="0"/>
              <a:t>EU Has European Environment Agency</a:t>
            </a:r>
          </a:p>
          <a:p>
            <a:pPr eaLnBrk="1" hangingPunct="1"/>
            <a:r>
              <a:rPr lang="en-US" altLang="en-US" smtClean="0"/>
              <a:t>ISO 14000</a:t>
            </a:r>
          </a:p>
          <a:p>
            <a:pPr eaLnBrk="1" hangingPunct="1"/>
            <a:r>
              <a:rPr lang="en-US" altLang="en-US" smtClean="0"/>
              <a:t>LEED Certification</a:t>
            </a:r>
          </a:p>
        </p:txBody>
      </p:sp>
      <p:sp>
        <p:nvSpPr>
          <p:cNvPr id="844805" name="Rectangle 5"/>
          <p:cNvSpPr>
            <a:spLocks noGrp="1" noChangeArrowheads="1"/>
          </p:cNvSpPr>
          <p:nvPr>
            <p:ph type="title"/>
          </p:nvPr>
        </p:nvSpPr>
        <p:spPr/>
        <p:txBody>
          <a:bodyPr/>
          <a:lstStyle/>
          <a:p>
            <a:pPr eaLnBrk="1" hangingPunct="1">
              <a:defRPr/>
            </a:pPr>
            <a:r>
              <a:rPr lang="en-US" smtClean="0"/>
              <a:t>International Issues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4803">
                                            <p:txEl>
                                              <p:pRg st="0" end="0"/>
                                            </p:txEl>
                                          </p:spTgt>
                                        </p:tgtEl>
                                        <p:attrNameLst>
                                          <p:attrName>style.visibility</p:attrName>
                                        </p:attrNameLst>
                                      </p:cBhvr>
                                      <p:to>
                                        <p:strVal val="visible"/>
                                      </p:to>
                                    </p:set>
                                    <p:animEffect transition="in" filter="blinds(horizontal)">
                                      <p:cBhvr>
                                        <p:cTn id="7" dur="500"/>
                                        <p:tgtEl>
                                          <p:spTgt spid="84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4803">
                                            <p:txEl>
                                              <p:pRg st="1" end="1"/>
                                            </p:txEl>
                                          </p:spTgt>
                                        </p:tgtEl>
                                        <p:attrNameLst>
                                          <p:attrName>style.visibility</p:attrName>
                                        </p:attrNameLst>
                                      </p:cBhvr>
                                      <p:to>
                                        <p:strVal val="visible"/>
                                      </p:to>
                                    </p:set>
                                    <p:animEffect transition="in" filter="blinds(horizontal)">
                                      <p:cBhvr>
                                        <p:cTn id="12" dur="500"/>
                                        <p:tgtEl>
                                          <p:spTgt spid="84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4803">
                                            <p:txEl>
                                              <p:pRg st="2" end="2"/>
                                            </p:txEl>
                                          </p:spTgt>
                                        </p:tgtEl>
                                        <p:attrNameLst>
                                          <p:attrName>style.visibility</p:attrName>
                                        </p:attrNameLst>
                                      </p:cBhvr>
                                      <p:to>
                                        <p:strVal val="visible"/>
                                      </p:to>
                                    </p:set>
                                    <p:animEffect transition="in" filter="blinds(horizontal)">
                                      <p:cBhvr>
                                        <p:cTn id="17" dur="500"/>
                                        <p:tgtEl>
                                          <p:spTgt spid="844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3"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419B8310-90A3-4DE1-846E-4ADFA5A5EF4F}" type="slidenum">
              <a:rPr lang="en-US"/>
              <a:pPr>
                <a:defRPr/>
              </a:pPr>
              <a:t>33</a:t>
            </a:fld>
            <a:endParaRPr lang="en-US"/>
          </a:p>
        </p:txBody>
      </p:sp>
      <p:sp>
        <p:nvSpPr>
          <p:cNvPr id="846851" name="Rectangle 3"/>
          <p:cNvSpPr>
            <a:spLocks noGrp="1" noChangeArrowheads="1"/>
          </p:cNvSpPr>
          <p:nvPr>
            <p:ph type="body" idx="1"/>
          </p:nvPr>
        </p:nvSpPr>
        <p:spPr/>
        <p:txBody>
          <a:bodyPr lIns="90488" tIns="44450" rIns="90488" bIns="44450"/>
          <a:lstStyle/>
          <a:p>
            <a:pPr eaLnBrk="1" hangingPunct="1"/>
            <a:r>
              <a:rPr lang="en-US" altLang="en-US" smtClean="0"/>
              <a:t>Eco-Audit Stickers</a:t>
            </a:r>
          </a:p>
          <a:p>
            <a:pPr lvl="1" eaLnBrk="1" hangingPunct="1"/>
            <a:r>
              <a:rPr lang="en-US" altLang="en-US" smtClean="0"/>
              <a:t>Shows products environmental impact</a:t>
            </a:r>
          </a:p>
          <a:p>
            <a:pPr lvl="1" eaLnBrk="1" hangingPunct="1"/>
            <a:r>
              <a:rPr lang="en-US" altLang="en-US" smtClean="0"/>
              <a:t>International Organization for Standardization (ISO) developed ISO 14000, a series of environmental standards</a:t>
            </a:r>
          </a:p>
          <a:p>
            <a:pPr lvl="2" eaLnBrk="1" hangingPunct="1"/>
            <a:r>
              <a:rPr lang="en-US" altLang="en-US" smtClean="0"/>
              <a:t>Companies seek ISO 14000 certification</a:t>
            </a:r>
            <a:r>
              <a:rPr lang="en-US" altLang="en-US" sz="2400" smtClean="0"/>
              <a:t>		</a:t>
            </a:r>
          </a:p>
        </p:txBody>
      </p:sp>
      <p:sp>
        <p:nvSpPr>
          <p:cNvPr id="846852" name="Rectangle 4"/>
          <p:cNvSpPr>
            <a:spLocks noGrp="1" noChangeArrowheads="1"/>
          </p:cNvSpPr>
          <p:nvPr>
            <p:ph type="title"/>
          </p:nvPr>
        </p:nvSpPr>
        <p:spPr/>
        <p:txBody>
          <a:bodyPr/>
          <a:lstStyle/>
          <a:p>
            <a:pPr eaLnBrk="1" hangingPunct="1">
              <a:defRPr/>
            </a:pPr>
            <a:r>
              <a:rPr lang="en-US" smtClean="0"/>
              <a:t>International Issues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6851">
                                            <p:txEl>
                                              <p:pRg st="0" end="0"/>
                                            </p:txEl>
                                          </p:spTgt>
                                        </p:tgtEl>
                                        <p:attrNameLst>
                                          <p:attrName>style.visibility</p:attrName>
                                        </p:attrNameLst>
                                      </p:cBhvr>
                                      <p:to>
                                        <p:strVal val="visible"/>
                                      </p:to>
                                    </p:set>
                                    <p:animEffect transition="in" filter="blinds(horizontal)">
                                      <p:cBhvr>
                                        <p:cTn id="7" dur="500"/>
                                        <p:tgtEl>
                                          <p:spTgt spid="84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6851">
                                            <p:txEl>
                                              <p:pRg st="1" end="1"/>
                                            </p:txEl>
                                          </p:spTgt>
                                        </p:tgtEl>
                                        <p:attrNameLst>
                                          <p:attrName>style.visibility</p:attrName>
                                        </p:attrNameLst>
                                      </p:cBhvr>
                                      <p:to>
                                        <p:strVal val="visible"/>
                                      </p:to>
                                    </p:set>
                                    <p:animEffect transition="in" filter="blinds(horizontal)">
                                      <p:cBhvr>
                                        <p:cTn id="12" dur="500"/>
                                        <p:tgtEl>
                                          <p:spTgt spid="846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6851">
                                            <p:txEl>
                                              <p:pRg st="2" end="2"/>
                                            </p:txEl>
                                          </p:spTgt>
                                        </p:tgtEl>
                                        <p:attrNameLst>
                                          <p:attrName>style.visibility</p:attrName>
                                        </p:attrNameLst>
                                      </p:cBhvr>
                                      <p:to>
                                        <p:strVal val="visible"/>
                                      </p:to>
                                    </p:set>
                                    <p:animEffect transition="in" filter="blinds(horizontal)">
                                      <p:cBhvr>
                                        <p:cTn id="17" dur="500"/>
                                        <p:tgtEl>
                                          <p:spTgt spid="84685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46851">
                                            <p:txEl>
                                              <p:pRg st="3" end="3"/>
                                            </p:txEl>
                                          </p:spTgt>
                                        </p:tgtEl>
                                        <p:attrNameLst>
                                          <p:attrName>style.visibility</p:attrName>
                                        </p:attrNameLst>
                                      </p:cBhvr>
                                      <p:to>
                                        <p:strVal val="visible"/>
                                      </p:to>
                                    </p:set>
                                    <p:animEffect transition="in" filter="blinds(horizontal)">
                                      <p:cBhvr>
                                        <p:cTn id="20" dur="500"/>
                                        <p:tgtEl>
                                          <p:spTgt spid="846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1"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FB4E5E77-B5E2-4B08-8E1F-97AF33E70856}" type="slidenum">
              <a:rPr lang="en-US"/>
              <a:pPr>
                <a:defRPr/>
              </a:pPr>
              <a:t>34</a:t>
            </a:fld>
            <a:endParaRPr lang="en-US"/>
          </a:p>
        </p:txBody>
      </p:sp>
      <p:sp>
        <p:nvSpPr>
          <p:cNvPr id="848899" name="Rectangle 3"/>
          <p:cNvSpPr>
            <a:spLocks noGrp="1" noChangeArrowheads="1"/>
          </p:cNvSpPr>
          <p:nvPr>
            <p:ph type="body" idx="1"/>
          </p:nvPr>
        </p:nvSpPr>
        <p:spPr>
          <a:xfrm>
            <a:off x="1066800" y="1600200"/>
            <a:ext cx="7696200" cy="4724400"/>
          </a:xfrm>
        </p:spPr>
        <p:txBody>
          <a:bodyPr lIns="90488" tIns="44450" rIns="90488" bIns="44450"/>
          <a:lstStyle/>
          <a:p>
            <a:pPr eaLnBrk="1" hangingPunct="1"/>
            <a:r>
              <a:rPr lang="en-US" altLang="en-US" smtClean="0"/>
              <a:t>United Nations Framework Convention for Climate Change (UNFCC)</a:t>
            </a:r>
          </a:p>
          <a:p>
            <a:pPr lvl="1" eaLnBrk="1" hangingPunct="1"/>
            <a:r>
              <a:rPr lang="en-US" altLang="en-US" smtClean="0"/>
              <a:t>A group of governmental and environmental leaders concern with the issue of global warning</a:t>
            </a:r>
          </a:p>
          <a:p>
            <a:pPr eaLnBrk="1" hangingPunct="1"/>
            <a:r>
              <a:rPr lang="en-US" altLang="en-US" smtClean="0"/>
              <a:t>The Precautionary Principle in Regulation</a:t>
            </a:r>
          </a:p>
        </p:txBody>
      </p:sp>
      <p:sp>
        <p:nvSpPr>
          <p:cNvPr id="848900" name="Rectangle 4"/>
          <p:cNvSpPr>
            <a:spLocks noGrp="1" noChangeArrowheads="1"/>
          </p:cNvSpPr>
          <p:nvPr>
            <p:ph type="title"/>
          </p:nvPr>
        </p:nvSpPr>
        <p:spPr/>
        <p:txBody>
          <a:bodyPr/>
          <a:lstStyle/>
          <a:p>
            <a:pPr eaLnBrk="1" hangingPunct="1">
              <a:defRPr/>
            </a:pPr>
            <a:r>
              <a:rPr lang="en-US" smtClean="0"/>
              <a:t>International Issues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8899">
                                            <p:txEl>
                                              <p:pRg st="0" end="0"/>
                                            </p:txEl>
                                          </p:spTgt>
                                        </p:tgtEl>
                                        <p:attrNameLst>
                                          <p:attrName>style.visibility</p:attrName>
                                        </p:attrNameLst>
                                      </p:cBhvr>
                                      <p:to>
                                        <p:strVal val="visible"/>
                                      </p:to>
                                    </p:set>
                                    <p:animEffect transition="in" filter="blinds(horizontal)">
                                      <p:cBhvr>
                                        <p:cTn id="7" dur="500"/>
                                        <p:tgtEl>
                                          <p:spTgt spid="848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8899">
                                            <p:txEl>
                                              <p:pRg st="1" end="1"/>
                                            </p:txEl>
                                          </p:spTgt>
                                        </p:tgtEl>
                                        <p:attrNameLst>
                                          <p:attrName>style.visibility</p:attrName>
                                        </p:attrNameLst>
                                      </p:cBhvr>
                                      <p:to>
                                        <p:strVal val="visible"/>
                                      </p:to>
                                    </p:set>
                                    <p:animEffect transition="in" filter="blinds(horizontal)">
                                      <p:cBhvr>
                                        <p:cTn id="12" dur="500"/>
                                        <p:tgtEl>
                                          <p:spTgt spid="848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8899">
                                            <p:txEl>
                                              <p:pRg st="2" end="2"/>
                                            </p:txEl>
                                          </p:spTgt>
                                        </p:tgtEl>
                                        <p:attrNameLst>
                                          <p:attrName>style.visibility</p:attrName>
                                        </p:attrNameLst>
                                      </p:cBhvr>
                                      <p:to>
                                        <p:strVal val="visible"/>
                                      </p:to>
                                    </p:set>
                                    <p:animEffect transition="in" filter="blinds(horizontal)">
                                      <p:cBhvr>
                                        <p:cTn id="17" dur="500"/>
                                        <p:tgtEl>
                                          <p:spTgt spid="848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9"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77200" cy="1143000"/>
          </a:xfrm>
        </p:spPr>
        <p:txBody>
          <a:bodyPr/>
          <a:lstStyle/>
          <a:p>
            <a:pPr>
              <a:lnSpc>
                <a:spcPct val="90000"/>
              </a:lnSpc>
              <a:defRPr/>
            </a:pPr>
            <a:r>
              <a:rPr lang="en-US" sz="4000" dirty="0" smtClean="0"/>
              <a:t>BP and the Troubling History on Budget Cuts</a:t>
            </a:r>
            <a:endParaRPr lang="en-US" sz="4000" dirty="0"/>
          </a:p>
        </p:txBody>
      </p:sp>
      <p:sp>
        <p:nvSpPr>
          <p:cNvPr id="13315" name="Content Placeholder 2"/>
          <p:cNvSpPr>
            <a:spLocks noGrp="1"/>
          </p:cNvSpPr>
          <p:nvPr>
            <p:ph idx="1"/>
          </p:nvPr>
        </p:nvSpPr>
        <p:spPr>
          <a:xfrm>
            <a:off x="1066800" y="1600200"/>
            <a:ext cx="7924800" cy="4560888"/>
          </a:xfrm>
        </p:spPr>
        <p:txBody>
          <a:bodyPr/>
          <a:lstStyle/>
          <a:p>
            <a:pPr>
              <a:spcBef>
                <a:spcPts val="863"/>
              </a:spcBef>
            </a:pPr>
            <a:r>
              <a:rPr lang="en-US" altLang="en-US" sz="3200" smtClean="0"/>
              <a:t>Texas City Refinery</a:t>
            </a:r>
          </a:p>
          <a:p>
            <a:pPr lvl="1">
              <a:spcBef>
                <a:spcPts val="863"/>
              </a:spcBef>
            </a:pPr>
            <a:r>
              <a:rPr lang="en-US" altLang="en-US" sz="2400" smtClean="0"/>
              <a:t>15 deaths; 170 workers injured</a:t>
            </a:r>
          </a:p>
          <a:p>
            <a:pPr lvl="1">
              <a:spcBef>
                <a:spcPts val="863"/>
              </a:spcBef>
            </a:pPr>
            <a:r>
              <a:rPr lang="en-US" altLang="en-US" sz="2400" smtClean="0"/>
              <a:t>4,000 suits totaling $2.1 billion in damages</a:t>
            </a:r>
          </a:p>
          <a:p>
            <a:pPr lvl="1">
              <a:spcBef>
                <a:spcPts val="863"/>
              </a:spcBef>
            </a:pPr>
            <a:r>
              <a:rPr lang="en-US" altLang="en-US" sz="2400" smtClean="0"/>
              <a:t>OSHA found 271 safety violations at the plant; they were not addressed prior to the explosion; post-explosion, 439 “willful and egregious violations”</a:t>
            </a:r>
          </a:p>
          <a:p>
            <a:pPr lvl="1">
              <a:spcBef>
                <a:spcPts val="863"/>
              </a:spcBef>
            </a:pPr>
            <a:r>
              <a:rPr lang="en-US" altLang="en-US" sz="2400" smtClean="0"/>
              <a:t>$87 million OSHA fine (</a:t>
            </a:r>
            <a:r>
              <a:rPr lang="en-US" altLang="en-US" sz="2000" smtClean="0"/>
              <a:t>4X the last largest fine)</a:t>
            </a:r>
          </a:p>
          <a:p>
            <a:pPr lvl="1">
              <a:spcBef>
                <a:spcPts val="863"/>
              </a:spcBef>
            </a:pPr>
            <a:r>
              <a:rPr lang="en-US" altLang="en-US" sz="2400" smtClean="0"/>
              <a:t>$50 million fine to EPA</a:t>
            </a:r>
          </a:p>
          <a:p>
            <a:pPr>
              <a:spcBef>
                <a:spcPts val="863"/>
              </a:spcBef>
            </a:pPr>
            <a:r>
              <a:rPr lang="en-US" altLang="en-US" sz="2800" smtClean="0"/>
              <a:t>Prudhoe Bay Pipeline Burst:  No Smart-Pigging</a:t>
            </a:r>
          </a:p>
        </p:txBody>
      </p:sp>
      <p:sp>
        <p:nvSpPr>
          <p:cNvPr id="6" name="Slide Number Placeholder 3"/>
          <p:cNvSpPr>
            <a:spLocks noGrp="1"/>
          </p:cNvSpPr>
          <p:nvPr>
            <p:ph type="sldNum" sz="quarter" idx="10"/>
          </p:nvPr>
        </p:nvSpPr>
        <p:spPr/>
        <p:txBody>
          <a:bodyPr/>
          <a:lstStyle/>
          <a:p>
            <a:pPr>
              <a:defRPr/>
            </a:pPr>
            <a:r>
              <a:rPr lang="en-US" dirty="0"/>
              <a:t>11-</a:t>
            </a:r>
            <a:fld id="{A420B561-D710-4663-A91F-02EA475D96EE}" type="slidenum">
              <a:rPr lang="en-US"/>
              <a:pPr>
                <a:defRPr/>
              </a:pPr>
              <a:t>35</a:t>
            </a:fld>
            <a:endParaRPr lang="en-US" dirty="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2" dur="500"/>
                                        <p:tgtEl>
                                          <p:spTgt spid="13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7" dur="500"/>
                                        <p:tgtEl>
                                          <p:spTgt spid="13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32" dur="500"/>
                                        <p:tgtEl>
                                          <p:spTgt spid="133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37" dur="500"/>
                                        <p:tgtEl>
                                          <p:spTgt spid="13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77200" cy="1143000"/>
          </a:xfrm>
        </p:spPr>
        <p:txBody>
          <a:bodyPr/>
          <a:lstStyle/>
          <a:p>
            <a:pPr>
              <a:defRPr/>
            </a:pPr>
            <a:r>
              <a:rPr lang="en-US" sz="4000" dirty="0" smtClean="0"/>
              <a:t>Findings on BP Atlantis Problems</a:t>
            </a:r>
            <a:endParaRPr lang="en-US" sz="4000" dirty="0"/>
          </a:p>
        </p:txBody>
      </p:sp>
      <p:sp>
        <p:nvSpPr>
          <p:cNvPr id="14339" name="Content Placeholder 2"/>
          <p:cNvSpPr>
            <a:spLocks noGrp="1"/>
          </p:cNvSpPr>
          <p:nvPr>
            <p:ph idx="1"/>
          </p:nvPr>
        </p:nvSpPr>
        <p:spPr>
          <a:xfrm>
            <a:off x="1066800" y="1600200"/>
            <a:ext cx="7620000" cy="4800600"/>
          </a:xfrm>
        </p:spPr>
        <p:txBody>
          <a:bodyPr/>
          <a:lstStyle/>
          <a:p>
            <a:pPr>
              <a:spcBef>
                <a:spcPts val="863"/>
              </a:spcBef>
            </a:pPr>
            <a:r>
              <a:rPr lang="en-US" altLang="en-US" smtClean="0"/>
              <a:t>“Put off repairing the pump in the context of a tight cost budget.”</a:t>
            </a:r>
          </a:p>
          <a:p>
            <a:pPr>
              <a:spcBef>
                <a:spcPts val="863"/>
              </a:spcBef>
            </a:pPr>
            <a:r>
              <a:rPr lang="en-US" altLang="en-US" smtClean="0"/>
              <a:t>“Leadership did not clearly question the safety impact of the delay in repair.”</a:t>
            </a:r>
          </a:p>
          <a:p>
            <a:pPr>
              <a:spcBef>
                <a:spcPts val="863"/>
              </a:spcBef>
            </a:pPr>
            <a:r>
              <a:rPr lang="en-US" altLang="en-US" smtClean="0"/>
              <a:t>Employee safety officer: “You only ever got questioned on why you couldn’t spend less.”</a:t>
            </a:r>
          </a:p>
        </p:txBody>
      </p:sp>
      <p:sp>
        <p:nvSpPr>
          <p:cNvPr id="5" name="Slide Number Placeholder 3"/>
          <p:cNvSpPr txBox="1">
            <a:spLocks/>
          </p:cNvSpPr>
          <p:nvPr/>
        </p:nvSpPr>
        <p:spPr bwMode="auto">
          <a:xfrm>
            <a:off x="3505200" y="6381750"/>
            <a:ext cx="2133600" cy="476250"/>
          </a:xfrm>
          <a:prstGeom prst="rect">
            <a:avLst/>
          </a:prstGeom>
          <a:noFill/>
          <a:ln w="9525">
            <a:noFill/>
            <a:miter lim="800000"/>
            <a:headEnd/>
            <a:tailEnd/>
          </a:ln>
          <a:effectLst/>
        </p:spPr>
        <p:txBody>
          <a:bodyPr/>
          <a:lstStyle/>
          <a:p>
            <a:pPr algn="ctr">
              <a:defRPr/>
            </a:pPr>
            <a:r>
              <a:rPr lang="en-US" sz="2400" dirty="0">
                <a:latin typeface="+mn-lt"/>
                <a:cs typeface="+mn-cs"/>
              </a:rPr>
              <a:t>11-</a:t>
            </a:r>
            <a:fld id="{17238F11-AE2B-4010-9951-1E7F8FFB7C23}" type="slidenum">
              <a:rPr lang="en-US" sz="2400">
                <a:latin typeface="+mn-lt"/>
                <a:cs typeface="+mn-cs"/>
              </a:rPr>
              <a:pPr algn="ctr">
                <a:defRPr/>
              </a:pPr>
              <a:t>36</a:t>
            </a:fld>
            <a:endParaRPr lang="en-US" sz="2400" dirty="0">
              <a:latin typeface="+mn-lt"/>
              <a:cs typeface="+mn-cs"/>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BP Headlines</a:t>
            </a:r>
            <a:endParaRPr lang="en-US" dirty="0"/>
          </a:p>
        </p:txBody>
      </p:sp>
      <p:sp>
        <p:nvSpPr>
          <p:cNvPr id="15363" name="Content Placeholder 2"/>
          <p:cNvSpPr>
            <a:spLocks noGrp="1"/>
          </p:cNvSpPr>
          <p:nvPr>
            <p:ph idx="1"/>
          </p:nvPr>
        </p:nvSpPr>
        <p:spPr>
          <a:xfrm>
            <a:off x="1066800" y="1644650"/>
            <a:ext cx="8077200" cy="5060950"/>
          </a:xfrm>
        </p:spPr>
        <p:txBody>
          <a:bodyPr/>
          <a:lstStyle/>
          <a:p>
            <a:pPr marL="234950" indent="-234950">
              <a:spcBef>
                <a:spcPts val="600"/>
              </a:spcBef>
            </a:pPr>
            <a:r>
              <a:rPr lang="en-US" altLang="en-US" sz="2000" smtClean="0"/>
              <a:t>“BP Crew Focused on Costs”  </a:t>
            </a:r>
            <a:r>
              <a:rPr lang="en-US" altLang="en-US" sz="2000" i="1" smtClean="0"/>
              <a:t>Wall Street Journal, </a:t>
            </a:r>
            <a:r>
              <a:rPr lang="en-US" altLang="en-US" sz="2000" smtClean="0"/>
              <a:t>June 15, 2010, p. A1.</a:t>
            </a:r>
          </a:p>
          <a:p>
            <a:pPr marL="234950" indent="-234950">
              <a:spcBef>
                <a:spcPts val="600"/>
              </a:spcBef>
            </a:pPr>
            <a:r>
              <a:rPr lang="en-US" altLang="en-US" sz="2000" smtClean="0"/>
              <a:t>“Unusual Decisions Set Stage for BP Disaster,” </a:t>
            </a:r>
            <a:r>
              <a:rPr lang="en-US" altLang="en-US" sz="2000" i="1" smtClean="0"/>
              <a:t>Wall Street Journal, </a:t>
            </a:r>
            <a:r>
              <a:rPr lang="en-US" altLang="en-US" sz="2000" smtClean="0"/>
              <a:t>May 27, 2010, p. A1. </a:t>
            </a:r>
          </a:p>
          <a:p>
            <a:pPr marL="234950" indent="-234950">
              <a:spcBef>
                <a:spcPts val="600"/>
              </a:spcBef>
            </a:pPr>
            <a:r>
              <a:rPr lang="en-US" altLang="en-US" sz="2000" smtClean="0"/>
              <a:t>“Oil Execs: BP Didn’t Meet Standards,” </a:t>
            </a:r>
            <a:r>
              <a:rPr lang="en-US" altLang="en-US" sz="2000" i="1" smtClean="0"/>
              <a:t>USA Today, </a:t>
            </a:r>
            <a:r>
              <a:rPr lang="en-US" altLang="en-US" sz="2000" smtClean="0"/>
              <a:t>June 16, 2010, p. 1B.</a:t>
            </a:r>
          </a:p>
          <a:p>
            <a:pPr marL="234950" indent="-234950">
              <a:spcBef>
                <a:spcPts val="600"/>
              </a:spcBef>
            </a:pPr>
            <a:r>
              <a:rPr lang="en-US" altLang="en-US" sz="2000" smtClean="0"/>
              <a:t>“Members of Past Disaster Panels See Recurring Pattern,” </a:t>
            </a:r>
            <a:r>
              <a:rPr lang="en-US" altLang="en-US" sz="2000" i="1" smtClean="0"/>
              <a:t>Wall Street Journal, </a:t>
            </a:r>
            <a:r>
              <a:rPr lang="en-US" altLang="en-US" sz="2000" smtClean="0"/>
              <a:t>June 16, 2010, p. A4.</a:t>
            </a:r>
          </a:p>
          <a:p>
            <a:pPr marL="234950" indent="-234950">
              <a:spcBef>
                <a:spcPts val="600"/>
              </a:spcBef>
            </a:pPr>
            <a:r>
              <a:rPr lang="en-US" altLang="en-US" sz="2000" smtClean="0"/>
              <a:t>“The Five Shortcuts That Prioritized Time and Money Over Safety,” </a:t>
            </a:r>
            <a:r>
              <a:rPr lang="en-US" altLang="en-US" sz="2000" i="1" smtClean="0"/>
              <a:t>Wall Street Journal, </a:t>
            </a:r>
            <a:r>
              <a:rPr lang="en-US" altLang="en-US" sz="2000" smtClean="0"/>
              <a:t>June 16, 2010, p. A4. </a:t>
            </a:r>
          </a:p>
          <a:p>
            <a:pPr marL="234950" indent="-234950">
              <a:spcBef>
                <a:spcPts val="600"/>
              </a:spcBef>
            </a:pPr>
            <a:r>
              <a:rPr lang="en-US" altLang="en-US" sz="2000" smtClean="0"/>
              <a:t>“BP Chose Riskier of Two Options for Well Casing,” </a:t>
            </a:r>
            <a:r>
              <a:rPr lang="en-US" altLang="en-US" sz="2000" i="1" smtClean="0"/>
              <a:t>Wall Street Journal, </a:t>
            </a:r>
            <a:r>
              <a:rPr lang="en-US" altLang="en-US" sz="2000" smtClean="0"/>
              <a:t>May 27, 2010, p. A1. </a:t>
            </a:r>
          </a:p>
          <a:p>
            <a:pPr marL="234950" indent="-234950">
              <a:spcBef>
                <a:spcPts val="600"/>
              </a:spcBef>
            </a:pPr>
            <a:r>
              <a:rPr lang="en-US" altLang="en-US" sz="2000" smtClean="0"/>
              <a:t>“Safety and Cost Drives Clashed As CEO Hayward Remade BP,” </a:t>
            </a:r>
            <a:r>
              <a:rPr lang="en-US" altLang="en-US" sz="2000" i="1" smtClean="0"/>
              <a:t>Wall Street Journal, </a:t>
            </a:r>
            <a:r>
              <a:rPr lang="en-US" altLang="en-US" sz="2000" smtClean="0"/>
              <a:t>June 30, 2010, p. A1. </a:t>
            </a:r>
          </a:p>
          <a:p>
            <a:pPr marL="234950" indent="-234950">
              <a:spcBef>
                <a:spcPts val="600"/>
              </a:spcBef>
            </a:pPr>
            <a:r>
              <a:rPr lang="en-US" altLang="en-US" sz="2000" smtClean="0"/>
              <a:t>“BP Relied on Cheaper Wells,” </a:t>
            </a:r>
            <a:r>
              <a:rPr lang="en-US" altLang="en-US" sz="2000" i="1" smtClean="0"/>
              <a:t>Wall Street Journal, </a:t>
            </a:r>
            <a:r>
              <a:rPr lang="en-US" altLang="en-US" sz="2000" smtClean="0"/>
              <a:t>June 19-20, 2010,     p. A1. </a:t>
            </a:r>
          </a:p>
        </p:txBody>
      </p:sp>
      <p:sp>
        <p:nvSpPr>
          <p:cNvPr id="5" name="Slide Number Placeholder 3"/>
          <p:cNvSpPr txBox="1">
            <a:spLocks/>
          </p:cNvSpPr>
          <p:nvPr/>
        </p:nvSpPr>
        <p:spPr bwMode="auto">
          <a:xfrm>
            <a:off x="3505200" y="6381750"/>
            <a:ext cx="2133600" cy="476250"/>
          </a:xfrm>
          <a:prstGeom prst="rect">
            <a:avLst/>
          </a:prstGeom>
          <a:noFill/>
          <a:ln w="9525">
            <a:noFill/>
            <a:miter lim="800000"/>
            <a:headEnd/>
            <a:tailEnd/>
          </a:ln>
          <a:effectLst/>
        </p:spPr>
        <p:txBody>
          <a:bodyPr/>
          <a:lstStyle/>
          <a:p>
            <a:pPr algn="ctr">
              <a:defRPr/>
            </a:pPr>
            <a:r>
              <a:rPr lang="en-US" sz="2400" dirty="0">
                <a:latin typeface="+mn-lt"/>
                <a:cs typeface="+mn-cs"/>
              </a:rPr>
              <a:t>11-</a:t>
            </a:r>
            <a:fld id="{D79043FB-610F-41CE-99CB-D5BA16FFD5B3}" type="slidenum">
              <a:rPr lang="en-US" sz="2400">
                <a:latin typeface="+mn-lt"/>
                <a:cs typeface="+mn-cs"/>
              </a:rPr>
              <a:pPr algn="ctr">
                <a:defRPr/>
              </a:pPr>
              <a:t>37</a:t>
            </a:fld>
            <a:endParaRPr lang="en-US" sz="2400" dirty="0">
              <a:latin typeface="+mn-lt"/>
              <a:cs typeface="+mn-cs"/>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27" dur="500"/>
                                        <p:tgtEl>
                                          <p:spTgt spid="153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32" dur="500"/>
                                        <p:tgtEl>
                                          <p:spTgt spid="153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363">
                                            <p:txEl>
                                              <p:pRg st="6" end="6"/>
                                            </p:txEl>
                                          </p:spTgt>
                                        </p:tgtEl>
                                        <p:attrNameLst>
                                          <p:attrName>style.visibility</p:attrName>
                                        </p:attrNameLst>
                                      </p:cBhvr>
                                      <p:to>
                                        <p:strVal val="visible"/>
                                      </p:to>
                                    </p:set>
                                    <p:animEffect transition="in" filter="blinds(horizontal)">
                                      <p:cBhvr>
                                        <p:cTn id="37" dur="500"/>
                                        <p:tgtEl>
                                          <p:spTgt spid="153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5363">
                                            <p:txEl>
                                              <p:pRg st="7" end="7"/>
                                            </p:txEl>
                                          </p:spTgt>
                                        </p:tgtEl>
                                        <p:attrNameLst>
                                          <p:attrName>style.visibility</p:attrName>
                                        </p:attrNameLst>
                                      </p:cBhvr>
                                      <p:to>
                                        <p:strVal val="visible"/>
                                      </p:to>
                                    </p:set>
                                    <p:animEffect transition="in" filter="blinds(horizontal)">
                                      <p:cBhvr>
                                        <p:cTn id="42" dur="500"/>
                                        <p:tgtEl>
                                          <p:spTgt spid="15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87F44C2E-D907-498D-96F5-5ED4D51803A8}" type="slidenum">
              <a:rPr lang="en-US"/>
              <a:pPr>
                <a:defRPr/>
              </a:pPr>
              <a:t>3</a:t>
            </a:fld>
            <a:endParaRPr lang="en-US"/>
          </a:p>
        </p:txBody>
      </p:sp>
      <p:sp>
        <p:nvSpPr>
          <p:cNvPr id="797698" name="Rectangle 2"/>
          <p:cNvSpPr>
            <a:spLocks noGrp="1" noChangeArrowheads="1"/>
          </p:cNvSpPr>
          <p:nvPr>
            <p:ph type="title"/>
          </p:nvPr>
        </p:nvSpPr>
        <p:spPr>
          <a:xfrm>
            <a:off x="609600" y="274638"/>
            <a:ext cx="8077200" cy="1173162"/>
          </a:xfrm>
        </p:spPr>
        <p:txBody>
          <a:bodyPr lIns="90488" tIns="44450" rIns="90488" bIns="44450"/>
          <a:lstStyle/>
          <a:p>
            <a:pPr eaLnBrk="1" hangingPunct="1">
              <a:defRPr/>
            </a:pPr>
            <a:r>
              <a:rPr lang="en-US" sz="4000" dirty="0" smtClean="0"/>
              <a:t>Statutory Environmental Laws</a:t>
            </a:r>
          </a:p>
        </p:txBody>
      </p:sp>
      <p:sp>
        <p:nvSpPr>
          <p:cNvPr id="797699" name="Rectangle 3"/>
          <p:cNvSpPr>
            <a:spLocks noGrp="1" noChangeArrowheads="1"/>
          </p:cNvSpPr>
          <p:nvPr>
            <p:ph type="body" idx="1"/>
          </p:nvPr>
        </p:nvSpPr>
        <p:spPr>
          <a:xfrm>
            <a:off x="1066800" y="1600200"/>
            <a:ext cx="7848600" cy="4953000"/>
          </a:xfrm>
        </p:spPr>
        <p:txBody>
          <a:bodyPr lIns="90488" tIns="44450" rIns="90488" bIns="44450"/>
          <a:lstStyle/>
          <a:p>
            <a:pPr eaLnBrk="1" hangingPunct="1">
              <a:spcBef>
                <a:spcPts val="863"/>
              </a:spcBef>
            </a:pPr>
            <a:r>
              <a:rPr lang="en-US" altLang="en-US" sz="3200" dirty="0" smtClean="0"/>
              <a:t>Clean Air Act Amendments of 1970             </a:t>
            </a:r>
          </a:p>
          <a:p>
            <a:pPr lvl="1" eaLnBrk="1" hangingPunct="1">
              <a:spcBef>
                <a:spcPts val="863"/>
              </a:spcBef>
            </a:pPr>
            <a:r>
              <a:rPr lang="en-US" altLang="en-US" sz="2800" dirty="0" smtClean="0"/>
              <a:t>EPA authorized to establish standards               </a:t>
            </a:r>
          </a:p>
          <a:p>
            <a:pPr lvl="1" eaLnBrk="1" hangingPunct="1">
              <a:spcBef>
                <a:spcPts val="863"/>
              </a:spcBef>
            </a:pPr>
            <a:r>
              <a:rPr lang="en-US" altLang="en-US" sz="2800" dirty="0" smtClean="0"/>
              <a:t>States required to adopt implementation plans (SIPs)               </a:t>
            </a:r>
          </a:p>
          <a:p>
            <a:pPr lvl="1" eaLnBrk="1" hangingPunct="1">
              <a:spcBef>
                <a:spcPts val="863"/>
              </a:spcBef>
            </a:pPr>
            <a:r>
              <a:rPr lang="en-US" altLang="en-US" sz="2800" dirty="0" smtClean="0"/>
              <a:t>EPA approval required for plans                  </a:t>
            </a:r>
          </a:p>
          <a:p>
            <a:pPr lvl="1" eaLnBrk="1" hangingPunct="1">
              <a:spcBef>
                <a:spcPts val="863"/>
              </a:spcBef>
            </a:pPr>
            <a:r>
              <a:rPr lang="en-US" altLang="en-US" sz="2800" dirty="0" smtClean="0"/>
              <a:t>Economic and technological issues</a:t>
            </a:r>
          </a:p>
          <a:p>
            <a:pPr eaLnBrk="1" hangingPunct="1">
              <a:spcBef>
                <a:spcPts val="863"/>
              </a:spcBef>
            </a:pPr>
            <a:r>
              <a:rPr lang="en-US" altLang="en-US" sz="3200" dirty="0" smtClean="0"/>
              <a:t>Clean Air Act Amendments of 1977              </a:t>
            </a:r>
          </a:p>
          <a:p>
            <a:pPr lvl="1" eaLnBrk="1" hangingPunct="1">
              <a:spcBef>
                <a:spcPts val="863"/>
              </a:spcBef>
            </a:pPr>
            <a:r>
              <a:rPr lang="en-US" altLang="en-US" sz="2800" dirty="0" smtClean="0"/>
              <a:t>Non-attainment areas</a:t>
            </a:r>
          </a:p>
          <a:p>
            <a:pPr lvl="1" eaLnBrk="1" hangingPunct="1">
              <a:spcBef>
                <a:spcPts val="863"/>
              </a:spcBef>
            </a:pPr>
            <a:r>
              <a:rPr lang="en-US" altLang="en-US" sz="2800" dirty="0" smtClean="0"/>
              <a:t>Prevention of significant deterioration (PSD) areas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Effect transition="in" filter="blinds(horizontal)">
                                      <p:cBhvr>
                                        <p:cTn id="7" dur="500"/>
                                        <p:tgtEl>
                                          <p:spTgt spid="797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7699">
                                            <p:txEl>
                                              <p:pRg st="1" end="1"/>
                                            </p:txEl>
                                          </p:spTgt>
                                        </p:tgtEl>
                                        <p:attrNameLst>
                                          <p:attrName>style.visibility</p:attrName>
                                        </p:attrNameLst>
                                      </p:cBhvr>
                                      <p:to>
                                        <p:strVal val="visible"/>
                                      </p:to>
                                    </p:set>
                                    <p:animEffect transition="in" filter="blinds(horizontal)">
                                      <p:cBhvr>
                                        <p:cTn id="12" dur="500"/>
                                        <p:tgtEl>
                                          <p:spTgt spid="797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7699">
                                            <p:txEl>
                                              <p:pRg st="2" end="2"/>
                                            </p:txEl>
                                          </p:spTgt>
                                        </p:tgtEl>
                                        <p:attrNameLst>
                                          <p:attrName>style.visibility</p:attrName>
                                        </p:attrNameLst>
                                      </p:cBhvr>
                                      <p:to>
                                        <p:strVal val="visible"/>
                                      </p:to>
                                    </p:set>
                                    <p:animEffect transition="in" filter="blinds(horizontal)">
                                      <p:cBhvr>
                                        <p:cTn id="17" dur="500"/>
                                        <p:tgtEl>
                                          <p:spTgt spid="797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7699">
                                            <p:txEl>
                                              <p:pRg st="3" end="3"/>
                                            </p:txEl>
                                          </p:spTgt>
                                        </p:tgtEl>
                                        <p:attrNameLst>
                                          <p:attrName>style.visibility</p:attrName>
                                        </p:attrNameLst>
                                      </p:cBhvr>
                                      <p:to>
                                        <p:strVal val="visible"/>
                                      </p:to>
                                    </p:set>
                                    <p:animEffect transition="in" filter="blinds(horizontal)">
                                      <p:cBhvr>
                                        <p:cTn id="22" dur="500"/>
                                        <p:tgtEl>
                                          <p:spTgt spid="797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97699">
                                            <p:txEl>
                                              <p:pRg st="4" end="4"/>
                                            </p:txEl>
                                          </p:spTgt>
                                        </p:tgtEl>
                                        <p:attrNameLst>
                                          <p:attrName>style.visibility</p:attrName>
                                        </p:attrNameLst>
                                      </p:cBhvr>
                                      <p:to>
                                        <p:strVal val="visible"/>
                                      </p:to>
                                    </p:set>
                                    <p:animEffect transition="in" filter="blinds(horizontal)">
                                      <p:cBhvr>
                                        <p:cTn id="27" dur="500"/>
                                        <p:tgtEl>
                                          <p:spTgt spid="7976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7699">
                                            <p:txEl>
                                              <p:pRg st="5" end="5"/>
                                            </p:txEl>
                                          </p:spTgt>
                                        </p:tgtEl>
                                        <p:attrNameLst>
                                          <p:attrName>style.visibility</p:attrName>
                                        </p:attrNameLst>
                                      </p:cBhvr>
                                      <p:to>
                                        <p:strVal val="visible"/>
                                      </p:to>
                                    </p:set>
                                    <p:animEffect transition="in" filter="blinds(horizontal)">
                                      <p:cBhvr>
                                        <p:cTn id="32" dur="500"/>
                                        <p:tgtEl>
                                          <p:spTgt spid="7976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7699">
                                            <p:txEl>
                                              <p:pRg st="6" end="6"/>
                                            </p:txEl>
                                          </p:spTgt>
                                        </p:tgtEl>
                                        <p:attrNameLst>
                                          <p:attrName>style.visibility</p:attrName>
                                        </p:attrNameLst>
                                      </p:cBhvr>
                                      <p:to>
                                        <p:strVal val="visible"/>
                                      </p:to>
                                    </p:set>
                                    <p:animEffect transition="in" filter="blinds(horizontal)">
                                      <p:cBhvr>
                                        <p:cTn id="37" dur="500"/>
                                        <p:tgtEl>
                                          <p:spTgt spid="7976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97699">
                                            <p:txEl>
                                              <p:pRg st="7" end="7"/>
                                            </p:txEl>
                                          </p:spTgt>
                                        </p:tgtEl>
                                        <p:attrNameLst>
                                          <p:attrName>style.visibility</p:attrName>
                                        </p:attrNameLst>
                                      </p:cBhvr>
                                      <p:to>
                                        <p:strVal val="visible"/>
                                      </p:to>
                                    </p:set>
                                    <p:animEffect transition="in" filter="blinds(horizontal)">
                                      <p:cBhvr>
                                        <p:cTn id="42" dur="500"/>
                                        <p:tgtEl>
                                          <p:spTgt spid="797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AF41E8A7-00D6-44EC-A194-12552059A286}" type="slidenum">
              <a:rPr lang="en-US"/>
              <a:pPr>
                <a:defRPr/>
              </a:pPr>
              <a:t>4</a:t>
            </a:fld>
            <a:endParaRPr lang="en-US"/>
          </a:p>
        </p:txBody>
      </p:sp>
      <p:sp>
        <p:nvSpPr>
          <p:cNvPr id="799746" name="Rectangle 2"/>
          <p:cNvSpPr>
            <a:spLocks noGrp="1" noChangeArrowheads="1"/>
          </p:cNvSpPr>
          <p:nvPr>
            <p:ph type="title"/>
          </p:nvPr>
        </p:nvSpPr>
        <p:spPr>
          <a:xfrm>
            <a:off x="609600" y="274638"/>
            <a:ext cx="8077200" cy="1173162"/>
          </a:xfrm>
        </p:spPr>
        <p:txBody>
          <a:bodyPr lIns="90488" tIns="44450" rIns="90488" bIns="44450"/>
          <a:lstStyle/>
          <a:p>
            <a:pPr eaLnBrk="1" hangingPunct="1">
              <a:defRPr/>
            </a:pPr>
            <a:r>
              <a:rPr lang="en-US" sz="4000" dirty="0" smtClean="0"/>
              <a:t>Statutory Environmental Laws</a:t>
            </a:r>
          </a:p>
        </p:txBody>
      </p:sp>
      <p:sp>
        <p:nvSpPr>
          <p:cNvPr id="799747" name="Rectangle 3"/>
          <p:cNvSpPr>
            <a:spLocks noGrp="1" noChangeArrowheads="1"/>
          </p:cNvSpPr>
          <p:nvPr>
            <p:ph type="body" idx="1"/>
          </p:nvPr>
        </p:nvSpPr>
        <p:spPr>
          <a:xfrm>
            <a:off x="1066800" y="1600200"/>
            <a:ext cx="7848600" cy="4724400"/>
          </a:xfrm>
        </p:spPr>
        <p:txBody>
          <a:bodyPr lIns="90488" tIns="44450" rIns="90488" bIns="44450"/>
          <a:lstStyle/>
          <a:p>
            <a:pPr eaLnBrk="1" hangingPunct="1">
              <a:spcBef>
                <a:spcPts val="863"/>
              </a:spcBef>
            </a:pPr>
            <a:r>
              <a:rPr lang="en-US" altLang="en-US" sz="3200" smtClean="0"/>
              <a:t>Economic Controls for Nonattainment Areas</a:t>
            </a:r>
          </a:p>
          <a:p>
            <a:pPr lvl="1" eaLnBrk="1" hangingPunct="1">
              <a:spcBef>
                <a:spcPts val="863"/>
              </a:spcBef>
            </a:pPr>
            <a:r>
              <a:rPr lang="en-US" altLang="en-US" sz="2800" smtClean="0"/>
              <a:t>New plants must have greatest possible emission control</a:t>
            </a:r>
          </a:p>
          <a:p>
            <a:pPr lvl="1" eaLnBrk="1" hangingPunct="1">
              <a:spcBef>
                <a:spcPts val="863"/>
              </a:spcBef>
            </a:pPr>
            <a:r>
              <a:rPr lang="en-US" altLang="en-US" sz="2800" smtClean="0"/>
              <a:t>All other operations must be in compliance</a:t>
            </a:r>
          </a:p>
          <a:p>
            <a:pPr lvl="1" eaLnBrk="1" hangingPunct="1">
              <a:spcBef>
                <a:spcPts val="863"/>
              </a:spcBef>
            </a:pPr>
            <a:r>
              <a:rPr lang="en-US" altLang="en-US" sz="2800" smtClean="0"/>
              <a:t>New plant emissions must be offset with reduction elsewhere</a:t>
            </a:r>
          </a:p>
          <a:p>
            <a:pPr lvl="1" eaLnBrk="1" hangingPunct="1">
              <a:spcBef>
                <a:spcPts val="863"/>
              </a:spcBef>
            </a:pPr>
            <a:r>
              <a:rPr lang="en-US" altLang="en-US" sz="2800" smtClean="0"/>
              <a:t>Follows bubble concept; for new plant to begin operations, its pollution must be offset by reduction in the area</a:t>
            </a:r>
          </a:p>
          <a:p>
            <a:pPr lvl="1" eaLnBrk="1" hangingPunct="1">
              <a:lnSpc>
                <a:spcPct val="80000"/>
              </a:lnSpc>
              <a:buFontTx/>
              <a:buNone/>
            </a:pPr>
            <a:r>
              <a:rPr lang="en-US" altLang="en-US" sz="4000" smtClean="0"/>
              <a: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9747">
                                            <p:txEl>
                                              <p:pRg st="0" end="0"/>
                                            </p:txEl>
                                          </p:spTgt>
                                        </p:tgtEl>
                                        <p:attrNameLst>
                                          <p:attrName>style.visibility</p:attrName>
                                        </p:attrNameLst>
                                      </p:cBhvr>
                                      <p:to>
                                        <p:strVal val="visible"/>
                                      </p:to>
                                    </p:set>
                                    <p:animEffect transition="in" filter="blinds(horizontal)">
                                      <p:cBhvr>
                                        <p:cTn id="7" dur="500"/>
                                        <p:tgtEl>
                                          <p:spTgt spid="799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9747">
                                            <p:txEl>
                                              <p:pRg st="1" end="1"/>
                                            </p:txEl>
                                          </p:spTgt>
                                        </p:tgtEl>
                                        <p:attrNameLst>
                                          <p:attrName>style.visibility</p:attrName>
                                        </p:attrNameLst>
                                      </p:cBhvr>
                                      <p:to>
                                        <p:strVal val="visible"/>
                                      </p:to>
                                    </p:set>
                                    <p:animEffect transition="in" filter="blinds(horizontal)">
                                      <p:cBhvr>
                                        <p:cTn id="12" dur="500"/>
                                        <p:tgtEl>
                                          <p:spTgt spid="799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9747">
                                            <p:txEl>
                                              <p:pRg st="2" end="2"/>
                                            </p:txEl>
                                          </p:spTgt>
                                        </p:tgtEl>
                                        <p:attrNameLst>
                                          <p:attrName>style.visibility</p:attrName>
                                        </p:attrNameLst>
                                      </p:cBhvr>
                                      <p:to>
                                        <p:strVal val="visible"/>
                                      </p:to>
                                    </p:set>
                                    <p:animEffect transition="in" filter="blinds(horizontal)">
                                      <p:cBhvr>
                                        <p:cTn id="17" dur="500"/>
                                        <p:tgtEl>
                                          <p:spTgt spid="799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99747">
                                            <p:txEl>
                                              <p:pRg st="3" end="3"/>
                                            </p:txEl>
                                          </p:spTgt>
                                        </p:tgtEl>
                                        <p:attrNameLst>
                                          <p:attrName>style.visibility</p:attrName>
                                        </p:attrNameLst>
                                      </p:cBhvr>
                                      <p:to>
                                        <p:strVal val="visible"/>
                                      </p:to>
                                    </p:set>
                                    <p:animEffect transition="in" filter="blinds(horizontal)">
                                      <p:cBhvr>
                                        <p:cTn id="22" dur="500"/>
                                        <p:tgtEl>
                                          <p:spTgt spid="799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99747">
                                            <p:txEl>
                                              <p:pRg st="4" end="4"/>
                                            </p:txEl>
                                          </p:spTgt>
                                        </p:tgtEl>
                                        <p:attrNameLst>
                                          <p:attrName>style.visibility</p:attrName>
                                        </p:attrNameLst>
                                      </p:cBhvr>
                                      <p:to>
                                        <p:strVal val="visible"/>
                                      </p:to>
                                    </p:set>
                                    <p:animEffect transition="in" filter="blinds(horizontal)">
                                      <p:cBhvr>
                                        <p:cTn id="27" dur="500"/>
                                        <p:tgtEl>
                                          <p:spTgt spid="7997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9747">
                                            <p:txEl>
                                              <p:pRg st="5" end="5"/>
                                            </p:txEl>
                                          </p:spTgt>
                                        </p:tgtEl>
                                        <p:attrNameLst>
                                          <p:attrName>style.visibility</p:attrName>
                                        </p:attrNameLst>
                                      </p:cBhvr>
                                      <p:to>
                                        <p:strVal val="visible"/>
                                      </p:to>
                                    </p:set>
                                    <p:animEffect transition="in" filter="blinds(horizontal)">
                                      <p:cBhvr>
                                        <p:cTn id="32" dur="500"/>
                                        <p:tgtEl>
                                          <p:spTgt spid="799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7"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B7457FB4-F72D-4338-AE01-9DC7B63B1310}" type="slidenum">
              <a:rPr lang="en-US"/>
              <a:pPr>
                <a:defRPr/>
              </a:pPr>
              <a:t>5</a:t>
            </a:fld>
            <a:endParaRPr lang="en-US"/>
          </a:p>
        </p:txBody>
      </p:sp>
      <p:sp>
        <p:nvSpPr>
          <p:cNvPr id="801794" name="Rectangle 2"/>
          <p:cNvSpPr>
            <a:spLocks noGrp="1" noChangeArrowheads="1"/>
          </p:cNvSpPr>
          <p:nvPr>
            <p:ph type="title"/>
          </p:nvPr>
        </p:nvSpPr>
        <p:spPr>
          <a:xfrm>
            <a:off x="609600" y="274638"/>
            <a:ext cx="8077200" cy="1173162"/>
          </a:xfrm>
        </p:spPr>
        <p:txBody>
          <a:bodyPr lIns="90488" tIns="44450" rIns="90488" bIns="44450"/>
          <a:lstStyle/>
          <a:p>
            <a:pPr eaLnBrk="1" hangingPunct="1">
              <a:defRPr/>
            </a:pPr>
            <a:r>
              <a:rPr lang="en-US" sz="4000" dirty="0" smtClean="0"/>
              <a:t>Statutory Environmental Laws</a:t>
            </a:r>
          </a:p>
        </p:txBody>
      </p:sp>
      <p:sp>
        <p:nvSpPr>
          <p:cNvPr id="801795" name="Rectangle 3"/>
          <p:cNvSpPr>
            <a:spLocks noGrp="1" noChangeArrowheads="1"/>
          </p:cNvSpPr>
          <p:nvPr>
            <p:ph type="body" idx="1"/>
          </p:nvPr>
        </p:nvSpPr>
        <p:spPr/>
        <p:txBody>
          <a:bodyPr lIns="90488" tIns="44450" rIns="90488" bIns="44450"/>
          <a:lstStyle/>
          <a:p>
            <a:pPr eaLnBrk="1" hangingPunct="1"/>
            <a:r>
              <a:rPr lang="en-US" altLang="en-US" smtClean="0"/>
              <a:t>Control in PSD areas</a:t>
            </a:r>
          </a:p>
          <a:p>
            <a:pPr lvl="1" eaLnBrk="1" hangingPunct="1"/>
            <a:r>
              <a:rPr lang="en-US" altLang="en-US" smtClean="0"/>
              <a:t>Prevention of significant deterioration</a:t>
            </a:r>
          </a:p>
          <a:p>
            <a:pPr lvl="2" eaLnBrk="1" hangingPunct="1"/>
            <a:r>
              <a:rPr lang="en-US" altLang="en-US" smtClean="0"/>
              <a:t>EPA has right to review proposed plant construction</a:t>
            </a:r>
          </a:p>
          <a:p>
            <a:pPr lvl="2" eaLnBrk="1" hangingPunct="1"/>
            <a:r>
              <a:rPr lang="en-US" altLang="en-US" smtClean="0"/>
              <a:t>Plant has to show that there will not be significant deterioration</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1795">
                                            <p:txEl>
                                              <p:pRg st="0" end="0"/>
                                            </p:txEl>
                                          </p:spTgt>
                                        </p:tgtEl>
                                        <p:attrNameLst>
                                          <p:attrName>style.visibility</p:attrName>
                                        </p:attrNameLst>
                                      </p:cBhvr>
                                      <p:to>
                                        <p:strVal val="visible"/>
                                      </p:to>
                                    </p:set>
                                    <p:animEffect transition="in" filter="blinds(horizontal)">
                                      <p:cBhvr>
                                        <p:cTn id="7" dur="500"/>
                                        <p:tgtEl>
                                          <p:spTgt spid="801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1795">
                                            <p:txEl>
                                              <p:pRg st="1" end="1"/>
                                            </p:txEl>
                                          </p:spTgt>
                                        </p:tgtEl>
                                        <p:attrNameLst>
                                          <p:attrName>style.visibility</p:attrName>
                                        </p:attrNameLst>
                                      </p:cBhvr>
                                      <p:to>
                                        <p:strVal val="visible"/>
                                      </p:to>
                                    </p:set>
                                    <p:animEffect transition="in" filter="blinds(horizontal)">
                                      <p:cBhvr>
                                        <p:cTn id="12" dur="500"/>
                                        <p:tgtEl>
                                          <p:spTgt spid="801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1795">
                                            <p:txEl>
                                              <p:pRg st="2" end="2"/>
                                            </p:txEl>
                                          </p:spTgt>
                                        </p:tgtEl>
                                        <p:attrNameLst>
                                          <p:attrName>style.visibility</p:attrName>
                                        </p:attrNameLst>
                                      </p:cBhvr>
                                      <p:to>
                                        <p:strVal val="visible"/>
                                      </p:to>
                                    </p:set>
                                    <p:animEffect transition="in" filter="blinds(horizontal)">
                                      <p:cBhvr>
                                        <p:cTn id="17" dur="500"/>
                                        <p:tgtEl>
                                          <p:spTgt spid="801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1795">
                                            <p:txEl>
                                              <p:pRg st="3" end="3"/>
                                            </p:txEl>
                                          </p:spTgt>
                                        </p:tgtEl>
                                        <p:attrNameLst>
                                          <p:attrName>style.visibility</p:attrName>
                                        </p:attrNameLst>
                                      </p:cBhvr>
                                      <p:to>
                                        <p:strVal val="visible"/>
                                      </p:to>
                                    </p:set>
                                    <p:animEffect transition="in" filter="blinds(horizontal)">
                                      <p:cBhvr>
                                        <p:cTn id="22" dur="500"/>
                                        <p:tgtEl>
                                          <p:spTgt spid="801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5"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7876810E-88BE-4A00-878C-73088A939C81}" type="slidenum">
              <a:rPr lang="en-US"/>
              <a:pPr>
                <a:defRPr/>
              </a:pPr>
              <a:t>6</a:t>
            </a:fld>
            <a:endParaRPr lang="en-US"/>
          </a:p>
        </p:txBody>
      </p:sp>
      <p:sp>
        <p:nvSpPr>
          <p:cNvPr id="803842" name="Rectangle 2"/>
          <p:cNvSpPr>
            <a:spLocks noGrp="1" noChangeArrowheads="1"/>
          </p:cNvSpPr>
          <p:nvPr>
            <p:ph type="title"/>
          </p:nvPr>
        </p:nvSpPr>
        <p:spPr>
          <a:xfrm>
            <a:off x="609600" y="274638"/>
            <a:ext cx="8077200" cy="1173162"/>
          </a:xfrm>
        </p:spPr>
        <p:txBody>
          <a:bodyPr lIns="90488" tIns="44450" rIns="90488" bIns="44450"/>
          <a:lstStyle/>
          <a:p>
            <a:pPr eaLnBrk="1" hangingPunct="1">
              <a:defRPr/>
            </a:pPr>
            <a:r>
              <a:rPr lang="en-US" sz="4000" dirty="0" smtClean="0"/>
              <a:t>Statutory Environmental Laws</a:t>
            </a:r>
          </a:p>
        </p:txBody>
      </p:sp>
      <p:sp>
        <p:nvSpPr>
          <p:cNvPr id="803843" name="Rectangle 3"/>
          <p:cNvSpPr>
            <a:spLocks noGrp="1" noChangeArrowheads="1"/>
          </p:cNvSpPr>
          <p:nvPr>
            <p:ph type="body" idx="1"/>
          </p:nvPr>
        </p:nvSpPr>
        <p:spPr/>
        <p:txBody>
          <a:bodyPr lIns="90488" tIns="44450" rIns="90488" bIns="44450"/>
          <a:lstStyle/>
          <a:p>
            <a:pPr eaLnBrk="1" hangingPunct="1"/>
            <a:r>
              <a:rPr lang="en-US" altLang="en-US" smtClean="0"/>
              <a:t>1990 Amendments to Clean Air Act</a:t>
            </a:r>
          </a:p>
          <a:p>
            <a:pPr lvl="1" eaLnBrk="1" hangingPunct="1"/>
            <a:r>
              <a:rPr lang="en-US" altLang="en-US" smtClean="0"/>
              <a:t>Focuses on smog, alternative fuels, toxic emissions, and acid rain</a:t>
            </a:r>
          </a:p>
          <a:p>
            <a:pPr lvl="1" eaLnBrk="1" hangingPunct="1"/>
            <a:r>
              <a:rPr lang="en-US" altLang="en-US" smtClean="0"/>
              <a:t>Federal implementation plan (FIP)  EPA Plan to reduce pollution in cities failing to submit adequate SIP</a:t>
            </a:r>
          </a:p>
          <a:p>
            <a:pPr lvl="1" eaLnBrk="1" hangingPunct="1"/>
            <a:r>
              <a:rPr lang="en-US" altLang="en-US" smtClean="0"/>
              <a:t>Plans must use maximum achievable control technology (MACT)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3843">
                                            <p:txEl>
                                              <p:pRg st="0" end="0"/>
                                            </p:txEl>
                                          </p:spTgt>
                                        </p:tgtEl>
                                        <p:attrNameLst>
                                          <p:attrName>style.visibility</p:attrName>
                                        </p:attrNameLst>
                                      </p:cBhvr>
                                      <p:to>
                                        <p:strVal val="visible"/>
                                      </p:to>
                                    </p:set>
                                    <p:animEffect transition="in" filter="blinds(horizontal)">
                                      <p:cBhvr>
                                        <p:cTn id="7" dur="500"/>
                                        <p:tgtEl>
                                          <p:spTgt spid="803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3843">
                                            <p:txEl>
                                              <p:pRg st="1" end="1"/>
                                            </p:txEl>
                                          </p:spTgt>
                                        </p:tgtEl>
                                        <p:attrNameLst>
                                          <p:attrName>style.visibility</p:attrName>
                                        </p:attrNameLst>
                                      </p:cBhvr>
                                      <p:to>
                                        <p:strVal val="visible"/>
                                      </p:to>
                                    </p:set>
                                    <p:animEffect transition="in" filter="blinds(horizontal)">
                                      <p:cBhvr>
                                        <p:cTn id="12" dur="500"/>
                                        <p:tgtEl>
                                          <p:spTgt spid="803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3843">
                                            <p:txEl>
                                              <p:pRg st="2" end="2"/>
                                            </p:txEl>
                                          </p:spTgt>
                                        </p:tgtEl>
                                        <p:attrNameLst>
                                          <p:attrName>style.visibility</p:attrName>
                                        </p:attrNameLst>
                                      </p:cBhvr>
                                      <p:to>
                                        <p:strVal val="visible"/>
                                      </p:to>
                                    </p:set>
                                    <p:animEffect transition="in" filter="blinds(horizontal)">
                                      <p:cBhvr>
                                        <p:cTn id="17" dur="500"/>
                                        <p:tgtEl>
                                          <p:spTgt spid="803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3843">
                                            <p:txEl>
                                              <p:pRg st="3" end="3"/>
                                            </p:txEl>
                                          </p:spTgt>
                                        </p:tgtEl>
                                        <p:attrNameLst>
                                          <p:attrName>style.visibility</p:attrName>
                                        </p:attrNameLst>
                                      </p:cBhvr>
                                      <p:to>
                                        <p:strVal val="visible"/>
                                      </p:to>
                                    </p:set>
                                    <p:animEffect transition="in" filter="blinds(horizontal)">
                                      <p:cBhvr>
                                        <p:cTn id="22" dur="500"/>
                                        <p:tgtEl>
                                          <p:spTgt spid="803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3"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9AB0BF62-D40E-4F96-9546-C7164C184A8A}" type="slidenum">
              <a:rPr lang="en-US"/>
              <a:pPr>
                <a:defRPr/>
              </a:pPr>
              <a:t>7</a:t>
            </a:fld>
            <a:endParaRPr lang="en-US"/>
          </a:p>
        </p:txBody>
      </p:sp>
      <p:sp>
        <p:nvSpPr>
          <p:cNvPr id="805890" name="Rectangle 2"/>
          <p:cNvSpPr>
            <a:spLocks noGrp="1" noChangeArrowheads="1"/>
          </p:cNvSpPr>
          <p:nvPr>
            <p:ph type="title"/>
          </p:nvPr>
        </p:nvSpPr>
        <p:spPr>
          <a:xfrm>
            <a:off x="609600" y="274638"/>
            <a:ext cx="8077200" cy="1173162"/>
          </a:xfrm>
        </p:spPr>
        <p:txBody>
          <a:bodyPr lIns="90488" tIns="44450" rIns="90488" bIns="44450"/>
          <a:lstStyle/>
          <a:p>
            <a:pPr eaLnBrk="1" hangingPunct="1">
              <a:defRPr/>
            </a:pPr>
            <a:r>
              <a:rPr lang="en-US" sz="4000" dirty="0" smtClean="0"/>
              <a:t>Statutory Environmental Laws</a:t>
            </a:r>
          </a:p>
        </p:txBody>
      </p:sp>
      <p:sp>
        <p:nvSpPr>
          <p:cNvPr id="805891" name="Rectangle 3"/>
          <p:cNvSpPr>
            <a:spLocks noGrp="1" noChangeArrowheads="1"/>
          </p:cNvSpPr>
          <p:nvPr>
            <p:ph type="body" idx="1"/>
          </p:nvPr>
        </p:nvSpPr>
        <p:spPr/>
        <p:txBody>
          <a:bodyPr lIns="90488" tIns="44450" rIns="90488" bIns="44450"/>
          <a:lstStyle/>
          <a:p>
            <a:pPr eaLnBrk="1" hangingPunct="1"/>
            <a:r>
              <a:rPr lang="en-US" altLang="en-US" smtClean="0"/>
              <a:t>1990 Amendments to Clean Air Act</a:t>
            </a:r>
          </a:p>
          <a:p>
            <a:pPr lvl="1" eaLnBrk="1" hangingPunct="1"/>
            <a:r>
              <a:rPr lang="en-US" altLang="en-US" smtClean="0"/>
              <a:t>Acid rain covered</a:t>
            </a:r>
          </a:p>
          <a:p>
            <a:pPr lvl="2" eaLnBrk="1" hangingPunct="1"/>
            <a:r>
              <a:rPr lang="en-US" altLang="en-US" smtClean="0"/>
              <a:t>Sulfur dioxide pollution from factories and coal-fired generating plants</a:t>
            </a:r>
          </a:p>
          <a:p>
            <a:pPr lvl="2" eaLnBrk="1" hangingPunct="1"/>
            <a:r>
              <a:rPr lang="en-US" altLang="en-US" smtClean="0"/>
              <a:t>Established market for excess sulfur dioxide emissions</a:t>
            </a:r>
          </a:p>
          <a:p>
            <a:pPr lvl="2" eaLnBrk="1" hangingPunct="1"/>
            <a:r>
              <a:rPr lang="en-US" altLang="en-US" smtClean="0"/>
              <a:t>Affected small businesses such as dry cleaners, paint shops, and bakeries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5891">
                                            <p:txEl>
                                              <p:pRg st="0" end="0"/>
                                            </p:txEl>
                                          </p:spTgt>
                                        </p:tgtEl>
                                        <p:attrNameLst>
                                          <p:attrName>style.visibility</p:attrName>
                                        </p:attrNameLst>
                                      </p:cBhvr>
                                      <p:to>
                                        <p:strVal val="visible"/>
                                      </p:to>
                                    </p:set>
                                    <p:animEffect transition="in" filter="blinds(horizontal)">
                                      <p:cBhvr>
                                        <p:cTn id="7" dur="500"/>
                                        <p:tgtEl>
                                          <p:spTgt spid="80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5891">
                                            <p:txEl>
                                              <p:pRg st="1" end="1"/>
                                            </p:txEl>
                                          </p:spTgt>
                                        </p:tgtEl>
                                        <p:attrNameLst>
                                          <p:attrName>style.visibility</p:attrName>
                                        </p:attrNameLst>
                                      </p:cBhvr>
                                      <p:to>
                                        <p:strVal val="visible"/>
                                      </p:to>
                                    </p:set>
                                    <p:animEffect transition="in" filter="blinds(horizontal)">
                                      <p:cBhvr>
                                        <p:cTn id="12" dur="500"/>
                                        <p:tgtEl>
                                          <p:spTgt spid="805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5891">
                                            <p:txEl>
                                              <p:pRg st="2" end="2"/>
                                            </p:txEl>
                                          </p:spTgt>
                                        </p:tgtEl>
                                        <p:attrNameLst>
                                          <p:attrName>style.visibility</p:attrName>
                                        </p:attrNameLst>
                                      </p:cBhvr>
                                      <p:to>
                                        <p:strVal val="visible"/>
                                      </p:to>
                                    </p:set>
                                    <p:animEffect transition="in" filter="blinds(horizontal)">
                                      <p:cBhvr>
                                        <p:cTn id="17" dur="500"/>
                                        <p:tgtEl>
                                          <p:spTgt spid="805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5891">
                                            <p:txEl>
                                              <p:pRg st="3" end="3"/>
                                            </p:txEl>
                                          </p:spTgt>
                                        </p:tgtEl>
                                        <p:attrNameLst>
                                          <p:attrName>style.visibility</p:attrName>
                                        </p:attrNameLst>
                                      </p:cBhvr>
                                      <p:to>
                                        <p:strVal val="visible"/>
                                      </p:to>
                                    </p:set>
                                    <p:animEffect transition="in" filter="blinds(horizontal)">
                                      <p:cBhvr>
                                        <p:cTn id="22" dur="500"/>
                                        <p:tgtEl>
                                          <p:spTgt spid="8058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5891">
                                            <p:txEl>
                                              <p:pRg st="4" end="4"/>
                                            </p:txEl>
                                          </p:spTgt>
                                        </p:tgtEl>
                                        <p:attrNameLst>
                                          <p:attrName>style.visibility</p:attrName>
                                        </p:attrNameLst>
                                      </p:cBhvr>
                                      <p:to>
                                        <p:strVal val="visible"/>
                                      </p:to>
                                    </p:set>
                                    <p:animEffect transition="in" filter="blinds(horizontal)">
                                      <p:cBhvr>
                                        <p:cTn id="27" dur="500"/>
                                        <p:tgtEl>
                                          <p:spTgt spid="8058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1" grpId="0" build="p" bldLvl="3"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11-</a:t>
            </a:r>
            <a:fld id="{E8DC5433-9707-46E0-8D35-DA2EF8965707}" type="slidenum">
              <a:rPr lang="en-US"/>
              <a:pPr>
                <a:defRPr/>
              </a:pPr>
              <a:t>8</a:t>
            </a:fld>
            <a:endParaRPr lang="en-US"/>
          </a:p>
        </p:txBody>
      </p:sp>
      <p:sp>
        <p:nvSpPr>
          <p:cNvPr id="807938" name="Rectangle 2"/>
          <p:cNvSpPr>
            <a:spLocks noGrp="1" noChangeArrowheads="1"/>
          </p:cNvSpPr>
          <p:nvPr>
            <p:ph type="body" idx="1"/>
          </p:nvPr>
        </p:nvSpPr>
        <p:spPr>
          <a:xfrm>
            <a:off x="1066800" y="1600200"/>
            <a:ext cx="7924800" cy="4876800"/>
          </a:xfrm>
        </p:spPr>
        <p:txBody>
          <a:bodyPr lIns="90488" tIns="44450" rIns="90488" bIns="44450"/>
          <a:lstStyle/>
          <a:p>
            <a:pPr eaLnBrk="1" hangingPunct="1">
              <a:spcBef>
                <a:spcPts val="863"/>
              </a:spcBef>
            </a:pPr>
            <a:r>
              <a:rPr lang="en-US" altLang="en-US" sz="2800" smtClean="0"/>
              <a:t>Water Quality Act of 1965</a:t>
            </a:r>
          </a:p>
          <a:p>
            <a:pPr lvl="1" eaLnBrk="1" hangingPunct="1">
              <a:spcBef>
                <a:spcPts val="863"/>
              </a:spcBef>
            </a:pPr>
            <a:r>
              <a:rPr lang="en-US" altLang="en-US" sz="2400" smtClean="0"/>
              <a:t>Created Federal Water Pollution Control Administration (FWPCA)</a:t>
            </a:r>
          </a:p>
          <a:p>
            <a:pPr lvl="1" eaLnBrk="1" hangingPunct="1">
              <a:spcBef>
                <a:spcPts val="863"/>
              </a:spcBef>
            </a:pPr>
            <a:r>
              <a:rPr lang="en-US" altLang="en-US" sz="2400" smtClean="0"/>
              <a:t>States required to establish water quality standards       </a:t>
            </a:r>
          </a:p>
          <a:p>
            <a:pPr lvl="1" eaLnBrk="1" hangingPunct="1">
              <a:spcBef>
                <a:spcPts val="863"/>
              </a:spcBef>
            </a:pPr>
            <a:r>
              <a:rPr lang="en-US" altLang="en-US" sz="2400" smtClean="0"/>
              <a:t>No enforcement procedures—states did little</a:t>
            </a:r>
          </a:p>
          <a:p>
            <a:pPr eaLnBrk="1" hangingPunct="1">
              <a:spcBef>
                <a:spcPts val="863"/>
              </a:spcBef>
            </a:pPr>
            <a:r>
              <a:rPr lang="en-US" altLang="en-US" sz="2800" smtClean="0"/>
              <a:t>Water Pollution Regulation</a:t>
            </a:r>
          </a:p>
          <a:p>
            <a:pPr lvl="1" eaLnBrk="1" hangingPunct="1">
              <a:spcBef>
                <a:spcPts val="863"/>
              </a:spcBef>
            </a:pPr>
            <a:r>
              <a:rPr lang="en-US" altLang="en-US" sz="2400" smtClean="0"/>
              <a:t>Rivers and Harbors Act of 1899</a:t>
            </a:r>
          </a:p>
          <a:p>
            <a:pPr lvl="2" eaLnBrk="1" hangingPunct="1">
              <a:spcBef>
                <a:spcPts val="863"/>
              </a:spcBef>
            </a:pPr>
            <a:r>
              <a:rPr lang="en-US" altLang="en-US" sz="2000" smtClean="0"/>
              <a:t>Prohibited discharges into navigable waters</a:t>
            </a:r>
          </a:p>
          <a:p>
            <a:pPr lvl="2" eaLnBrk="1" hangingPunct="1">
              <a:spcBef>
                <a:spcPts val="863"/>
              </a:spcBef>
            </a:pPr>
            <a:r>
              <a:rPr lang="en-US" altLang="en-US" sz="2000" smtClean="0"/>
              <a:t>Used for enforcement since other laws had no teeth</a:t>
            </a:r>
          </a:p>
          <a:p>
            <a:pPr lvl="2" eaLnBrk="1" hangingPunct="1">
              <a:spcBef>
                <a:spcPts val="863"/>
              </a:spcBef>
            </a:pPr>
            <a:r>
              <a:rPr lang="en-US" altLang="en-US" sz="2000" smtClean="0"/>
              <a:t>Most industries got around the act quickly by obtaining the permits required under the act</a:t>
            </a:r>
          </a:p>
        </p:txBody>
      </p:sp>
      <p:sp>
        <p:nvSpPr>
          <p:cNvPr id="807939" name="Rectangle 3"/>
          <p:cNvSpPr>
            <a:spLocks noGrp="1" noChangeArrowheads="1"/>
          </p:cNvSpPr>
          <p:nvPr>
            <p:ph type="title"/>
          </p:nvPr>
        </p:nvSpPr>
        <p:spPr>
          <a:xfrm>
            <a:off x="609600" y="274638"/>
            <a:ext cx="8077200" cy="1173162"/>
          </a:xfrm>
        </p:spPr>
        <p:txBody>
          <a:bodyPr lIns="90488" tIns="44450" rIns="90488" bIns="44450"/>
          <a:lstStyle/>
          <a:p>
            <a:pPr eaLnBrk="1" hangingPunct="1">
              <a:defRPr/>
            </a:pPr>
            <a:r>
              <a:rPr lang="en-US" sz="4000" dirty="0" smtClean="0"/>
              <a:t>Statutory Environmental Laws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7938">
                                            <p:txEl>
                                              <p:pRg st="0" end="0"/>
                                            </p:txEl>
                                          </p:spTgt>
                                        </p:tgtEl>
                                        <p:attrNameLst>
                                          <p:attrName>style.visibility</p:attrName>
                                        </p:attrNameLst>
                                      </p:cBhvr>
                                      <p:to>
                                        <p:strVal val="visible"/>
                                      </p:to>
                                    </p:set>
                                    <p:animEffect transition="in" filter="blinds(horizontal)">
                                      <p:cBhvr>
                                        <p:cTn id="7" dur="500"/>
                                        <p:tgtEl>
                                          <p:spTgt spid="807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7938">
                                            <p:txEl>
                                              <p:pRg st="1" end="1"/>
                                            </p:txEl>
                                          </p:spTgt>
                                        </p:tgtEl>
                                        <p:attrNameLst>
                                          <p:attrName>style.visibility</p:attrName>
                                        </p:attrNameLst>
                                      </p:cBhvr>
                                      <p:to>
                                        <p:strVal val="visible"/>
                                      </p:to>
                                    </p:set>
                                    <p:animEffect transition="in" filter="blinds(horizontal)">
                                      <p:cBhvr>
                                        <p:cTn id="12" dur="500"/>
                                        <p:tgtEl>
                                          <p:spTgt spid="807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7938">
                                            <p:txEl>
                                              <p:pRg st="2" end="2"/>
                                            </p:txEl>
                                          </p:spTgt>
                                        </p:tgtEl>
                                        <p:attrNameLst>
                                          <p:attrName>style.visibility</p:attrName>
                                        </p:attrNameLst>
                                      </p:cBhvr>
                                      <p:to>
                                        <p:strVal val="visible"/>
                                      </p:to>
                                    </p:set>
                                    <p:animEffect transition="in" filter="blinds(horizontal)">
                                      <p:cBhvr>
                                        <p:cTn id="17" dur="500"/>
                                        <p:tgtEl>
                                          <p:spTgt spid="8079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7938">
                                            <p:txEl>
                                              <p:pRg st="3" end="3"/>
                                            </p:txEl>
                                          </p:spTgt>
                                        </p:tgtEl>
                                        <p:attrNameLst>
                                          <p:attrName>style.visibility</p:attrName>
                                        </p:attrNameLst>
                                      </p:cBhvr>
                                      <p:to>
                                        <p:strVal val="visible"/>
                                      </p:to>
                                    </p:set>
                                    <p:animEffect transition="in" filter="blinds(horizontal)">
                                      <p:cBhvr>
                                        <p:cTn id="22" dur="500"/>
                                        <p:tgtEl>
                                          <p:spTgt spid="8079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7938">
                                            <p:txEl>
                                              <p:pRg st="4" end="4"/>
                                            </p:txEl>
                                          </p:spTgt>
                                        </p:tgtEl>
                                        <p:attrNameLst>
                                          <p:attrName>style.visibility</p:attrName>
                                        </p:attrNameLst>
                                      </p:cBhvr>
                                      <p:to>
                                        <p:strVal val="visible"/>
                                      </p:to>
                                    </p:set>
                                    <p:animEffect transition="in" filter="blinds(horizontal)">
                                      <p:cBhvr>
                                        <p:cTn id="27" dur="500"/>
                                        <p:tgtEl>
                                          <p:spTgt spid="8079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7938">
                                            <p:txEl>
                                              <p:pRg st="5" end="5"/>
                                            </p:txEl>
                                          </p:spTgt>
                                        </p:tgtEl>
                                        <p:attrNameLst>
                                          <p:attrName>style.visibility</p:attrName>
                                        </p:attrNameLst>
                                      </p:cBhvr>
                                      <p:to>
                                        <p:strVal val="visible"/>
                                      </p:to>
                                    </p:set>
                                    <p:animEffect transition="in" filter="blinds(horizontal)">
                                      <p:cBhvr>
                                        <p:cTn id="32" dur="500"/>
                                        <p:tgtEl>
                                          <p:spTgt spid="80793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7938">
                                            <p:txEl>
                                              <p:pRg st="6" end="6"/>
                                            </p:txEl>
                                          </p:spTgt>
                                        </p:tgtEl>
                                        <p:attrNameLst>
                                          <p:attrName>style.visibility</p:attrName>
                                        </p:attrNameLst>
                                      </p:cBhvr>
                                      <p:to>
                                        <p:strVal val="visible"/>
                                      </p:to>
                                    </p:set>
                                    <p:animEffect transition="in" filter="blinds(horizontal)">
                                      <p:cBhvr>
                                        <p:cTn id="37" dur="500"/>
                                        <p:tgtEl>
                                          <p:spTgt spid="80793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7938">
                                            <p:txEl>
                                              <p:pRg st="7" end="7"/>
                                            </p:txEl>
                                          </p:spTgt>
                                        </p:tgtEl>
                                        <p:attrNameLst>
                                          <p:attrName>style.visibility</p:attrName>
                                        </p:attrNameLst>
                                      </p:cBhvr>
                                      <p:to>
                                        <p:strVal val="visible"/>
                                      </p:to>
                                    </p:set>
                                    <p:animEffect transition="in" filter="blinds(horizontal)">
                                      <p:cBhvr>
                                        <p:cTn id="42" dur="500"/>
                                        <p:tgtEl>
                                          <p:spTgt spid="80793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7938">
                                            <p:txEl>
                                              <p:pRg st="8" end="8"/>
                                            </p:txEl>
                                          </p:spTgt>
                                        </p:tgtEl>
                                        <p:attrNameLst>
                                          <p:attrName>style.visibility</p:attrName>
                                        </p:attrNameLst>
                                      </p:cBhvr>
                                      <p:to>
                                        <p:strVal val="visible"/>
                                      </p:to>
                                    </p:set>
                                    <p:animEffect transition="in" filter="blinds(horizontal)">
                                      <p:cBhvr>
                                        <p:cTn id="47" dur="500"/>
                                        <p:tgtEl>
                                          <p:spTgt spid="80793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38" grpId="0" build="p" bldLvl="3" autoUpdateAnimBg="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MT Extra Bol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46B1"/>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5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MT Extra Bold" pitchFamily="18" charset="0"/>
          </a:defRPr>
        </a:defPPr>
      </a:lstStyle>
    </a:spDef>
    <a:lnDef>
      <a:spPr bwMode="auto">
        <a:xfrm>
          <a:off x="0" y="0"/>
          <a:ext cx="1" cy="1"/>
        </a:xfrm>
        <a:custGeom>
          <a:avLst/>
          <a:gdLst/>
          <a:ahLst/>
          <a:cxnLst/>
          <a:rect l="0" t="0" r="0" b="0"/>
          <a:pathLst/>
        </a:custGeom>
        <a:solidFill>
          <a:srgbClr val="3346B1"/>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5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MT Extra Bold"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1625</TotalTime>
  <Words>1728</Words>
  <Application>Microsoft Office PowerPoint</Application>
  <PresentationFormat>On-screen Show (4:3)</PresentationFormat>
  <Paragraphs>314</Paragraphs>
  <Slides>38</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Marlett</vt:lpstr>
      <vt:lpstr>Times New Roman</vt:lpstr>
      <vt:lpstr>Times New Roman MT Extra Bold</vt:lpstr>
      <vt:lpstr>Default Design</vt:lpstr>
      <vt:lpstr>PowerPoint Presentation</vt:lpstr>
      <vt:lpstr>Common Law Remedies</vt:lpstr>
      <vt:lpstr>Statutory Environmental Laws</vt:lpstr>
      <vt:lpstr>Statutory Environmental Laws</vt:lpstr>
      <vt:lpstr>Statutory Environmental Laws</vt:lpstr>
      <vt:lpstr>Statutory Environmental Laws</vt:lpstr>
      <vt:lpstr>Statutory Environmental Laws</vt:lpstr>
      <vt:lpstr>Statutory Environmental Laws</vt:lpstr>
      <vt:lpstr>Statutory Environmental Laws</vt:lpstr>
      <vt:lpstr>Statutory Environmental Laws</vt:lpstr>
      <vt:lpstr>Statutory Environmental Laws</vt:lpstr>
      <vt:lpstr>Statutory Environmental Laws</vt:lpstr>
      <vt:lpstr>Superfund</vt:lpstr>
      <vt:lpstr>Superfund</vt:lpstr>
      <vt:lpstr>Superfund</vt:lpstr>
      <vt:lpstr>Case 11.2 </vt:lpstr>
      <vt:lpstr>Due Diligence and EPA Standards</vt:lpstr>
      <vt:lpstr>Due Diligence and EPA Standards</vt:lpstr>
      <vt:lpstr>Guidelines for Self-Audits</vt:lpstr>
      <vt:lpstr>Guidelines for Self-Audits</vt:lpstr>
      <vt:lpstr>Brownfield Issues </vt:lpstr>
      <vt:lpstr>Environmental Quality</vt:lpstr>
      <vt:lpstr>Environmental Quality</vt:lpstr>
      <vt:lpstr>Other Environmental Laws</vt:lpstr>
      <vt:lpstr>Other Environmental Laws</vt:lpstr>
      <vt:lpstr>Endangered Species</vt:lpstr>
      <vt:lpstr>State Environmental Laws</vt:lpstr>
      <vt:lpstr>Enforcement</vt:lpstr>
      <vt:lpstr>Enforcement</vt:lpstr>
      <vt:lpstr>Enforcement</vt:lpstr>
      <vt:lpstr>Enforcement</vt:lpstr>
      <vt:lpstr>Enforcement</vt:lpstr>
      <vt:lpstr>International Issues</vt:lpstr>
      <vt:lpstr>International Issues</vt:lpstr>
      <vt:lpstr>International Issues</vt:lpstr>
      <vt:lpstr>BP and the Troubling History on Budget Cuts</vt:lpstr>
      <vt:lpstr>Findings on BP Atlantis Problems</vt:lpstr>
      <vt:lpstr>BP Headlines</vt:lpstr>
    </vt:vector>
  </TitlesOfParts>
  <Company>UTB/TSC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Jennings 7th Ed.  Business-Legal Ethical Global</dc:title>
  <dc:creator>Joe Zavaletta</dc:creator>
  <cp:lastModifiedBy>Laurie</cp:lastModifiedBy>
  <cp:revision>232</cp:revision>
  <dcterms:created xsi:type="dcterms:W3CDTF">2005-02-05T01:05:54Z</dcterms:created>
  <dcterms:modified xsi:type="dcterms:W3CDTF">2015-08-07T19:10:45Z</dcterms:modified>
</cp:coreProperties>
</file>