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5" r:id="rId2"/>
    <p:sldId id="257" r:id="rId3"/>
    <p:sldId id="258" r:id="rId4"/>
    <p:sldId id="290" r:id="rId5"/>
    <p:sldId id="291" r:id="rId6"/>
    <p:sldId id="259" r:id="rId7"/>
    <p:sldId id="260" r:id="rId8"/>
    <p:sldId id="261" r:id="rId9"/>
    <p:sldId id="262" r:id="rId10"/>
    <p:sldId id="263" r:id="rId11"/>
    <p:sldId id="264" r:id="rId12"/>
    <p:sldId id="294" r:id="rId13"/>
    <p:sldId id="265" r:id="rId14"/>
    <p:sldId id="266" r:id="rId15"/>
    <p:sldId id="267" r:id="rId16"/>
    <p:sldId id="270" r:id="rId17"/>
    <p:sldId id="271" r:id="rId18"/>
    <p:sldId id="272" r:id="rId19"/>
    <p:sldId id="288" r:id="rId20"/>
    <p:sldId id="289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92" r:id="rId30"/>
    <p:sldId id="293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5pPr>
    <a:lvl6pPr marL="22860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6pPr>
    <a:lvl7pPr marL="27432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7pPr>
    <a:lvl8pPr marL="32004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8pPr>
    <a:lvl9pPr marL="3657600" algn="l" defTabSz="914400" rtl="0" eaLnBrk="1" latinLnBrk="0" hangingPunct="1">
      <a:defRPr sz="5400" kern="1200">
        <a:solidFill>
          <a:schemeClr val="bg1"/>
        </a:solidFill>
        <a:latin typeface="Times New Roman MT Extra Bold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6699"/>
    <a:srgbClr val="8768C6"/>
    <a:srgbClr val="613EA6"/>
    <a:srgbClr val="3346B1"/>
    <a:srgbClr val="221C22"/>
    <a:srgbClr val="D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4" autoAdjust="0"/>
  </p:normalViewPr>
  <p:slideViewPr>
    <p:cSldViewPr>
      <p:cViewPr varScale="1">
        <p:scale>
          <a:sx n="70" d="100"/>
          <a:sy n="70" d="100"/>
        </p:scale>
        <p:origin x="14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9.xml"/><Relationship Id="rId1" Type="http://schemas.openxmlformats.org/officeDocument/2006/relationships/slide" Target="slides/slide6.xml"/><Relationship Id="rId6" Type="http://schemas.openxmlformats.org/officeDocument/2006/relationships/slide" Target="slides/slide15.xml"/><Relationship Id="rId5" Type="http://schemas.openxmlformats.org/officeDocument/2006/relationships/slide" Target="slides/slide13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2A86BE8-9911-402B-B587-25B569B7A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70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ffectLst/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4E98799-F9D6-47CD-B15E-D7F514BDD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12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955A5-43FF-4743-897E-4568C3FC5164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96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81F26C-E249-4C59-8EEB-59B550575B8B}" type="slidenum">
              <a:rPr lang="en-US" smtClean="0">
                <a:latin typeface="Arial" pitchFamily="34" charset="0"/>
              </a:rPr>
              <a:pPr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8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1E7402-CEC6-442A-8213-B9F883F8450C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28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8394E-7291-4C27-99A9-C1856AF14F3E}" type="slidenum">
              <a:rPr lang="en-US" smtClean="0">
                <a:latin typeface="Arial" pitchFamily="34" charset="0"/>
              </a:rPr>
              <a:pPr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111DC1-E16D-41F8-94FF-3FDCAFA97D7F}" type="slidenum">
              <a:rPr lang="en-US" smtClean="0">
                <a:latin typeface="Arial" pitchFamily="34" charset="0"/>
              </a:rPr>
              <a:pPr>
                <a:defRPr/>
              </a:pPr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24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1B6129-43BD-4C25-B783-52C7E7BE0217}" type="slidenum">
              <a:rPr lang="en-US" smtClean="0">
                <a:latin typeface="Arial" pitchFamily="34" charset="0"/>
              </a:rPr>
              <a:pPr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67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C80BED-1653-488C-92BF-86D56D179BEF}" type="slidenum">
              <a:rPr lang="en-US" smtClean="0">
                <a:latin typeface="Arial" pitchFamily="34" charset="0"/>
              </a:rPr>
              <a:pPr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36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6D78CF-01DC-45F3-90F7-28AAD848B55F}" type="slidenum">
              <a:rPr lang="en-US" smtClean="0">
                <a:latin typeface="Arial" pitchFamily="34" charset="0"/>
              </a:rPr>
              <a:pPr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58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2E6428-81D9-49CC-8EDE-25CB78E4A20B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02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5322E-3DCB-4553-B2CF-09705EA94E5E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05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E860F4-DDAB-49FD-8F53-E18C3473F8B5}" type="slidenum">
              <a:rPr lang="en-US" smtClean="0">
                <a:latin typeface="Arial" pitchFamily="34" charset="0"/>
              </a:rPr>
              <a:pPr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0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D3C529-C495-4CFE-BADC-99794AA40AB1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72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A28F96-5BB1-4788-8B5A-04EAC4F1518B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93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DB55DC-AE3C-48A5-8D9D-0D4B0886B976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18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51D659-8E1F-42B5-9553-6FAE5E569E3E}" type="slidenum">
              <a:rPr lang="en-US" smtClean="0">
                <a:latin typeface="Arial" pitchFamily="34" charset="0"/>
              </a:rPr>
              <a:pPr>
                <a:defRPr/>
              </a:pPr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88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91D55E-FDB7-4A57-B4BC-05239BE33EFD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31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5C985A-06C4-41A9-991F-0CADCCCE9275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71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D7C84E-A569-4ED6-BC51-53D50DC85B4D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49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823626-02F2-4A7D-A224-58B3CBC67A77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94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F92EED-FAA4-4FB8-B8CC-E9DA64C79A8B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2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E26E2-0F0F-4B3F-A3C5-37061F7CE8AA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27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1E756E-3467-40DD-A9D0-3AE4FDA3200E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C0BC56-8E64-4551-85A9-58FD98700B2F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9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1F93D2-E0FF-4BA4-94B2-FBD0F45A922D}" type="slidenum">
              <a:rPr lang="en-US" smtClean="0">
                <a:latin typeface="Arial" pitchFamily="34" charset="0"/>
              </a:rPr>
              <a:pPr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2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DCCD84-C405-4CEB-86C2-30F0BF970739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1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BD7EFE-1875-4FA6-A642-9CD3052D2C96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0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21CC04-EBEC-467E-8E7B-DDF43D20D267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7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5EF89A-F9C8-43AE-BD45-DF9D2D5EC4EE}" type="slidenum">
              <a:rPr lang="en-US" smtClean="0">
                <a:latin typeface="Arial" pitchFamily="34" charset="0"/>
              </a:rPr>
              <a:pPr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55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EE3129-0A41-40FA-9416-0C74ED502E6A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3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22A269C5-7AF5-42A2-8F15-2344806CB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39574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0027C799-EA81-40E7-9B06-EE5666ED6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2374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3C836260-A02D-446F-A09A-9E49D7B91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485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8"/>
            <a:ext cx="80772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A0DB80F4-AA36-4BD4-9380-51A631AEC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5506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B54122D2-9241-4794-850A-8B29C484F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095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B358C205-C402-4050-A069-57486F13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488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B7FBCB48-D16B-48B9-9351-F70CE5DF7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89277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92C92089-FF8B-4C41-82CE-6DD4D5948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34523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E6A05D84-780F-40F8-8481-2F9410EBB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822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B477E178-4199-4B09-85C0-139D19EB8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3523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8F3637BD-54AB-4D92-8F06-E4718477F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98019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3207944D-B59B-4757-9C8B-5E5AC9B97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7353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10-</a:t>
            </a:r>
            <a:fld id="{9357F2B8-DE85-4872-8C79-3C881C592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5314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is\Pictures\Jennings_BLEG_Cvr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7"/>
          <a:stretch>
            <a:fillRect/>
          </a:stretch>
        </p:blipFill>
        <p:spPr bwMode="auto">
          <a:xfrm>
            <a:off x="0" y="0"/>
            <a:ext cx="99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949325" y="0"/>
            <a:ext cx="8194675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 MT Extra Bold" pitchFamily="18" charset="0"/>
              <a:cs typeface="+mn-cs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14-</a:t>
            </a:r>
            <a:fld id="{D9C82BAC-87E6-444E-B1E1-A618875EA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6248400" y="6405563"/>
            <a:ext cx="2895600" cy="50800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  <a:defRPr/>
            </a:pPr>
            <a:r>
              <a:rPr lang="en-US" sz="900" dirty="0">
                <a:latin typeface="Arial" charset="0"/>
                <a:cs typeface="Times New Roman" pitchFamily="18" charset="0"/>
              </a:rPr>
              <a:t>© 2015 </a:t>
            </a:r>
            <a:r>
              <a:rPr lang="en-US" sz="900" dirty="0" err="1">
                <a:latin typeface="Arial" charset="0"/>
                <a:cs typeface="Times New Roman" pitchFamily="18" charset="0"/>
              </a:rPr>
              <a:t>Cengage</a:t>
            </a:r>
            <a:r>
              <a:rPr lang="en-US" sz="900" dirty="0">
                <a:latin typeface="Arial" charset="0"/>
                <a:cs typeface="Times New Roman" pitchFamily="18" charset="0"/>
              </a:rPr>
              <a:t> Learning.  All Rights Reserved.  May not be scanned, copied or duplicated, or posted to a publicly accessible website, in whole or in part.  </a:t>
            </a:r>
            <a:endParaRPr lang="en-US" sz="900" dirty="0">
              <a:latin typeface="Arial" charset="0"/>
              <a:cs typeface="+mn-cs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077200" cy="1173163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4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ransition spd="slow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10000"/>
            <a:ext cx="7162800" cy="2286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4800" b="1" smtClean="0"/>
              <a:t>Chapter 14</a:t>
            </a:r>
            <a:br>
              <a:rPr lang="en-US" altLang="en-US" sz="4800" b="1" smtClean="0"/>
            </a:br>
            <a:r>
              <a:rPr lang="en-US" altLang="en-US" sz="4800" b="1" smtClean="0"/>
              <a:t>Product Advertising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4800" b="1" smtClean="0"/>
              <a:t>and Liability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24000" y="25908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Its Legal, Ethical, and </a:t>
            </a:r>
            <a:b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</a:b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Global Environment</a:t>
            </a:r>
          </a:p>
        </p:txBody>
      </p:sp>
      <p:sp>
        <p:nvSpPr>
          <p:cNvPr id="2052" name="Text Box 13"/>
          <p:cNvSpPr txBox="1">
            <a:spLocks noChangeArrowheads="1"/>
          </p:cNvSpPr>
          <p:nvPr/>
        </p:nvSpPr>
        <p:spPr bwMode="auto">
          <a:xfrm>
            <a:off x="2057400" y="1066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Marianne M. Jennings</a:t>
            </a:r>
          </a:p>
        </p:txBody>
      </p:sp>
      <p:pic>
        <p:nvPicPr>
          <p:cNvPr id="14341" name="Picture 9" descr="C:\Users\Kris\AppData\Local\Microsoft\Windows\Temporary Internet Files\Content.IE5\CSSZ9PX8\Jennings_Logo_black.jpg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"/>
            <a:ext cx="627063" cy="685800"/>
          </a:xfrm>
          <a:prstGeom prst="rect">
            <a:avLst/>
          </a:prstGeom>
          <a:solidFill>
            <a:srgbClr val="C00000"/>
          </a:solidFill>
          <a:ln w="38100">
            <a:solidFill>
              <a:srgbClr val="FF9999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0" y="1600200"/>
            <a:ext cx="4419600" cy="914400"/>
          </a:xfrm>
          <a:prstGeom prst="rect">
            <a:avLst/>
          </a:prstGeom>
          <a:solidFill>
            <a:srgbClr val="FF9999"/>
          </a:solidFill>
        </p:spPr>
        <p:txBody>
          <a:bodyPr anchor="ctr"/>
          <a:lstStyle/>
          <a:p>
            <a:pPr algn="ctr" eaLnBrk="0" hangingPunct="0">
              <a:defRPr/>
            </a:pPr>
            <a:r>
              <a:rPr lang="en-US" sz="7200" cap="small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4876800" y="259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10</a:t>
            </a:r>
            <a:r>
              <a:rPr lang="en-US" sz="24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th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 Ed.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5EEF6AD-BF9F-40B8-897B-BD32F72B72A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tabLst>
                <a:tab pos="3200400" algn="l"/>
              </a:tabLst>
            </a:pPr>
            <a:r>
              <a:rPr lang="en-US" altLang="en-US" b="1" smtClean="0">
                <a:solidFill>
                  <a:srgbClr val="FFFF66"/>
                </a:solidFill>
              </a:rPr>
              <a:t>Case  14.2</a:t>
            </a:r>
            <a:r>
              <a:rPr lang="en-US" altLang="en-US" b="1" smtClean="0"/>
              <a:t>  	</a:t>
            </a:r>
            <a:r>
              <a:rPr lang="en-US" altLang="en-US" b="1" i="1" smtClean="0"/>
              <a:t>Warner-Lambert Co. v. FTC</a:t>
            </a:r>
            <a:r>
              <a:rPr lang="en-US" altLang="en-US" i="1" smtClean="0"/>
              <a:t> </a:t>
            </a:r>
            <a:r>
              <a:rPr lang="en-US" altLang="en-US" b="1" smtClean="0"/>
              <a:t>(1977)</a:t>
            </a:r>
            <a:endParaRPr lang="en-US" altLang="en-US" b="1" i="1" smtClean="0"/>
          </a:p>
          <a:p>
            <a:pPr lvl="1" eaLnBrk="1" hangingPunct="1">
              <a:tabLst>
                <a:tab pos="3200400" algn="l"/>
              </a:tabLst>
            </a:pPr>
            <a:r>
              <a:rPr lang="en-US" altLang="en-US" smtClean="0"/>
              <a:t>What proposals for corrective advertising are made in the order?</a:t>
            </a:r>
          </a:p>
          <a:p>
            <a:pPr lvl="1" eaLnBrk="1" hangingPunct="1">
              <a:tabLst>
                <a:tab pos="3200400" algn="l"/>
              </a:tabLst>
            </a:pPr>
            <a:r>
              <a:rPr lang="en-US" altLang="en-US" smtClean="0"/>
              <a:t>What modification in the order does the court make?</a:t>
            </a:r>
          </a:p>
        </p:txBody>
      </p:sp>
      <p:sp>
        <p:nvSpPr>
          <p:cNvPr id="74342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Performance Claims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4DDBD14-40FD-496D-A5D7-C021117A902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96200" cy="495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Celebrity Endorsements                  </a:t>
            </a:r>
          </a:p>
          <a:p>
            <a:pPr lvl="1" eaLnBrk="1" hangingPunct="1"/>
            <a:r>
              <a:rPr lang="en-US" altLang="en-US" smtClean="0"/>
              <a:t>Celebrity must have used the product</a:t>
            </a:r>
          </a:p>
          <a:p>
            <a:pPr lvl="1" eaLnBrk="1" hangingPunct="1"/>
            <a:r>
              <a:rPr lang="en-US" altLang="en-US" smtClean="0"/>
              <a:t>If the celebrity has not used the product, the source of claims must be given</a:t>
            </a:r>
          </a:p>
          <a:p>
            <a:pPr eaLnBrk="1" hangingPunct="1"/>
            <a:r>
              <a:rPr lang="en-US" altLang="en-US" smtClean="0"/>
              <a:t>Bait and Switch </a:t>
            </a:r>
          </a:p>
          <a:p>
            <a:pPr lvl="1" eaLnBrk="1" hangingPunct="1"/>
            <a:r>
              <a:rPr lang="en-US" altLang="en-US" smtClean="0"/>
              <a:t>Prohibits advertising cheaper product and then getting customers to buy the more expensive product</a:t>
            </a:r>
          </a:p>
        </p:txBody>
      </p:sp>
      <p:sp>
        <p:nvSpPr>
          <p:cNvPr id="74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Federal Regulations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Federal Regulations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620000" cy="4449763"/>
          </a:xfrm>
        </p:spPr>
        <p:txBody>
          <a:bodyPr/>
          <a:lstStyle/>
          <a:p>
            <a:r>
              <a:rPr lang="en-US" altLang="en-US" sz="2800" smtClean="0"/>
              <a:t>Celebrity Tweet Guidelines</a:t>
            </a:r>
          </a:p>
          <a:p>
            <a:pPr lvl="1"/>
            <a:r>
              <a:rPr lang="en-US" altLang="en-US" sz="2400" smtClean="0"/>
              <a:t>To thine own self be true – whatever the celebrity says must be a honest opinion</a:t>
            </a:r>
          </a:p>
          <a:p>
            <a:pPr lvl="1"/>
            <a:r>
              <a:rPr lang="en-US" altLang="en-US" sz="2400" smtClean="0"/>
              <a:t>Time will tell – endorsement can be used only as long as the celebrity uses the product and  believes in the product</a:t>
            </a:r>
          </a:p>
          <a:p>
            <a:pPr lvl="1"/>
            <a:r>
              <a:rPr lang="en-US" altLang="en-US" sz="2400" smtClean="0"/>
              <a:t>Celebrity cannot ignore obvious facts that indicate claims about the product are not true</a:t>
            </a:r>
          </a:p>
          <a:p>
            <a:pPr lvl="1"/>
            <a:r>
              <a:rPr lang="en-US" altLang="en-US" sz="2400" smtClean="0"/>
              <a:t>Companies must disclose that the celebrity is being paid for the Tweets –Tweets must contain information about celebrity compensation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F54C09A-2AA9-474C-B499-EE96E503A9C6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74710CF-5C3E-4EE0-95CF-079380A4D89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Product Comparisons                 </a:t>
            </a:r>
          </a:p>
          <a:p>
            <a:pPr lvl="1" eaLnBrk="1" hangingPunct="1"/>
            <a:r>
              <a:rPr lang="en-US" altLang="en-US" smtClean="0"/>
              <a:t>FTC took a </a:t>
            </a:r>
            <a:r>
              <a:rPr lang="en-US" altLang="en-US" i="1" smtClean="0"/>
              <a:t>laissez-faire</a:t>
            </a:r>
            <a:r>
              <a:rPr lang="en-US" altLang="en-US" smtClean="0"/>
              <a:t> approach during the 1980s</a:t>
            </a:r>
          </a:p>
          <a:p>
            <a:pPr lvl="1" eaLnBrk="1" hangingPunct="1"/>
            <a:r>
              <a:rPr lang="en-US" altLang="en-US" smtClean="0"/>
              <a:t>It encouraged comparisons</a:t>
            </a:r>
          </a:p>
          <a:p>
            <a:pPr lvl="1" eaLnBrk="1" hangingPunct="1"/>
            <a:r>
              <a:rPr lang="en-US" altLang="en-US" smtClean="0"/>
              <a:t>Congress amended trademark law in 1989 to allow competitors to bring suit for deceptive statements about products in competitor’s ads</a:t>
            </a:r>
          </a:p>
        </p:txBody>
      </p:sp>
      <p:sp>
        <p:nvSpPr>
          <p:cNvPr id="74752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Federal Regulations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B1BBDEF-2722-4144-B162-E57C045985F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768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14.3</a:t>
            </a:r>
            <a:r>
              <a:rPr lang="en-US" altLang="en-US" b="1" smtClean="0"/>
              <a:t>   </a:t>
            </a:r>
            <a:r>
              <a:rPr lang="en-US" altLang="en-US" b="1" i="1" smtClean="0"/>
              <a:t>McNeil-PPC, Inc. v. Pfizer, Inc. </a:t>
            </a:r>
            <a:r>
              <a:rPr lang="en-US" altLang="en-US" b="1" smtClean="0"/>
              <a:t>(2005)</a:t>
            </a:r>
          </a:p>
          <a:p>
            <a:pPr lvl="1" eaLnBrk="1" hangingPunct="1"/>
            <a:r>
              <a:rPr lang="en-US" altLang="en-US" smtClean="0"/>
              <a:t>What concerns were there about the ad representations about the studies in flossing vs. use of Listerine?</a:t>
            </a:r>
          </a:p>
          <a:p>
            <a:pPr lvl="1" eaLnBrk="1" hangingPunct="1"/>
            <a:r>
              <a:rPr lang="en-US" altLang="en-US" smtClean="0"/>
              <a:t>How did experts feel about flossing vs. Listerine?</a:t>
            </a:r>
          </a:p>
          <a:p>
            <a:pPr lvl="1" eaLnBrk="1" hangingPunct="1"/>
            <a:r>
              <a:rPr lang="en-US" altLang="en-US" smtClean="0"/>
              <a:t>Are floss companies and mouthwash companies really competitors?</a:t>
            </a:r>
          </a:p>
        </p:txBody>
      </p:sp>
      <p:sp>
        <p:nvSpPr>
          <p:cNvPr id="74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Product Comparisons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1E9E542-9150-4C1C-B1C6-F9CADAEEF27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FTC Remedies: Consent Decree is a Negotiated Settlement</a:t>
            </a:r>
          </a:p>
          <a:p>
            <a:pPr eaLnBrk="1" hangingPunct="1"/>
            <a:r>
              <a:rPr lang="en-US" altLang="en-US" smtClean="0"/>
              <a:t>Ad Regulation by FDA</a:t>
            </a:r>
          </a:p>
          <a:p>
            <a:pPr lvl="1" eaLnBrk="1" hangingPunct="1"/>
            <a:r>
              <a:rPr lang="en-US" altLang="en-US" smtClean="0"/>
              <a:t>FDA is regulating more as more prescription medications are directly advertised</a:t>
            </a:r>
          </a:p>
          <a:p>
            <a:pPr eaLnBrk="1" hangingPunct="1"/>
            <a:r>
              <a:rPr lang="en-US" altLang="en-US" smtClean="0"/>
              <a:t>State Regulations: Professional Ads</a:t>
            </a:r>
          </a:p>
        </p:txBody>
      </p:sp>
      <p:sp>
        <p:nvSpPr>
          <p:cNvPr id="75162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Federal Regulations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1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2E37B2C-0954-4055-8738-FDF337CF9C6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57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Implied Warranty of Merchantability (§ 2-314)</a:t>
            </a:r>
          </a:p>
          <a:p>
            <a:pPr lvl="1" eaLnBrk="1" hangingPunct="1"/>
            <a:r>
              <a:rPr lang="en-US" altLang="en-US" smtClean="0"/>
              <a:t>Given in every sale of goods by a merchant</a:t>
            </a:r>
          </a:p>
          <a:p>
            <a:pPr lvl="1" eaLnBrk="1" hangingPunct="1"/>
            <a:r>
              <a:rPr lang="en-US" altLang="en-US" smtClean="0"/>
              <a:t>Goods are fit for ordinary purposes</a:t>
            </a:r>
          </a:p>
          <a:p>
            <a:pPr lvl="1" eaLnBrk="1" hangingPunct="1"/>
            <a:r>
              <a:rPr lang="en-US" altLang="en-US" smtClean="0"/>
              <a:t>Average quality with adequate packaging</a:t>
            </a:r>
          </a:p>
        </p:txBody>
      </p:sp>
      <p:sp>
        <p:nvSpPr>
          <p:cNvPr id="75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Implied Warranties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949EE16-6B2F-4AB3-8B33-E7AE7DDB2F4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14.4</a:t>
            </a:r>
            <a:r>
              <a:rPr lang="en-US" altLang="en-US" b="1" smtClean="0"/>
              <a:t>  </a:t>
            </a:r>
            <a:r>
              <a:rPr lang="en-US" altLang="en-US" b="1" i="1" smtClean="0"/>
              <a:t>Mitchell v. T.G.I. Friday’s </a:t>
            </a:r>
            <a:r>
              <a:rPr lang="en-US" altLang="en-US" b="1" smtClean="0"/>
              <a:t>(2000)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What is the foreign-natural test?</a:t>
            </a:r>
          </a:p>
          <a:p>
            <a:pPr lvl="1" eaLnBrk="1" hangingPunct="1"/>
            <a:r>
              <a:rPr lang="en-US" altLang="en-US" smtClean="0"/>
              <a:t>What is the reasonable expectation test?</a:t>
            </a:r>
          </a:p>
          <a:p>
            <a:pPr lvl="1" eaLnBrk="1" hangingPunct="1"/>
            <a:r>
              <a:rPr lang="en-US" altLang="en-US" smtClean="0"/>
              <a:t>Which test is better?</a:t>
            </a:r>
          </a:p>
        </p:txBody>
      </p:sp>
      <p:sp>
        <p:nvSpPr>
          <p:cNvPr id="75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sz="5600" smtClean="0"/>
              <a:t>Merchantability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063E601-AE40-4CBE-A433-2D4F9C8F81F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391400" cy="4724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Implied Warranty of Fitness for a Particular Purpose (§ 2-315)</a:t>
            </a:r>
          </a:p>
          <a:p>
            <a:pPr lvl="1" eaLnBrk="1" hangingPunct="1"/>
            <a:r>
              <a:rPr lang="en-US" altLang="en-US" smtClean="0"/>
              <a:t>Requirements</a:t>
            </a:r>
          </a:p>
          <a:p>
            <a:pPr lvl="2" eaLnBrk="1" hangingPunct="1"/>
            <a:r>
              <a:rPr lang="en-US" altLang="en-US" smtClean="0"/>
              <a:t>Seller has particular skill or judgment</a:t>
            </a:r>
          </a:p>
          <a:p>
            <a:pPr lvl="2" eaLnBrk="1" hangingPunct="1"/>
            <a:r>
              <a:rPr lang="en-US" altLang="en-US" smtClean="0"/>
              <a:t>Buyer is relying on that skill or judgment                 </a:t>
            </a:r>
          </a:p>
          <a:p>
            <a:pPr lvl="2" eaLnBrk="1" hangingPunct="1"/>
            <a:r>
              <a:rPr lang="en-US" altLang="en-US" smtClean="0"/>
              <a:t>Seller knows or has reason to know of reliance           </a:t>
            </a:r>
          </a:p>
          <a:p>
            <a:pPr lvl="2" eaLnBrk="1" hangingPunct="1"/>
            <a:r>
              <a:rPr lang="en-US" altLang="en-US" smtClean="0"/>
              <a:t>Seller makes recommendation to buyer</a:t>
            </a:r>
          </a:p>
        </p:txBody>
      </p:sp>
      <p:sp>
        <p:nvSpPr>
          <p:cNvPr id="76186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Implied Warranties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14-</a:t>
            </a:r>
            <a:fld id="{D65D941C-4CD9-4441-8AF6-F50921084FD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Contract Product Liability</a:t>
            </a:r>
          </a:p>
        </p:txBody>
      </p:sp>
      <p:graphicFrame>
        <p:nvGraphicFramePr>
          <p:cNvPr id="793660" name="Group 60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7543800" cy="5334000"/>
        </p:xfrm>
        <a:graphic>
          <a:graphicData uri="http://schemas.openxmlformats.org/drawingml/2006/table">
            <a:tbl>
              <a:tblPr/>
              <a:tblGrid>
                <a:gridCol w="1735138"/>
                <a:gridCol w="2036762"/>
                <a:gridCol w="1660525"/>
                <a:gridCol w="2111375"/>
              </a:tblGrid>
              <a:tr h="533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Express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Implied Warranty of Merchantability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Creation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Affirmation of fact or promise of performance (samples, model, descriptions)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Given in every sale of goods by a merchant (“fit for ordinary purposes”)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Restriction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Must be part of the basis of the bargain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Only given by merchants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Disclaimer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Cannot make a disclaimer inconsistent with an express warranty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Both"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Both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Must use disclaimer of quality or use “merchantability” or general disclaimer  “as is” or “with all faults”; (2) If written –  (record) must be conspicuous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67081A9-68AC-4F25-9CA5-B1269B5FD5A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173162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000" dirty="0" smtClean="0"/>
              <a:t>Development of Product Liability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Initially No Liability for the Seller</a:t>
            </a:r>
          </a:p>
          <a:p>
            <a:pPr lvl="1" eaLnBrk="1" hangingPunct="1"/>
            <a:r>
              <a:rPr lang="en-US" altLang="en-US" smtClean="0"/>
              <a:t>Courts followed a theory of </a:t>
            </a:r>
            <a:r>
              <a:rPr lang="en-US" altLang="en-US" i="1" smtClean="0"/>
              <a:t>Caveat Emptor</a:t>
            </a:r>
            <a:r>
              <a:rPr lang="en-US" altLang="en-US" smtClean="0"/>
              <a:t> (‘Let the buyer beware’)</a:t>
            </a:r>
          </a:p>
          <a:p>
            <a:pPr eaLnBrk="1" hangingPunct="1"/>
            <a:r>
              <a:rPr lang="en-US" altLang="en-US" i="1" smtClean="0"/>
              <a:t>Caveat Emptor</a:t>
            </a:r>
            <a:r>
              <a:rPr lang="en-US" altLang="en-US" smtClean="0"/>
              <a:t> Removed in Section 402A of the Restatement of Torts</a:t>
            </a:r>
          </a:p>
          <a:p>
            <a:pPr lvl="1" eaLnBrk="1" hangingPunct="1"/>
            <a:r>
              <a:rPr lang="en-US" altLang="en-US" smtClean="0"/>
              <a:t>Law has swung from no liability to almost </a:t>
            </a:r>
            <a:r>
              <a:rPr lang="en-US" altLang="en-US" i="1" smtClean="0"/>
              <a:t>per se</a:t>
            </a:r>
            <a:r>
              <a:rPr lang="en-US" altLang="en-US" smtClean="0"/>
              <a:t> liability</a:t>
            </a:r>
            <a:endParaRPr lang="en-US" altLang="en-US" i="1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14-</a:t>
            </a:r>
            <a:fld id="{99AE1C2B-6F6A-41F9-924E-0770206E848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Contract Product Liability</a:t>
            </a:r>
          </a:p>
        </p:txBody>
      </p:sp>
      <p:graphicFrame>
        <p:nvGraphicFramePr>
          <p:cNvPr id="794670" name="Group 46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7620000" cy="5138738"/>
        </p:xfrm>
        <a:graphic>
          <a:graphicData uri="http://schemas.openxmlformats.org/drawingml/2006/table">
            <a:tbl>
              <a:tblPr/>
              <a:tblGrid>
                <a:gridCol w="1419412"/>
                <a:gridCol w="1867647"/>
                <a:gridCol w="1942353"/>
                <a:gridCol w="2390588"/>
              </a:tblGrid>
              <a:tr h="5138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Implied Warranty of Fitness for a Particular Purpose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Title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8" marB="4571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Creation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Seller knows of buyer’s reliance for a particular use (buyer is ignorant)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Given in every sale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Restriction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Seller must have knowledge; buyer must rely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Does not apply in circumstances where apparent warranty is not given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Disclaimer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Both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Must be in writing (record); (2) Must be conspicuous; (3) Must be clear there are no warranties (using specific language) or (4) Also disclaimed with “as is” or “with all faults”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Both"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Must state “There is no warranty of title”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16EB2729-43BE-4FEF-9D56-B8CFEC3FCE0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Eliminating Warranties by Disclaimers</a:t>
            </a:r>
          </a:p>
          <a:p>
            <a:pPr lvl="1" eaLnBrk="1" hangingPunct="1"/>
            <a:r>
              <a:rPr lang="en-US" altLang="en-US" smtClean="0"/>
              <a:t>Can disclaims both implied warranties  by using “with all faults,” “as they stand,” “as is”</a:t>
            </a:r>
          </a:p>
          <a:p>
            <a:pPr lvl="1" eaLnBrk="1" hangingPunct="1"/>
            <a:r>
              <a:rPr lang="en-US" altLang="en-US" smtClean="0"/>
              <a:t>Can also disclaim by using the names of both warranties in clear language</a:t>
            </a:r>
          </a:p>
        </p:txBody>
      </p:sp>
      <p:sp>
        <p:nvSpPr>
          <p:cNvPr id="76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Implied Warranties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9E7342E-B58B-431B-BAD2-29A08ACD85E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Privity Standards (§ 2-318)</a:t>
            </a:r>
          </a:p>
          <a:p>
            <a:pPr lvl="1" eaLnBrk="1" hangingPunct="1"/>
            <a:r>
              <a:rPr lang="en-US" altLang="en-US" smtClean="0"/>
              <a:t>Privity at buyer level—three code alternatives</a:t>
            </a:r>
          </a:p>
          <a:p>
            <a:pPr lvl="2" eaLnBrk="1" hangingPunct="1"/>
            <a:r>
              <a:rPr lang="en-US" altLang="en-US" smtClean="0"/>
              <a:t>Alternative A—buyer, members of household, and guests                 </a:t>
            </a:r>
          </a:p>
          <a:p>
            <a:pPr lvl="2" eaLnBrk="1" hangingPunct="1"/>
            <a:r>
              <a:rPr lang="en-US" altLang="en-US" smtClean="0"/>
              <a:t>Alternative B—any natural person expected to use goods         </a:t>
            </a:r>
          </a:p>
          <a:p>
            <a:pPr lvl="2" eaLnBrk="1" hangingPunct="1"/>
            <a:r>
              <a:rPr lang="en-US" altLang="en-US" smtClean="0"/>
              <a:t>Alternative C—extends to any person expected to use the goods</a:t>
            </a:r>
            <a:r>
              <a:rPr lang="en-US" altLang="en-US" sz="2000" smtClean="0"/>
              <a:t>            </a:t>
            </a:r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Implied Warranties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1149E73-1C2F-4D01-AC12-C36B8930813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0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Strict Tort Liability (§ 402A)</a:t>
            </a:r>
          </a:p>
          <a:p>
            <a:pPr lvl="1" eaLnBrk="1" hangingPunct="1"/>
            <a:r>
              <a:rPr lang="en-US" altLang="en-US" sz="2800" smtClean="0"/>
              <a:t>Defendant had duty to manufacture a reasonably safe product/was in the business of selling or manufacturing product</a:t>
            </a:r>
          </a:p>
          <a:p>
            <a:pPr lvl="1" eaLnBrk="1" hangingPunct="1"/>
            <a:r>
              <a:rPr lang="en-US" altLang="en-US" sz="2800" smtClean="0"/>
              <a:t>That duty was breached</a:t>
            </a:r>
          </a:p>
          <a:p>
            <a:pPr lvl="1" eaLnBrk="1" hangingPunct="1"/>
            <a:r>
              <a:rPr lang="en-US" altLang="en-US" sz="2800" smtClean="0"/>
              <a:t>Breach of duty caused plaintiff’s injury (product reached plaintiff in same condition)</a:t>
            </a:r>
          </a:p>
          <a:p>
            <a:pPr lvl="1" eaLnBrk="1" hangingPunct="1"/>
            <a:r>
              <a:rPr lang="en-US" altLang="en-US" sz="2800" smtClean="0"/>
              <a:t>Foreseeable that defect would cause injury</a:t>
            </a:r>
          </a:p>
          <a:p>
            <a:pPr lvl="1" eaLnBrk="1" hangingPunct="1"/>
            <a:r>
              <a:rPr lang="en-US" altLang="en-US" sz="2800" smtClean="0"/>
              <a:t>Plaintiff has property or physical damages</a:t>
            </a:r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Strict Product Liability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1A77111-807D-4630-ACB3-7A24E949D72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Unreasonably Dangerous Defective Condition</a:t>
            </a:r>
          </a:p>
          <a:p>
            <a:pPr lvl="1" eaLnBrk="1" hangingPunct="1"/>
            <a:r>
              <a:rPr lang="en-US" altLang="en-US" smtClean="0"/>
              <a:t>Design defect</a:t>
            </a:r>
          </a:p>
          <a:p>
            <a:pPr lvl="1" eaLnBrk="1" hangingPunct="1"/>
            <a:r>
              <a:rPr lang="en-US" altLang="en-US" smtClean="0"/>
              <a:t>Improper warnings or insufficient instructions</a:t>
            </a:r>
          </a:p>
          <a:p>
            <a:pPr lvl="1" eaLnBrk="1" hangingPunct="1"/>
            <a:r>
              <a:rPr lang="en-US" altLang="en-US" smtClean="0"/>
              <a:t>Negligent packaging, manufacturing, or handling</a:t>
            </a:r>
          </a:p>
        </p:txBody>
      </p:sp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Strict Product Liability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F6DFA97-035B-426A-92F6-B3385C8D318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14.5</a:t>
            </a:r>
            <a:r>
              <a:rPr lang="en-US" altLang="en-US" b="1" smtClean="0"/>
              <a:t> 	</a:t>
            </a:r>
            <a:r>
              <a:rPr lang="en-US" altLang="en-US" b="1" i="1" smtClean="0"/>
              <a:t>Smith v. Coleman Co. </a:t>
            </a:r>
            <a:r>
              <a:rPr lang="en-US" altLang="en-US" b="1" smtClean="0"/>
              <a:t>(2010)</a:t>
            </a:r>
            <a:endParaRPr lang="en-US" altLang="en-US" i="1" smtClean="0"/>
          </a:p>
          <a:p>
            <a:pPr lvl="1" eaLnBrk="1" hangingPunct="1"/>
            <a:r>
              <a:rPr lang="en-US" altLang="en-US" smtClean="0"/>
              <a:t>Was the product defective because the warnings were not adequate?</a:t>
            </a:r>
          </a:p>
          <a:p>
            <a:pPr lvl="1" eaLnBrk="1" hangingPunct="1"/>
            <a:r>
              <a:rPr lang="en-US" altLang="en-US" smtClean="0"/>
              <a:t>Did the buyer ignore the warnings?</a:t>
            </a:r>
          </a:p>
          <a:p>
            <a:pPr lvl="1" eaLnBrk="1" hangingPunct="1"/>
            <a:r>
              <a:rPr lang="en-US" altLang="en-US" smtClean="0"/>
              <a:t>Where does privity fit in the case?</a:t>
            </a:r>
          </a:p>
        </p:txBody>
      </p:sp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Unreasonably Dangerous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F570F33-4C53-4E86-A36A-F24812F9A76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Manufacturing, Handling, or Processing Error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Product must be properly manufactured, handled and packaged to avoid liability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Reaching the Buyer in the Same Condition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No substantial change in product design that caused malfunction or injury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Product not tampered with during distribution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Strict Product Liability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622B9A1-17D8-4FF9-8767-A0280D096FC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429500" cy="4724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Requires for a “Seller”</a:t>
            </a:r>
          </a:p>
          <a:p>
            <a:pPr lvl="1" eaLnBrk="1" hangingPunct="1"/>
            <a:r>
              <a:rPr lang="en-US" altLang="en-US" smtClean="0"/>
              <a:t>Need not be a merchant</a:t>
            </a:r>
          </a:p>
          <a:p>
            <a:pPr lvl="1" eaLnBrk="1" hangingPunct="1"/>
            <a:r>
              <a:rPr lang="en-US" altLang="en-US" smtClean="0"/>
              <a:t>Need not be “in the business” of selling that product</a:t>
            </a:r>
          </a:p>
          <a:p>
            <a:pPr lvl="1" eaLnBrk="1" hangingPunct="1"/>
            <a:r>
              <a:rPr lang="en-US" altLang="en-US" smtClean="0"/>
              <a:t>Example:  peanuts sold at games by a baseball club</a:t>
            </a:r>
          </a:p>
          <a:p>
            <a:pPr lvl="1" eaLnBrk="1" hangingPunct="1"/>
            <a:r>
              <a:rPr lang="en-US" altLang="en-US" smtClean="0"/>
              <a:t>In some cases recovery has been allowed against groups of sellers</a:t>
            </a:r>
          </a:p>
        </p:txBody>
      </p:sp>
      <p:sp>
        <p:nvSpPr>
          <p:cNvPr id="77619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Strict Product Liability	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767BA73-846E-404C-8DF2-A6F1B91B014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Product Liability Suits Based on Negligence</a:t>
            </a:r>
          </a:p>
          <a:p>
            <a:pPr lvl="1" eaLnBrk="1" hangingPunct="1"/>
            <a:r>
              <a:rPr lang="en-US" altLang="en-US" smtClean="0"/>
              <a:t>Same elements as strict tort liability plus prior knowledge of defective condition</a:t>
            </a:r>
          </a:p>
          <a:p>
            <a:pPr lvl="1" eaLnBrk="1" hangingPunct="1"/>
            <a:r>
              <a:rPr lang="en-US" altLang="en-US" smtClean="0"/>
              <a:t>Punitive damages if plaintiff can show manufacturer/seller knew of defect</a:t>
            </a:r>
          </a:p>
        </p:txBody>
      </p:sp>
      <p:sp>
        <p:nvSpPr>
          <p:cNvPr id="778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Negligence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14-</a:t>
            </a:r>
            <a:fld id="{3C36AA5F-C80F-4E51-8D47-DF87E6EC08B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Comparison of Product Liability Theories</a:t>
            </a:r>
          </a:p>
        </p:txBody>
      </p:sp>
      <p:graphicFrame>
        <p:nvGraphicFramePr>
          <p:cNvPr id="803950" name="Group 110"/>
          <p:cNvGraphicFramePr>
            <a:graphicFrameLocks noGrp="1"/>
          </p:cNvGraphicFramePr>
          <p:nvPr>
            <p:ph/>
          </p:nvPr>
        </p:nvGraphicFramePr>
        <p:xfrm>
          <a:off x="1143000" y="1600200"/>
          <a:ext cx="7772400" cy="4805363"/>
        </p:xfrm>
        <a:graphic>
          <a:graphicData uri="http://schemas.openxmlformats.org/drawingml/2006/table">
            <a:tbl>
              <a:tblPr/>
              <a:tblGrid>
                <a:gridCol w="2339266"/>
                <a:gridCol w="1584664"/>
                <a:gridCol w="1961965"/>
                <a:gridCol w="1886505"/>
              </a:tblGrid>
              <a:tr h="1127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PRIVITY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REQUIRED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KNOWLEDGE OF PROBLEM REQUIRED?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WARANTY PROMISE REQUIRED?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Negligence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94">
                <a:tc>
                  <a:txBody>
                    <a:bodyPr/>
                    <a:lstStyle/>
                    <a:p>
                      <a:pPr marL="236538" marR="0" lvl="0" indent="-236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Section 402A/strict liability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Express warranty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94">
                <a:tc>
                  <a:txBody>
                    <a:bodyPr/>
                    <a:lstStyle/>
                    <a:p>
                      <a:pPr marL="236538" marR="0" lvl="0" indent="-236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Implied warranty of merchantability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774">
                <a:tc>
                  <a:txBody>
                    <a:bodyPr/>
                    <a:lstStyle/>
                    <a:p>
                      <a:pPr marL="236538" marR="0" lvl="0" indent="-236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Implied warranty of fitness for a particular purpose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A16D1B7-2DC1-4DC3-B5CF-5997649E630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391400" cy="457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Express Warranties</a:t>
            </a:r>
          </a:p>
          <a:p>
            <a:pPr lvl="1" eaLnBrk="1" hangingPunct="1"/>
            <a:r>
              <a:rPr lang="en-US" altLang="en-US" smtClean="0"/>
              <a:t>Creation: Affirmation of fact or promise of performance (samples, model, descriptions)</a:t>
            </a:r>
          </a:p>
          <a:p>
            <a:pPr lvl="1" eaLnBrk="1" hangingPunct="1"/>
            <a:r>
              <a:rPr lang="en-US" altLang="en-US" smtClean="0"/>
              <a:t>Restriction: Must be part of the basis of the bargain	</a:t>
            </a:r>
          </a:p>
          <a:p>
            <a:pPr lvl="1" eaLnBrk="1" hangingPunct="1"/>
            <a:r>
              <a:rPr lang="en-US" altLang="en-US" smtClean="0"/>
              <a:t>Disclaimer: Cannot make a disclaimer inconsistent with an express warranty</a:t>
            </a:r>
          </a:p>
        </p:txBody>
      </p:sp>
      <p:sp>
        <p:nvSpPr>
          <p:cNvPr id="73318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1731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latin typeface="Times New Roman" pitchFamily="18" charset="0"/>
              </a:rPr>
              <a:t>Contract Basis for Product Liability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14-</a:t>
            </a:r>
            <a:fld id="{E5ECB3FA-5E49-4109-826B-644B83F6EFF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400" dirty="0" smtClean="0"/>
              <a:t>Legal Basis for Product Liability</a:t>
            </a:r>
          </a:p>
        </p:txBody>
      </p:sp>
      <p:sp>
        <p:nvSpPr>
          <p:cNvPr id="8048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00200"/>
            <a:ext cx="34290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1" smtClean="0"/>
              <a:t>CONTRACT</a:t>
            </a:r>
            <a:r>
              <a:rPr lang="en-US" altLang="en-US" sz="2200" smtClean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smtClean="0"/>
              <a:t>Express warranty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smtClean="0"/>
              <a:t>Implied warranty of merchantability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smtClean="0"/>
              <a:t>Implied warranty of fitness for particular purpose</a:t>
            </a:r>
            <a:r>
              <a:rPr lang="en-US" altLang="en-US" sz="1900" smtClean="0"/>
              <a:t>	</a:t>
            </a:r>
            <a:endParaRPr lang="en-US" altLang="en-US" sz="1900" b="1" smtClean="0"/>
          </a:p>
        </p:txBody>
      </p:sp>
      <p:sp>
        <p:nvSpPr>
          <p:cNvPr id="80486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267200" cy="3581400"/>
          </a:xfrm>
        </p:spPr>
        <p:txBody>
          <a:bodyPr/>
          <a:lstStyle/>
          <a:p>
            <a:pPr marL="393700" indent="-3937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b="1" smtClean="0"/>
              <a:t>TORT</a:t>
            </a:r>
            <a:endParaRPr lang="en-US" altLang="en-US" sz="2200" smtClean="0"/>
          </a:p>
          <a:p>
            <a:pPr marL="393700" indent="-3937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 smtClean="0"/>
          </a:p>
          <a:p>
            <a:pPr marL="393700" indent="-3937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smtClean="0"/>
              <a:t>402A – Strict Tort Liability</a:t>
            </a:r>
          </a:p>
          <a:p>
            <a:pPr marL="393700" indent="-3937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 smtClean="0"/>
          </a:p>
          <a:p>
            <a:pPr marL="393700" indent="-3937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smtClean="0"/>
              <a:t>Elements</a:t>
            </a:r>
          </a:p>
          <a:p>
            <a:pPr marL="393700" indent="-3937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 smtClean="0"/>
          </a:p>
          <a:p>
            <a:pPr marL="393700" indent="-3937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 smtClean="0"/>
          </a:p>
          <a:p>
            <a:pPr marL="393700" indent="-3937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smtClean="0"/>
              <a:t>(1)	Defective condition unreasonably dangerous:  design; manufacturing defect; or inadequate warning</a:t>
            </a:r>
          </a:p>
          <a:p>
            <a:pPr marL="393700" indent="-3937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smtClean="0"/>
              <a:t>(2)	Defendant in business of using, selling, or manufacturing product</a:t>
            </a:r>
          </a:p>
          <a:p>
            <a:pPr marL="393700" indent="-3937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smtClean="0"/>
              <a:t>(3) Condition of product is the same</a:t>
            </a:r>
          </a:p>
          <a:p>
            <a:pPr marL="393700" indent="-3937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smtClean="0"/>
              <a:t>(4) Knowledge of defect</a:t>
            </a:r>
          </a:p>
          <a:p>
            <a:pPr marL="393700" indent="-3937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 b="1" smtClean="0"/>
          </a:p>
          <a:p>
            <a:pPr marL="393700" indent="-39370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900" b="1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4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4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04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04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04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2952EC1-BB3E-41AB-9BF9-2F2337235029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391400" cy="4648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Does Not Require Privity of Contract</a:t>
            </a:r>
          </a:p>
          <a:p>
            <a:pPr eaLnBrk="1" hangingPunct="1"/>
            <a:r>
              <a:rPr lang="en-US" altLang="en-US" smtClean="0"/>
              <a:t>Was Injury to That Party Foreseeable</a:t>
            </a:r>
          </a:p>
          <a:p>
            <a:pPr eaLnBrk="1" hangingPunct="1"/>
            <a:r>
              <a:rPr lang="en-US" altLang="en-US" smtClean="0"/>
              <a:t>Should Anticipate Household Use, Presence of Children, and So On</a:t>
            </a:r>
          </a:p>
        </p:txBody>
      </p:sp>
      <p:sp>
        <p:nvSpPr>
          <p:cNvPr id="78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Negligence:  </a:t>
            </a:r>
            <a:r>
              <a:rPr lang="en-US" dirty="0" err="1" smtClean="0"/>
              <a:t>Privity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EA0ACA4-12FF-489E-8465-464FB9F3FB1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96200" cy="48006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Misuse or Abnormal Use: Exceeding Weight Limitations, Using Around Flames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Contributory Negligence: Complete Defense That Overlaps With Misuse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Comparative Negligence: Reduces The Amount of Recovery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Assumption of Risk: Plaintiff Aware of Danger, But Does it Anyway</a:t>
            </a:r>
          </a:p>
        </p:txBody>
      </p:sp>
      <p:sp>
        <p:nvSpPr>
          <p:cNvPr id="78234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Defenses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0F459B0-E1ED-4466-A643-9461C31D2D92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14.6</a:t>
            </a:r>
            <a:r>
              <a:rPr lang="en-US" altLang="en-US" b="1" smtClean="0"/>
              <a:t> 	</a:t>
            </a:r>
            <a:r>
              <a:rPr lang="en-US" altLang="en-US" b="1" i="1" smtClean="0"/>
              <a:t>Patch v. Hillerich &amp; Bradsby Co.</a:t>
            </a:r>
            <a:r>
              <a:rPr lang="en-US" altLang="en-US" b="1" smtClean="0"/>
              <a:t> (2011)</a:t>
            </a:r>
          </a:p>
          <a:p>
            <a:pPr lvl="1" eaLnBrk="1" hangingPunct="1"/>
            <a:r>
              <a:rPr lang="en-US" altLang="en-US" smtClean="0"/>
              <a:t>Was it difficult to “warn” consumers?</a:t>
            </a:r>
          </a:p>
          <a:p>
            <a:pPr lvl="1" eaLnBrk="1" hangingPunct="1"/>
            <a:r>
              <a:rPr lang="en-US" altLang="en-US" smtClean="0"/>
              <a:t>Assumption of risk in baseball?</a:t>
            </a:r>
          </a:p>
          <a:p>
            <a:pPr lvl="1" eaLnBrk="1" hangingPunct="1"/>
            <a:r>
              <a:rPr lang="en-US" altLang="en-US" smtClean="0"/>
              <a:t>“User” or “Consumer”?</a:t>
            </a:r>
          </a:p>
        </p:txBody>
      </p:sp>
      <p:sp>
        <p:nvSpPr>
          <p:cNvPr id="78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Assumption of Risk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A050427-ED27-48D6-A721-FC16603EECCF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Movement Toward Reform</a:t>
            </a:r>
          </a:p>
          <a:p>
            <a:pPr lvl="1" eaLnBrk="1" hangingPunct="1"/>
            <a:r>
              <a:rPr lang="en-US" altLang="en-US" smtClean="0"/>
              <a:t>Verdicts and costs affect international competitiveness</a:t>
            </a:r>
          </a:p>
          <a:p>
            <a:pPr lvl="1" eaLnBrk="1" hangingPunct="1"/>
            <a:r>
              <a:rPr lang="en-US" altLang="en-US" smtClean="0"/>
              <a:t>Congress has made efforts to make laws uniform</a:t>
            </a:r>
          </a:p>
          <a:p>
            <a:pPr lvl="1" eaLnBrk="1" hangingPunct="1"/>
            <a:r>
              <a:rPr lang="en-US" altLang="en-US" smtClean="0"/>
              <a:t>Businesses need to focus on prevention.</a:t>
            </a:r>
          </a:p>
          <a:p>
            <a:pPr lvl="1" eaLnBrk="1" hangingPunct="1"/>
            <a:r>
              <a:rPr lang="en-US" altLang="en-US" smtClean="0"/>
              <a:t>Restatement (Third) of Torts</a:t>
            </a:r>
            <a:r>
              <a:rPr lang="en-US" altLang="en-US" sz="2800" smtClean="0"/>
              <a:t> </a:t>
            </a:r>
          </a:p>
        </p:txBody>
      </p:sp>
      <p:sp>
        <p:nvSpPr>
          <p:cNvPr id="78643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Product Liability Reform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CA8F2BE-ECE1-4536-8A66-DA2E36EBD1CC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Consumer Product Safety Commission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Federal Penalties of $2,000/violation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Up to $500,000 maximum (willful violations carry $50,000 and/or 1 year)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Consumer Product Safety Improvements Act– covers secondary sales (lead toys)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Uniform Product Liability Law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The Department of Commerce has tried to get states to adopt uniform product liability laws</a:t>
            </a:r>
          </a:p>
        </p:txBody>
      </p:sp>
      <p:sp>
        <p:nvSpPr>
          <p:cNvPr id="78848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Federal Standards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3093199-BED0-42CB-AE01-5236DEEEC95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467600" cy="45259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EU Trying to Gain Uniformity</a:t>
            </a:r>
          </a:p>
          <a:p>
            <a:pPr lvl="1" eaLnBrk="1" hangingPunct="1"/>
            <a:r>
              <a:rPr lang="en-US" altLang="en-US" smtClean="0"/>
              <a:t>“State-of-the-Art” Defense:  Product as good as it can be upon release</a:t>
            </a:r>
          </a:p>
          <a:p>
            <a:pPr lvl="1" eaLnBrk="1" hangingPunct="1"/>
            <a:r>
              <a:rPr lang="en-US" altLang="en-US" smtClean="0"/>
              <a:t>International Standards Organization’s 9000 guidelines for quality assurance</a:t>
            </a:r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International Issues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14-</a:t>
            </a:r>
            <a:fld id="{8FD46C5D-928C-4E5A-A0FC-55DCC453074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Fact vs. Opinion</a:t>
            </a:r>
          </a:p>
        </p:txBody>
      </p:sp>
      <p:graphicFrame>
        <p:nvGraphicFramePr>
          <p:cNvPr id="797944" name="Group 248"/>
          <p:cNvGraphicFramePr>
            <a:graphicFrameLocks noGrp="1"/>
          </p:cNvGraphicFramePr>
          <p:nvPr>
            <p:ph/>
          </p:nvPr>
        </p:nvGraphicFramePr>
        <p:xfrm>
          <a:off x="1143000" y="1600200"/>
          <a:ext cx="7467600" cy="4564063"/>
        </p:xfrm>
        <a:graphic>
          <a:graphicData uri="http://schemas.openxmlformats.org/drawingml/2006/table">
            <a:tbl>
              <a:tblPr/>
              <a:tblGrid>
                <a:gridCol w="4419600"/>
                <a:gridCol w="1219200"/>
                <a:gridCol w="1828800"/>
              </a:tblGrid>
              <a:tr h="493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FACT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OPINION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0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car gets 20 miles per gallon.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18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car gets great gas mileage.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86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These goods are 100% wool.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86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is the finest wool around.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689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truck has never been in an accident.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86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truck is solid.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mace stops assailants in their tracks.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70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mace is very effective.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F1BD275-618E-410D-BFA6-365795DC205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Fact vs. Opinion</a:t>
            </a:r>
          </a:p>
        </p:txBody>
      </p:sp>
      <p:graphicFrame>
        <p:nvGraphicFramePr>
          <p:cNvPr id="800024" name="Group 280"/>
          <p:cNvGraphicFramePr>
            <a:graphicFrameLocks noGrp="1"/>
          </p:cNvGraphicFramePr>
          <p:nvPr>
            <p:ph type="body" idx="1"/>
          </p:nvPr>
        </p:nvGraphicFramePr>
        <p:xfrm>
          <a:off x="1143000" y="1524000"/>
          <a:ext cx="7391400" cy="4495798"/>
        </p:xfrm>
        <a:graphic>
          <a:graphicData uri="http://schemas.openxmlformats.org/drawingml/2006/table">
            <a:tbl>
              <a:tblPr/>
              <a:tblGrid>
                <a:gridCol w="4267200"/>
                <a:gridCol w="1447800"/>
                <a:gridCol w="1676400"/>
              </a:tblGrid>
              <a:tr h="528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FACT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OPINION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makeup is hypoallergenic.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9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makeup is good for your skin.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ink will not stain clothes.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281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ink is safe to use.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computer is IBM-compatible.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48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computer is as good as any IBM.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watch is waterproof.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This watch is durable.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800EE5D-2FF8-464C-9989-B1D14B991CC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655763" eaLnBrk="1" hangingPunct="1"/>
            <a:r>
              <a:rPr lang="en-US" altLang="en-US" b="1" smtClean="0">
                <a:solidFill>
                  <a:srgbClr val="FFFF66"/>
                </a:solidFill>
              </a:rPr>
              <a:t>Case 14.1</a:t>
            </a:r>
            <a:r>
              <a:rPr lang="en-US" altLang="en-US" b="1" smtClean="0"/>
              <a:t>    </a:t>
            </a:r>
            <a:r>
              <a:rPr lang="en-US" altLang="en-US" b="1" i="1" smtClean="0"/>
              <a:t>Castro v. QVC Network, Inc.</a:t>
            </a:r>
            <a:r>
              <a:rPr lang="en-US" altLang="en-US" i="1" smtClean="0"/>
              <a:t> </a:t>
            </a:r>
            <a:r>
              <a:rPr lang="en-US" altLang="en-US" b="1" smtClean="0"/>
              <a:t>(1998)</a:t>
            </a:r>
          </a:p>
          <a:p>
            <a:pPr lvl="1" defTabSz="1655763" eaLnBrk="1" hangingPunct="1"/>
            <a:r>
              <a:rPr lang="en-US" altLang="en-US" smtClean="0"/>
              <a:t>Was the pan represented as suitable for roasting a 25 lb. turkey?</a:t>
            </a:r>
          </a:p>
          <a:p>
            <a:pPr lvl="1" defTabSz="1655763" eaLnBrk="1" hangingPunct="1"/>
            <a:r>
              <a:rPr lang="en-US" altLang="en-US" smtClean="0"/>
              <a:t>What is the relationship between tort liability and warranty liability?</a:t>
            </a:r>
          </a:p>
          <a:p>
            <a:pPr lvl="1" defTabSz="1655763" eaLnBrk="1" hangingPunct="1"/>
            <a:r>
              <a:rPr lang="en-US" altLang="en-US" smtClean="0"/>
              <a:t>Did the pan pass the risk/utility test?</a:t>
            </a:r>
          </a:p>
        </p:txBody>
      </p:sp>
      <p:sp>
        <p:nvSpPr>
          <p:cNvPr id="735237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latin typeface="Times New Roman" pitchFamily="18" charset="0"/>
              </a:rPr>
              <a:t>Contract Basis for Product Liability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9684B63-AC12-442F-A2EF-E5EE619FD27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Federal Regulations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Federal Trade Commission Act Authorizes FTC as Enforcement Agency          </a:t>
            </a:r>
          </a:p>
          <a:p>
            <a:pPr lvl="1" eaLnBrk="1" hangingPunct="1"/>
            <a:r>
              <a:rPr lang="en-US" altLang="en-US" smtClean="0"/>
              <a:t>Passed in 1914 </a:t>
            </a:r>
          </a:p>
          <a:p>
            <a:pPr lvl="1" eaLnBrk="1" hangingPunct="1"/>
            <a:r>
              <a:rPr lang="en-US" altLang="en-US" smtClean="0"/>
              <a:t>Federal Trade Commission given broad authority</a:t>
            </a:r>
          </a:p>
          <a:p>
            <a:pPr lvl="1" eaLnBrk="1" hangingPunct="1"/>
            <a:r>
              <a:rPr lang="en-US" altLang="en-US" smtClean="0"/>
              <a:t>Requires regulation of “unfair and deceptive trade practices”         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4E17A97-0982-4B9E-AFB6-BBBCADECE93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FTC Broadened by Wheeler-Lea Act of 1938            </a:t>
            </a:r>
          </a:p>
          <a:p>
            <a:pPr lvl="1" eaLnBrk="1" hangingPunct="1"/>
            <a:r>
              <a:rPr lang="en-US" altLang="en-US" smtClean="0"/>
              <a:t>“Is public deceived?” standard            </a:t>
            </a:r>
          </a:p>
          <a:p>
            <a:pPr lvl="1" eaLnBrk="1" hangingPunct="1"/>
            <a:r>
              <a:rPr lang="en-US" altLang="en-US" smtClean="0"/>
              <a:t>Not limited to adverse impact on competition</a:t>
            </a:r>
          </a:p>
          <a:p>
            <a:pPr eaLnBrk="1" hangingPunct="1"/>
            <a:r>
              <a:rPr lang="en-US" altLang="en-US" smtClean="0"/>
              <a:t>FTC Improvements Act of 1980</a:t>
            </a:r>
          </a:p>
          <a:p>
            <a:pPr lvl="1" eaLnBrk="1" hangingPunct="1"/>
            <a:r>
              <a:rPr lang="en-US" altLang="en-US" smtClean="0"/>
              <a:t>Put some restrictions on FTC regulation</a:t>
            </a:r>
          </a:p>
        </p:txBody>
      </p:sp>
      <p:sp>
        <p:nvSpPr>
          <p:cNvPr id="73933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Federal Regulations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5A1273C-C5B2-49C4-8C43-9FFEF6BDC4B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96200" cy="480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Content Control and Accuracy</a:t>
            </a:r>
          </a:p>
          <a:p>
            <a:pPr lvl="1" eaLnBrk="1" hangingPunct="1"/>
            <a:r>
              <a:rPr lang="en-US" altLang="en-US" smtClean="0"/>
              <a:t>“No aspirin,” “aspirin free,” all dairy products, and so on (like express warranties) </a:t>
            </a:r>
          </a:p>
          <a:p>
            <a:pPr eaLnBrk="1" hangingPunct="1"/>
            <a:r>
              <a:rPr lang="en-US" altLang="en-US" smtClean="0"/>
              <a:t>Performance Claims: Advertiser Must be Able to Prove Claim</a:t>
            </a:r>
          </a:p>
          <a:p>
            <a:pPr lvl="1" eaLnBrk="1" hangingPunct="1"/>
            <a:r>
              <a:rPr lang="en-US" altLang="en-US" smtClean="0"/>
              <a:t>Corrective advertising: FTC has required corrective advertising when unsubstantiated claims have been made</a:t>
            </a:r>
          </a:p>
        </p:txBody>
      </p:sp>
      <p:sp>
        <p:nvSpPr>
          <p:cNvPr id="7413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09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Federal Regulations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8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46B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 MT Extra Bol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46B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 MT Extra Bold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1558</Words>
  <Application>Microsoft Office PowerPoint</Application>
  <PresentationFormat>On-screen Show (4:3)</PresentationFormat>
  <Paragraphs>371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Marlett</vt:lpstr>
      <vt:lpstr>Times New Roman</vt:lpstr>
      <vt:lpstr>Times New Roman MT Extra Bold</vt:lpstr>
      <vt:lpstr>Default Design</vt:lpstr>
      <vt:lpstr>PowerPoint Presentation</vt:lpstr>
      <vt:lpstr>Development of Product Liability</vt:lpstr>
      <vt:lpstr>Contract Basis for Product Liability</vt:lpstr>
      <vt:lpstr>Fact vs. Opinion</vt:lpstr>
      <vt:lpstr>Fact vs. Opinion</vt:lpstr>
      <vt:lpstr>Contract Basis for Product Liability</vt:lpstr>
      <vt:lpstr>Federal Regulations</vt:lpstr>
      <vt:lpstr>Federal Regulations</vt:lpstr>
      <vt:lpstr>Federal Regulations</vt:lpstr>
      <vt:lpstr>Performance Claims </vt:lpstr>
      <vt:lpstr>Federal Regulations</vt:lpstr>
      <vt:lpstr>Federal Regulations</vt:lpstr>
      <vt:lpstr>Federal Regulations</vt:lpstr>
      <vt:lpstr>Product Comparisons</vt:lpstr>
      <vt:lpstr>Federal Regulations</vt:lpstr>
      <vt:lpstr>Implied Warranties</vt:lpstr>
      <vt:lpstr>Merchantability</vt:lpstr>
      <vt:lpstr>Implied Warranties</vt:lpstr>
      <vt:lpstr>Contract Product Liability</vt:lpstr>
      <vt:lpstr>Contract Product Liability</vt:lpstr>
      <vt:lpstr>Implied Warranties</vt:lpstr>
      <vt:lpstr>Implied Warranties</vt:lpstr>
      <vt:lpstr>Strict Product Liability</vt:lpstr>
      <vt:lpstr>Strict Product Liability</vt:lpstr>
      <vt:lpstr>Unreasonably Dangerous</vt:lpstr>
      <vt:lpstr>Strict Product Liability</vt:lpstr>
      <vt:lpstr>Strict Product Liability </vt:lpstr>
      <vt:lpstr>Negligence</vt:lpstr>
      <vt:lpstr>Comparison of Product Liability Theories</vt:lpstr>
      <vt:lpstr>Legal Basis for Product Liability</vt:lpstr>
      <vt:lpstr>Negligence:  Privity</vt:lpstr>
      <vt:lpstr>Defenses</vt:lpstr>
      <vt:lpstr>Assumption of Risk</vt:lpstr>
      <vt:lpstr>Product Liability Reform</vt:lpstr>
      <vt:lpstr>Federal Standards</vt:lpstr>
      <vt:lpstr>International Issues</vt:lpstr>
    </vt:vector>
  </TitlesOfParts>
  <Company>UTB/TSC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 7th Ed.  Business-Legal Ethical Global</dc:title>
  <dc:creator>Joe Zavaletta</dc:creator>
  <cp:lastModifiedBy>Laurie</cp:lastModifiedBy>
  <cp:revision>219</cp:revision>
  <dcterms:created xsi:type="dcterms:W3CDTF">2005-02-05T01:05:54Z</dcterms:created>
  <dcterms:modified xsi:type="dcterms:W3CDTF">2015-08-07T19:13:58Z</dcterms:modified>
</cp:coreProperties>
</file>