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8"/>
  </p:notesMasterIdLst>
  <p:handoutMasterIdLst>
    <p:handoutMasterId r:id="rId39"/>
  </p:handoutMasterIdLst>
  <p:sldIdLst>
    <p:sldId id="296" r:id="rId2"/>
    <p:sldId id="257" r:id="rId3"/>
    <p:sldId id="258" r:id="rId4"/>
    <p:sldId id="259" r:id="rId5"/>
    <p:sldId id="260" r:id="rId6"/>
    <p:sldId id="261" r:id="rId7"/>
    <p:sldId id="263" r:id="rId8"/>
    <p:sldId id="288" r:id="rId9"/>
    <p:sldId id="264" r:id="rId10"/>
    <p:sldId id="265" r:id="rId11"/>
    <p:sldId id="266" r:id="rId12"/>
    <p:sldId id="289" r:id="rId13"/>
    <p:sldId id="267" r:id="rId14"/>
    <p:sldId id="294" r:id="rId15"/>
    <p:sldId id="295" r:id="rId16"/>
    <p:sldId id="269" r:id="rId17"/>
    <p:sldId id="270" r:id="rId18"/>
    <p:sldId id="286" r:id="rId19"/>
    <p:sldId id="290" r:id="rId20"/>
    <p:sldId id="291" r:id="rId21"/>
    <p:sldId id="271" r:id="rId22"/>
    <p:sldId id="272" r:id="rId23"/>
    <p:sldId id="293" r:id="rId24"/>
    <p:sldId id="273" r:id="rId25"/>
    <p:sldId id="274" r:id="rId26"/>
    <p:sldId id="275" r:id="rId27"/>
    <p:sldId id="276" r:id="rId28"/>
    <p:sldId id="277" r:id="rId29"/>
    <p:sldId id="278" r:id="rId30"/>
    <p:sldId id="279" r:id="rId31"/>
    <p:sldId id="280" r:id="rId32"/>
    <p:sldId id="282" r:id="rId33"/>
    <p:sldId id="284" r:id="rId34"/>
    <p:sldId id="283" r:id="rId35"/>
    <p:sldId id="292" r:id="rId36"/>
    <p:sldId id="285"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666699"/>
    <a:srgbClr val="8768C6"/>
    <a:srgbClr val="613EA6"/>
    <a:srgbClr val="3346B1"/>
    <a:srgbClr val="221C22"/>
    <a:srgbClr val="D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2" autoAdjust="0"/>
    <p:restoredTop sz="94660"/>
  </p:normalViewPr>
  <p:slideViewPr>
    <p:cSldViewPr>
      <p:cViewPr varScale="1">
        <p:scale>
          <a:sx n="70" d="100"/>
          <a:sy n="70" d="100"/>
        </p:scale>
        <p:origin x="145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79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56ACC4E4-34FA-426B-B298-200C38DE18C0}" type="datetimeFigureOut">
              <a:rPr lang="en-US"/>
              <a:pPr>
                <a:defRPr/>
              </a:pPr>
              <a:t>8/7/2015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325EBF47-52AD-4E52-850C-895423BE19B4}" type="slidenum">
              <a:rPr lang="en-US"/>
              <a:pPr>
                <a:defRPr/>
              </a:pPr>
              <a:t>‹#›</a:t>
            </a:fld>
            <a:endParaRPr lang="en-US"/>
          </a:p>
        </p:txBody>
      </p:sp>
    </p:spTree>
    <p:extLst>
      <p:ext uri="{BB962C8B-B14F-4D97-AF65-F5344CB8AC3E}">
        <p14:creationId xmlns:p14="http://schemas.microsoft.com/office/powerpoint/2010/main" val="3749491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D1149492-B59D-4388-BBA8-0DF08723F358}" type="slidenum">
              <a:rPr lang="en-US"/>
              <a:pPr>
                <a:defRPr/>
              </a:pPr>
              <a:t>‹#›</a:t>
            </a:fld>
            <a:endParaRPr lang="en-US"/>
          </a:p>
        </p:txBody>
      </p:sp>
    </p:spTree>
    <p:extLst>
      <p:ext uri="{BB962C8B-B14F-4D97-AF65-F5344CB8AC3E}">
        <p14:creationId xmlns:p14="http://schemas.microsoft.com/office/powerpoint/2010/main" val="38552256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39940" name="Slide Number Placeholder 3"/>
          <p:cNvSpPr>
            <a:spLocks noGrp="1"/>
          </p:cNvSpPr>
          <p:nvPr>
            <p:ph type="sldNum" sz="quarter" idx="5"/>
          </p:nvPr>
        </p:nvSpPr>
        <p:spPr/>
        <p:txBody>
          <a:bodyPr/>
          <a:lstStyle/>
          <a:p>
            <a:pPr>
              <a:defRPr/>
            </a:pPr>
            <a:fld id="{C4D532A3-35AF-4B3E-BDA9-443338DE7EEB}" type="slidenum">
              <a:rPr lang="en-US" smtClean="0">
                <a:latin typeface="Arial" pitchFamily="34" charset="0"/>
              </a:rPr>
              <a:pPr>
                <a:defRPr/>
              </a:pPr>
              <a:t>0</a:t>
            </a:fld>
            <a:endParaRPr lang="en-US" smtClean="0">
              <a:latin typeface="Arial" pitchFamily="34" charset="0"/>
            </a:endParaRPr>
          </a:p>
        </p:txBody>
      </p:sp>
    </p:spTree>
    <p:extLst>
      <p:ext uri="{BB962C8B-B14F-4D97-AF65-F5344CB8AC3E}">
        <p14:creationId xmlns:p14="http://schemas.microsoft.com/office/powerpoint/2010/main" val="3939048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CCA6D327-7515-40C1-BDC5-CDA7D0210EB8}" type="slidenum">
              <a:rPr lang="en-US" smtClean="0">
                <a:latin typeface="Arial" pitchFamily="34" charset="0"/>
              </a:rPr>
              <a:pPr>
                <a:defRPr/>
              </a:pPr>
              <a:t>10</a:t>
            </a:fld>
            <a:endParaRPr lang="en-US" smtClean="0">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70014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154325C5-2477-431D-AC13-C8768B952850}" type="slidenum">
              <a:rPr lang="en-US" smtClean="0">
                <a:latin typeface="Arial" pitchFamily="34" charset="0"/>
              </a:rPr>
              <a:pPr>
                <a:defRPr/>
              </a:pPr>
              <a:t>12</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384868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C21DAC4B-FAA9-4A0F-B71B-C5957964F8AE}" type="slidenum">
              <a:rPr lang="en-US" smtClean="0">
                <a:latin typeface="Arial" pitchFamily="34" charset="0"/>
              </a:rPr>
              <a:pPr>
                <a:defRPr/>
              </a:pPr>
              <a:t>15</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65994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pPr>
              <a:defRPr/>
            </a:pPr>
            <a:fld id="{EAC52D96-DC1E-40F3-AB8C-2011279BEF41}" type="slidenum">
              <a:rPr lang="en-US" smtClean="0">
                <a:latin typeface="Arial" pitchFamily="34" charset="0"/>
              </a:rPr>
              <a:pPr>
                <a:defRPr/>
              </a:pPr>
              <a:t>16</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596206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4BB08867-10C5-4774-AAA0-510C0BC7FE66}" type="slidenum">
              <a:rPr lang="en-US" smtClean="0">
                <a:latin typeface="Arial" pitchFamily="34" charset="0"/>
              </a:rPr>
              <a:pPr>
                <a:defRPr/>
              </a:pPr>
              <a:t>20</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772501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5054C5D3-BD95-4159-9B8A-0B2BBA92F7A7}" type="slidenum">
              <a:rPr lang="en-US" smtClean="0">
                <a:latin typeface="Arial" pitchFamily="34" charset="0"/>
              </a:rPr>
              <a:pPr>
                <a:defRPr/>
              </a:pPr>
              <a:t>21</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244405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p>
            <a:pPr>
              <a:defRPr/>
            </a:pPr>
            <a:fld id="{58A92B87-C535-47A1-B946-5D38053213C9}" type="slidenum">
              <a:rPr lang="en-US" smtClean="0">
                <a:latin typeface="Arial" pitchFamily="34" charset="0"/>
              </a:rPr>
              <a:pPr>
                <a:defRPr/>
              </a:pPr>
              <a:t>23</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357555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p>
            <a:pPr>
              <a:defRPr/>
            </a:pPr>
            <a:fld id="{7641CC17-05D8-43E7-804C-BC49682C4349}" type="slidenum">
              <a:rPr lang="en-US" smtClean="0">
                <a:latin typeface="Arial" pitchFamily="34" charset="0"/>
              </a:rPr>
              <a:pPr>
                <a:defRPr/>
              </a:pPr>
              <a:t>24</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5477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a:defRPr/>
            </a:pPr>
            <a:fld id="{34B75C45-5083-41D0-BB93-BDAD5CB08821}" type="slidenum">
              <a:rPr lang="en-US" smtClean="0">
                <a:latin typeface="Arial" pitchFamily="34" charset="0"/>
              </a:rPr>
              <a:pPr>
                <a:defRPr/>
              </a:pPr>
              <a:t>25</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77362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p>
            <a:pPr>
              <a:defRPr/>
            </a:pPr>
            <a:fld id="{41C7A2CD-38F8-4930-927E-5B15722BA959}" type="slidenum">
              <a:rPr lang="en-US" smtClean="0">
                <a:latin typeface="Arial" pitchFamily="34" charset="0"/>
              </a:rPr>
              <a:pPr>
                <a:defRPr/>
              </a:pPr>
              <a:t>26</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79526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156FFC4E-76E0-490A-989C-5B87C322CDBD}" type="slidenum">
              <a:rPr lang="en-US" smtClean="0">
                <a:latin typeface="Arial" pitchFamily="34" charset="0"/>
              </a:rPr>
              <a:pPr>
                <a:defRPr/>
              </a:pPr>
              <a:t>1</a:t>
            </a:fld>
            <a:endParaRPr lang="en-US" smtClean="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901819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pPr>
              <a:defRPr/>
            </a:pPr>
            <a:fld id="{A542D5D7-4F3D-4B3C-AF2A-DB45D3A20D30}" type="slidenum">
              <a:rPr lang="en-US" smtClean="0">
                <a:latin typeface="Arial" pitchFamily="34" charset="0"/>
              </a:rPr>
              <a:pPr>
                <a:defRPr/>
              </a:pPr>
              <a:t>27</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514987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A16DD1D5-C35E-43B5-A4F6-13CD32298128}" type="slidenum">
              <a:rPr lang="en-US" smtClean="0">
                <a:latin typeface="Arial" pitchFamily="34" charset="0"/>
              </a:rPr>
              <a:pPr>
                <a:defRPr/>
              </a:pPr>
              <a:t>28</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704395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C4FB800F-87A8-4C2E-81C1-9BF550497E15}" type="slidenum">
              <a:rPr lang="en-US" smtClean="0">
                <a:latin typeface="Arial" pitchFamily="34" charset="0"/>
              </a:rPr>
              <a:pPr>
                <a:defRPr/>
              </a:pPr>
              <a:t>29</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738006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p:txBody>
          <a:bodyPr/>
          <a:lstStyle/>
          <a:p>
            <a:pPr>
              <a:defRPr/>
            </a:pPr>
            <a:fld id="{EC3F04C6-C7E3-4661-892C-144643AA6F43}" type="slidenum">
              <a:rPr lang="en-US" smtClean="0">
                <a:latin typeface="Arial" pitchFamily="34" charset="0"/>
              </a:rPr>
              <a:pPr>
                <a:defRPr/>
              </a:pPr>
              <a:t>30</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667761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EE91A5B5-8252-47F1-ACC2-7325EB0E6F05}" type="slidenum">
              <a:rPr lang="en-US" smtClean="0">
                <a:latin typeface="Arial" pitchFamily="34" charset="0"/>
              </a:rPr>
              <a:pPr>
                <a:defRPr/>
              </a:pPr>
              <a:t>31</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489891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p>
            <a:pPr>
              <a:defRPr/>
            </a:pPr>
            <a:fld id="{0C22557D-3017-4ACD-85D9-4192A079E447}" type="slidenum">
              <a:rPr lang="en-US" smtClean="0">
                <a:latin typeface="Arial" pitchFamily="34" charset="0"/>
              </a:rPr>
              <a:pPr>
                <a:defRPr/>
              </a:pPr>
              <a:t>32</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194445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CD9F0606-BE76-4673-BBDB-22E038D0A2D2}" type="slidenum">
              <a:rPr lang="en-US" smtClean="0">
                <a:latin typeface="Arial" pitchFamily="34" charset="0"/>
              </a:rPr>
              <a:pPr>
                <a:defRPr/>
              </a:pPr>
              <a:t>33</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193610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1D233700-7BB4-437A-BFD6-98C1D6121A02}" type="slidenum">
              <a:rPr lang="en-US" smtClean="0">
                <a:latin typeface="Arial" pitchFamily="34" charset="0"/>
              </a:rPr>
              <a:pPr>
                <a:defRPr/>
              </a:pPr>
              <a:t>35</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89047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21AE974B-6AA2-475F-B884-BBAF9F9852C6}" type="slidenum">
              <a:rPr lang="en-US" smtClean="0">
                <a:latin typeface="Arial" pitchFamily="34" charset="0"/>
              </a:rPr>
              <a:pPr>
                <a:defRPr/>
              </a:pPr>
              <a:t>2</a:t>
            </a:fld>
            <a:endParaRPr lang="en-US" smtClean="0">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89459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4D11A85A-36FE-4AAD-AC3A-DFDA55CE9244}" type="slidenum">
              <a:rPr lang="en-US" smtClean="0">
                <a:latin typeface="Arial" pitchFamily="34" charset="0"/>
              </a:rPr>
              <a:pPr>
                <a:defRPr/>
              </a:pPr>
              <a:t>3</a:t>
            </a:fld>
            <a:endParaRPr lang="en-US" smtClean="0">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451256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9B28C371-B19A-470E-978A-E2DEB8711E68}" type="slidenum">
              <a:rPr lang="en-US" smtClean="0">
                <a:latin typeface="Arial" pitchFamily="34" charset="0"/>
              </a:rPr>
              <a:pPr>
                <a:defRPr/>
              </a:pPr>
              <a:t>4</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560644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p>
            <a:pPr>
              <a:defRPr/>
            </a:pPr>
            <a:fld id="{F9D00E45-9FD8-4AAD-9159-12819EF595A1}" type="slidenum">
              <a:rPr lang="en-US" smtClean="0">
                <a:latin typeface="Arial" pitchFamily="34" charset="0"/>
              </a:rPr>
              <a:pPr>
                <a:defRPr/>
              </a:pPr>
              <a:t>5</a:t>
            </a:fld>
            <a:endParaRPr lang="en-US"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509203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pPr>
              <a:defRPr/>
            </a:pPr>
            <a:fld id="{7125B068-3C9A-4CC0-A33F-4648AB6BB2EE}" type="slidenum">
              <a:rPr lang="en-US" smtClean="0">
                <a:latin typeface="Arial" pitchFamily="34" charset="0"/>
              </a:rPr>
              <a:pPr>
                <a:defRPr/>
              </a:pPr>
              <a:t>6</a:t>
            </a:fld>
            <a:endParaRPr lang="en-US" smtClean="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46404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7595497D-A0FD-46BD-9B97-7B65E0021282}" type="slidenum">
              <a:rPr lang="en-US" smtClean="0">
                <a:latin typeface="Arial" pitchFamily="34" charset="0"/>
              </a:rPr>
              <a:pPr>
                <a:defRPr/>
              </a:pPr>
              <a:t>8</a:t>
            </a:fld>
            <a:endParaRPr lang="en-US" smtClean="0">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830856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AF402BE0-B32A-4CF4-A181-ACE196E8ECA2}" type="slidenum">
              <a:rPr lang="en-US" smtClean="0">
                <a:latin typeface="Arial" pitchFamily="34" charset="0"/>
              </a:rPr>
              <a:pPr>
                <a:defRPr/>
              </a:pPr>
              <a:t>9</a:t>
            </a:fld>
            <a:endParaRPr lang="en-US" smtClean="0">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72873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17-</a:t>
            </a:r>
            <a:fld id="{15C5A84E-B6A8-463A-B0E5-213FDF16E74C}" type="slidenum">
              <a:rPr lang="en-US"/>
              <a:pPr>
                <a:defRPr/>
              </a:pPr>
              <a:t>‹#›</a:t>
            </a:fld>
            <a:endParaRPr lang="en-US"/>
          </a:p>
        </p:txBody>
      </p:sp>
    </p:spTree>
    <p:extLst>
      <p:ext uri="{BB962C8B-B14F-4D97-AF65-F5344CB8AC3E}">
        <p14:creationId xmlns:p14="http://schemas.microsoft.com/office/powerpoint/2010/main" val="2306258306"/>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17-</a:t>
            </a:r>
            <a:fld id="{DA77026B-C48D-4C45-A018-4E130F781C42}" type="slidenum">
              <a:rPr lang="en-US"/>
              <a:pPr>
                <a:defRPr/>
              </a:pPr>
              <a:t>‹#›</a:t>
            </a:fld>
            <a:endParaRPr lang="en-US"/>
          </a:p>
        </p:txBody>
      </p:sp>
    </p:spTree>
    <p:extLst>
      <p:ext uri="{BB962C8B-B14F-4D97-AF65-F5344CB8AC3E}">
        <p14:creationId xmlns:p14="http://schemas.microsoft.com/office/powerpoint/2010/main" val="173685061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193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9055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17-</a:t>
            </a:r>
            <a:fld id="{5A7C0C02-5737-411B-A8F9-2AA3ACFF5495}" type="slidenum">
              <a:rPr lang="en-US"/>
              <a:pPr>
                <a:defRPr/>
              </a:pPr>
              <a:t>‹#›</a:t>
            </a:fld>
            <a:endParaRPr lang="en-US"/>
          </a:p>
        </p:txBody>
      </p:sp>
    </p:spTree>
    <p:extLst>
      <p:ext uri="{BB962C8B-B14F-4D97-AF65-F5344CB8AC3E}">
        <p14:creationId xmlns:p14="http://schemas.microsoft.com/office/powerpoint/2010/main" val="1767467506"/>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17-</a:t>
            </a:r>
            <a:fld id="{66EC831D-1AE6-4E8D-8433-5586441B0B29}" type="slidenum">
              <a:rPr lang="en-US"/>
              <a:pPr>
                <a:defRPr/>
              </a:pPr>
              <a:t>‹#›</a:t>
            </a:fld>
            <a:endParaRPr lang="en-US"/>
          </a:p>
        </p:txBody>
      </p:sp>
    </p:spTree>
    <p:extLst>
      <p:ext uri="{BB962C8B-B14F-4D97-AF65-F5344CB8AC3E}">
        <p14:creationId xmlns:p14="http://schemas.microsoft.com/office/powerpoint/2010/main" val="317507887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17-</a:t>
            </a:r>
            <a:fld id="{B6B58845-1508-4F4C-AE55-7DA347160527}" type="slidenum">
              <a:rPr lang="en-US"/>
              <a:pPr>
                <a:defRPr/>
              </a:pPr>
              <a:t>‹#›</a:t>
            </a:fld>
            <a:endParaRPr lang="en-US"/>
          </a:p>
        </p:txBody>
      </p:sp>
    </p:spTree>
    <p:extLst>
      <p:ext uri="{BB962C8B-B14F-4D97-AF65-F5344CB8AC3E}">
        <p14:creationId xmlns:p14="http://schemas.microsoft.com/office/powerpoint/2010/main" val="181409788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t>17-</a:t>
            </a:r>
            <a:fld id="{90E8A4AF-5482-4CF3-BDA0-B8B5E90EB020}" type="slidenum">
              <a:rPr lang="en-US"/>
              <a:pPr>
                <a:defRPr/>
              </a:pPr>
              <a:t>‹#›</a:t>
            </a:fld>
            <a:endParaRPr lang="en-US"/>
          </a:p>
        </p:txBody>
      </p:sp>
    </p:spTree>
    <p:extLst>
      <p:ext uri="{BB962C8B-B14F-4D97-AF65-F5344CB8AC3E}">
        <p14:creationId xmlns:p14="http://schemas.microsoft.com/office/powerpoint/2010/main" val="144102578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a:t>17-</a:t>
            </a:r>
            <a:fld id="{D716EF3B-1806-444F-AB25-9644B689B610}" type="slidenum">
              <a:rPr lang="en-US"/>
              <a:pPr>
                <a:defRPr/>
              </a:pPr>
              <a:t>‹#›</a:t>
            </a:fld>
            <a:endParaRPr lang="en-US"/>
          </a:p>
        </p:txBody>
      </p:sp>
    </p:spTree>
    <p:extLst>
      <p:ext uri="{BB962C8B-B14F-4D97-AF65-F5344CB8AC3E}">
        <p14:creationId xmlns:p14="http://schemas.microsoft.com/office/powerpoint/2010/main" val="154043430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t>17-</a:t>
            </a:r>
            <a:fld id="{0597DF66-D797-4EE2-845E-6F1151D46177}" type="slidenum">
              <a:rPr lang="en-US"/>
              <a:pPr>
                <a:defRPr/>
              </a:pPr>
              <a:t>‹#›</a:t>
            </a:fld>
            <a:endParaRPr lang="en-US"/>
          </a:p>
        </p:txBody>
      </p:sp>
    </p:spTree>
    <p:extLst>
      <p:ext uri="{BB962C8B-B14F-4D97-AF65-F5344CB8AC3E}">
        <p14:creationId xmlns:p14="http://schemas.microsoft.com/office/powerpoint/2010/main" val="3823784502"/>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t>17-</a:t>
            </a:r>
            <a:fld id="{0574C839-93BC-4681-8E92-37DC5CA00F40}" type="slidenum">
              <a:rPr lang="en-US"/>
              <a:pPr>
                <a:defRPr/>
              </a:pPr>
              <a:t>‹#›</a:t>
            </a:fld>
            <a:endParaRPr lang="en-US"/>
          </a:p>
        </p:txBody>
      </p:sp>
    </p:spTree>
    <p:extLst>
      <p:ext uri="{BB962C8B-B14F-4D97-AF65-F5344CB8AC3E}">
        <p14:creationId xmlns:p14="http://schemas.microsoft.com/office/powerpoint/2010/main" val="329139132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17-</a:t>
            </a:r>
            <a:fld id="{4E368BCC-6010-4EDB-BD55-6A9AC80AA6C3}" type="slidenum">
              <a:rPr lang="en-US"/>
              <a:pPr>
                <a:defRPr/>
              </a:pPr>
              <a:t>‹#›</a:t>
            </a:fld>
            <a:endParaRPr lang="en-US"/>
          </a:p>
        </p:txBody>
      </p:sp>
    </p:spTree>
    <p:extLst>
      <p:ext uri="{BB962C8B-B14F-4D97-AF65-F5344CB8AC3E}">
        <p14:creationId xmlns:p14="http://schemas.microsoft.com/office/powerpoint/2010/main" val="26790953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17-</a:t>
            </a:r>
            <a:fld id="{1594D2B0-ED94-431F-B77E-6F069882130D}" type="slidenum">
              <a:rPr lang="en-US"/>
              <a:pPr>
                <a:defRPr/>
              </a:pPr>
              <a:t>‹#›</a:t>
            </a:fld>
            <a:endParaRPr lang="en-US"/>
          </a:p>
        </p:txBody>
      </p:sp>
    </p:spTree>
    <p:extLst>
      <p:ext uri="{BB962C8B-B14F-4D97-AF65-F5344CB8AC3E}">
        <p14:creationId xmlns:p14="http://schemas.microsoft.com/office/powerpoint/2010/main" val="3687807460"/>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46B1"/>
        </a:solidFill>
        <a:effectLst/>
      </p:bgPr>
    </p:bg>
    <p:spTree>
      <p:nvGrpSpPr>
        <p:cNvPr id="1" name=""/>
        <p:cNvGrpSpPr/>
        <p:nvPr/>
      </p:nvGrpSpPr>
      <p:grpSpPr>
        <a:xfrm>
          <a:off x="0" y="0"/>
          <a:ext cx="0" cy="0"/>
          <a:chOff x="0" y="0"/>
          <a:chExt cx="0" cy="0"/>
        </a:xfrm>
      </p:grpSpPr>
      <p:pic>
        <p:nvPicPr>
          <p:cNvPr id="1026" name="Picture 2" descr="C:\Users\Kris\Pictures\Jennings_BLEG_Cvr.jpg"/>
          <p:cNvPicPr>
            <a:picLocks noChangeAspect="1" noChangeArrowheads="1"/>
          </p:cNvPicPr>
          <p:nvPr userDrawn="1"/>
        </p:nvPicPr>
        <p:blipFill>
          <a:blip r:embed="rId13">
            <a:extLst>
              <a:ext uri="{28A0092B-C50C-407E-A947-70E740481C1C}">
                <a14:useLocalDpi xmlns:a14="http://schemas.microsoft.com/office/drawing/2010/main" val="0"/>
              </a:ext>
            </a:extLst>
          </a:blip>
          <a:srcRect l="79167"/>
          <a:stretch>
            <a:fillRect/>
          </a:stretch>
        </p:blipFill>
        <p:spPr bwMode="auto">
          <a:xfrm>
            <a:off x="0" y="0"/>
            <a:ext cx="990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7"/>
          <p:cNvSpPr>
            <a:spLocks noChangeArrowheads="1"/>
          </p:cNvSpPr>
          <p:nvPr userDrawn="1"/>
        </p:nvSpPr>
        <p:spPr bwMode="auto">
          <a:xfrm>
            <a:off x="949325" y="0"/>
            <a:ext cx="8194675"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028" name="Rectangle 3"/>
          <p:cNvSpPr>
            <a:spLocks noGrp="1" noChangeArrowheads="1"/>
          </p:cNvSpPr>
          <p:nvPr>
            <p:ph type="body" idx="1"/>
          </p:nvPr>
        </p:nvSpPr>
        <p:spPr bwMode="auto">
          <a:xfrm>
            <a:off x="10668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3505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2400">
                <a:solidFill>
                  <a:schemeClr val="bg1"/>
                </a:solidFill>
                <a:latin typeface="+mn-lt"/>
                <a:cs typeface="+mn-cs"/>
              </a:defRPr>
            </a:lvl1pPr>
          </a:lstStyle>
          <a:p>
            <a:pPr>
              <a:defRPr/>
            </a:pPr>
            <a:r>
              <a:rPr lang="en-US"/>
              <a:t>17-</a:t>
            </a:r>
            <a:fld id="{451D3A08-9C03-4FD8-9EDB-558EA922E12E}" type="slidenum">
              <a:rPr lang="en-US"/>
              <a:pPr>
                <a:defRPr/>
              </a:pPr>
              <a:t>‹#›</a:t>
            </a:fld>
            <a:endParaRPr lang="en-US"/>
          </a:p>
        </p:txBody>
      </p:sp>
      <p:sp>
        <p:nvSpPr>
          <p:cNvPr id="3" name="Rectangle 12"/>
          <p:cNvSpPr>
            <a:spLocks noChangeArrowheads="1"/>
          </p:cNvSpPr>
          <p:nvPr userDrawn="1"/>
        </p:nvSpPr>
        <p:spPr bwMode="auto">
          <a:xfrm>
            <a:off x="6248400" y="6405563"/>
            <a:ext cx="28956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2075" tIns="46038" rIns="92075" bIns="46038"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buClr>
                <a:schemeClr val="accent1"/>
              </a:buClr>
              <a:buSzPct val="75000"/>
              <a:buFont typeface="Marlett" pitchFamily="2" charset="2"/>
              <a:buNone/>
            </a:pPr>
            <a:r>
              <a:rPr lang="en-US" altLang="en-US" sz="900">
                <a:solidFill>
                  <a:schemeClr val="bg1"/>
                </a:solidFill>
              </a:rPr>
              <a:t>© 2015 Cengage Learning.  All Rights Reserved.  May not be scanned, copied or duplicated, or posted to a publicly accessible website, in whole or in part.</a:t>
            </a:r>
          </a:p>
        </p:txBody>
      </p:sp>
      <p:sp>
        <p:nvSpPr>
          <p:cNvPr id="2" name="Rectangle 2"/>
          <p:cNvSpPr>
            <a:spLocks noGrp="1" noChangeArrowheads="1"/>
          </p:cNvSpPr>
          <p:nvPr>
            <p:ph type="title"/>
          </p:nvPr>
        </p:nvSpPr>
        <p:spPr bwMode="auto">
          <a:xfrm>
            <a:off x="609600" y="274638"/>
            <a:ext cx="8077200" cy="1173162"/>
          </a:xfrm>
          <a:prstGeom prst="rect">
            <a:avLst/>
          </a:prstGeom>
          <a:solidFill>
            <a:srgbClr val="FF9999"/>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timing>
    <p:tnLst>
      <p:par>
        <p:cTn id="1" dur="indefinite" restart="never" nodeType="tmRoot"/>
      </p:par>
    </p:tnLst>
  </p:timing>
  <p:hf hdr="0" ftr="0" dt="0"/>
  <p:txStyles>
    <p:titleStyle>
      <a:lvl1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2pPr>
      <a:lvl3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3pPr>
      <a:lvl4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4pPr>
      <a:lvl5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5pPr>
      <a:lvl6pPr marL="4572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6pPr>
      <a:lvl7pPr marL="9144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7pPr>
      <a:lvl8pPr marL="13716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8pPr>
      <a:lvl9pPr marL="18288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9pPr>
    </p:titleStyle>
    <p:bodyStyle>
      <a:lvl1pPr marL="342900" indent="-342900" algn="l" rtl="0" eaLnBrk="0" fontAlgn="base" hangingPunct="0">
        <a:spcBef>
          <a:spcPct val="20000"/>
        </a:spcBef>
        <a:spcAft>
          <a:spcPct val="0"/>
        </a:spcAft>
        <a:buChar char="•"/>
        <a:defRPr sz="3600">
          <a:solidFill>
            <a:schemeClr val="bg1"/>
          </a:solidFill>
          <a:latin typeface="+mn-lt"/>
          <a:ea typeface="+mn-ea"/>
          <a:cs typeface="+mn-cs"/>
        </a:defRPr>
      </a:lvl1pPr>
      <a:lvl2pPr marL="742950" indent="-285750" algn="l" rtl="0" eaLnBrk="0" fontAlgn="base" hangingPunct="0">
        <a:spcBef>
          <a:spcPct val="20000"/>
        </a:spcBef>
        <a:spcAft>
          <a:spcPct val="0"/>
        </a:spcAft>
        <a:buChar char="–"/>
        <a:defRPr sz="3200">
          <a:solidFill>
            <a:schemeClr val="bg1"/>
          </a:solidFill>
          <a:latin typeface="+mn-lt"/>
        </a:defRPr>
      </a:lvl2pPr>
      <a:lvl3pPr marL="1143000" indent="-228600" algn="l" rtl="0" eaLnBrk="0" fontAlgn="base" hangingPunct="0">
        <a:spcBef>
          <a:spcPct val="20000"/>
        </a:spcBef>
        <a:spcAft>
          <a:spcPct val="0"/>
        </a:spcAft>
        <a:buChar char="•"/>
        <a:defRPr sz="2800">
          <a:solidFill>
            <a:schemeClr val="bg1"/>
          </a:solidFill>
          <a:latin typeface="+mn-lt"/>
        </a:defRPr>
      </a:lvl3pPr>
      <a:lvl4pPr marL="1600200" indent="-228600" algn="l" rtl="0" eaLnBrk="0" fontAlgn="base" hangingPunct="0">
        <a:spcBef>
          <a:spcPct val="20000"/>
        </a:spcBef>
        <a:spcAft>
          <a:spcPct val="0"/>
        </a:spcAft>
        <a:buChar char="–"/>
        <a:defRPr sz="2400">
          <a:solidFill>
            <a:schemeClr val="bg1"/>
          </a:solidFill>
          <a:latin typeface="+mn-lt"/>
        </a:defRPr>
      </a:lvl4pPr>
      <a:lvl5pPr marL="2057400" indent="-228600" algn="l" rtl="0" eaLnBrk="0" fontAlgn="base" hangingPunct="0">
        <a:spcBef>
          <a:spcPct val="20000"/>
        </a:spcBef>
        <a:spcAft>
          <a:spcPct val="0"/>
        </a:spcAft>
        <a:buChar char="»"/>
        <a:defRPr sz="2400">
          <a:solidFill>
            <a:schemeClr val="bg1"/>
          </a:solidFill>
          <a:latin typeface="+mn-lt"/>
        </a:defRPr>
      </a:lvl5pPr>
      <a:lvl6pPr marL="2514600" indent="-228600" algn="l" rtl="0" fontAlgn="base">
        <a:spcBef>
          <a:spcPct val="20000"/>
        </a:spcBef>
        <a:spcAft>
          <a:spcPct val="0"/>
        </a:spcAft>
        <a:buChar char="»"/>
        <a:defRPr sz="2400">
          <a:solidFill>
            <a:schemeClr val="bg1"/>
          </a:solidFill>
          <a:latin typeface="+mn-lt"/>
        </a:defRPr>
      </a:lvl6pPr>
      <a:lvl7pPr marL="2971800" indent="-228600" algn="l" rtl="0" fontAlgn="base">
        <a:spcBef>
          <a:spcPct val="20000"/>
        </a:spcBef>
        <a:spcAft>
          <a:spcPct val="0"/>
        </a:spcAft>
        <a:buChar char="»"/>
        <a:defRPr sz="2400">
          <a:solidFill>
            <a:schemeClr val="bg1"/>
          </a:solidFill>
          <a:latin typeface="+mn-lt"/>
        </a:defRPr>
      </a:lvl7pPr>
      <a:lvl8pPr marL="3429000" indent="-228600" algn="l" rtl="0" fontAlgn="base">
        <a:spcBef>
          <a:spcPct val="20000"/>
        </a:spcBef>
        <a:spcAft>
          <a:spcPct val="0"/>
        </a:spcAft>
        <a:buChar char="»"/>
        <a:defRPr sz="2400">
          <a:solidFill>
            <a:schemeClr val="bg1"/>
          </a:solidFill>
          <a:latin typeface="+mn-lt"/>
        </a:defRPr>
      </a:lvl8pPr>
      <a:lvl9pPr marL="3886200" indent="-228600" algn="l" rtl="0" fontAlgn="base">
        <a:spcBef>
          <a:spcPct val="20000"/>
        </a:spcBef>
        <a:spcAft>
          <a:spcPct val="0"/>
        </a:spcAft>
        <a:buChar char="»"/>
        <a:defRPr sz="2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447800" y="3810000"/>
            <a:ext cx="7239000" cy="2286000"/>
          </a:xfrm>
        </p:spPr>
        <p:txBody>
          <a:bodyPr/>
          <a:lstStyle/>
          <a:p>
            <a:pPr eaLnBrk="1" hangingPunct="1">
              <a:spcBef>
                <a:spcPct val="0"/>
              </a:spcBef>
            </a:pPr>
            <a:r>
              <a:rPr lang="en-US" altLang="en-US" sz="4800" b="1" smtClean="0"/>
              <a:t>Chapter 17</a:t>
            </a:r>
            <a:br>
              <a:rPr lang="en-US" altLang="en-US" sz="4800" b="1" smtClean="0"/>
            </a:br>
            <a:r>
              <a:rPr lang="en-US" altLang="en-US" sz="4800" b="1" smtClean="0"/>
              <a:t>Management of Employee Conduct:  Agency</a:t>
            </a:r>
          </a:p>
        </p:txBody>
      </p:sp>
      <p:sp>
        <p:nvSpPr>
          <p:cNvPr id="2" name="Text Box 11"/>
          <p:cNvSpPr txBox="1">
            <a:spLocks noChangeArrowheads="1"/>
          </p:cNvSpPr>
          <p:nvPr/>
        </p:nvSpPr>
        <p:spPr bwMode="auto">
          <a:xfrm>
            <a:off x="1524000" y="2590800"/>
            <a:ext cx="4419600" cy="830263"/>
          </a:xfrm>
          <a:prstGeom prst="rect">
            <a:avLst/>
          </a:prstGeom>
          <a:noFill/>
          <a:ln w="9525">
            <a:noFill/>
            <a:miter lim="800000"/>
            <a:headEnd/>
            <a:tailEnd/>
          </a:ln>
        </p:spPr>
        <p:txBody>
          <a:bodyPr>
            <a:spAutoFit/>
          </a:bodyPr>
          <a:lstStyle/>
          <a:p>
            <a:pPr>
              <a:spcBef>
                <a:spcPct val="50000"/>
              </a:spcBef>
              <a:defRPr/>
            </a:pP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Its Legal, Ethical, and </a:t>
            </a:r>
            <a:br>
              <a:rPr lang="en-US" sz="2400" i="1" dirty="0">
                <a:solidFill>
                  <a:schemeClr val="bg1"/>
                </a:solidFill>
                <a:effectLst>
                  <a:outerShdw blurRad="38100" dist="38100" dir="2700000" algn="tl">
                    <a:srgbClr val="000000">
                      <a:alpha val="43137"/>
                    </a:srgbClr>
                  </a:outerShdw>
                </a:effectLst>
                <a:latin typeface="Times New Roman" pitchFamily="18" charset="0"/>
                <a:cs typeface="+mn-cs"/>
              </a:rPr>
            </a:b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Global Environment</a:t>
            </a:r>
          </a:p>
        </p:txBody>
      </p:sp>
      <p:sp>
        <p:nvSpPr>
          <p:cNvPr id="2052" name="Text Box 13"/>
          <p:cNvSpPr txBox="1">
            <a:spLocks noChangeArrowheads="1"/>
          </p:cNvSpPr>
          <p:nvPr/>
        </p:nvSpPr>
        <p:spPr bwMode="auto">
          <a:xfrm>
            <a:off x="2057400" y="1066800"/>
            <a:ext cx="3276600" cy="457200"/>
          </a:xfrm>
          <a:prstGeom prst="rect">
            <a:avLst/>
          </a:prstGeom>
          <a:noFill/>
          <a:ln w="9525">
            <a:noFill/>
            <a:miter lim="800000"/>
            <a:headEnd/>
            <a:tailEnd/>
          </a:ln>
        </p:spPr>
        <p:txBody>
          <a:bodyPr>
            <a:spAutoFit/>
          </a:bodyPr>
          <a:lstStyle/>
          <a:p>
            <a:pPr algn="ctr">
              <a:spcBef>
                <a:spcPct val="50000"/>
              </a:spcBef>
              <a:defRPr/>
            </a:pPr>
            <a:r>
              <a:rPr lang="en-US" sz="2400" dirty="0">
                <a:solidFill>
                  <a:schemeClr val="bg1"/>
                </a:solidFill>
                <a:effectLst>
                  <a:outerShdw blurRad="38100" dist="38100" dir="2700000" algn="tl">
                    <a:srgbClr val="000000">
                      <a:alpha val="43137"/>
                    </a:srgbClr>
                  </a:outerShdw>
                </a:effectLst>
                <a:latin typeface="Times New Roman" pitchFamily="18" charset="0"/>
                <a:cs typeface="+mn-cs"/>
              </a:rPr>
              <a:t>Marianne M. Jennings</a:t>
            </a:r>
          </a:p>
        </p:txBody>
      </p:sp>
      <p:pic>
        <p:nvPicPr>
          <p:cNvPr id="2053" name="Picture 9" descr="C:\Users\Kris\AppData\Local\Microsoft\Windows\Temporary Internet Files\Content.IE5\CSSZ9PX8\Jennings_Logo_black.jpg"/>
          <p:cNvPicPr>
            <a:picLocks noChangeAspect="1" noChangeArrowheads="1"/>
          </p:cNvPicPr>
          <p:nvPr/>
        </p:nvPicPr>
        <p:blipFill>
          <a:blip r:embed="rId3">
            <a:lum contrast="10000"/>
            <a:extLst>
              <a:ext uri="{28A0092B-C50C-407E-A947-70E740481C1C}">
                <a14:useLocalDpi xmlns:a14="http://schemas.microsoft.com/office/drawing/2010/main" val="0"/>
              </a:ext>
            </a:extLst>
          </a:blip>
          <a:srcRect/>
          <a:stretch>
            <a:fillRect/>
          </a:stretch>
        </p:blipFill>
        <p:spPr bwMode="auto">
          <a:xfrm>
            <a:off x="3505200" y="304800"/>
            <a:ext cx="627063" cy="685800"/>
          </a:xfrm>
          <a:prstGeom prst="rect">
            <a:avLst/>
          </a:prstGeom>
          <a:solidFill>
            <a:srgbClr val="C00000"/>
          </a:solidFill>
          <a:ln w="38100">
            <a:solidFill>
              <a:srgbClr val="FF9999"/>
            </a:solidFill>
            <a:miter lim="800000"/>
            <a:headEnd/>
            <a:tailEnd/>
          </a:ln>
        </p:spPr>
      </p:pic>
      <p:sp>
        <p:nvSpPr>
          <p:cNvPr id="12" name="TextBox 11"/>
          <p:cNvSpPr txBox="1"/>
          <p:nvPr/>
        </p:nvSpPr>
        <p:spPr>
          <a:xfrm>
            <a:off x="1524000" y="1600200"/>
            <a:ext cx="4419600" cy="914400"/>
          </a:xfrm>
          <a:prstGeom prst="rect">
            <a:avLst/>
          </a:prstGeom>
          <a:solidFill>
            <a:srgbClr val="FF9999"/>
          </a:solidFill>
        </p:spPr>
        <p:txBody>
          <a:bodyPr anchor="ctr"/>
          <a:lstStyle/>
          <a:p>
            <a:pPr algn="ctr" eaLnBrk="0" hangingPunct="0">
              <a:defRPr/>
            </a:pPr>
            <a:r>
              <a:rPr lang="en-US" sz="7200" cap="small" dirty="0">
                <a:solidFill>
                  <a:schemeClr val="accent4">
                    <a:lumMod val="65000"/>
                    <a:lumOff val="35000"/>
                  </a:schemeClr>
                </a:solidFill>
                <a:latin typeface="Times New Roman" pitchFamily="18" charset="0"/>
                <a:cs typeface="Times New Roman" pitchFamily="18" charset="0"/>
              </a:rPr>
              <a:t>Business</a:t>
            </a:r>
          </a:p>
        </p:txBody>
      </p:sp>
      <p:sp>
        <p:nvSpPr>
          <p:cNvPr id="2055" name="Text Box 16"/>
          <p:cNvSpPr txBox="1">
            <a:spLocks noChangeArrowheads="1"/>
          </p:cNvSpPr>
          <p:nvPr/>
        </p:nvSpPr>
        <p:spPr bwMode="auto">
          <a:xfrm>
            <a:off x="4876800" y="2590800"/>
            <a:ext cx="1143000" cy="457200"/>
          </a:xfrm>
          <a:prstGeom prst="rect">
            <a:avLst/>
          </a:prstGeom>
          <a:noFill/>
          <a:ln w="9525">
            <a:noFill/>
            <a:miter lim="800000"/>
            <a:headEnd/>
            <a:tailEnd/>
          </a:ln>
        </p:spPr>
        <p:txBody>
          <a:bodyPr>
            <a:spAutoFit/>
          </a:bodyPr>
          <a:lstStyle/>
          <a:p>
            <a:pPr algn="r">
              <a:spcBef>
                <a:spcPct val="50000"/>
              </a:spcBef>
              <a:defRPr/>
            </a:pP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10</a:t>
            </a:r>
            <a:r>
              <a:rPr lang="en-US" sz="2400" i="1" baseline="30000" dirty="0">
                <a:solidFill>
                  <a:schemeClr val="bg1"/>
                </a:solidFill>
                <a:effectLst>
                  <a:outerShdw blurRad="38100" dist="38100" dir="2700000" algn="tl">
                    <a:srgbClr val="000000">
                      <a:alpha val="43137"/>
                    </a:srgbClr>
                  </a:outerShdw>
                </a:effectLst>
                <a:latin typeface="Times New Roman" pitchFamily="18" charset="0"/>
                <a:cs typeface="+mn-cs"/>
              </a:rPr>
              <a:t>th</a:t>
            </a: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 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C9C7D09F-0069-4D91-89A3-BA8FB989AF24}" type="slidenum">
              <a:rPr lang="en-US"/>
              <a:pPr>
                <a:defRPr/>
              </a:pPr>
              <a:t>9</a:t>
            </a:fld>
            <a:endParaRPr lang="en-US"/>
          </a:p>
        </p:txBody>
      </p:sp>
      <p:sp>
        <p:nvSpPr>
          <p:cNvPr id="1179650" name="Rectangle 2"/>
          <p:cNvSpPr>
            <a:spLocks noGrp="1" noChangeArrowheads="1"/>
          </p:cNvSpPr>
          <p:nvPr>
            <p:ph type="body" idx="1"/>
          </p:nvPr>
        </p:nvSpPr>
        <p:spPr/>
        <p:txBody>
          <a:bodyPr lIns="90488" tIns="44450" rIns="90488" bIns="44450"/>
          <a:lstStyle/>
          <a:p>
            <a:r>
              <a:rPr lang="en-US" altLang="en-US" b="1" smtClean="0">
                <a:solidFill>
                  <a:srgbClr val="FFFF66"/>
                </a:solidFill>
              </a:rPr>
              <a:t>Case 17.1</a:t>
            </a:r>
            <a:r>
              <a:rPr lang="en-US" altLang="en-US" b="1" smtClean="0"/>
              <a:t> 	</a:t>
            </a:r>
            <a:r>
              <a:rPr lang="en-US" altLang="en-US" b="1" i="1" smtClean="0"/>
              <a:t>Cove Management v. AFLAC, Inc. </a:t>
            </a:r>
            <a:r>
              <a:rPr lang="en-US" altLang="en-US" b="1" smtClean="0"/>
              <a:t>(2013)</a:t>
            </a:r>
          </a:p>
          <a:p>
            <a:pPr lvl="1" eaLnBrk="1" hangingPunct="1"/>
            <a:r>
              <a:rPr lang="en-US" altLang="en-US" smtClean="0"/>
              <a:t>What was the apparent authority Galgano had?</a:t>
            </a:r>
          </a:p>
          <a:p>
            <a:pPr lvl="1" eaLnBrk="1" hangingPunct="1"/>
            <a:r>
              <a:rPr lang="en-US" altLang="en-US" smtClean="0"/>
              <a:t>What representations were made to Cove Management?</a:t>
            </a:r>
          </a:p>
          <a:p>
            <a:pPr lvl="1" eaLnBrk="1" hangingPunct="1"/>
            <a:r>
              <a:rPr lang="en-US" altLang="en-US" smtClean="0"/>
              <a:t>Is this apparent or actual authority?</a:t>
            </a:r>
          </a:p>
        </p:txBody>
      </p:sp>
      <p:sp>
        <p:nvSpPr>
          <p:cNvPr id="1179652" name="Rectangle 4"/>
          <p:cNvSpPr>
            <a:spLocks noGrp="1" noChangeArrowheads="1"/>
          </p:cNvSpPr>
          <p:nvPr>
            <p:ph type="title"/>
          </p:nvPr>
        </p:nvSpPr>
        <p:spPr/>
        <p:txBody>
          <a:bodyPr/>
          <a:lstStyle/>
          <a:p>
            <a:pPr eaLnBrk="1" hangingPunct="1">
              <a:defRPr/>
            </a:pPr>
            <a:r>
              <a:rPr lang="en-US" smtClean="0"/>
              <a:t>Apparent Authority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9650">
                                            <p:txEl>
                                              <p:pRg st="0" end="0"/>
                                            </p:txEl>
                                          </p:spTgt>
                                        </p:tgtEl>
                                        <p:attrNameLst>
                                          <p:attrName>style.visibility</p:attrName>
                                        </p:attrNameLst>
                                      </p:cBhvr>
                                      <p:to>
                                        <p:strVal val="visible"/>
                                      </p:to>
                                    </p:set>
                                    <p:animEffect transition="in" filter="blinds(horizontal)">
                                      <p:cBhvr>
                                        <p:cTn id="7" dur="500"/>
                                        <p:tgtEl>
                                          <p:spTgt spid="1179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9650">
                                            <p:txEl>
                                              <p:pRg st="1" end="1"/>
                                            </p:txEl>
                                          </p:spTgt>
                                        </p:tgtEl>
                                        <p:attrNameLst>
                                          <p:attrName>style.visibility</p:attrName>
                                        </p:attrNameLst>
                                      </p:cBhvr>
                                      <p:to>
                                        <p:strVal val="visible"/>
                                      </p:to>
                                    </p:set>
                                    <p:animEffect transition="in" filter="blinds(horizontal)">
                                      <p:cBhvr>
                                        <p:cTn id="12" dur="500"/>
                                        <p:tgtEl>
                                          <p:spTgt spid="11796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9650">
                                            <p:txEl>
                                              <p:pRg st="2" end="2"/>
                                            </p:txEl>
                                          </p:spTgt>
                                        </p:tgtEl>
                                        <p:attrNameLst>
                                          <p:attrName>style.visibility</p:attrName>
                                        </p:attrNameLst>
                                      </p:cBhvr>
                                      <p:to>
                                        <p:strVal val="visible"/>
                                      </p:to>
                                    </p:set>
                                    <p:animEffect transition="in" filter="blinds(horizontal)">
                                      <p:cBhvr>
                                        <p:cTn id="17" dur="500"/>
                                        <p:tgtEl>
                                          <p:spTgt spid="11796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79650">
                                            <p:txEl>
                                              <p:pRg st="3" end="3"/>
                                            </p:txEl>
                                          </p:spTgt>
                                        </p:tgtEl>
                                        <p:attrNameLst>
                                          <p:attrName>style.visibility</p:attrName>
                                        </p:attrNameLst>
                                      </p:cBhvr>
                                      <p:to>
                                        <p:strVal val="visible"/>
                                      </p:to>
                                    </p:set>
                                    <p:animEffect transition="in" filter="blinds(horizontal)">
                                      <p:cBhvr>
                                        <p:cTn id="22" dur="500"/>
                                        <p:tgtEl>
                                          <p:spTgt spid="11796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0" grpId="0" build="p" bldLvl="3"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7687A703-E5E8-4249-8055-265B42FA8CD2}" type="slidenum">
              <a:rPr lang="en-US"/>
              <a:pPr>
                <a:defRPr/>
              </a:pPr>
              <a:t>10</a:t>
            </a:fld>
            <a:endParaRPr lang="en-US"/>
          </a:p>
        </p:txBody>
      </p:sp>
      <p:sp>
        <p:nvSpPr>
          <p:cNvPr id="1181698" name="Rectangle 2"/>
          <p:cNvSpPr>
            <a:spLocks noGrp="1" noChangeArrowheads="1"/>
          </p:cNvSpPr>
          <p:nvPr>
            <p:ph type="body" idx="1"/>
          </p:nvPr>
        </p:nvSpPr>
        <p:spPr/>
        <p:txBody>
          <a:bodyPr lIns="90488" tIns="44450" rIns="90488" bIns="44450"/>
          <a:lstStyle/>
          <a:p>
            <a:pPr eaLnBrk="1" hangingPunct="1"/>
            <a:r>
              <a:rPr lang="en-US" altLang="en-US" smtClean="0"/>
              <a:t>Agency by Ratification</a:t>
            </a:r>
          </a:p>
          <a:p>
            <a:pPr lvl="1" eaLnBrk="1" hangingPunct="1"/>
            <a:r>
              <a:rPr lang="en-US" altLang="en-US" smtClean="0"/>
              <a:t>Principal reviews contract and decides to honor it even though agent had no authority to enter into it</a:t>
            </a:r>
          </a:p>
        </p:txBody>
      </p:sp>
      <p:sp>
        <p:nvSpPr>
          <p:cNvPr id="1181700" name="Rectangle 4"/>
          <p:cNvSpPr>
            <a:spLocks noGrp="1" noChangeArrowheads="1"/>
          </p:cNvSpPr>
          <p:nvPr>
            <p:ph type="title"/>
          </p:nvPr>
        </p:nvSpPr>
        <p:spPr/>
        <p:txBody>
          <a:bodyPr/>
          <a:lstStyle/>
          <a:p>
            <a:pPr eaLnBrk="1" hangingPunct="1">
              <a:defRPr/>
            </a:pPr>
            <a:r>
              <a:rPr lang="en-US" smtClean="0"/>
              <a:t>Agency Creation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1698">
                                            <p:txEl>
                                              <p:pRg st="0" end="0"/>
                                            </p:txEl>
                                          </p:spTgt>
                                        </p:tgtEl>
                                        <p:attrNameLst>
                                          <p:attrName>style.visibility</p:attrName>
                                        </p:attrNameLst>
                                      </p:cBhvr>
                                      <p:to>
                                        <p:strVal val="visible"/>
                                      </p:to>
                                    </p:set>
                                    <p:animEffect transition="in" filter="blinds(horizontal)">
                                      <p:cBhvr>
                                        <p:cTn id="7" dur="500"/>
                                        <p:tgtEl>
                                          <p:spTgt spid="1181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1698">
                                            <p:txEl>
                                              <p:pRg st="1" end="1"/>
                                            </p:txEl>
                                          </p:spTgt>
                                        </p:tgtEl>
                                        <p:attrNameLst>
                                          <p:attrName>style.visibility</p:attrName>
                                        </p:attrNameLst>
                                      </p:cBhvr>
                                      <p:to>
                                        <p:strVal val="visible"/>
                                      </p:to>
                                    </p:set>
                                    <p:animEffect transition="in" filter="blinds(horizontal)">
                                      <p:cBhvr>
                                        <p:cTn id="12" dur="500"/>
                                        <p:tgtEl>
                                          <p:spTgt spid="11816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698"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0CC6BE9E-B846-4F2C-99FA-7F4DAAFD794E}" type="slidenum">
              <a:rPr lang="en-US"/>
              <a:pPr>
                <a:defRPr/>
              </a:pPr>
              <a:t>11</a:t>
            </a:fld>
            <a:endParaRPr lang="en-US"/>
          </a:p>
        </p:txBody>
      </p:sp>
      <p:sp>
        <p:nvSpPr>
          <p:cNvPr id="1225730" name="Rectangle 2"/>
          <p:cNvSpPr>
            <a:spLocks noGrp="1" noChangeArrowheads="1"/>
          </p:cNvSpPr>
          <p:nvPr>
            <p:ph type="title"/>
          </p:nvPr>
        </p:nvSpPr>
        <p:spPr/>
        <p:txBody>
          <a:bodyPr/>
          <a:lstStyle/>
          <a:p>
            <a:pPr eaLnBrk="1" hangingPunct="1">
              <a:defRPr/>
            </a:pPr>
            <a:r>
              <a:rPr lang="en-US" sz="4950" dirty="0" smtClean="0"/>
              <a:t>Principal-Agent Relationship</a:t>
            </a:r>
          </a:p>
        </p:txBody>
      </p:sp>
      <p:sp>
        <p:nvSpPr>
          <p:cNvPr id="1225731" name="Rectangle 3"/>
          <p:cNvSpPr>
            <a:spLocks noGrp="1" noChangeArrowheads="1"/>
          </p:cNvSpPr>
          <p:nvPr>
            <p:ph type="body" idx="1"/>
          </p:nvPr>
        </p:nvSpPr>
        <p:spPr/>
        <p:txBody>
          <a:bodyPr/>
          <a:lstStyle/>
          <a:p>
            <a:pPr eaLnBrk="1" hangingPunct="1"/>
            <a:r>
              <a:rPr lang="en-US" altLang="en-US" smtClean="0"/>
              <a:t>Agent’s Responsibilities</a:t>
            </a:r>
          </a:p>
          <a:p>
            <a:pPr lvl="1" eaLnBrk="1" hangingPunct="1"/>
            <a:r>
              <a:rPr lang="en-US" altLang="en-US" smtClean="0"/>
              <a:t>Agent acts in the principal’s best interests</a:t>
            </a:r>
          </a:p>
          <a:p>
            <a:pPr lvl="2" eaLnBrk="1" hangingPunct="1"/>
            <a:r>
              <a:rPr lang="en-US" altLang="en-US" smtClean="0"/>
              <a:t>Loyalty, trust, care, obedience</a:t>
            </a:r>
          </a:p>
          <a:p>
            <a:pPr lvl="1" eaLnBrk="1" hangingPunct="1"/>
            <a:r>
              <a:rPr lang="en-US" altLang="en-US" smtClean="0"/>
              <a:t>Loyalty</a:t>
            </a:r>
          </a:p>
          <a:p>
            <a:pPr lvl="2" eaLnBrk="1" hangingPunct="1"/>
            <a:r>
              <a:rPr lang="en-US" altLang="en-US" smtClean="0"/>
              <a:t>Agent can’t represent both sides</a:t>
            </a:r>
          </a:p>
          <a:p>
            <a:pPr lvl="2" eaLnBrk="1" hangingPunct="1"/>
            <a:r>
              <a:rPr lang="en-US" altLang="en-US" smtClean="0"/>
              <a:t>Can’t make a profit at principal’s expense</a:t>
            </a:r>
          </a:p>
          <a:p>
            <a:pPr eaLnBrk="1" hangingPunct="1"/>
            <a:endParaRPr lang="en-US" altLang="en-US"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5731">
                                            <p:txEl>
                                              <p:pRg st="0" end="0"/>
                                            </p:txEl>
                                          </p:spTgt>
                                        </p:tgtEl>
                                        <p:attrNameLst>
                                          <p:attrName>style.visibility</p:attrName>
                                        </p:attrNameLst>
                                      </p:cBhvr>
                                      <p:to>
                                        <p:strVal val="visible"/>
                                      </p:to>
                                    </p:set>
                                    <p:animEffect transition="in" filter="blinds(horizontal)">
                                      <p:cBhvr>
                                        <p:cTn id="7" dur="500"/>
                                        <p:tgtEl>
                                          <p:spTgt spid="1225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5731">
                                            <p:txEl>
                                              <p:pRg st="1" end="1"/>
                                            </p:txEl>
                                          </p:spTgt>
                                        </p:tgtEl>
                                        <p:attrNameLst>
                                          <p:attrName>style.visibility</p:attrName>
                                        </p:attrNameLst>
                                      </p:cBhvr>
                                      <p:to>
                                        <p:strVal val="visible"/>
                                      </p:to>
                                    </p:set>
                                    <p:animEffect transition="in" filter="blinds(horizontal)">
                                      <p:cBhvr>
                                        <p:cTn id="12" dur="500"/>
                                        <p:tgtEl>
                                          <p:spTgt spid="1225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5731">
                                            <p:txEl>
                                              <p:pRg st="2" end="2"/>
                                            </p:txEl>
                                          </p:spTgt>
                                        </p:tgtEl>
                                        <p:attrNameLst>
                                          <p:attrName>style.visibility</p:attrName>
                                        </p:attrNameLst>
                                      </p:cBhvr>
                                      <p:to>
                                        <p:strVal val="visible"/>
                                      </p:to>
                                    </p:set>
                                    <p:animEffect transition="in" filter="blinds(horizontal)">
                                      <p:cBhvr>
                                        <p:cTn id="17" dur="500"/>
                                        <p:tgtEl>
                                          <p:spTgt spid="1225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5731">
                                            <p:txEl>
                                              <p:pRg st="3" end="3"/>
                                            </p:txEl>
                                          </p:spTgt>
                                        </p:tgtEl>
                                        <p:attrNameLst>
                                          <p:attrName>style.visibility</p:attrName>
                                        </p:attrNameLst>
                                      </p:cBhvr>
                                      <p:to>
                                        <p:strVal val="visible"/>
                                      </p:to>
                                    </p:set>
                                    <p:animEffect transition="in" filter="blinds(horizontal)">
                                      <p:cBhvr>
                                        <p:cTn id="22" dur="500"/>
                                        <p:tgtEl>
                                          <p:spTgt spid="12257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5731">
                                            <p:txEl>
                                              <p:pRg st="4" end="4"/>
                                            </p:txEl>
                                          </p:spTgt>
                                        </p:tgtEl>
                                        <p:attrNameLst>
                                          <p:attrName>style.visibility</p:attrName>
                                        </p:attrNameLst>
                                      </p:cBhvr>
                                      <p:to>
                                        <p:strVal val="visible"/>
                                      </p:to>
                                    </p:set>
                                    <p:animEffect transition="in" filter="blinds(horizontal)">
                                      <p:cBhvr>
                                        <p:cTn id="27" dur="500"/>
                                        <p:tgtEl>
                                          <p:spTgt spid="12257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5731">
                                            <p:txEl>
                                              <p:pRg st="5" end="5"/>
                                            </p:txEl>
                                          </p:spTgt>
                                        </p:tgtEl>
                                        <p:attrNameLst>
                                          <p:attrName>style.visibility</p:attrName>
                                        </p:attrNameLst>
                                      </p:cBhvr>
                                      <p:to>
                                        <p:strVal val="visible"/>
                                      </p:to>
                                    </p:set>
                                    <p:animEffect transition="in" filter="blinds(horizontal)">
                                      <p:cBhvr>
                                        <p:cTn id="32" dur="500"/>
                                        <p:tgtEl>
                                          <p:spTgt spid="1225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573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A5EE5770-3E04-446E-A7D2-95A1DEC967CD}" type="slidenum">
              <a:rPr lang="en-US"/>
              <a:pPr>
                <a:defRPr/>
              </a:pPr>
              <a:t>12</a:t>
            </a:fld>
            <a:endParaRPr lang="en-US"/>
          </a:p>
        </p:txBody>
      </p:sp>
      <p:sp>
        <p:nvSpPr>
          <p:cNvPr id="1183747" name="Rectangle 3"/>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17.2</a:t>
            </a:r>
            <a:r>
              <a:rPr lang="en-US" altLang="en-US" b="1" smtClean="0"/>
              <a:t>	</a:t>
            </a:r>
            <a:r>
              <a:rPr lang="en-US" altLang="en-US" b="1" i="1" smtClean="0"/>
              <a:t>Lucini Italia Co. v. Grappolini (2003) </a:t>
            </a:r>
          </a:p>
          <a:p>
            <a:pPr lvl="1" eaLnBrk="1" hangingPunct="1"/>
            <a:r>
              <a:rPr lang="en-US" altLang="en-US" smtClean="0"/>
              <a:t>How was the agent playing both ends of the deal here?</a:t>
            </a:r>
          </a:p>
          <a:p>
            <a:pPr lvl="1" eaLnBrk="1" hangingPunct="1"/>
            <a:r>
              <a:rPr lang="en-US" altLang="en-US" smtClean="0"/>
              <a:t>What should the U.S. principal have done to catch the problem earlier?</a:t>
            </a:r>
          </a:p>
          <a:p>
            <a:pPr lvl="1" eaLnBrk="1" hangingPunct="1"/>
            <a:r>
              <a:rPr lang="en-US" altLang="en-US" smtClean="0"/>
              <a:t>Comment on the ethics of the agent</a:t>
            </a:r>
          </a:p>
        </p:txBody>
      </p:sp>
      <p:sp>
        <p:nvSpPr>
          <p:cNvPr id="1183748" name="Rectangle 4"/>
          <p:cNvSpPr>
            <a:spLocks noGrp="1" noChangeArrowheads="1"/>
          </p:cNvSpPr>
          <p:nvPr>
            <p:ph type="title"/>
          </p:nvPr>
        </p:nvSpPr>
        <p:spPr/>
        <p:txBody>
          <a:bodyPr/>
          <a:lstStyle/>
          <a:p>
            <a:pPr eaLnBrk="1" hangingPunct="1">
              <a:defRPr/>
            </a:pPr>
            <a:r>
              <a:rPr lang="en-US" smtClean="0"/>
              <a:t>Fiduciary Duties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animEffect transition="in" filter="blinds(horizontal)">
                                      <p:cBhvr>
                                        <p:cTn id="7" dur="500"/>
                                        <p:tgtEl>
                                          <p:spTgt spid="1183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3747">
                                            <p:txEl>
                                              <p:pRg st="1" end="1"/>
                                            </p:txEl>
                                          </p:spTgt>
                                        </p:tgtEl>
                                        <p:attrNameLst>
                                          <p:attrName>style.visibility</p:attrName>
                                        </p:attrNameLst>
                                      </p:cBhvr>
                                      <p:to>
                                        <p:strVal val="visible"/>
                                      </p:to>
                                    </p:set>
                                    <p:animEffect transition="in" filter="blinds(horizontal)">
                                      <p:cBhvr>
                                        <p:cTn id="12" dur="500"/>
                                        <p:tgtEl>
                                          <p:spTgt spid="1183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3747">
                                            <p:txEl>
                                              <p:pRg st="2" end="2"/>
                                            </p:txEl>
                                          </p:spTgt>
                                        </p:tgtEl>
                                        <p:attrNameLst>
                                          <p:attrName>style.visibility</p:attrName>
                                        </p:attrNameLst>
                                      </p:cBhvr>
                                      <p:to>
                                        <p:strVal val="visible"/>
                                      </p:to>
                                    </p:set>
                                    <p:animEffect transition="in" filter="blinds(horizontal)">
                                      <p:cBhvr>
                                        <p:cTn id="17" dur="500"/>
                                        <p:tgtEl>
                                          <p:spTgt spid="1183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3747">
                                            <p:txEl>
                                              <p:pRg st="3" end="3"/>
                                            </p:txEl>
                                          </p:spTgt>
                                        </p:tgtEl>
                                        <p:attrNameLst>
                                          <p:attrName>style.visibility</p:attrName>
                                        </p:attrNameLst>
                                      </p:cBhvr>
                                      <p:to>
                                        <p:strVal val="visible"/>
                                      </p:to>
                                    </p:set>
                                    <p:animEffect transition="in" filter="blinds(horizontal)">
                                      <p:cBhvr>
                                        <p:cTn id="22" dur="500"/>
                                        <p:tgtEl>
                                          <p:spTgt spid="1183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Duty of Loyalty</a:t>
            </a:r>
          </a:p>
        </p:txBody>
      </p:sp>
      <p:sp>
        <p:nvSpPr>
          <p:cNvPr id="15363" name="Content Placeholder 2"/>
          <p:cNvSpPr>
            <a:spLocks noGrp="1"/>
          </p:cNvSpPr>
          <p:nvPr>
            <p:ph idx="1"/>
          </p:nvPr>
        </p:nvSpPr>
        <p:spPr>
          <a:xfrm>
            <a:off x="1066800" y="1600200"/>
            <a:ext cx="7848600" cy="4953000"/>
          </a:xfrm>
        </p:spPr>
        <p:txBody>
          <a:bodyPr/>
          <a:lstStyle/>
          <a:p>
            <a:pPr eaLnBrk="1" hangingPunct="1">
              <a:spcBef>
                <a:spcPts val="863"/>
              </a:spcBef>
            </a:pPr>
            <a:r>
              <a:rPr lang="en-US" altLang="en-US" smtClean="0"/>
              <a:t>Post-Employment Agreements</a:t>
            </a:r>
          </a:p>
          <a:p>
            <a:pPr eaLnBrk="1" hangingPunct="1">
              <a:spcBef>
                <a:spcPts val="863"/>
              </a:spcBef>
            </a:pPr>
            <a:r>
              <a:rPr lang="en-US" altLang="en-US" smtClean="0"/>
              <a:t>Covenants Not to Compete</a:t>
            </a:r>
          </a:p>
          <a:p>
            <a:pPr eaLnBrk="1" hangingPunct="1">
              <a:spcBef>
                <a:spcPts val="863"/>
              </a:spcBef>
            </a:pPr>
            <a:r>
              <a:rPr lang="en-US" altLang="en-US" smtClean="0"/>
              <a:t>Must Be Necessary (Purpose for Restricting Employee’s Post-Termination Work)</a:t>
            </a:r>
          </a:p>
          <a:p>
            <a:pPr eaLnBrk="1" hangingPunct="1">
              <a:spcBef>
                <a:spcPts val="863"/>
              </a:spcBef>
            </a:pPr>
            <a:r>
              <a:rPr lang="en-US" altLang="en-US" smtClean="0"/>
              <a:t>Must Be Reasonable in Time and Geographic Scope</a:t>
            </a:r>
          </a:p>
          <a:p>
            <a:pPr eaLnBrk="1" hangingPunct="1">
              <a:spcBef>
                <a:spcPts val="863"/>
              </a:spcBef>
            </a:pPr>
            <a:r>
              <a:rPr lang="en-US" altLang="en-US" smtClean="0"/>
              <a:t>Must Be Voluntary</a:t>
            </a:r>
          </a:p>
        </p:txBody>
      </p:sp>
      <p:sp>
        <p:nvSpPr>
          <p:cNvPr id="4" name="Slide Number Placeholder 3"/>
          <p:cNvSpPr>
            <a:spLocks noGrp="1"/>
          </p:cNvSpPr>
          <p:nvPr>
            <p:ph type="sldNum" sz="quarter" idx="10"/>
          </p:nvPr>
        </p:nvSpPr>
        <p:spPr/>
        <p:txBody>
          <a:bodyPr/>
          <a:lstStyle/>
          <a:p>
            <a:pPr>
              <a:defRPr/>
            </a:pPr>
            <a:r>
              <a:rPr lang="en-US"/>
              <a:t>17-</a:t>
            </a:r>
            <a:fld id="{D4116078-B993-407F-9957-884A8E49D4EA}" type="slidenum">
              <a:rPr lang="en-US"/>
              <a:pPr>
                <a:defRPr/>
              </a:pPr>
              <a:t>13</a:t>
            </a:fld>
            <a:endParaRPr lang="en-US"/>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5200" dirty="0" smtClean="0"/>
              <a:t/>
            </a:r>
            <a:br>
              <a:rPr lang="en-US" sz="5200" dirty="0" smtClean="0"/>
            </a:br>
            <a:r>
              <a:rPr lang="en-US" sz="5800" dirty="0" err="1" smtClean="0"/>
              <a:t>Noncompete</a:t>
            </a:r>
            <a:r>
              <a:rPr lang="en-US" sz="5800" dirty="0" smtClean="0"/>
              <a:t> Agreements</a:t>
            </a:r>
            <a:r>
              <a:rPr lang="en-US" dirty="0" smtClean="0"/>
              <a:t/>
            </a:r>
            <a:br>
              <a:rPr lang="en-US" dirty="0" smtClean="0"/>
            </a:br>
            <a:endParaRPr lang="en-US" dirty="0" smtClean="0"/>
          </a:p>
        </p:txBody>
      </p:sp>
      <p:sp>
        <p:nvSpPr>
          <p:cNvPr id="16387" name="Content Placeholder 2"/>
          <p:cNvSpPr>
            <a:spLocks noGrp="1"/>
          </p:cNvSpPr>
          <p:nvPr>
            <p:ph idx="1"/>
          </p:nvPr>
        </p:nvSpPr>
        <p:spPr>
          <a:xfrm>
            <a:off x="1066800" y="1600200"/>
            <a:ext cx="7543800" cy="4525963"/>
          </a:xfrm>
        </p:spPr>
        <p:txBody>
          <a:bodyPr/>
          <a:lstStyle/>
          <a:p>
            <a:pPr eaLnBrk="1" hangingPunct="1"/>
            <a:r>
              <a:rPr lang="en-US" altLang="en-US" smtClean="0"/>
              <a:t>Not Given Time to Negotiate</a:t>
            </a:r>
          </a:p>
          <a:p>
            <a:pPr eaLnBrk="1" hangingPunct="1"/>
            <a:r>
              <a:rPr lang="en-US" altLang="en-US" smtClean="0"/>
              <a:t>Non-compete Terms are Not Part of Original Agreement</a:t>
            </a:r>
          </a:p>
          <a:p>
            <a:pPr eaLnBrk="1" hangingPunct="1"/>
            <a:r>
              <a:rPr lang="en-US" altLang="en-US" smtClean="0"/>
              <a:t>No Consideration to Support Terms</a:t>
            </a:r>
          </a:p>
          <a:p>
            <a:pPr eaLnBrk="1" hangingPunct="1"/>
            <a:r>
              <a:rPr lang="en-US" altLang="en-US" smtClean="0"/>
              <a:t>No Right to Discuss With Their Own Counsel</a:t>
            </a:r>
          </a:p>
          <a:p>
            <a:pPr eaLnBrk="1" hangingPunct="1"/>
            <a:r>
              <a:rPr lang="en-US" altLang="en-US" smtClean="0"/>
              <a:t>California Issues – Loathe to Enforce</a:t>
            </a:r>
          </a:p>
        </p:txBody>
      </p:sp>
      <p:sp>
        <p:nvSpPr>
          <p:cNvPr id="4" name="Slide Number Placeholder 3"/>
          <p:cNvSpPr>
            <a:spLocks noGrp="1"/>
          </p:cNvSpPr>
          <p:nvPr>
            <p:ph type="sldNum" sz="quarter" idx="10"/>
          </p:nvPr>
        </p:nvSpPr>
        <p:spPr/>
        <p:txBody>
          <a:bodyPr/>
          <a:lstStyle/>
          <a:p>
            <a:pPr>
              <a:defRPr/>
            </a:pPr>
            <a:r>
              <a:rPr lang="en-US"/>
              <a:t>17-</a:t>
            </a:r>
            <a:fld id="{32F25214-8B7B-4617-9C31-AE91A5416DB2}" type="slidenum">
              <a:rPr lang="en-US"/>
              <a:pPr>
                <a:defRPr/>
              </a:pPr>
              <a:t>14</a:t>
            </a:fld>
            <a:endParaRPr lang="en-US"/>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839D43E6-37FC-40EE-BFBE-5FC409D0EB77}" type="slidenum">
              <a:rPr lang="en-US"/>
              <a:pPr>
                <a:defRPr/>
              </a:pPr>
              <a:t>15</a:t>
            </a:fld>
            <a:endParaRPr lang="en-US"/>
          </a:p>
        </p:txBody>
      </p:sp>
      <p:sp>
        <p:nvSpPr>
          <p:cNvPr id="1187842" name="Rectangle 2"/>
          <p:cNvSpPr>
            <a:spLocks noGrp="1" noChangeArrowheads="1"/>
          </p:cNvSpPr>
          <p:nvPr>
            <p:ph type="body" idx="1"/>
          </p:nvPr>
        </p:nvSpPr>
        <p:spPr>
          <a:xfrm>
            <a:off x="1066800" y="1600200"/>
            <a:ext cx="7620000" cy="4953000"/>
          </a:xfrm>
        </p:spPr>
        <p:txBody>
          <a:bodyPr lIns="90488" tIns="44450" rIns="90488" bIns="44450"/>
          <a:lstStyle/>
          <a:p>
            <a:pPr eaLnBrk="1" hangingPunct="1">
              <a:spcBef>
                <a:spcPts val="863"/>
              </a:spcBef>
            </a:pPr>
            <a:r>
              <a:rPr lang="en-US" altLang="en-US" sz="3200" smtClean="0"/>
              <a:t>Agent: Obedience</a:t>
            </a:r>
          </a:p>
          <a:p>
            <a:pPr lvl="1" eaLnBrk="1" hangingPunct="1">
              <a:spcBef>
                <a:spcPts val="863"/>
              </a:spcBef>
            </a:pPr>
            <a:r>
              <a:rPr lang="en-US" altLang="en-US" sz="2800" smtClean="0"/>
              <a:t>Follows principal’s instructions             </a:t>
            </a:r>
          </a:p>
          <a:p>
            <a:pPr lvl="1" eaLnBrk="1" hangingPunct="1">
              <a:spcBef>
                <a:spcPts val="863"/>
              </a:spcBef>
            </a:pPr>
            <a:r>
              <a:rPr lang="en-US" altLang="en-US" sz="2800" smtClean="0"/>
              <a:t>Need not do anything illegal</a:t>
            </a:r>
          </a:p>
          <a:p>
            <a:pPr eaLnBrk="1" hangingPunct="1">
              <a:spcBef>
                <a:spcPts val="863"/>
              </a:spcBef>
            </a:pPr>
            <a:r>
              <a:rPr lang="en-US" altLang="en-US" sz="3200" smtClean="0"/>
              <a:t>Agent: Duty of Care</a:t>
            </a:r>
          </a:p>
          <a:p>
            <a:pPr lvl="1" eaLnBrk="1" hangingPunct="1">
              <a:spcBef>
                <a:spcPts val="863"/>
              </a:spcBef>
            </a:pPr>
            <a:r>
              <a:rPr lang="en-US" altLang="en-US" sz="2800" smtClean="0"/>
              <a:t>Give time and effort</a:t>
            </a:r>
          </a:p>
          <a:p>
            <a:pPr lvl="1" eaLnBrk="1" hangingPunct="1">
              <a:spcBef>
                <a:spcPts val="863"/>
              </a:spcBef>
            </a:pPr>
            <a:r>
              <a:rPr lang="en-US" altLang="en-US" sz="2800" smtClean="0"/>
              <a:t>Follow through</a:t>
            </a:r>
          </a:p>
          <a:p>
            <a:pPr eaLnBrk="1" hangingPunct="1">
              <a:spcBef>
                <a:spcPts val="863"/>
              </a:spcBef>
            </a:pPr>
            <a:r>
              <a:rPr lang="en-US" altLang="en-US" sz="3200" smtClean="0"/>
              <a:t>Principal: Duties and Rights</a:t>
            </a:r>
          </a:p>
          <a:p>
            <a:pPr lvl="1" eaLnBrk="1" hangingPunct="1">
              <a:spcBef>
                <a:spcPts val="863"/>
              </a:spcBef>
            </a:pPr>
            <a:r>
              <a:rPr lang="en-US" altLang="en-US" sz="2800" smtClean="0"/>
              <a:t>Duty to pay – Except gratuitous agency</a:t>
            </a:r>
          </a:p>
          <a:p>
            <a:pPr lvl="1" eaLnBrk="1" hangingPunct="1">
              <a:spcBef>
                <a:spcPts val="863"/>
              </a:spcBef>
            </a:pPr>
            <a:r>
              <a:rPr lang="en-US" altLang="en-US" sz="2800" smtClean="0"/>
              <a:t>Duty to reimburse</a:t>
            </a:r>
          </a:p>
        </p:txBody>
      </p:sp>
      <p:sp>
        <p:nvSpPr>
          <p:cNvPr id="1187844" name="Rectangle 4"/>
          <p:cNvSpPr>
            <a:spLocks noGrp="1" noChangeArrowheads="1"/>
          </p:cNvSpPr>
          <p:nvPr>
            <p:ph type="title"/>
          </p:nvPr>
        </p:nvSpPr>
        <p:spPr/>
        <p:txBody>
          <a:bodyPr/>
          <a:lstStyle/>
          <a:p>
            <a:pPr eaLnBrk="1" hangingPunct="1">
              <a:defRPr/>
            </a:pPr>
            <a:r>
              <a:rPr lang="en-US" smtClean="0"/>
              <a:t>Rights and Duties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7842">
                                            <p:txEl>
                                              <p:pRg st="0" end="0"/>
                                            </p:txEl>
                                          </p:spTgt>
                                        </p:tgtEl>
                                        <p:attrNameLst>
                                          <p:attrName>style.visibility</p:attrName>
                                        </p:attrNameLst>
                                      </p:cBhvr>
                                      <p:to>
                                        <p:strVal val="visible"/>
                                      </p:to>
                                    </p:set>
                                    <p:animEffect transition="in" filter="blinds(horizontal)">
                                      <p:cBhvr>
                                        <p:cTn id="7" dur="500"/>
                                        <p:tgtEl>
                                          <p:spTgt spid="11878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7842">
                                            <p:txEl>
                                              <p:pRg st="1" end="1"/>
                                            </p:txEl>
                                          </p:spTgt>
                                        </p:tgtEl>
                                        <p:attrNameLst>
                                          <p:attrName>style.visibility</p:attrName>
                                        </p:attrNameLst>
                                      </p:cBhvr>
                                      <p:to>
                                        <p:strVal val="visible"/>
                                      </p:to>
                                    </p:set>
                                    <p:animEffect transition="in" filter="blinds(horizontal)">
                                      <p:cBhvr>
                                        <p:cTn id="12" dur="500"/>
                                        <p:tgtEl>
                                          <p:spTgt spid="11878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7842">
                                            <p:txEl>
                                              <p:pRg st="2" end="2"/>
                                            </p:txEl>
                                          </p:spTgt>
                                        </p:tgtEl>
                                        <p:attrNameLst>
                                          <p:attrName>style.visibility</p:attrName>
                                        </p:attrNameLst>
                                      </p:cBhvr>
                                      <p:to>
                                        <p:strVal val="visible"/>
                                      </p:to>
                                    </p:set>
                                    <p:animEffect transition="in" filter="blinds(horizontal)">
                                      <p:cBhvr>
                                        <p:cTn id="17" dur="500"/>
                                        <p:tgtEl>
                                          <p:spTgt spid="11878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7842">
                                            <p:txEl>
                                              <p:pRg st="3" end="3"/>
                                            </p:txEl>
                                          </p:spTgt>
                                        </p:tgtEl>
                                        <p:attrNameLst>
                                          <p:attrName>style.visibility</p:attrName>
                                        </p:attrNameLst>
                                      </p:cBhvr>
                                      <p:to>
                                        <p:strVal val="visible"/>
                                      </p:to>
                                    </p:set>
                                    <p:animEffect transition="in" filter="blinds(horizontal)">
                                      <p:cBhvr>
                                        <p:cTn id="22" dur="500"/>
                                        <p:tgtEl>
                                          <p:spTgt spid="11878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7842">
                                            <p:txEl>
                                              <p:pRg st="4" end="4"/>
                                            </p:txEl>
                                          </p:spTgt>
                                        </p:tgtEl>
                                        <p:attrNameLst>
                                          <p:attrName>style.visibility</p:attrName>
                                        </p:attrNameLst>
                                      </p:cBhvr>
                                      <p:to>
                                        <p:strVal val="visible"/>
                                      </p:to>
                                    </p:set>
                                    <p:animEffect transition="in" filter="blinds(horizontal)">
                                      <p:cBhvr>
                                        <p:cTn id="27" dur="500"/>
                                        <p:tgtEl>
                                          <p:spTgt spid="118784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7842">
                                            <p:txEl>
                                              <p:pRg st="5" end="5"/>
                                            </p:txEl>
                                          </p:spTgt>
                                        </p:tgtEl>
                                        <p:attrNameLst>
                                          <p:attrName>style.visibility</p:attrName>
                                        </p:attrNameLst>
                                      </p:cBhvr>
                                      <p:to>
                                        <p:strVal val="visible"/>
                                      </p:to>
                                    </p:set>
                                    <p:animEffect transition="in" filter="blinds(horizontal)">
                                      <p:cBhvr>
                                        <p:cTn id="32" dur="500"/>
                                        <p:tgtEl>
                                          <p:spTgt spid="118784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7842">
                                            <p:txEl>
                                              <p:pRg st="6" end="6"/>
                                            </p:txEl>
                                          </p:spTgt>
                                        </p:tgtEl>
                                        <p:attrNameLst>
                                          <p:attrName>style.visibility</p:attrName>
                                        </p:attrNameLst>
                                      </p:cBhvr>
                                      <p:to>
                                        <p:strVal val="visible"/>
                                      </p:to>
                                    </p:set>
                                    <p:animEffect transition="in" filter="blinds(horizontal)">
                                      <p:cBhvr>
                                        <p:cTn id="37" dur="500"/>
                                        <p:tgtEl>
                                          <p:spTgt spid="118784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87842">
                                            <p:txEl>
                                              <p:pRg st="7" end="7"/>
                                            </p:txEl>
                                          </p:spTgt>
                                        </p:tgtEl>
                                        <p:attrNameLst>
                                          <p:attrName>style.visibility</p:attrName>
                                        </p:attrNameLst>
                                      </p:cBhvr>
                                      <p:to>
                                        <p:strVal val="visible"/>
                                      </p:to>
                                    </p:set>
                                    <p:animEffect transition="in" filter="blinds(horizontal)">
                                      <p:cBhvr>
                                        <p:cTn id="42" dur="500"/>
                                        <p:tgtEl>
                                          <p:spTgt spid="118784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87842">
                                            <p:txEl>
                                              <p:pRg st="8" end="8"/>
                                            </p:txEl>
                                          </p:spTgt>
                                        </p:tgtEl>
                                        <p:attrNameLst>
                                          <p:attrName>style.visibility</p:attrName>
                                        </p:attrNameLst>
                                      </p:cBhvr>
                                      <p:to>
                                        <p:strVal val="visible"/>
                                      </p:to>
                                    </p:set>
                                    <p:animEffect transition="in" filter="blinds(horizontal)">
                                      <p:cBhvr>
                                        <p:cTn id="47" dur="500"/>
                                        <p:tgtEl>
                                          <p:spTgt spid="118784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42"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223BD6D4-4780-4025-9CAB-E576C255C6F9}" type="slidenum">
              <a:rPr lang="en-US"/>
              <a:pPr>
                <a:defRPr/>
              </a:pPr>
              <a:t>16</a:t>
            </a:fld>
            <a:endParaRPr lang="en-US"/>
          </a:p>
        </p:txBody>
      </p:sp>
      <p:sp>
        <p:nvSpPr>
          <p:cNvPr id="1189891" name="Rectangle 3"/>
          <p:cNvSpPr>
            <a:spLocks noGrp="1" noChangeArrowheads="1"/>
          </p:cNvSpPr>
          <p:nvPr>
            <p:ph type="body" idx="1"/>
          </p:nvPr>
        </p:nvSpPr>
        <p:spPr>
          <a:xfrm>
            <a:off x="1066800" y="1600200"/>
            <a:ext cx="7429500" cy="4876800"/>
          </a:xfrm>
        </p:spPr>
        <p:txBody>
          <a:bodyPr lIns="90488" tIns="44450" rIns="90488" bIns="44450"/>
          <a:lstStyle/>
          <a:p>
            <a:pPr eaLnBrk="1" hangingPunct="1"/>
            <a:r>
              <a:rPr lang="en-US" altLang="en-US" smtClean="0"/>
              <a:t>Principal’s Liability to Third Parties</a:t>
            </a:r>
          </a:p>
          <a:p>
            <a:pPr lvl="1" eaLnBrk="1" hangingPunct="1"/>
            <a:r>
              <a:rPr lang="en-US" altLang="en-US" smtClean="0"/>
              <a:t>Contract liability and issues of disclosure</a:t>
            </a:r>
          </a:p>
          <a:p>
            <a:pPr lvl="2" eaLnBrk="1" hangingPunct="1"/>
            <a:r>
              <a:rPr lang="en-US" altLang="en-US" smtClean="0"/>
              <a:t>Principal has full liability for authorized acts of agent and those done with apparent authority</a:t>
            </a:r>
          </a:p>
          <a:p>
            <a:pPr lvl="2" eaLnBrk="1" hangingPunct="1"/>
            <a:r>
              <a:rPr lang="en-US" altLang="en-US" smtClean="0"/>
              <a:t>Disclosed principal—principal is fully liable; agent is not unless the agent had no authority</a:t>
            </a:r>
          </a:p>
          <a:p>
            <a:pPr lvl="2" eaLnBrk="1" hangingPunct="1">
              <a:lnSpc>
                <a:spcPct val="90000"/>
              </a:lnSpc>
            </a:pPr>
            <a:endParaRPr lang="en-US" altLang="en-US" smtClean="0"/>
          </a:p>
        </p:txBody>
      </p:sp>
      <p:sp>
        <p:nvSpPr>
          <p:cNvPr id="1189892" name="Rectangle 4"/>
          <p:cNvSpPr>
            <a:spLocks noGrp="1" noChangeArrowheads="1"/>
          </p:cNvSpPr>
          <p:nvPr>
            <p:ph type="title"/>
          </p:nvPr>
        </p:nvSpPr>
        <p:spPr/>
        <p:txBody>
          <a:bodyPr/>
          <a:lstStyle/>
          <a:p>
            <a:pPr eaLnBrk="1" hangingPunct="1">
              <a:defRPr/>
            </a:pPr>
            <a:r>
              <a:rPr lang="en-US" smtClean="0"/>
              <a:t>Principal’s Liability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9891">
                                            <p:txEl>
                                              <p:pRg st="0" end="0"/>
                                            </p:txEl>
                                          </p:spTgt>
                                        </p:tgtEl>
                                        <p:attrNameLst>
                                          <p:attrName>style.visibility</p:attrName>
                                        </p:attrNameLst>
                                      </p:cBhvr>
                                      <p:to>
                                        <p:strVal val="visible"/>
                                      </p:to>
                                    </p:set>
                                    <p:animEffect transition="in" filter="blinds(horizontal)">
                                      <p:cBhvr>
                                        <p:cTn id="7" dur="500"/>
                                        <p:tgtEl>
                                          <p:spTgt spid="1189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9891">
                                            <p:txEl>
                                              <p:pRg st="1" end="1"/>
                                            </p:txEl>
                                          </p:spTgt>
                                        </p:tgtEl>
                                        <p:attrNameLst>
                                          <p:attrName>style.visibility</p:attrName>
                                        </p:attrNameLst>
                                      </p:cBhvr>
                                      <p:to>
                                        <p:strVal val="visible"/>
                                      </p:to>
                                    </p:set>
                                    <p:animEffect transition="in" filter="blinds(horizontal)">
                                      <p:cBhvr>
                                        <p:cTn id="12" dur="500"/>
                                        <p:tgtEl>
                                          <p:spTgt spid="1189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9891">
                                            <p:txEl>
                                              <p:pRg st="2" end="2"/>
                                            </p:txEl>
                                          </p:spTgt>
                                        </p:tgtEl>
                                        <p:attrNameLst>
                                          <p:attrName>style.visibility</p:attrName>
                                        </p:attrNameLst>
                                      </p:cBhvr>
                                      <p:to>
                                        <p:strVal val="visible"/>
                                      </p:to>
                                    </p:set>
                                    <p:animEffect transition="in" filter="blinds(horizontal)">
                                      <p:cBhvr>
                                        <p:cTn id="17" dur="500"/>
                                        <p:tgtEl>
                                          <p:spTgt spid="1189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9891">
                                            <p:txEl>
                                              <p:pRg st="3" end="3"/>
                                            </p:txEl>
                                          </p:spTgt>
                                        </p:tgtEl>
                                        <p:attrNameLst>
                                          <p:attrName>style.visibility</p:attrName>
                                        </p:attrNameLst>
                                      </p:cBhvr>
                                      <p:to>
                                        <p:strVal val="visible"/>
                                      </p:to>
                                    </p:set>
                                    <p:animEffect transition="in" filter="blinds(horizontal)">
                                      <p:cBhvr>
                                        <p:cTn id="22" dur="500"/>
                                        <p:tgtEl>
                                          <p:spTgt spid="1189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1"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84ECA806-DC30-4980-BFC3-061356678C88}" type="slidenum">
              <a:rPr lang="en-US"/>
              <a:pPr>
                <a:defRPr/>
              </a:pPr>
              <a:t>17</a:t>
            </a:fld>
            <a:endParaRPr lang="en-US"/>
          </a:p>
        </p:txBody>
      </p:sp>
      <p:sp>
        <p:nvSpPr>
          <p:cNvPr id="1222658" name="Rectangle 2"/>
          <p:cNvSpPr>
            <a:spLocks noGrp="1" noChangeArrowheads="1"/>
          </p:cNvSpPr>
          <p:nvPr>
            <p:ph type="title"/>
          </p:nvPr>
        </p:nvSpPr>
        <p:spPr/>
        <p:txBody>
          <a:bodyPr/>
          <a:lstStyle/>
          <a:p>
            <a:pPr eaLnBrk="1" hangingPunct="1">
              <a:defRPr/>
            </a:pPr>
            <a:r>
              <a:rPr lang="en-US" smtClean="0"/>
              <a:t>Principal’s Liability</a:t>
            </a:r>
          </a:p>
        </p:txBody>
      </p:sp>
      <p:sp>
        <p:nvSpPr>
          <p:cNvPr id="1222659" name="Rectangle 3"/>
          <p:cNvSpPr>
            <a:spLocks noGrp="1" noChangeArrowheads="1"/>
          </p:cNvSpPr>
          <p:nvPr>
            <p:ph type="body" idx="1"/>
          </p:nvPr>
        </p:nvSpPr>
        <p:spPr>
          <a:xfrm>
            <a:off x="1066800" y="1600200"/>
            <a:ext cx="7620000" cy="4678363"/>
          </a:xfrm>
        </p:spPr>
        <p:txBody>
          <a:bodyPr/>
          <a:lstStyle/>
          <a:p>
            <a:pPr eaLnBrk="1" hangingPunct="1"/>
            <a:r>
              <a:rPr lang="en-US" altLang="en-US" smtClean="0"/>
              <a:t>Contract Liability and Issues of Disclosure</a:t>
            </a:r>
          </a:p>
          <a:p>
            <a:pPr lvl="1" eaLnBrk="1" hangingPunct="1"/>
            <a:r>
              <a:rPr lang="en-US" altLang="en-US" smtClean="0"/>
              <a:t>Partially disclosed principal—agent indicates there is a principal but does not tell who it is; third party can hold either liable</a:t>
            </a:r>
          </a:p>
          <a:p>
            <a:pPr lvl="1" eaLnBrk="1" hangingPunct="1"/>
            <a:r>
              <a:rPr lang="en-US" altLang="en-US" smtClean="0"/>
              <a:t>Undisclosed principal—agent does not disclose there is a principal; agent stands alone unless principal comes forward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2659">
                                            <p:txEl>
                                              <p:pRg st="0" end="0"/>
                                            </p:txEl>
                                          </p:spTgt>
                                        </p:tgtEl>
                                        <p:attrNameLst>
                                          <p:attrName>style.visibility</p:attrName>
                                        </p:attrNameLst>
                                      </p:cBhvr>
                                      <p:to>
                                        <p:strVal val="visible"/>
                                      </p:to>
                                    </p:set>
                                    <p:animEffect transition="in" filter="blinds(horizontal)">
                                      <p:cBhvr>
                                        <p:cTn id="7" dur="500"/>
                                        <p:tgtEl>
                                          <p:spTgt spid="1222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2659">
                                            <p:txEl>
                                              <p:pRg st="1" end="1"/>
                                            </p:txEl>
                                          </p:spTgt>
                                        </p:tgtEl>
                                        <p:attrNameLst>
                                          <p:attrName>style.visibility</p:attrName>
                                        </p:attrNameLst>
                                      </p:cBhvr>
                                      <p:to>
                                        <p:strVal val="visible"/>
                                      </p:to>
                                    </p:set>
                                    <p:animEffect transition="in" filter="blinds(horizontal)">
                                      <p:cBhvr>
                                        <p:cTn id="12" dur="500"/>
                                        <p:tgtEl>
                                          <p:spTgt spid="1222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2659">
                                            <p:txEl>
                                              <p:pRg st="2" end="2"/>
                                            </p:txEl>
                                          </p:spTgt>
                                        </p:tgtEl>
                                        <p:attrNameLst>
                                          <p:attrName>style.visibility</p:attrName>
                                        </p:attrNameLst>
                                      </p:cBhvr>
                                      <p:to>
                                        <p:strVal val="visible"/>
                                      </p:to>
                                    </p:set>
                                    <p:animEffect transition="in" filter="blinds(horizontal)">
                                      <p:cBhvr>
                                        <p:cTn id="17" dur="500"/>
                                        <p:tgtEl>
                                          <p:spTgt spid="1222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265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58EB5EAF-10BF-4C9D-A8E5-2E7E3B607FBA}" type="slidenum">
              <a:rPr lang="en-US"/>
              <a:pPr>
                <a:defRPr/>
              </a:pPr>
              <a:t>18</a:t>
            </a:fld>
            <a:endParaRPr lang="en-US"/>
          </a:p>
        </p:txBody>
      </p:sp>
      <p:sp>
        <p:nvSpPr>
          <p:cNvPr id="1226754" name="Rectangle 2"/>
          <p:cNvSpPr>
            <a:spLocks noGrp="1" noChangeArrowheads="1"/>
          </p:cNvSpPr>
          <p:nvPr>
            <p:ph type="title"/>
          </p:nvPr>
        </p:nvSpPr>
        <p:spPr/>
        <p:txBody>
          <a:bodyPr/>
          <a:lstStyle/>
          <a:p>
            <a:pPr eaLnBrk="1" hangingPunct="1">
              <a:lnSpc>
                <a:spcPct val="90000"/>
              </a:lnSpc>
              <a:defRPr/>
            </a:pPr>
            <a:r>
              <a:rPr lang="en-US" sz="4000" dirty="0" smtClean="0"/>
              <a:t>Contract Liability of Disclosed Principal</a:t>
            </a:r>
          </a:p>
        </p:txBody>
      </p:sp>
      <p:pic>
        <p:nvPicPr>
          <p:cNvPr id="1226756" name="Picture 4"/>
          <p:cNvPicPr>
            <a:picLocks noGrp="1" noChangeAspect="1" noChangeArrowheads="1"/>
          </p:cNvPicPr>
          <p:nvPr>
            <p:ph type="body" idx="1"/>
          </p:nvPr>
        </p:nvPicPr>
        <p:blipFill>
          <a:blip r:embed="rId2">
            <a:lum bright="100000"/>
            <a:extLst>
              <a:ext uri="{28A0092B-C50C-407E-A947-70E740481C1C}">
                <a14:useLocalDpi xmlns:a14="http://schemas.microsoft.com/office/drawing/2010/main" val="0"/>
              </a:ext>
            </a:extLst>
          </a:blip>
          <a:srcRect l="-288" t="-319" r="-288" b="-319"/>
          <a:stretch>
            <a:fillRect/>
          </a:stretch>
        </p:blipFill>
        <p:spPr>
          <a:xfrm>
            <a:off x="1828800" y="1371600"/>
            <a:ext cx="6019800" cy="5029200"/>
          </a:xfr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6756"/>
                                        </p:tgtEl>
                                        <p:attrNameLst>
                                          <p:attrName>style.visibility</p:attrName>
                                        </p:attrNameLst>
                                      </p:cBhvr>
                                      <p:to>
                                        <p:strVal val="visible"/>
                                      </p:to>
                                    </p:set>
                                    <p:animEffect transition="in" filter="blinds(horizontal)">
                                      <p:cBhvr>
                                        <p:cTn id="7" dur="500"/>
                                        <p:tgtEl>
                                          <p:spTgt spid="1226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1EA42109-EA17-4007-95B1-E9844D60C6E4}" type="slidenum">
              <a:rPr lang="en-US"/>
              <a:pPr>
                <a:defRPr/>
              </a:pPr>
              <a:t>1</a:t>
            </a:fld>
            <a:endParaRPr lang="en-US"/>
          </a:p>
        </p:txBody>
      </p:sp>
      <p:sp>
        <p:nvSpPr>
          <p:cNvPr id="1163267" name="Rectangle 3"/>
          <p:cNvSpPr>
            <a:spLocks noGrp="1" noChangeArrowheads="1"/>
          </p:cNvSpPr>
          <p:nvPr>
            <p:ph type="body" idx="1"/>
          </p:nvPr>
        </p:nvSpPr>
        <p:spPr>
          <a:xfrm>
            <a:off x="1066800" y="1600200"/>
            <a:ext cx="7696200" cy="4724400"/>
          </a:xfrm>
        </p:spPr>
        <p:txBody>
          <a:bodyPr lIns="90488" tIns="44450" rIns="90488" bIns="44450"/>
          <a:lstStyle/>
          <a:p>
            <a:pPr eaLnBrk="1" hangingPunct="1">
              <a:spcBef>
                <a:spcPts val="863"/>
              </a:spcBef>
            </a:pPr>
            <a:r>
              <a:rPr lang="en-US" altLang="en-US" sz="3200" smtClean="0"/>
              <a:t>Nature of Agency: Agency Relationship is One in Which One Party Agrees to Act on Behalf of Another</a:t>
            </a:r>
          </a:p>
          <a:p>
            <a:pPr lvl="1" eaLnBrk="1" hangingPunct="1">
              <a:spcBef>
                <a:spcPts val="863"/>
              </a:spcBef>
            </a:pPr>
            <a:r>
              <a:rPr lang="en-US" altLang="en-US" sz="2800" smtClean="0"/>
              <a:t>Examples:  sales clerks, real estate agents, sports agents</a:t>
            </a:r>
          </a:p>
          <a:p>
            <a:pPr eaLnBrk="1" hangingPunct="1">
              <a:spcBef>
                <a:spcPts val="863"/>
              </a:spcBef>
            </a:pPr>
            <a:r>
              <a:rPr lang="en-US" altLang="en-US" sz="3200" smtClean="0"/>
              <a:t>Principal: The Party for Whom the Agent Acts</a:t>
            </a:r>
          </a:p>
          <a:p>
            <a:pPr eaLnBrk="1" hangingPunct="1">
              <a:spcBef>
                <a:spcPts val="863"/>
              </a:spcBef>
            </a:pPr>
            <a:r>
              <a:rPr lang="en-US" altLang="en-US" sz="3200" smtClean="0"/>
              <a:t>Agent: Party Who Acts for Another</a:t>
            </a:r>
          </a:p>
        </p:txBody>
      </p:sp>
      <p:sp>
        <p:nvSpPr>
          <p:cNvPr id="1163268" name="Rectangle 4"/>
          <p:cNvSpPr>
            <a:spLocks noGrp="1" noChangeArrowheads="1"/>
          </p:cNvSpPr>
          <p:nvPr>
            <p:ph type="title"/>
          </p:nvPr>
        </p:nvSpPr>
        <p:spPr/>
        <p:txBody>
          <a:bodyPr/>
          <a:lstStyle/>
          <a:p>
            <a:pPr eaLnBrk="1" hangingPunct="1">
              <a:defRPr/>
            </a:pPr>
            <a:r>
              <a:rPr lang="en-US" smtClean="0"/>
              <a:t>Terminology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3267">
                                            <p:txEl>
                                              <p:pRg st="0" end="0"/>
                                            </p:txEl>
                                          </p:spTgt>
                                        </p:tgtEl>
                                        <p:attrNameLst>
                                          <p:attrName>style.visibility</p:attrName>
                                        </p:attrNameLst>
                                      </p:cBhvr>
                                      <p:to>
                                        <p:strVal val="visible"/>
                                      </p:to>
                                    </p:set>
                                    <p:animEffect transition="in" filter="blinds(horizontal)">
                                      <p:cBhvr>
                                        <p:cTn id="7" dur="500"/>
                                        <p:tgtEl>
                                          <p:spTgt spid="1163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3267">
                                            <p:txEl>
                                              <p:pRg st="1" end="1"/>
                                            </p:txEl>
                                          </p:spTgt>
                                        </p:tgtEl>
                                        <p:attrNameLst>
                                          <p:attrName>style.visibility</p:attrName>
                                        </p:attrNameLst>
                                      </p:cBhvr>
                                      <p:to>
                                        <p:strVal val="visible"/>
                                      </p:to>
                                    </p:set>
                                    <p:animEffect transition="in" filter="blinds(horizontal)">
                                      <p:cBhvr>
                                        <p:cTn id="12" dur="500"/>
                                        <p:tgtEl>
                                          <p:spTgt spid="1163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3267">
                                            <p:txEl>
                                              <p:pRg st="2" end="2"/>
                                            </p:txEl>
                                          </p:spTgt>
                                        </p:tgtEl>
                                        <p:attrNameLst>
                                          <p:attrName>style.visibility</p:attrName>
                                        </p:attrNameLst>
                                      </p:cBhvr>
                                      <p:to>
                                        <p:strVal val="visible"/>
                                      </p:to>
                                    </p:set>
                                    <p:animEffect transition="in" filter="blinds(horizontal)">
                                      <p:cBhvr>
                                        <p:cTn id="17" dur="500"/>
                                        <p:tgtEl>
                                          <p:spTgt spid="1163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3267">
                                            <p:txEl>
                                              <p:pRg st="3" end="3"/>
                                            </p:txEl>
                                          </p:spTgt>
                                        </p:tgtEl>
                                        <p:attrNameLst>
                                          <p:attrName>style.visibility</p:attrName>
                                        </p:attrNameLst>
                                      </p:cBhvr>
                                      <p:to>
                                        <p:strVal val="visible"/>
                                      </p:to>
                                    </p:set>
                                    <p:animEffect transition="in" filter="blinds(horizontal)">
                                      <p:cBhvr>
                                        <p:cTn id="22" dur="500"/>
                                        <p:tgtEl>
                                          <p:spTgt spid="1163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267"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AD401605-03F1-4BE4-9499-87A1A5BA6501}" type="slidenum">
              <a:rPr lang="en-US"/>
              <a:pPr>
                <a:defRPr/>
              </a:pPr>
              <a:t>19</a:t>
            </a:fld>
            <a:endParaRPr lang="en-US"/>
          </a:p>
        </p:txBody>
      </p:sp>
      <p:sp>
        <p:nvSpPr>
          <p:cNvPr id="1227778" name="Rectangle 2"/>
          <p:cNvSpPr>
            <a:spLocks noGrp="1" noChangeArrowheads="1"/>
          </p:cNvSpPr>
          <p:nvPr>
            <p:ph type="title"/>
          </p:nvPr>
        </p:nvSpPr>
        <p:spPr/>
        <p:txBody>
          <a:bodyPr/>
          <a:lstStyle/>
          <a:p>
            <a:pPr eaLnBrk="1" hangingPunct="1">
              <a:lnSpc>
                <a:spcPct val="90000"/>
              </a:lnSpc>
              <a:defRPr/>
            </a:pPr>
            <a:r>
              <a:rPr lang="en-US" sz="4000" dirty="0" smtClean="0"/>
              <a:t>Contract Liability of Undisclosed or Partially Disclosed Principal</a:t>
            </a:r>
          </a:p>
        </p:txBody>
      </p:sp>
      <p:pic>
        <p:nvPicPr>
          <p:cNvPr id="1227780" name="Picture 4"/>
          <p:cNvPicPr>
            <a:picLocks noGrp="1" noChangeAspect="1" noChangeArrowheads="1"/>
          </p:cNvPicPr>
          <p:nvPr>
            <p:ph type="body" idx="1"/>
          </p:nvPr>
        </p:nvPicPr>
        <p:blipFill>
          <a:blip r:embed="rId2">
            <a:lum bright="100000"/>
            <a:extLst>
              <a:ext uri="{28A0092B-C50C-407E-A947-70E740481C1C}">
                <a14:useLocalDpi xmlns:a14="http://schemas.microsoft.com/office/drawing/2010/main" val="0"/>
              </a:ext>
            </a:extLst>
          </a:blip>
          <a:srcRect l="-278" t="-206" r="-278" b="-206"/>
          <a:stretch>
            <a:fillRect/>
          </a:stretch>
        </p:blipFill>
        <p:spPr>
          <a:xfrm>
            <a:off x="1585913" y="1644650"/>
            <a:ext cx="6581775" cy="4437063"/>
          </a:xfr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7780"/>
                                        </p:tgtEl>
                                        <p:attrNameLst>
                                          <p:attrName>style.visibility</p:attrName>
                                        </p:attrNameLst>
                                      </p:cBhvr>
                                      <p:to>
                                        <p:strVal val="visible"/>
                                      </p:to>
                                    </p:set>
                                    <p:animEffect transition="in" filter="blinds(horizontal)">
                                      <p:cBhvr>
                                        <p:cTn id="7" dur="500"/>
                                        <p:tgtEl>
                                          <p:spTgt spid="1227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B574E8D7-301E-4A45-8B49-73F5F3A5E5C9}" type="slidenum">
              <a:rPr lang="en-US"/>
              <a:pPr>
                <a:defRPr/>
              </a:pPr>
              <a:t>20</a:t>
            </a:fld>
            <a:endParaRPr lang="en-US"/>
          </a:p>
        </p:txBody>
      </p:sp>
      <p:sp>
        <p:nvSpPr>
          <p:cNvPr id="1191938" name="Rectangle 2"/>
          <p:cNvSpPr>
            <a:spLocks noGrp="1" noChangeArrowheads="1"/>
          </p:cNvSpPr>
          <p:nvPr>
            <p:ph type="body" idx="1"/>
          </p:nvPr>
        </p:nvSpPr>
        <p:spPr>
          <a:xfrm>
            <a:off x="1066800" y="1600200"/>
            <a:ext cx="7848600" cy="4800600"/>
          </a:xfrm>
        </p:spPr>
        <p:txBody>
          <a:bodyPr lIns="90488" tIns="44450" rIns="90488" bIns="44450"/>
          <a:lstStyle/>
          <a:p>
            <a:pPr eaLnBrk="1" hangingPunct="1"/>
            <a:r>
              <a:rPr lang="en-US" altLang="en-US" smtClean="0"/>
              <a:t>Liability of Principals for Torts</a:t>
            </a:r>
          </a:p>
          <a:p>
            <a:pPr lvl="1" eaLnBrk="1" hangingPunct="1"/>
            <a:r>
              <a:rPr lang="en-US" altLang="en-US" smtClean="0"/>
              <a:t>Must have master-servant relationship, not independent contractor</a:t>
            </a:r>
          </a:p>
          <a:p>
            <a:pPr lvl="1" eaLnBrk="1" hangingPunct="1"/>
            <a:r>
              <a:rPr lang="en-US" altLang="en-US" smtClean="0"/>
              <a:t>Liable for torts of servants in scope of employment</a:t>
            </a:r>
          </a:p>
          <a:p>
            <a:pPr lvl="2" eaLnBrk="1" hangingPunct="1"/>
            <a:r>
              <a:rPr lang="en-US" altLang="en-US" smtClean="0"/>
              <a:t>Scope = doing master’s work</a:t>
            </a:r>
          </a:p>
          <a:p>
            <a:pPr lvl="2" eaLnBrk="1" hangingPunct="1"/>
            <a:r>
              <a:rPr lang="en-US" altLang="en-US" smtClean="0"/>
              <a:t>Doctrine of </a:t>
            </a:r>
            <a:r>
              <a:rPr lang="en-US" altLang="en-US" i="1" smtClean="0"/>
              <a:t>respondeat superior</a:t>
            </a:r>
            <a:r>
              <a:rPr lang="en-US" altLang="en-US" smtClean="0"/>
              <a:t>-let the master answer</a:t>
            </a:r>
          </a:p>
          <a:p>
            <a:pPr lvl="2" eaLnBrk="1" hangingPunct="1"/>
            <a:r>
              <a:rPr lang="en-US" altLang="en-US" smtClean="0"/>
              <a:t>Not liable for torts committed while on frolic</a:t>
            </a:r>
          </a:p>
        </p:txBody>
      </p:sp>
      <p:sp>
        <p:nvSpPr>
          <p:cNvPr id="1191940" name="Rectangle 4"/>
          <p:cNvSpPr>
            <a:spLocks noGrp="1" noChangeArrowheads="1"/>
          </p:cNvSpPr>
          <p:nvPr>
            <p:ph type="title"/>
          </p:nvPr>
        </p:nvSpPr>
        <p:spPr/>
        <p:txBody>
          <a:bodyPr/>
          <a:lstStyle/>
          <a:p>
            <a:pPr eaLnBrk="1" hangingPunct="1">
              <a:defRPr/>
            </a:pPr>
            <a:r>
              <a:rPr lang="en-US" dirty="0" smtClean="0"/>
              <a:t>Principal’s Liability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1938">
                                            <p:txEl>
                                              <p:pRg st="0" end="0"/>
                                            </p:txEl>
                                          </p:spTgt>
                                        </p:tgtEl>
                                        <p:attrNameLst>
                                          <p:attrName>style.visibility</p:attrName>
                                        </p:attrNameLst>
                                      </p:cBhvr>
                                      <p:to>
                                        <p:strVal val="visible"/>
                                      </p:to>
                                    </p:set>
                                    <p:animEffect transition="in" filter="blinds(horizontal)">
                                      <p:cBhvr>
                                        <p:cTn id="7" dur="500"/>
                                        <p:tgtEl>
                                          <p:spTgt spid="1191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1938">
                                            <p:txEl>
                                              <p:pRg st="1" end="1"/>
                                            </p:txEl>
                                          </p:spTgt>
                                        </p:tgtEl>
                                        <p:attrNameLst>
                                          <p:attrName>style.visibility</p:attrName>
                                        </p:attrNameLst>
                                      </p:cBhvr>
                                      <p:to>
                                        <p:strVal val="visible"/>
                                      </p:to>
                                    </p:set>
                                    <p:animEffect transition="in" filter="blinds(horizontal)">
                                      <p:cBhvr>
                                        <p:cTn id="12" dur="500"/>
                                        <p:tgtEl>
                                          <p:spTgt spid="1191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91938">
                                            <p:txEl>
                                              <p:pRg st="2" end="2"/>
                                            </p:txEl>
                                          </p:spTgt>
                                        </p:tgtEl>
                                        <p:attrNameLst>
                                          <p:attrName>style.visibility</p:attrName>
                                        </p:attrNameLst>
                                      </p:cBhvr>
                                      <p:to>
                                        <p:strVal val="visible"/>
                                      </p:to>
                                    </p:set>
                                    <p:animEffect transition="in" filter="blinds(horizontal)">
                                      <p:cBhvr>
                                        <p:cTn id="17" dur="500"/>
                                        <p:tgtEl>
                                          <p:spTgt spid="1191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91938">
                                            <p:txEl>
                                              <p:pRg st="3" end="3"/>
                                            </p:txEl>
                                          </p:spTgt>
                                        </p:tgtEl>
                                        <p:attrNameLst>
                                          <p:attrName>style.visibility</p:attrName>
                                        </p:attrNameLst>
                                      </p:cBhvr>
                                      <p:to>
                                        <p:strVal val="visible"/>
                                      </p:to>
                                    </p:set>
                                    <p:animEffect transition="in" filter="blinds(horizontal)">
                                      <p:cBhvr>
                                        <p:cTn id="22" dur="500"/>
                                        <p:tgtEl>
                                          <p:spTgt spid="11919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91938">
                                            <p:txEl>
                                              <p:pRg st="4" end="4"/>
                                            </p:txEl>
                                          </p:spTgt>
                                        </p:tgtEl>
                                        <p:attrNameLst>
                                          <p:attrName>style.visibility</p:attrName>
                                        </p:attrNameLst>
                                      </p:cBhvr>
                                      <p:to>
                                        <p:strVal val="visible"/>
                                      </p:to>
                                    </p:set>
                                    <p:animEffect transition="in" filter="blinds(horizontal)">
                                      <p:cBhvr>
                                        <p:cTn id="27" dur="500"/>
                                        <p:tgtEl>
                                          <p:spTgt spid="11919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91938">
                                            <p:txEl>
                                              <p:pRg st="5" end="5"/>
                                            </p:txEl>
                                          </p:spTgt>
                                        </p:tgtEl>
                                        <p:attrNameLst>
                                          <p:attrName>style.visibility</p:attrName>
                                        </p:attrNameLst>
                                      </p:cBhvr>
                                      <p:to>
                                        <p:strVal val="visible"/>
                                      </p:to>
                                    </p:set>
                                    <p:animEffect transition="in" filter="blinds(horizontal)">
                                      <p:cBhvr>
                                        <p:cTn id="32" dur="500"/>
                                        <p:tgtEl>
                                          <p:spTgt spid="11919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938"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ABFD8289-939F-4DC2-AFAA-ECBEBFF83E3E}" type="slidenum">
              <a:rPr lang="en-US"/>
              <a:pPr>
                <a:defRPr/>
              </a:pPr>
              <a:t>21</a:t>
            </a:fld>
            <a:endParaRPr lang="en-US"/>
          </a:p>
        </p:txBody>
      </p:sp>
      <p:sp>
        <p:nvSpPr>
          <p:cNvPr id="1193986" name="Rectangle 2"/>
          <p:cNvSpPr>
            <a:spLocks noGrp="1" noChangeArrowheads="1"/>
          </p:cNvSpPr>
          <p:nvPr>
            <p:ph type="body" idx="1"/>
          </p:nvPr>
        </p:nvSpPr>
        <p:spPr>
          <a:xfrm>
            <a:off x="1066800" y="1600200"/>
            <a:ext cx="7620000" cy="4800600"/>
          </a:xfrm>
        </p:spPr>
        <p:txBody>
          <a:bodyPr lIns="90488" tIns="44450" rIns="90488" bIns="44450"/>
          <a:lstStyle/>
          <a:p>
            <a:pPr eaLnBrk="1" hangingPunct="1"/>
            <a:r>
              <a:rPr lang="en-US" altLang="en-US" b="1" smtClean="0">
                <a:solidFill>
                  <a:srgbClr val="FFFF66"/>
                </a:solidFill>
              </a:rPr>
              <a:t>Case 17.3</a:t>
            </a:r>
            <a:r>
              <a:rPr lang="en-US" altLang="en-US" b="1" smtClean="0"/>
              <a:t>	</a:t>
            </a:r>
            <a:r>
              <a:rPr lang="en-US" altLang="en-US" b="1" i="1" smtClean="0"/>
              <a:t>Faverty v. McDonald’s Restaurant of Oregon, Inc.</a:t>
            </a:r>
            <a:r>
              <a:rPr lang="en-US" altLang="en-US" i="1" smtClean="0"/>
              <a:t> </a:t>
            </a:r>
            <a:r>
              <a:rPr lang="en-US" altLang="en-US" b="1" smtClean="0"/>
              <a:t>(1995)</a:t>
            </a:r>
            <a:endParaRPr lang="en-US" altLang="en-US" b="1" i="1" smtClean="0"/>
          </a:p>
          <a:p>
            <a:pPr lvl="1" eaLnBrk="1" hangingPunct="1"/>
            <a:r>
              <a:rPr lang="en-US" altLang="en-US" smtClean="0"/>
              <a:t>Why would a restaurant association have an interest in the outcome of the case?</a:t>
            </a:r>
            <a:endParaRPr lang="en-US" altLang="en-US" i="1" smtClean="0"/>
          </a:p>
          <a:p>
            <a:pPr eaLnBrk="1" hangingPunct="1"/>
            <a:r>
              <a:rPr lang="en-US" altLang="en-US" b="1" smtClean="0">
                <a:solidFill>
                  <a:srgbClr val="FFFF66"/>
                </a:solidFill>
              </a:rPr>
              <a:t>Case 17.4</a:t>
            </a:r>
            <a:r>
              <a:rPr lang="en-US" altLang="en-US" b="1" smtClean="0"/>
              <a:t>	</a:t>
            </a:r>
            <a:r>
              <a:rPr lang="en-US" altLang="en-US" b="1" i="1" smtClean="0"/>
              <a:t>Lange v. National Biscuit Co.</a:t>
            </a:r>
            <a:r>
              <a:rPr lang="en-US" altLang="en-US" i="1" smtClean="0"/>
              <a:t> </a:t>
            </a:r>
            <a:r>
              <a:rPr lang="en-US" altLang="en-US" b="1" smtClean="0"/>
              <a:t>(1973)</a:t>
            </a:r>
            <a:endParaRPr lang="en-US" altLang="en-US" b="1" i="1" smtClean="0"/>
          </a:p>
          <a:p>
            <a:pPr lvl="1" eaLnBrk="1" hangingPunct="1"/>
            <a:r>
              <a:rPr lang="en-US" altLang="en-US" smtClean="0"/>
              <a:t>What test does the court give for determining scope of employment?</a:t>
            </a:r>
            <a:endParaRPr lang="en-US" altLang="en-US" i="1" smtClean="0"/>
          </a:p>
        </p:txBody>
      </p:sp>
      <p:sp>
        <p:nvSpPr>
          <p:cNvPr id="1193988" name="Rectangle 4"/>
          <p:cNvSpPr>
            <a:spLocks noGrp="1" noChangeArrowheads="1"/>
          </p:cNvSpPr>
          <p:nvPr>
            <p:ph type="title"/>
          </p:nvPr>
        </p:nvSpPr>
        <p:spPr/>
        <p:txBody>
          <a:bodyPr/>
          <a:lstStyle/>
          <a:p>
            <a:pPr eaLnBrk="1" hangingPunct="1">
              <a:defRPr/>
            </a:pPr>
            <a:r>
              <a:rPr lang="en-US" smtClean="0"/>
              <a:t>Scope of 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3986">
                                            <p:txEl>
                                              <p:pRg st="0" end="0"/>
                                            </p:txEl>
                                          </p:spTgt>
                                        </p:tgtEl>
                                        <p:attrNameLst>
                                          <p:attrName>style.visibility</p:attrName>
                                        </p:attrNameLst>
                                      </p:cBhvr>
                                      <p:to>
                                        <p:strVal val="visible"/>
                                      </p:to>
                                    </p:set>
                                    <p:animEffect transition="in" filter="blinds(horizontal)">
                                      <p:cBhvr>
                                        <p:cTn id="7" dur="500"/>
                                        <p:tgtEl>
                                          <p:spTgt spid="11939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3986">
                                            <p:txEl>
                                              <p:pRg st="1" end="1"/>
                                            </p:txEl>
                                          </p:spTgt>
                                        </p:tgtEl>
                                        <p:attrNameLst>
                                          <p:attrName>style.visibility</p:attrName>
                                        </p:attrNameLst>
                                      </p:cBhvr>
                                      <p:to>
                                        <p:strVal val="visible"/>
                                      </p:to>
                                    </p:set>
                                    <p:animEffect transition="in" filter="blinds(horizontal)">
                                      <p:cBhvr>
                                        <p:cTn id="12" dur="500"/>
                                        <p:tgtEl>
                                          <p:spTgt spid="11939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93986">
                                            <p:txEl>
                                              <p:pRg st="2" end="2"/>
                                            </p:txEl>
                                          </p:spTgt>
                                        </p:tgtEl>
                                        <p:attrNameLst>
                                          <p:attrName>style.visibility</p:attrName>
                                        </p:attrNameLst>
                                      </p:cBhvr>
                                      <p:to>
                                        <p:strVal val="visible"/>
                                      </p:to>
                                    </p:set>
                                    <p:animEffect transition="in" filter="blinds(horizontal)">
                                      <p:cBhvr>
                                        <p:cTn id="17" dur="500"/>
                                        <p:tgtEl>
                                          <p:spTgt spid="11939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93986">
                                            <p:txEl>
                                              <p:pRg st="3" end="3"/>
                                            </p:txEl>
                                          </p:spTgt>
                                        </p:tgtEl>
                                        <p:attrNameLst>
                                          <p:attrName>style.visibility</p:attrName>
                                        </p:attrNameLst>
                                      </p:cBhvr>
                                      <p:to>
                                        <p:strVal val="visible"/>
                                      </p:to>
                                    </p:set>
                                    <p:animEffect transition="in" filter="blinds(horizontal)">
                                      <p:cBhvr>
                                        <p:cTn id="22" dur="500"/>
                                        <p:tgtEl>
                                          <p:spTgt spid="11939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86"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Non-Scope Issues</a:t>
            </a:r>
          </a:p>
        </p:txBody>
      </p:sp>
      <p:sp>
        <p:nvSpPr>
          <p:cNvPr id="24579" name="Content Placeholder 2"/>
          <p:cNvSpPr>
            <a:spLocks noGrp="1"/>
          </p:cNvSpPr>
          <p:nvPr>
            <p:ph idx="1"/>
          </p:nvPr>
        </p:nvSpPr>
        <p:spPr/>
        <p:txBody>
          <a:bodyPr/>
          <a:lstStyle/>
          <a:p>
            <a:pPr eaLnBrk="1" hangingPunct="1">
              <a:spcBef>
                <a:spcPts val="863"/>
              </a:spcBef>
            </a:pPr>
            <a:r>
              <a:rPr lang="en-US" altLang="en-US" sz="3200" smtClean="0"/>
              <a:t>Liability if There was Negligent Hiring</a:t>
            </a:r>
          </a:p>
          <a:p>
            <a:pPr lvl="1" eaLnBrk="1" hangingPunct="1">
              <a:spcBef>
                <a:spcPts val="863"/>
              </a:spcBef>
            </a:pPr>
            <a:r>
              <a:rPr lang="en-US" altLang="en-US" sz="2800" smtClean="0"/>
              <a:t>Failure to screen</a:t>
            </a:r>
          </a:p>
          <a:p>
            <a:pPr lvl="1" eaLnBrk="1" hangingPunct="1">
              <a:spcBef>
                <a:spcPts val="863"/>
              </a:spcBef>
            </a:pPr>
            <a:r>
              <a:rPr lang="en-US" altLang="en-US" sz="2800" smtClean="0"/>
              <a:t>Failure to do background check</a:t>
            </a:r>
          </a:p>
          <a:p>
            <a:pPr eaLnBrk="1" hangingPunct="1">
              <a:spcBef>
                <a:spcPts val="863"/>
              </a:spcBef>
            </a:pPr>
            <a:r>
              <a:rPr lang="en-US" altLang="en-US" sz="3200" smtClean="0"/>
              <a:t>Liability if There was Negligent Retention</a:t>
            </a:r>
          </a:p>
          <a:p>
            <a:pPr lvl="1" eaLnBrk="1" hangingPunct="1">
              <a:spcBef>
                <a:spcPts val="863"/>
              </a:spcBef>
            </a:pPr>
            <a:r>
              <a:rPr lang="en-US" altLang="en-US" sz="2800" smtClean="0"/>
              <a:t>Failure to take action when employee engages in dangerous behaviors or takes risk</a:t>
            </a:r>
          </a:p>
          <a:p>
            <a:pPr lvl="1" eaLnBrk="1" hangingPunct="1">
              <a:spcBef>
                <a:spcPts val="863"/>
              </a:spcBef>
            </a:pPr>
            <a:r>
              <a:rPr lang="en-US" altLang="en-US" sz="2800" smtClean="0"/>
              <a:t>Knowledge + inaction = Liability</a:t>
            </a:r>
          </a:p>
        </p:txBody>
      </p:sp>
      <p:sp>
        <p:nvSpPr>
          <p:cNvPr id="4" name="Slide Number Placeholder 3"/>
          <p:cNvSpPr>
            <a:spLocks noGrp="1"/>
          </p:cNvSpPr>
          <p:nvPr>
            <p:ph type="sldNum" sz="quarter" idx="10"/>
          </p:nvPr>
        </p:nvSpPr>
        <p:spPr/>
        <p:txBody>
          <a:bodyPr/>
          <a:lstStyle/>
          <a:p>
            <a:pPr>
              <a:defRPr/>
            </a:pPr>
            <a:r>
              <a:rPr lang="en-US"/>
              <a:t>17-</a:t>
            </a:r>
            <a:fld id="{A7C8EDDD-F5A3-473A-A591-9C68EC9E3590}" type="slidenum">
              <a:rPr lang="en-US"/>
              <a:pPr>
                <a:defRPr/>
              </a:pPr>
              <a:t>22</a:t>
            </a:fld>
            <a:endParaRPr lang="en-US"/>
          </a:p>
        </p:txBody>
      </p:sp>
    </p:spTree>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39FBCE1D-0D09-407C-B7A8-4289FB0BA8F9}" type="slidenum">
              <a:rPr lang="en-US"/>
              <a:pPr>
                <a:defRPr/>
              </a:pPr>
              <a:t>23</a:t>
            </a:fld>
            <a:endParaRPr lang="en-US"/>
          </a:p>
        </p:txBody>
      </p:sp>
      <p:sp>
        <p:nvSpPr>
          <p:cNvPr id="1196034" name="Rectangle 2"/>
          <p:cNvSpPr>
            <a:spLocks noGrp="1" noChangeArrowheads="1"/>
          </p:cNvSpPr>
          <p:nvPr>
            <p:ph type="body" idx="1"/>
          </p:nvPr>
        </p:nvSpPr>
        <p:spPr>
          <a:xfrm>
            <a:off x="1066800" y="1600200"/>
            <a:ext cx="7848600" cy="4525963"/>
          </a:xfrm>
        </p:spPr>
        <p:txBody>
          <a:bodyPr/>
          <a:lstStyle/>
          <a:p>
            <a:pPr eaLnBrk="1" hangingPunct="1"/>
            <a:r>
              <a:rPr lang="en-US" altLang="en-US" smtClean="0"/>
              <a:t>Principles are Generally Not Liable for the Torts of Independent Contractors</a:t>
            </a:r>
          </a:p>
          <a:p>
            <a:pPr eaLnBrk="1" hangingPunct="1"/>
            <a:r>
              <a:rPr lang="en-US" altLang="en-US" smtClean="0"/>
              <a:t>Exceptions</a:t>
            </a:r>
          </a:p>
          <a:p>
            <a:pPr lvl="1" eaLnBrk="1" hangingPunct="1"/>
            <a:r>
              <a:rPr lang="en-US" altLang="en-US" smtClean="0"/>
              <a:t>Inherently dangerous activities</a:t>
            </a:r>
          </a:p>
          <a:p>
            <a:pPr lvl="1" eaLnBrk="1" hangingPunct="1"/>
            <a:r>
              <a:rPr lang="en-US" altLang="en-US" smtClean="0"/>
              <a:t>Negligent hiring of independent contractor</a:t>
            </a:r>
          </a:p>
          <a:p>
            <a:pPr lvl="1" eaLnBrk="1" hangingPunct="1"/>
            <a:r>
              <a:rPr lang="en-US" altLang="en-US" smtClean="0"/>
              <a:t>Principal provided specifications for project or job</a:t>
            </a:r>
          </a:p>
        </p:txBody>
      </p:sp>
      <p:sp>
        <p:nvSpPr>
          <p:cNvPr id="1196036" name="Rectangle 4"/>
          <p:cNvSpPr>
            <a:spLocks noGrp="1" noChangeArrowheads="1"/>
          </p:cNvSpPr>
          <p:nvPr>
            <p:ph type="title"/>
          </p:nvPr>
        </p:nvSpPr>
        <p:spPr/>
        <p:txBody>
          <a:bodyPr/>
          <a:lstStyle/>
          <a:p>
            <a:pPr eaLnBrk="1" hangingPunct="1">
              <a:defRPr/>
            </a:pPr>
            <a:r>
              <a:rPr lang="en-US" smtClean="0"/>
              <a:t>Principal’s Liability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6034">
                                            <p:txEl>
                                              <p:pRg st="0" end="0"/>
                                            </p:txEl>
                                          </p:spTgt>
                                        </p:tgtEl>
                                        <p:attrNameLst>
                                          <p:attrName>style.visibility</p:attrName>
                                        </p:attrNameLst>
                                      </p:cBhvr>
                                      <p:to>
                                        <p:strVal val="visible"/>
                                      </p:to>
                                    </p:set>
                                    <p:animEffect transition="in" filter="blinds(horizontal)">
                                      <p:cBhvr>
                                        <p:cTn id="7" dur="500"/>
                                        <p:tgtEl>
                                          <p:spTgt spid="11960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6034">
                                            <p:txEl>
                                              <p:pRg st="1" end="1"/>
                                            </p:txEl>
                                          </p:spTgt>
                                        </p:tgtEl>
                                        <p:attrNameLst>
                                          <p:attrName>style.visibility</p:attrName>
                                        </p:attrNameLst>
                                      </p:cBhvr>
                                      <p:to>
                                        <p:strVal val="visible"/>
                                      </p:to>
                                    </p:set>
                                    <p:animEffect transition="in" filter="blinds(horizontal)">
                                      <p:cBhvr>
                                        <p:cTn id="12" dur="500"/>
                                        <p:tgtEl>
                                          <p:spTgt spid="11960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96034">
                                            <p:txEl>
                                              <p:pRg st="2" end="2"/>
                                            </p:txEl>
                                          </p:spTgt>
                                        </p:tgtEl>
                                        <p:attrNameLst>
                                          <p:attrName>style.visibility</p:attrName>
                                        </p:attrNameLst>
                                      </p:cBhvr>
                                      <p:to>
                                        <p:strVal val="visible"/>
                                      </p:to>
                                    </p:set>
                                    <p:animEffect transition="in" filter="blinds(horizontal)">
                                      <p:cBhvr>
                                        <p:cTn id="17" dur="500"/>
                                        <p:tgtEl>
                                          <p:spTgt spid="11960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96034">
                                            <p:txEl>
                                              <p:pRg st="3" end="3"/>
                                            </p:txEl>
                                          </p:spTgt>
                                        </p:tgtEl>
                                        <p:attrNameLst>
                                          <p:attrName>style.visibility</p:attrName>
                                        </p:attrNameLst>
                                      </p:cBhvr>
                                      <p:to>
                                        <p:strVal val="visible"/>
                                      </p:to>
                                    </p:set>
                                    <p:animEffect transition="in" filter="blinds(horizontal)">
                                      <p:cBhvr>
                                        <p:cTn id="22" dur="500"/>
                                        <p:tgtEl>
                                          <p:spTgt spid="11960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96034">
                                            <p:txEl>
                                              <p:pRg st="4" end="4"/>
                                            </p:txEl>
                                          </p:spTgt>
                                        </p:tgtEl>
                                        <p:attrNameLst>
                                          <p:attrName>style.visibility</p:attrName>
                                        </p:attrNameLst>
                                      </p:cBhvr>
                                      <p:to>
                                        <p:strVal val="visible"/>
                                      </p:to>
                                    </p:set>
                                    <p:animEffect transition="in" filter="blinds(horizontal)">
                                      <p:cBhvr>
                                        <p:cTn id="27" dur="500"/>
                                        <p:tgtEl>
                                          <p:spTgt spid="11960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34"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A029BF73-4B97-4C3F-BFA0-D379820A9796}" type="slidenum">
              <a:rPr lang="en-US"/>
              <a:pPr>
                <a:defRPr/>
              </a:pPr>
              <a:t>24</a:t>
            </a:fld>
            <a:endParaRPr lang="en-US"/>
          </a:p>
        </p:txBody>
      </p:sp>
      <p:sp>
        <p:nvSpPr>
          <p:cNvPr id="1198083" name="Rectangle 3"/>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Due To</a:t>
            </a:r>
          </a:p>
          <a:p>
            <a:pPr lvl="1" eaLnBrk="1" hangingPunct="1">
              <a:spcBef>
                <a:spcPts val="863"/>
              </a:spcBef>
            </a:pPr>
            <a:r>
              <a:rPr lang="en-US" altLang="en-US" sz="2800" smtClean="0"/>
              <a:t>Definite duration of time</a:t>
            </a:r>
          </a:p>
          <a:p>
            <a:pPr lvl="1" eaLnBrk="1" hangingPunct="1">
              <a:spcBef>
                <a:spcPts val="863"/>
              </a:spcBef>
            </a:pPr>
            <a:r>
              <a:rPr lang="en-US" altLang="en-US" sz="2800" smtClean="0"/>
              <a:t>Agent quits/is fired</a:t>
            </a:r>
          </a:p>
          <a:p>
            <a:pPr lvl="1" eaLnBrk="1" hangingPunct="1">
              <a:spcBef>
                <a:spcPts val="863"/>
              </a:spcBef>
            </a:pPr>
            <a:r>
              <a:rPr lang="en-US" altLang="en-US" sz="2800" smtClean="0"/>
              <a:t>Principal dies/is incapacitated</a:t>
            </a:r>
          </a:p>
          <a:p>
            <a:pPr lvl="1" eaLnBrk="1" hangingPunct="1">
              <a:spcBef>
                <a:spcPts val="863"/>
              </a:spcBef>
            </a:pPr>
            <a:r>
              <a:rPr lang="en-US" altLang="en-US" sz="2800" smtClean="0"/>
              <a:t>Need to give public or constructive notice (trade publication)</a:t>
            </a:r>
          </a:p>
          <a:p>
            <a:pPr lvl="1" eaLnBrk="1" hangingPunct="1">
              <a:spcBef>
                <a:spcPts val="863"/>
              </a:spcBef>
            </a:pPr>
            <a:r>
              <a:rPr lang="en-US" altLang="en-US" sz="2800" smtClean="0"/>
              <a:t>Actual notice (letters)</a:t>
            </a:r>
          </a:p>
          <a:p>
            <a:pPr lvl="1" eaLnBrk="1" hangingPunct="1">
              <a:spcBef>
                <a:spcPts val="863"/>
              </a:spcBef>
            </a:pPr>
            <a:r>
              <a:rPr lang="en-US" altLang="en-US" sz="2800" smtClean="0"/>
              <a:t>Without notice, agent will have lingering apparent authority</a:t>
            </a:r>
          </a:p>
        </p:txBody>
      </p:sp>
      <p:sp>
        <p:nvSpPr>
          <p:cNvPr id="1198084" name="Rectangle 4"/>
          <p:cNvSpPr>
            <a:spLocks noGrp="1" noChangeArrowheads="1"/>
          </p:cNvSpPr>
          <p:nvPr>
            <p:ph type="title"/>
          </p:nvPr>
        </p:nvSpPr>
        <p:spPr/>
        <p:txBody>
          <a:bodyPr/>
          <a:lstStyle/>
          <a:p>
            <a:pPr eaLnBrk="1" hangingPunct="1">
              <a:defRPr/>
            </a:pPr>
            <a:r>
              <a:rPr lang="en-US" smtClean="0"/>
              <a:t>Agency Termination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083">
                                            <p:txEl>
                                              <p:pRg st="0" end="0"/>
                                            </p:txEl>
                                          </p:spTgt>
                                        </p:tgtEl>
                                        <p:attrNameLst>
                                          <p:attrName>style.visibility</p:attrName>
                                        </p:attrNameLst>
                                      </p:cBhvr>
                                      <p:to>
                                        <p:strVal val="visible"/>
                                      </p:to>
                                    </p:set>
                                    <p:animEffect transition="in" filter="blinds(horizontal)">
                                      <p:cBhvr>
                                        <p:cTn id="7" dur="500"/>
                                        <p:tgtEl>
                                          <p:spTgt spid="1198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083">
                                            <p:txEl>
                                              <p:pRg st="1" end="1"/>
                                            </p:txEl>
                                          </p:spTgt>
                                        </p:tgtEl>
                                        <p:attrNameLst>
                                          <p:attrName>style.visibility</p:attrName>
                                        </p:attrNameLst>
                                      </p:cBhvr>
                                      <p:to>
                                        <p:strVal val="visible"/>
                                      </p:to>
                                    </p:set>
                                    <p:animEffect transition="in" filter="blinds(horizontal)">
                                      <p:cBhvr>
                                        <p:cTn id="12" dur="500"/>
                                        <p:tgtEl>
                                          <p:spTgt spid="1198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98083">
                                            <p:txEl>
                                              <p:pRg st="2" end="2"/>
                                            </p:txEl>
                                          </p:spTgt>
                                        </p:tgtEl>
                                        <p:attrNameLst>
                                          <p:attrName>style.visibility</p:attrName>
                                        </p:attrNameLst>
                                      </p:cBhvr>
                                      <p:to>
                                        <p:strVal val="visible"/>
                                      </p:to>
                                    </p:set>
                                    <p:animEffect transition="in" filter="blinds(horizontal)">
                                      <p:cBhvr>
                                        <p:cTn id="17" dur="500"/>
                                        <p:tgtEl>
                                          <p:spTgt spid="1198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98083">
                                            <p:txEl>
                                              <p:pRg st="3" end="3"/>
                                            </p:txEl>
                                          </p:spTgt>
                                        </p:tgtEl>
                                        <p:attrNameLst>
                                          <p:attrName>style.visibility</p:attrName>
                                        </p:attrNameLst>
                                      </p:cBhvr>
                                      <p:to>
                                        <p:strVal val="visible"/>
                                      </p:to>
                                    </p:set>
                                    <p:animEffect transition="in" filter="blinds(horizontal)">
                                      <p:cBhvr>
                                        <p:cTn id="22" dur="500"/>
                                        <p:tgtEl>
                                          <p:spTgt spid="1198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98083">
                                            <p:txEl>
                                              <p:pRg st="4" end="4"/>
                                            </p:txEl>
                                          </p:spTgt>
                                        </p:tgtEl>
                                        <p:attrNameLst>
                                          <p:attrName>style.visibility</p:attrName>
                                        </p:attrNameLst>
                                      </p:cBhvr>
                                      <p:to>
                                        <p:strVal val="visible"/>
                                      </p:to>
                                    </p:set>
                                    <p:animEffect transition="in" filter="blinds(horizontal)">
                                      <p:cBhvr>
                                        <p:cTn id="27" dur="500"/>
                                        <p:tgtEl>
                                          <p:spTgt spid="1198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98083">
                                            <p:txEl>
                                              <p:pRg st="5" end="5"/>
                                            </p:txEl>
                                          </p:spTgt>
                                        </p:tgtEl>
                                        <p:attrNameLst>
                                          <p:attrName>style.visibility</p:attrName>
                                        </p:attrNameLst>
                                      </p:cBhvr>
                                      <p:to>
                                        <p:strVal val="visible"/>
                                      </p:to>
                                    </p:set>
                                    <p:animEffect transition="in" filter="blinds(horizontal)">
                                      <p:cBhvr>
                                        <p:cTn id="32" dur="500"/>
                                        <p:tgtEl>
                                          <p:spTgt spid="1198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98083">
                                            <p:txEl>
                                              <p:pRg st="6" end="6"/>
                                            </p:txEl>
                                          </p:spTgt>
                                        </p:tgtEl>
                                        <p:attrNameLst>
                                          <p:attrName>style.visibility</p:attrName>
                                        </p:attrNameLst>
                                      </p:cBhvr>
                                      <p:to>
                                        <p:strVal val="visible"/>
                                      </p:to>
                                    </p:set>
                                    <p:animEffect transition="in" filter="blinds(horizontal)">
                                      <p:cBhvr>
                                        <p:cTn id="37" dur="500"/>
                                        <p:tgtEl>
                                          <p:spTgt spid="1198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3"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a:t>17-</a:t>
            </a:r>
            <a:fld id="{725D218F-5138-4015-95B0-12F6AFD42674}" type="slidenum">
              <a:rPr lang="en-US"/>
              <a:pPr>
                <a:defRPr/>
              </a:pPr>
              <a:t>25</a:t>
            </a:fld>
            <a:endParaRPr lang="en-US" dirty="0"/>
          </a:p>
        </p:txBody>
      </p:sp>
      <p:sp>
        <p:nvSpPr>
          <p:cNvPr id="1200131" name="Rectangle 3"/>
          <p:cNvSpPr>
            <a:spLocks noGrp="1" noChangeArrowheads="1"/>
          </p:cNvSpPr>
          <p:nvPr>
            <p:ph type="body" idx="1"/>
          </p:nvPr>
        </p:nvSpPr>
        <p:spPr/>
        <p:txBody>
          <a:bodyPr lIns="90488" tIns="44450" rIns="90488" bIns="44450"/>
          <a:lstStyle/>
          <a:p>
            <a:pPr eaLnBrk="1" hangingPunct="1"/>
            <a:r>
              <a:rPr lang="en-US" altLang="en-US" smtClean="0"/>
              <a:t>Has No Definite Ending Date</a:t>
            </a:r>
          </a:p>
          <a:p>
            <a:pPr eaLnBrk="1" hangingPunct="1"/>
            <a:r>
              <a:rPr lang="en-US" altLang="en-US" smtClean="0"/>
              <a:t>Usually There is No Formal Written Contract</a:t>
            </a:r>
          </a:p>
          <a:p>
            <a:pPr eaLnBrk="1" hangingPunct="1"/>
            <a:r>
              <a:rPr lang="en-US" altLang="en-US" smtClean="0"/>
              <a:t>Used to be They Could be Fired at Any Time</a:t>
            </a:r>
          </a:p>
        </p:txBody>
      </p:sp>
      <p:sp>
        <p:nvSpPr>
          <p:cNvPr id="1200132" name="Rectangle 4"/>
          <p:cNvSpPr>
            <a:spLocks noGrp="1" noChangeArrowheads="1"/>
          </p:cNvSpPr>
          <p:nvPr>
            <p:ph type="title"/>
          </p:nvPr>
        </p:nvSpPr>
        <p:spPr/>
        <p:txBody>
          <a:bodyPr/>
          <a:lstStyle/>
          <a:p>
            <a:pPr eaLnBrk="1" hangingPunct="1">
              <a:defRPr/>
            </a:pPr>
            <a:r>
              <a:rPr lang="en-US" smtClean="0"/>
              <a:t>Termination of At-Will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0131">
                                            <p:txEl>
                                              <p:pRg st="0" end="0"/>
                                            </p:txEl>
                                          </p:spTgt>
                                        </p:tgtEl>
                                        <p:attrNameLst>
                                          <p:attrName>style.visibility</p:attrName>
                                        </p:attrNameLst>
                                      </p:cBhvr>
                                      <p:to>
                                        <p:strVal val="visible"/>
                                      </p:to>
                                    </p:set>
                                    <p:animEffect transition="in" filter="blinds(horizontal)">
                                      <p:cBhvr>
                                        <p:cTn id="7" dur="500"/>
                                        <p:tgtEl>
                                          <p:spTgt spid="1200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0131">
                                            <p:txEl>
                                              <p:pRg st="1" end="1"/>
                                            </p:txEl>
                                          </p:spTgt>
                                        </p:tgtEl>
                                        <p:attrNameLst>
                                          <p:attrName>style.visibility</p:attrName>
                                        </p:attrNameLst>
                                      </p:cBhvr>
                                      <p:to>
                                        <p:strVal val="visible"/>
                                      </p:to>
                                    </p:set>
                                    <p:animEffect transition="in" filter="blinds(horizontal)">
                                      <p:cBhvr>
                                        <p:cTn id="12" dur="500"/>
                                        <p:tgtEl>
                                          <p:spTgt spid="1200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0131">
                                            <p:txEl>
                                              <p:pRg st="2" end="2"/>
                                            </p:txEl>
                                          </p:spTgt>
                                        </p:tgtEl>
                                        <p:attrNameLst>
                                          <p:attrName>style.visibility</p:attrName>
                                        </p:attrNameLst>
                                      </p:cBhvr>
                                      <p:to>
                                        <p:strVal val="visible"/>
                                      </p:to>
                                    </p:set>
                                    <p:animEffect transition="in" filter="blinds(horizontal)">
                                      <p:cBhvr>
                                        <p:cTn id="17" dur="500"/>
                                        <p:tgtEl>
                                          <p:spTgt spid="1200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131"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0007E1B7-4FB6-45AC-845F-C8A06AD025D1}" type="slidenum">
              <a:rPr lang="en-US"/>
              <a:pPr>
                <a:defRPr/>
              </a:pPr>
              <a:t>26</a:t>
            </a:fld>
            <a:endParaRPr lang="en-US"/>
          </a:p>
        </p:txBody>
      </p:sp>
      <p:sp>
        <p:nvSpPr>
          <p:cNvPr id="1202179" name="Rectangle 3"/>
          <p:cNvSpPr>
            <a:spLocks noGrp="1" noChangeArrowheads="1"/>
          </p:cNvSpPr>
          <p:nvPr>
            <p:ph type="body" idx="1"/>
          </p:nvPr>
        </p:nvSpPr>
        <p:spPr>
          <a:xfrm>
            <a:off x="1066800" y="1600200"/>
            <a:ext cx="7772400" cy="4525963"/>
          </a:xfrm>
        </p:spPr>
        <p:txBody>
          <a:bodyPr lIns="90488" tIns="44450" rIns="90488" bIns="44450"/>
          <a:lstStyle/>
          <a:p>
            <a:pPr eaLnBrk="1" hangingPunct="1">
              <a:spcBef>
                <a:spcPts val="863"/>
              </a:spcBef>
            </a:pPr>
            <a:r>
              <a:rPr lang="en-US" altLang="en-US" sz="3200" smtClean="0"/>
              <a:t>The Do’s and Don’ts of Firing At-Will Employees</a:t>
            </a:r>
          </a:p>
          <a:p>
            <a:pPr lvl="1" eaLnBrk="1" hangingPunct="1">
              <a:spcBef>
                <a:spcPts val="863"/>
              </a:spcBef>
            </a:pPr>
            <a:r>
              <a:rPr lang="en-US" altLang="en-US" sz="2800" smtClean="0"/>
              <a:t>Do:</a:t>
            </a:r>
          </a:p>
          <a:p>
            <a:pPr lvl="2" eaLnBrk="1" hangingPunct="1">
              <a:spcBef>
                <a:spcPts val="863"/>
              </a:spcBef>
            </a:pPr>
            <a:r>
              <a:rPr lang="en-US" altLang="en-US" sz="2400" smtClean="0"/>
              <a:t>Conduct regular reviews of employees, using objective, uniform measures of performanc</a:t>
            </a:r>
            <a:r>
              <a:rPr lang="en-US" altLang="en-US" smtClean="0"/>
              <a:t>e</a:t>
            </a:r>
          </a:p>
          <a:p>
            <a:pPr lvl="1" eaLnBrk="1" hangingPunct="1">
              <a:spcBef>
                <a:spcPts val="863"/>
              </a:spcBef>
            </a:pPr>
            <a:r>
              <a:rPr lang="en-US" altLang="en-US" sz="2800" smtClean="0"/>
              <a:t>Don't:</a:t>
            </a:r>
          </a:p>
          <a:p>
            <a:pPr lvl="2" eaLnBrk="1" hangingPunct="1">
              <a:spcBef>
                <a:spcPts val="863"/>
              </a:spcBef>
            </a:pPr>
            <a:r>
              <a:rPr lang="en-US" altLang="en-US" sz="2400" smtClean="0"/>
              <a:t>Make oral promises of job security to employees who might later be laid off</a:t>
            </a:r>
          </a:p>
          <a:p>
            <a:pPr lvl="2" eaLnBrk="1" hangingPunct="1">
              <a:spcBef>
                <a:spcPts val="863"/>
              </a:spcBef>
            </a:pPr>
            <a:r>
              <a:rPr lang="en-US" altLang="en-US" sz="2400" smtClean="0">
                <a:solidFill>
                  <a:srgbClr val="FFFF66"/>
                </a:solidFill>
              </a:rPr>
              <a:t>Danger:  Breach of contract suit</a:t>
            </a:r>
          </a:p>
        </p:txBody>
      </p:sp>
      <p:sp>
        <p:nvSpPr>
          <p:cNvPr id="1202180" name="Rectangle 4"/>
          <p:cNvSpPr>
            <a:spLocks noGrp="1" noChangeArrowheads="1"/>
          </p:cNvSpPr>
          <p:nvPr>
            <p:ph type="title"/>
          </p:nvPr>
        </p:nvSpPr>
        <p:spPr/>
        <p:txBody>
          <a:bodyPr/>
          <a:lstStyle/>
          <a:p>
            <a:pPr eaLnBrk="1" hangingPunct="1">
              <a:defRPr/>
            </a:pPr>
            <a:r>
              <a:rPr lang="en-US" smtClean="0"/>
              <a:t>Termination of At-Will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animEffect transition="in" filter="blinds(horizontal)">
                                      <p:cBhvr>
                                        <p:cTn id="7" dur="500"/>
                                        <p:tgtEl>
                                          <p:spTgt spid="1202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2179">
                                            <p:txEl>
                                              <p:pRg st="1" end="1"/>
                                            </p:txEl>
                                          </p:spTgt>
                                        </p:tgtEl>
                                        <p:attrNameLst>
                                          <p:attrName>style.visibility</p:attrName>
                                        </p:attrNameLst>
                                      </p:cBhvr>
                                      <p:to>
                                        <p:strVal val="visible"/>
                                      </p:to>
                                    </p:set>
                                    <p:animEffect transition="in" filter="blinds(horizontal)">
                                      <p:cBhvr>
                                        <p:cTn id="12" dur="500"/>
                                        <p:tgtEl>
                                          <p:spTgt spid="12021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02179">
                                            <p:txEl>
                                              <p:pRg st="2" end="2"/>
                                            </p:txEl>
                                          </p:spTgt>
                                        </p:tgtEl>
                                        <p:attrNameLst>
                                          <p:attrName>style.visibility</p:attrName>
                                        </p:attrNameLst>
                                      </p:cBhvr>
                                      <p:to>
                                        <p:strVal val="visible"/>
                                      </p:to>
                                    </p:set>
                                    <p:animEffect transition="in" filter="blinds(horizontal)">
                                      <p:cBhvr>
                                        <p:cTn id="15" dur="500"/>
                                        <p:tgtEl>
                                          <p:spTgt spid="120217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02179">
                                            <p:txEl>
                                              <p:pRg st="3" end="3"/>
                                            </p:txEl>
                                          </p:spTgt>
                                        </p:tgtEl>
                                        <p:attrNameLst>
                                          <p:attrName>style.visibility</p:attrName>
                                        </p:attrNameLst>
                                      </p:cBhvr>
                                      <p:to>
                                        <p:strVal val="visible"/>
                                      </p:to>
                                    </p:set>
                                    <p:animEffect transition="in" filter="blinds(horizontal)">
                                      <p:cBhvr>
                                        <p:cTn id="20" dur="500"/>
                                        <p:tgtEl>
                                          <p:spTgt spid="120217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02179">
                                            <p:txEl>
                                              <p:pRg st="4" end="4"/>
                                            </p:txEl>
                                          </p:spTgt>
                                        </p:tgtEl>
                                        <p:attrNameLst>
                                          <p:attrName>style.visibility</p:attrName>
                                        </p:attrNameLst>
                                      </p:cBhvr>
                                      <p:to>
                                        <p:strVal val="visible"/>
                                      </p:to>
                                    </p:set>
                                    <p:animEffect transition="in" filter="blinds(horizontal)">
                                      <p:cBhvr>
                                        <p:cTn id="23" dur="500"/>
                                        <p:tgtEl>
                                          <p:spTgt spid="120217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02179">
                                            <p:txEl>
                                              <p:pRg st="5" end="5"/>
                                            </p:txEl>
                                          </p:spTgt>
                                        </p:tgtEl>
                                        <p:attrNameLst>
                                          <p:attrName>style.visibility</p:attrName>
                                        </p:attrNameLst>
                                      </p:cBhvr>
                                      <p:to>
                                        <p:strVal val="visible"/>
                                      </p:to>
                                    </p:set>
                                    <p:animEffect transition="in" filter="blinds(horizontal)">
                                      <p:cBhvr>
                                        <p:cTn id="26" dur="500"/>
                                        <p:tgtEl>
                                          <p:spTgt spid="1202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03C917A3-EF95-4E98-98DD-7FD8B0B32C6D}" type="slidenum">
              <a:rPr lang="en-US"/>
              <a:pPr>
                <a:defRPr/>
              </a:pPr>
              <a:t>27</a:t>
            </a:fld>
            <a:endParaRPr lang="en-US"/>
          </a:p>
        </p:txBody>
      </p:sp>
      <p:sp>
        <p:nvSpPr>
          <p:cNvPr id="1204227" name="Rectangle 3"/>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The Do’s and Don’ts of Firing At-Will Employees</a:t>
            </a:r>
          </a:p>
          <a:p>
            <a:pPr lvl="1" eaLnBrk="1" hangingPunct="1">
              <a:spcBef>
                <a:spcPts val="863"/>
              </a:spcBef>
            </a:pPr>
            <a:r>
              <a:rPr lang="en-US" altLang="en-US" sz="2800" smtClean="0"/>
              <a:t>Do: </a:t>
            </a:r>
          </a:p>
          <a:p>
            <a:pPr lvl="2" eaLnBrk="1" hangingPunct="1">
              <a:spcBef>
                <a:spcPts val="863"/>
              </a:spcBef>
            </a:pPr>
            <a:r>
              <a:rPr lang="en-US" altLang="en-US" sz="2400" smtClean="0"/>
              <a:t>Give clear, business-related reasons for any dismissal, backed by written documentation when possible</a:t>
            </a:r>
          </a:p>
          <a:p>
            <a:pPr lvl="1" eaLnBrk="1" hangingPunct="1">
              <a:spcBef>
                <a:spcPts val="863"/>
              </a:spcBef>
            </a:pPr>
            <a:r>
              <a:rPr lang="en-US" altLang="en-US" sz="2800" smtClean="0"/>
              <a:t>Don't: </a:t>
            </a:r>
          </a:p>
          <a:p>
            <a:pPr lvl="2" eaLnBrk="1" hangingPunct="1">
              <a:spcBef>
                <a:spcPts val="863"/>
              </a:spcBef>
            </a:pPr>
            <a:r>
              <a:rPr lang="en-US" altLang="en-US" sz="2400" smtClean="0"/>
              <a:t>Put pressure on an employee to resign in order to avoid getting fired</a:t>
            </a:r>
          </a:p>
          <a:p>
            <a:pPr lvl="2" eaLnBrk="1" hangingPunct="1">
              <a:spcBef>
                <a:spcPts val="863"/>
              </a:spcBef>
            </a:pPr>
            <a:r>
              <a:rPr lang="en-US" altLang="en-US" sz="2400" smtClean="0">
                <a:solidFill>
                  <a:srgbClr val="FFFF66"/>
                </a:solidFill>
              </a:rPr>
              <a:t>Danger: Coercion suit</a:t>
            </a:r>
          </a:p>
        </p:txBody>
      </p:sp>
      <p:sp>
        <p:nvSpPr>
          <p:cNvPr id="1204228" name="Rectangle 4"/>
          <p:cNvSpPr>
            <a:spLocks noGrp="1" noChangeArrowheads="1"/>
          </p:cNvSpPr>
          <p:nvPr>
            <p:ph type="title"/>
          </p:nvPr>
        </p:nvSpPr>
        <p:spPr/>
        <p:txBody>
          <a:bodyPr/>
          <a:lstStyle/>
          <a:p>
            <a:pPr eaLnBrk="1" hangingPunct="1">
              <a:defRPr/>
            </a:pPr>
            <a:r>
              <a:rPr lang="en-US" smtClean="0"/>
              <a:t>Termination of At-Will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4227">
                                            <p:txEl>
                                              <p:pRg st="0" end="0"/>
                                            </p:txEl>
                                          </p:spTgt>
                                        </p:tgtEl>
                                        <p:attrNameLst>
                                          <p:attrName>style.visibility</p:attrName>
                                        </p:attrNameLst>
                                      </p:cBhvr>
                                      <p:to>
                                        <p:strVal val="visible"/>
                                      </p:to>
                                    </p:set>
                                    <p:animEffect transition="in" filter="blinds(horizontal)">
                                      <p:cBhvr>
                                        <p:cTn id="7" dur="500"/>
                                        <p:tgtEl>
                                          <p:spTgt spid="1204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4227">
                                            <p:txEl>
                                              <p:pRg st="1" end="1"/>
                                            </p:txEl>
                                          </p:spTgt>
                                        </p:tgtEl>
                                        <p:attrNameLst>
                                          <p:attrName>style.visibility</p:attrName>
                                        </p:attrNameLst>
                                      </p:cBhvr>
                                      <p:to>
                                        <p:strVal val="visible"/>
                                      </p:to>
                                    </p:set>
                                    <p:animEffect transition="in" filter="blinds(horizontal)">
                                      <p:cBhvr>
                                        <p:cTn id="12" dur="500"/>
                                        <p:tgtEl>
                                          <p:spTgt spid="120422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04227">
                                            <p:txEl>
                                              <p:pRg st="2" end="2"/>
                                            </p:txEl>
                                          </p:spTgt>
                                        </p:tgtEl>
                                        <p:attrNameLst>
                                          <p:attrName>style.visibility</p:attrName>
                                        </p:attrNameLst>
                                      </p:cBhvr>
                                      <p:to>
                                        <p:strVal val="visible"/>
                                      </p:to>
                                    </p:set>
                                    <p:animEffect transition="in" filter="blinds(horizontal)">
                                      <p:cBhvr>
                                        <p:cTn id="15" dur="500"/>
                                        <p:tgtEl>
                                          <p:spTgt spid="120422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04227">
                                            <p:txEl>
                                              <p:pRg st="3" end="3"/>
                                            </p:txEl>
                                          </p:spTgt>
                                        </p:tgtEl>
                                        <p:attrNameLst>
                                          <p:attrName>style.visibility</p:attrName>
                                        </p:attrNameLst>
                                      </p:cBhvr>
                                      <p:to>
                                        <p:strVal val="visible"/>
                                      </p:to>
                                    </p:set>
                                    <p:animEffect transition="in" filter="blinds(horizontal)">
                                      <p:cBhvr>
                                        <p:cTn id="20" dur="500"/>
                                        <p:tgtEl>
                                          <p:spTgt spid="120422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04227">
                                            <p:txEl>
                                              <p:pRg st="4" end="4"/>
                                            </p:txEl>
                                          </p:spTgt>
                                        </p:tgtEl>
                                        <p:attrNameLst>
                                          <p:attrName>style.visibility</p:attrName>
                                        </p:attrNameLst>
                                      </p:cBhvr>
                                      <p:to>
                                        <p:strVal val="visible"/>
                                      </p:to>
                                    </p:set>
                                    <p:animEffect transition="in" filter="blinds(horizontal)">
                                      <p:cBhvr>
                                        <p:cTn id="23" dur="500"/>
                                        <p:tgtEl>
                                          <p:spTgt spid="120422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04227">
                                            <p:txEl>
                                              <p:pRg st="5" end="5"/>
                                            </p:txEl>
                                          </p:spTgt>
                                        </p:tgtEl>
                                        <p:attrNameLst>
                                          <p:attrName>style.visibility</p:attrName>
                                        </p:attrNameLst>
                                      </p:cBhvr>
                                      <p:to>
                                        <p:strVal val="visible"/>
                                      </p:to>
                                    </p:set>
                                    <p:animEffect transition="in" filter="blinds(horizontal)">
                                      <p:cBhvr>
                                        <p:cTn id="26" dur="500"/>
                                        <p:tgtEl>
                                          <p:spTgt spid="1204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7"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D02F0497-5E15-43F3-B18E-DFFE398990DA}" type="slidenum">
              <a:rPr lang="en-US"/>
              <a:pPr>
                <a:defRPr/>
              </a:pPr>
              <a:t>28</a:t>
            </a:fld>
            <a:endParaRPr lang="en-US"/>
          </a:p>
        </p:txBody>
      </p:sp>
      <p:sp>
        <p:nvSpPr>
          <p:cNvPr id="1206275" name="Rectangle 3"/>
          <p:cNvSpPr>
            <a:spLocks noGrp="1" noChangeArrowheads="1"/>
          </p:cNvSpPr>
          <p:nvPr>
            <p:ph type="body" idx="1"/>
          </p:nvPr>
        </p:nvSpPr>
        <p:spPr/>
        <p:txBody>
          <a:bodyPr lIns="90488" tIns="44450" rIns="90488" bIns="44450"/>
          <a:lstStyle/>
          <a:p>
            <a:pPr eaLnBrk="1" hangingPunct="1"/>
            <a:r>
              <a:rPr lang="en-US" altLang="en-US" sz="3200" smtClean="0"/>
              <a:t>Do:</a:t>
            </a:r>
          </a:p>
          <a:p>
            <a:pPr lvl="1" eaLnBrk="1" hangingPunct="1"/>
            <a:r>
              <a:rPr lang="en-US" altLang="en-US" sz="2800" smtClean="0"/>
              <a:t>Seek legal waivers from older workers who agree to leave under an early-retirement plan, and make sure they understand the waiver terms in advance</a:t>
            </a:r>
            <a:endParaRPr lang="en-US" altLang="en-US" sz="3600" smtClean="0"/>
          </a:p>
          <a:p>
            <a:pPr eaLnBrk="1" hangingPunct="1"/>
            <a:r>
              <a:rPr lang="en-US" altLang="en-US" sz="3200" smtClean="0"/>
              <a:t>Don'</a:t>
            </a:r>
            <a:r>
              <a:rPr lang="en-US" altLang="en-US" smtClean="0"/>
              <a:t>t:</a:t>
            </a:r>
          </a:p>
          <a:p>
            <a:pPr lvl="1" eaLnBrk="1" hangingPunct="1"/>
            <a:r>
              <a:rPr lang="en-US" altLang="en-US" sz="2800" smtClean="0"/>
              <a:t>Make derogatory remarks about any dismissed worker, even if asked for a reference by a prospective employer</a:t>
            </a:r>
          </a:p>
          <a:p>
            <a:pPr lvl="2" eaLnBrk="1" hangingPunct="1"/>
            <a:r>
              <a:rPr lang="en-US" altLang="en-US" sz="2400" smtClean="0">
                <a:solidFill>
                  <a:srgbClr val="FFFF66"/>
                </a:solidFill>
              </a:rPr>
              <a:t>Danger: Defamation suit</a:t>
            </a:r>
          </a:p>
        </p:txBody>
      </p:sp>
      <p:sp>
        <p:nvSpPr>
          <p:cNvPr id="1206276" name="Rectangle 4"/>
          <p:cNvSpPr>
            <a:spLocks noGrp="1" noChangeArrowheads="1"/>
          </p:cNvSpPr>
          <p:nvPr>
            <p:ph type="title"/>
          </p:nvPr>
        </p:nvSpPr>
        <p:spPr/>
        <p:txBody>
          <a:bodyPr/>
          <a:lstStyle/>
          <a:p>
            <a:pPr eaLnBrk="1" hangingPunct="1">
              <a:defRPr/>
            </a:pPr>
            <a:r>
              <a:rPr lang="en-US" smtClean="0"/>
              <a:t>Termination of At-Will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6275">
                                            <p:txEl>
                                              <p:pRg st="0" end="0"/>
                                            </p:txEl>
                                          </p:spTgt>
                                        </p:tgtEl>
                                        <p:attrNameLst>
                                          <p:attrName>style.visibility</p:attrName>
                                        </p:attrNameLst>
                                      </p:cBhvr>
                                      <p:to>
                                        <p:strVal val="visible"/>
                                      </p:to>
                                    </p:set>
                                    <p:animEffect transition="in" filter="blinds(horizontal)">
                                      <p:cBhvr>
                                        <p:cTn id="7" dur="500"/>
                                        <p:tgtEl>
                                          <p:spTgt spid="1206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6275">
                                            <p:txEl>
                                              <p:pRg st="1" end="1"/>
                                            </p:txEl>
                                          </p:spTgt>
                                        </p:tgtEl>
                                        <p:attrNameLst>
                                          <p:attrName>style.visibility</p:attrName>
                                        </p:attrNameLst>
                                      </p:cBhvr>
                                      <p:to>
                                        <p:strVal val="visible"/>
                                      </p:to>
                                    </p:set>
                                    <p:animEffect transition="in" filter="blinds(horizontal)">
                                      <p:cBhvr>
                                        <p:cTn id="12" dur="500"/>
                                        <p:tgtEl>
                                          <p:spTgt spid="1206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6275">
                                            <p:txEl>
                                              <p:pRg st="2" end="2"/>
                                            </p:txEl>
                                          </p:spTgt>
                                        </p:tgtEl>
                                        <p:attrNameLst>
                                          <p:attrName>style.visibility</p:attrName>
                                        </p:attrNameLst>
                                      </p:cBhvr>
                                      <p:to>
                                        <p:strVal val="visible"/>
                                      </p:to>
                                    </p:set>
                                    <p:animEffect transition="in" filter="blinds(horizontal)">
                                      <p:cBhvr>
                                        <p:cTn id="17" dur="500"/>
                                        <p:tgtEl>
                                          <p:spTgt spid="1206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06275">
                                            <p:txEl>
                                              <p:pRg st="3" end="3"/>
                                            </p:txEl>
                                          </p:spTgt>
                                        </p:tgtEl>
                                        <p:attrNameLst>
                                          <p:attrName>style.visibility</p:attrName>
                                        </p:attrNameLst>
                                      </p:cBhvr>
                                      <p:to>
                                        <p:strVal val="visible"/>
                                      </p:to>
                                    </p:set>
                                    <p:animEffect transition="in" filter="blinds(horizontal)">
                                      <p:cBhvr>
                                        <p:cTn id="22" dur="500"/>
                                        <p:tgtEl>
                                          <p:spTgt spid="120627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06275">
                                            <p:txEl>
                                              <p:pRg st="4" end="4"/>
                                            </p:txEl>
                                          </p:spTgt>
                                        </p:tgtEl>
                                        <p:attrNameLst>
                                          <p:attrName>style.visibility</p:attrName>
                                        </p:attrNameLst>
                                      </p:cBhvr>
                                      <p:to>
                                        <p:strVal val="visible"/>
                                      </p:to>
                                    </p:set>
                                    <p:animEffect transition="in" filter="blinds(horizontal)">
                                      <p:cBhvr>
                                        <p:cTn id="25" dur="500"/>
                                        <p:tgtEl>
                                          <p:spTgt spid="1206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75"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8AAE4069-9E1B-48F3-BB60-CA65EE95776E}" type="slidenum">
              <a:rPr lang="en-US"/>
              <a:pPr>
                <a:defRPr/>
              </a:pPr>
              <a:t>2</a:t>
            </a:fld>
            <a:endParaRPr lang="en-US"/>
          </a:p>
        </p:txBody>
      </p:sp>
      <p:sp>
        <p:nvSpPr>
          <p:cNvPr id="1165314" name="Rectangle 2"/>
          <p:cNvSpPr>
            <a:spLocks noGrp="1" noChangeArrowheads="1"/>
          </p:cNvSpPr>
          <p:nvPr>
            <p:ph type="body" idx="1"/>
          </p:nvPr>
        </p:nvSpPr>
        <p:spPr>
          <a:xfrm>
            <a:off x="1066800" y="1676400"/>
            <a:ext cx="7772400" cy="4876800"/>
          </a:xfrm>
        </p:spPr>
        <p:txBody>
          <a:bodyPr lIns="90488" tIns="44450" rIns="90488" bIns="44450"/>
          <a:lstStyle/>
          <a:p>
            <a:pPr eaLnBrk="1" hangingPunct="1">
              <a:spcBef>
                <a:spcPts val="863"/>
              </a:spcBef>
            </a:pPr>
            <a:r>
              <a:rPr lang="en-US" altLang="en-US" sz="2800" smtClean="0"/>
              <a:t>Master/Servant</a:t>
            </a:r>
          </a:p>
          <a:p>
            <a:pPr lvl="1" eaLnBrk="1" hangingPunct="1">
              <a:spcBef>
                <a:spcPts val="863"/>
              </a:spcBef>
            </a:pPr>
            <a:r>
              <a:rPr lang="en-US" altLang="en-US" sz="2400" smtClean="0"/>
              <a:t>Relationship in which the master/principal exercises a great deal of control over the servant/ agent. Most common form is employer/employee relationship</a:t>
            </a:r>
          </a:p>
          <a:p>
            <a:pPr lvl="1" eaLnBrk="1" hangingPunct="1">
              <a:spcBef>
                <a:spcPts val="863"/>
              </a:spcBef>
            </a:pPr>
            <a:r>
              <a:rPr lang="en-US" altLang="en-US" sz="2400" smtClean="0"/>
              <a:t>Factors that control whether this type of relationship exists</a:t>
            </a:r>
          </a:p>
          <a:p>
            <a:pPr lvl="2" eaLnBrk="1" hangingPunct="1">
              <a:spcBef>
                <a:spcPts val="863"/>
              </a:spcBef>
            </a:pPr>
            <a:r>
              <a:rPr lang="en-US" altLang="en-US" sz="2000" smtClean="0"/>
              <a:t>Level of supervision</a:t>
            </a:r>
          </a:p>
          <a:p>
            <a:pPr lvl="2" eaLnBrk="1" hangingPunct="1">
              <a:spcBef>
                <a:spcPts val="863"/>
              </a:spcBef>
            </a:pPr>
            <a:r>
              <a:rPr lang="en-US" altLang="en-US" sz="2000" smtClean="0"/>
              <a:t>Level of control</a:t>
            </a:r>
          </a:p>
          <a:p>
            <a:pPr lvl="2" eaLnBrk="1" hangingPunct="1">
              <a:spcBef>
                <a:spcPts val="863"/>
              </a:spcBef>
            </a:pPr>
            <a:r>
              <a:rPr lang="en-US" altLang="en-US" sz="2000" smtClean="0"/>
              <a:t>Nature of agent’s work</a:t>
            </a:r>
          </a:p>
          <a:p>
            <a:pPr lvl="2" eaLnBrk="1" hangingPunct="1">
              <a:spcBef>
                <a:spcPts val="863"/>
              </a:spcBef>
            </a:pPr>
            <a:r>
              <a:rPr lang="en-US" altLang="en-US" sz="2000" smtClean="0"/>
              <a:t>Regularity of hours and pay</a:t>
            </a:r>
          </a:p>
          <a:p>
            <a:pPr lvl="2" eaLnBrk="1" hangingPunct="1">
              <a:spcBef>
                <a:spcPts val="863"/>
              </a:spcBef>
            </a:pPr>
            <a:r>
              <a:rPr lang="en-US" altLang="en-US" sz="2000" smtClean="0"/>
              <a:t>Length of employment</a:t>
            </a:r>
          </a:p>
        </p:txBody>
      </p:sp>
      <p:sp>
        <p:nvSpPr>
          <p:cNvPr id="1165316" name="Rectangle 4"/>
          <p:cNvSpPr>
            <a:spLocks noGrp="1" noChangeArrowheads="1"/>
          </p:cNvSpPr>
          <p:nvPr>
            <p:ph type="title"/>
          </p:nvPr>
        </p:nvSpPr>
        <p:spPr/>
        <p:txBody>
          <a:bodyPr/>
          <a:lstStyle/>
          <a:p>
            <a:pPr eaLnBrk="1" hangingPunct="1">
              <a:defRPr/>
            </a:pPr>
            <a:r>
              <a:rPr lang="en-US" smtClean="0"/>
              <a:t>Terminology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5314">
                                            <p:txEl>
                                              <p:pRg st="0" end="0"/>
                                            </p:txEl>
                                          </p:spTgt>
                                        </p:tgtEl>
                                        <p:attrNameLst>
                                          <p:attrName>style.visibility</p:attrName>
                                        </p:attrNameLst>
                                      </p:cBhvr>
                                      <p:to>
                                        <p:strVal val="visible"/>
                                      </p:to>
                                    </p:set>
                                    <p:animEffect transition="in" filter="blinds(horizontal)">
                                      <p:cBhvr>
                                        <p:cTn id="7" dur="500"/>
                                        <p:tgtEl>
                                          <p:spTgt spid="1165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5314">
                                            <p:txEl>
                                              <p:pRg st="1" end="1"/>
                                            </p:txEl>
                                          </p:spTgt>
                                        </p:tgtEl>
                                        <p:attrNameLst>
                                          <p:attrName>style.visibility</p:attrName>
                                        </p:attrNameLst>
                                      </p:cBhvr>
                                      <p:to>
                                        <p:strVal val="visible"/>
                                      </p:to>
                                    </p:set>
                                    <p:animEffect transition="in" filter="blinds(horizontal)">
                                      <p:cBhvr>
                                        <p:cTn id="12" dur="500"/>
                                        <p:tgtEl>
                                          <p:spTgt spid="1165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5314">
                                            <p:txEl>
                                              <p:pRg st="2" end="2"/>
                                            </p:txEl>
                                          </p:spTgt>
                                        </p:tgtEl>
                                        <p:attrNameLst>
                                          <p:attrName>style.visibility</p:attrName>
                                        </p:attrNameLst>
                                      </p:cBhvr>
                                      <p:to>
                                        <p:strVal val="visible"/>
                                      </p:to>
                                    </p:set>
                                    <p:animEffect transition="in" filter="blinds(horizontal)">
                                      <p:cBhvr>
                                        <p:cTn id="17" dur="500"/>
                                        <p:tgtEl>
                                          <p:spTgt spid="11653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5314">
                                            <p:txEl>
                                              <p:pRg st="3" end="3"/>
                                            </p:txEl>
                                          </p:spTgt>
                                        </p:tgtEl>
                                        <p:attrNameLst>
                                          <p:attrName>style.visibility</p:attrName>
                                        </p:attrNameLst>
                                      </p:cBhvr>
                                      <p:to>
                                        <p:strVal val="visible"/>
                                      </p:to>
                                    </p:set>
                                    <p:animEffect transition="in" filter="blinds(horizontal)">
                                      <p:cBhvr>
                                        <p:cTn id="22" dur="500"/>
                                        <p:tgtEl>
                                          <p:spTgt spid="11653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65314">
                                            <p:txEl>
                                              <p:pRg st="4" end="4"/>
                                            </p:txEl>
                                          </p:spTgt>
                                        </p:tgtEl>
                                        <p:attrNameLst>
                                          <p:attrName>style.visibility</p:attrName>
                                        </p:attrNameLst>
                                      </p:cBhvr>
                                      <p:to>
                                        <p:strVal val="visible"/>
                                      </p:to>
                                    </p:set>
                                    <p:animEffect transition="in" filter="blinds(horizontal)">
                                      <p:cBhvr>
                                        <p:cTn id="27" dur="500"/>
                                        <p:tgtEl>
                                          <p:spTgt spid="116531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65314">
                                            <p:txEl>
                                              <p:pRg st="5" end="5"/>
                                            </p:txEl>
                                          </p:spTgt>
                                        </p:tgtEl>
                                        <p:attrNameLst>
                                          <p:attrName>style.visibility</p:attrName>
                                        </p:attrNameLst>
                                      </p:cBhvr>
                                      <p:to>
                                        <p:strVal val="visible"/>
                                      </p:to>
                                    </p:set>
                                    <p:animEffect transition="in" filter="blinds(horizontal)">
                                      <p:cBhvr>
                                        <p:cTn id="32" dur="500"/>
                                        <p:tgtEl>
                                          <p:spTgt spid="116531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65314">
                                            <p:txEl>
                                              <p:pRg st="6" end="6"/>
                                            </p:txEl>
                                          </p:spTgt>
                                        </p:tgtEl>
                                        <p:attrNameLst>
                                          <p:attrName>style.visibility</p:attrName>
                                        </p:attrNameLst>
                                      </p:cBhvr>
                                      <p:to>
                                        <p:strVal val="visible"/>
                                      </p:to>
                                    </p:set>
                                    <p:animEffect transition="in" filter="blinds(horizontal)">
                                      <p:cBhvr>
                                        <p:cTn id="37" dur="500"/>
                                        <p:tgtEl>
                                          <p:spTgt spid="116531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65314">
                                            <p:txEl>
                                              <p:pRg st="7" end="7"/>
                                            </p:txEl>
                                          </p:spTgt>
                                        </p:tgtEl>
                                        <p:attrNameLst>
                                          <p:attrName>style.visibility</p:attrName>
                                        </p:attrNameLst>
                                      </p:cBhvr>
                                      <p:to>
                                        <p:strVal val="visible"/>
                                      </p:to>
                                    </p:set>
                                    <p:animEffect transition="in" filter="blinds(horizontal)">
                                      <p:cBhvr>
                                        <p:cTn id="42" dur="500"/>
                                        <p:tgtEl>
                                          <p:spTgt spid="11653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4" grpId="0" build="p" bldLvl="3"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1F9C15C4-FF8B-49C5-90DE-281E35A8C9AA}" type="slidenum">
              <a:rPr lang="en-US"/>
              <a:pPr>
                <a:defRPr/>
              </a:pPr>
              <a:t>29</a:t>
            </a:fld>
            <a:endParaRPr lang="en-US"/>
          </a:p>
        </p:txBody>
      </p:sp>
      <p:sp>
        <p:nvSpPr>
          <p:cNvPr id="1208323" name="Rectangle 3"/>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Do:</a:t>
            </a:r>
          </a:p>
          <a:p>
            <a:pPr lvl="1" eaLnBrk="1" hangingPunct="1">
              <a:spcBef>
                <a:spcPts val="863"/>
              </a:spcBef>
            </a:pPr>
            <a:r>
              <a:rPr lang="en-US" altLang="en-US" sz="2800" smtClean="0"/>
              <a:t>Follow any written company guidelines for termination, or be prepared to show in court why they're not binding in any particular instance</a:t>
            </a:r>
          </a:p>
          <a:p>
            <a:pPr eaLnBrk="1" hangingPunct="1">
              <a:spcBef>
                <a:spcPts val="863"/>
              </a:spcBef>
            </a:pPr>
            <a:r>
              <a:rPr lang="en-US" altLang="en-US" sz="3200" smtClean="0"/>
              <a:t>Don't: </a:t>
            </a:r>
          </a:p>
          <a:p>
            <a:pPr lvl="1" eaLnBrk="1" hangingPunct="1">
              <a:spcBef>
                <a:spcPts val="863"/>
              </a:spcBef>
            </a:pPr>
            <a:r>
              <a:rPr lang="en-US" altLang="en-US" sz="2800" smtClean="0"/>
              <a:t>Offer a fired employee a face-saving reason for the dismissal that's unrelated to poor performance</a:t>
            </a:r>
          </a:p>
          <a:p>
            <a:pPr lvl="2" eaLnBrk="1" hangingPunct="1">
              <a:spcBef>
                <a:spcPts val="863"/>
              </a:spcBef>
            </a:pPr>
            <a:r>
              <a:rPr lang="en-US" altLang="en-US" sz="2400" smtClean="0">
                <a:solidFill>
                  <a:srgbClr val="FFFF66"/>
                </a:solidFill>
              </a:rPr>
              <a:t>Danger: Wrongful discharge suit</a:t>
            </a:r>
          </a:p>
        </p:txBody>
      </p:sp>
      <p:sp>
        <p:nvSpPr>
          <p:cNvPr id="1208324" name="Rectangle 4"/>
          <p:cNvSpPr>
            <a:spLocks noGrp="1" noChangeArrowheads="1"/>
          </p:cNvSpPr>
          <p:nvPr>
            <p:ph type="title"/>
          </p:nvPr>
        </p:nvSpPr>
        <p:spPr/>
        <p:txBody>
          <a:bodyPr/>
          <a:lstStyle/>
          <a:p>
            <a:pPr eaLnBrk="1" hangingPunct="1">
              <a:defRPr/>
            </a:pPr>
            <a:r>
              <a:rPr lang="en-US" smtClean="0"/>
              <a:t>Termination of At-Will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23">
                                            <p:txEl>
                                              <p:pRg st="0" end="0"/>
                                            </p:txEl>
                                          </p:spTgt>
                                        </p:tgtEl>
                                        <p:attrNameLst>
                                          <p:attrName>style.visibility</p:attrName>
                                        </p:attrNameLst>
                                      </p:cBhvr>
                                      <p:to>
                                        <p:strVal val="visible"/>
                                      </p:to>
                                    </p:set>
                                    <p:animEffect transition="in" filter="blinds(horizontal)">
                                      <p:cBhvr>
                                        <p:cTn id="7" dur="500"/>
                                        <p:tgtEl>
                                          <p:spTgt spid="1208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8323">
                                            <p:txEl>
                                              <p:pRg st="1" end="1"/>
                                            </p:txEl>
                                          </p:spTgt>
                                        </p:tgtEl>
                                        <p:attrNameLst>
                                          <p:attrName>style.visibility</p:attrName>
                                        </p:attrNameLst>
                                      </p:cBhvr>
                                      <p:to>
                                        <p:strVal val="visible"/>
                                      </p:to>
                                    </p:set>
                                    <p:animEffect transition="in" filter="blinds(horizontal)">
                                      <p:cBhvr>
                                        <p:cTn id="12" dur="500"/>
                                        <p:tgtEl>
                                          <p:spTgt spid="1208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8323">
                                            <p:txEl>
                                              <p:pRg st="2" end="2"/>
                                            </p:txEl>
                                          </p:spTgt>
                                        </p:tgtEl>
                                        <p:attrNameLst>
                                          <p:attrName>style.visibility</p:attrName>
                                        </p:attrNameLst>
                                      </p:cBhvr>
                                      <p:to>
                                        <p:strVal val="visible"/>
                                      </p:to>
                                    </p:set>
                                    <p:animEffect transition="in" filter="blinds(horizontal)">
                                      <p:cBhvr>
                                        <p:cTn id="17" dur="500"/>
                                        <p:tgtEl>
                                          <p:spTgt spid="1208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08323">
                                            <p:txEl>
                                              <p:pRg st="3" end="3"/>
                                            </p:txEl>
                                          </p:spTgt>
                                        </p:tgtEl>
                                        <p:attrNameLst>
                                          <p:attrName>style.visibility</p:attrName>
                                        </p:attrNameLst>
                                      </p:cBhvr>
                                      <p:to>
                                        <p:strVal val="visible"/>
                                      </p:to>
                                    </p:set>
                                    <p:animEffect transition="in" filter="blinds(horizontal)">
                                      <p:cBhvr>
                                        <p:cTn id="22" dur="500"/>
                                        <p:tgtEl>
                                          <p:spTgt spid="120832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08323">
                                            <p:txEl>
                                              <p:pRg st="4" end="4"/>
                                            </p:txEl>
                                          </p:spTgt>
                                        </p:tgtEl>
                                        <p:attrNameLst>
                                          <p:attrName>style.visibility</p:attrName>
                                        </p:attrNameLst>
                                      </p:cBhvr>
                                      <p:to>
                                        <p:strVal val="visible"/>
                                      </p:to>
                                    </p:set>
                                    <p:animEffect transition="in" filter="blinds(horizontal)">
                                      <p:cBhvr>
                                        <p:cTn id="25" dur="500"/>
                                        <p:tgtEl>
                                          <p:spTgt spid="1208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23"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DC32066B-336D-469D-82D2-3F0ED2DA83EE}" type="slidenum">
              <a:rPr lang="en-US"/>
              <a:pPr>
                <a:defRPr/>
              </a:pPr>
              <a:t>30</a:t>
            </a:fld>
            <a:endParaRPr lang="en-US"/>
          </a:p>
        </p:txBody>
      </p:sp>
      <p:sp>
        <p:nvSpPr>
          <p:cNvPr id="1210371" name="Rectangle 3"/>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The Implied Contract</a:t>
            </a:r>
          </a:p>
          <a:p>
            <a:pPr lvl="1" eaLnBrk="1" hangingPunct="1">
              <a:spcBef>
                <a:spcPts val="863"/>
              </a:spcBef>
            </a:pPr>
            <a:r>
              <a:rPr lang="en-US" altLang="en-US" sz="2800" smtClean="0"/>
              <a:t>In some states personnel manuals will be a contract if employees rely on its procedures</a:t>
            </a:r>
          </a:p>
          <a:p>
            <a:pPr eaLnBrk="1" hangingPunct="1">
              <a:spcBef>
                <a:spcPts val="863"/>
              </a:spcBef>
            </a:pPr>
            <a:r>
              <a:rPr lang="en-US" altLang="en-US" sz="3200" b="1" smtClean="0">
                <a:solidFill>
                  <a:srgbClr val="FFFF66"/>
                </a:solidFill>
              </a:rPr>
              <a:t>Case 17.5</a:t>
            </a:r>
            <a:r>
              <a:rPr lang="en-US" altLang="en-US" sz="3200" b="1" smtClean="0"/>
              <a:t>    </a:t>
            </a:r>
            <a:r>
              <a:rPr lang="en-US" altLang="en-US" sz="3200" b="1" i="1" smtClean="0"/>
              <a:t>Dillon v. Champion Jogbra, Inc.</a:t>
            </a:r>
            <a:r>
              <a:rPr lang="en-US" altLang="en-US" sz="3200" smtClean="0"/>
              <a:t> </a:t>
            </a:r>
            <a:r>
              <a:rPr lang="en-US" altLang="en-US" sz="3200" b="1" smtClean="0"/>
              <a:t>(2002)</a:t>
            </a:r>
            <a:endParaRPr lang="en-US" altLang="en-US" sz="3200" smtClean="0"/>
          </a:p>
          <a:p>
            <a:pPr lvl="1" eaLnBrk="1" hangingPunct="1">
              <a:spcBef>
                <a:spcPts val="863"/>
              </a:spcBef>
            </a:pPr>
            <a:r>
              <a:rPr lang="en-US" altLang="en-US" sz="2800" smtClean="0"/>
              <a:t>Were there representations about her continuing employment?</a:t>
            </a:r>
          </a:p>
          <a:p>
            <a:pPr lvl="1" eaLnBrk="1" hangingPunct="1">
              <a:spcBef>
                <a:spcPts val="863"/>
              </a:spcBef>
            </a:pPr>
            <a:r>
              <a:rPr lang="en-US" altLang="en-US" sz="2800" smtClean="0"/>
              <a:t>What should the company have done differently?</a:t>
            </a:r>
          </a:p>
          <a:p>
            <a:pPr lvl="1" eaLnBrk="1" hangingPunct="1"/>
            <a:endParaRPr lang="en-US" altLang="en-US" sz="2800" smtClean="0"/>
          </a:p>
        </p:txBody>
      </p:sp>
      <p:sp>
        <p:nvSpPr>
          <p:cNvPr id="1210372" name="Rectangle 4"/>
          <p:cNvSpPr>
            <a:spLocks noGrp="1" noChangeArrowheads="1"/>
          </p:cNvSpPr>
          <p:nvPr>
            <p:ph type="title"/>
          </p:nvPr>
        </p:nvSpPr>
        <p:spPr/>
        <p:txBody>
          <a:bodyPr/>
          <a:lstStyle/>
          <a:p>
            <a:pPr eaLnBrk="1" hangingPunct="1">
              <a:defRPr/>
            </a:pPr>
            <a:r>
              <a:rPr lang="en-US" smtClean="0"/>
              <a:t>Termination of At-Will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0371">
                                            <p:txEl>
                                              <p:pRg st="0" end="0"/>
                                            </p:txEl>
                                          </p:spTgt>
                                        </p:tgtEl>
                                        <p:attrNameLst>
                                          <p:attrName>style.visibility</p:attrName>
                                        </p:attrNameLst>
                                      </p:cBhvr>
                                      <p:to>
                                        <p:strVal val="visible"/>
                                      </p:to>
                                    </p:set>
                                    <p:animEffect transition="in" filter="blinds(horizontal)">
                                      <p:cBhvr>
                                        <p:cTn id="7" dur="500"/>
                                        <p:tgtEl>
                                          <p:spTgt spid="1210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0371">
                                            <p:txEl>
                                              <p:pRg st="1" end="1"/>
                                            </p:txEl>
                                          </p:spTgt>
                                        </p:tgtEl>
                                        <p:attrNameLst>
                                          <p:attrName>style.visibility</p:attrName>
                                        </p:attrNameLst>
                                      </p:cBhvr>
                                      <p:to>
                                        <p:strVal val="visible"/>
                                      </p:to>
                                    </p:set>
                                    <p:animEffect transition="in" filter="blinds(horizontal)">
                                      <p:cBhvr>
                                        <p:cTn id="12" dur="500"/>
                                        <p:tgtEl>
                                          <p:spTgt spid="1210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0371">
                                            <p:txEl>
                                              <p:pRg st="2" end="2"/>
                                            </p:txEl>
                                          </p:spTgt>
                                        </p:tgtEl>
                                        <p:attrNameLst>
                                          <p:attrName>style.visibility</p:attrName>
                                        </p:attrNameLst>
                                      </p:cBhvr>
                                      <p:to>
                                        <p:strVal val="visible"/>
                                      </p:to>
                                    </p:set>
                                    <p:animEffect transition="in" filter="blinds(horizontal)">
                                      <p:cBhvr>
                                        <p:cTn id="17" dur="500"/>
                                        <p:tgtEl>
                                          <p:spTgt spid="1210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0371">
                                            <p:txEl>
                                              <p:pRg st="3" end="3"/>
                                            </p:txEl>
                                          </p:spTgt>
                                        </p:tgtEl>
                                        <p:attrNameLst>
                                          <p:attrName>style.visibility</p:attrName>
                                        </p:attrNameLst>
                                      </p:cBhvr>
                                      <p:to>
                                        <p:strVal val="visible"/>
                                      </p:to>
                                    </p:set>
                                    <p:animEffect transition="in" filter="blinds(horizontal)">
                                      <p:cBhvr>
                                        <p:cTn id="22" dur="500"/>
                                        <p:tgtEl>
                                          <p:spTgt spid="1210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0371">
                                            <p:txEl>
                                              <p:pRg st="4" end="4"/>
                                            </p:txEl>
                                          </p:spTgt>
                                        </p:tgtEl>
                                        <p:attrNameLst>
                                          <p:attrName>style.visibility</p:attrName>
                                        </p:attrNameLst>
                                      </p:cBhvr>
                                      <p:to>
                                        <p:strVal val="visible"/>
                                      </p:to>
                                    </p:set>
                                    <p:animEffect transition="in" filter="blinds(horizontal)">
                                      <p:cBhvr>
                                        <p:cTn id="27" dur="500"/>
                                        <p:tgtEl>
                                          <p:spTgt spid="1210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71"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7DA2DFE3-8A35-45F3-B883-D25F5DE8DC71}" type="slidenum">
              <a:rPr lang="en-US"/>
              <a:pPr>
                <a:defRPr/>
              </a:pPr>
              <a:t>31</a:t>
            </a:fld>
            <a:endParaRPr lang="en-US"/>
          </a:p>
        </p:txBody>
      </p:sp>
      <p:sp>
        <p:nvSpPr>
          <p:cNvPr id="1214467" name="Rectangle 3"/>
          <p:cNvSpPr>
            <a:spLocks noGrp="1" noChangeArrowheads="1"/>
          </p:cNvSpPr>
          <p:nvPr>
            <p:ph type="body" idx="1"/>
          </p:nvPr>
        </p:nvSpPr>
        <p:spPr>
          <a:xfrm>
            <a:off x="1066800" y="1600200"/>
            <a:ext cx="7848600" cy="4525963"/>
          </a:xfrm>
        </p:spPr>
        <p:txBody>
          <a:bodyPr lIns="90488" tIns="44450" rIns="90488" bIns="44450"/>
          <a:lstStyle/>
          <a:p>
            <a:pPr eaLnBrk="1" hangingPunct="1">
              <a:spcBef>
                <a:spcPts val="863"/>
              </a:spcBef>
            </a:pPr>
            <a:r>
              <a:rPr lang="en-US" altLang="en-US" sz="3200" smtClean="0"/>
              <a:t>The Public Policy Protection—Whistleblowers</a:t>
            </a:r>
          </a:p>
          <a:p>
            <a:pPr lvl="1" eaLnBrk="1" hangingPunct="1">
              <a:spcBef>
                <a:spcPts val="863"/>
              </a:spcBef>
            </a:pPr>
            <a:r>
              <a:rPr lang="en-US" altLang="en-US" sz="2800" smtClean="0"/>
              <a:t>Whistle Blower Protection Act of 1978</a:t>
            </a:r>
          </a:p>
          <a:p>
            <a:pPr lvl="1" eaLnBrk="1" hangingPunct="1">
              <a:spcBef>
                <a:spcPts val="863"/>
              </a:spcBef>
            </a:pPr>
            <a:r>
              <a:rPr lang="en-US" altLang="en-US" sz="2800" smtClean="0"/>
              <a:t>False Claims Act</a:t>
            </a:r>
          </a:p>
          <a:p>
            <a:pPr eaLnBrk="1" hangingPunct="1">
              <a:spcBef>
                <a:spcPts val="863"/>
              </a:spcBef>
            </a:pPr>
            <a:r>
              <a:rPr lang="en-US" altLang="en-US" sz="3200" smtClean="0"/>
              <a:t>Protection for Whistleblowers—The Anti-Retaliation Statutes</a:t>
            </a:r>
          </a:p>
          <a:p>
            <a:pPr lvl="1" eaLnBrk="1" hangingPunct="1">
              <a:spcBef>
                <a:spcPts val="863"/>
              </a:spcBef>
            </a:pPr>
            <a:r>
              <a:rPr lang="en-US" altLang="en-US" sz="2800" smtClean="0"/>
              <a:t>Passed in many states and by federal agencies</a:t>
            </a:r>
          </a:p>
          <a:p>
            <a:pPr lvl="2" eaLnBrk="1" hangingPunct="1">
              <a:spcBef>
                <a:spcPts val="863"/>
              </a:spcBef>
            </a:pPr>
            <a:r>
              <a:rPr lang="en-US" altLang="en-US" sz="2400" smtClean="0"/>
              <a:t>Prohibit firing, demotion, reprimands, and pay cuts of employees who report conduct of their employers</a:t>
            </a:r>
          </a:p>
        </p:txBody>
      </p:sp>
      <p:sp>
        <p:nvSpPr>
          <p:cNvPr id="1214468" name="Rectangle 4"/>
          <p:cNvSpPr>
            <a:spLocks noGrp="1" noChangeArrowheads="1"/>
          </p:cNvSpPr>
          <p:nvPr>
            <p:ph type="title"/>
          </p:nvPr>
        </p:nvSpPr>
        <p:spPr/>
        <p:txBody>
          <a:bodyPr/>
          <a:lstStyle/>
          <a:p>
            <a:pPr eaLnBrk="1" hangingPunct="1">
              <a:defRPr/>
            </a:pPr>
            <a:r>
              <a:rPr lang="en-US" smtClean="0"/>
              <a:t>Public Policy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4467">
                                            <p:txEl>
                                              <p:pRg st="0" end="0"/>
                                            </p:txEl>
                                          </p:spTgt>
                                        </p:tgtEl>
                                        <p:attrNameLst>
                                          <p:attrName>style.visibility</p:attrName>
                                        </p:attrNameLst>
                                      </p:cBhvr>
                                      <p:to>
                                        <p:strVal val="visible"/>
                                      </p:to>
                                    </p:set>
                                    <p:animEffect transition="in" filter="blinds(horizontal)">
                                      <p:cBhvr>
                                        <p:cTn id="7" dur="500"/>
                                        <p:tgtEl>
                                          <p:spTgt spid="1214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4467">
                                            <p:txEl>
                                              <p:pRg st="1" end="1"/>
                                            </p:txEl>
                                          </p:spTgt>
                                        </p:tgtEl>
                                        <p:attrNameLst>
                                          <p:attrName>style.visibility</p:attrName>
                                        </p:attrNameLst>
                                      </p:cBhvr>
                                      <p:to>
                                        <p:strVal val="visible"/>
                                      </p:to>
                                    </p:set>
                                    <p:animEffect transition="in" filter="blinds(horizontal)">
                                      <p:cBhvr>
                                        <p:cTn id="12" dur="500"/>
                                        <p:tgtEl>
                                          <p:spTgt spid="1214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4467">
                                            <p:txEl>
                                              <p:pRg st="2" end="2"/>
                                            </p:txEl>
                                          </p:spTgt>
                                        </p:tgtEl>
                                        <p:attrNameLst>
                                          <p:attrName>style.visibility</p:attrName>
                                        </p:attrNameLst>
                                      </p:cBhvr>
                                      <p:to>
                                        <p:strVal val="visible"/>
                                      </p:to>
                                    </p:set>
                                    <p:animEffect transition="in" filter="blinds(horizontal)">
                                      <p:cBhvr>
                                        <p:cTn id="17" dur="500"/>
                                        <p:tgtEl>
                                          <p:spTgt spid="1214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4467">
                                            <p:txEl>
                                              <p:pRg st="3" end="3"/>
                                            </p:txEl>
                                          </p:spTgt>
                                        </p:tgtEl>
                                        <p:attrNameLst>
                                          <p:attrName>style.visibility</p:attrName>
                                        </p:attrNameLst>
                                      </p:cBhvr>
                                      <p:to>
                                        <p:strVal val="visible"/>
                                      </p:to>
                                    </p:set>
                                    <p:animEffect transition="in" filter="blinds(horizontal)">
                                      <p:cBhvr>
                                        <p:cTn id="22" dur="500"/>
                                        <p:tgtEl>
                                          <p:spTgt spid="1214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4467">
                                            <p:txEl>
                                              <p:pRg st="4" end="4"/>
                                            </p:txEl>
                                          </p:spTgt>
                                        </p:tgtEl>
                                        <p:attrNameLst>
                                          <p:attrName>style.visibility</p:attrName>
                                        </p:attrNameLst>
                                      </p:cBhvr>
                                      <p:to>
                                        <p:strVal val="visible"/>
                                      </p:to>
                                    </p:set>
                                    <p:animEffect transition="in" filter="blinds(horizontal)">
                                      <p:cBhvr>
                                        <p:cTn id="27" dur="500"/>
                                        <p:tgtEl>
                                          <p:spTgt spid="1214467">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14467">
                                            <p:txEl>
                                              <p:pRg st="5" end="5"/>
                                            </p:txEl>
                                          </p:spTgt>
                                        </p:tgtEl>
                                        <p:attrNameLst>
                                          <p:attrName>style.visibility</p:attrName>
                                        </p:attrNameLst>
                                      </p:cBhvr>
                                      <p:to>
                                        <p:strVal val="visible"/>
                                      </p:to>
                                    </p:set>
                                    <p:animEffect transition="in" filter="blinds(horizontal)">
                                      <p:cBhvr>
                                        <p:cTn id="30" dur="500"/>
                                        <p:tgtEl>
                                          <p:spTgt spid="1214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467"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06957F40-7798-44C1-8F1E-6ADA54A15F99}" type="slidenum">
              <a:rPr lang="en-US"/>
              <a:pPr>
                <a:defRPr/>
              </a:pPr>
              <a:t>32</a:t>
            </a:fld>
            <a:endParaRPr lang="en-US"/>
          </a:p>
        </p:txBody>
      </p:sp>
      <p:sp>
        <p:nvSpPr>
          <p:cNvPr id="1218563" name="Rectangle 3"/>
          <p:cNvSpPr>
            <a:spLocks noGrp="1" noChangeArrowheads="1"/>
          </p:cNvSpPr>
          <p:nvPr>
            <p:ph type="body" idx="1"/>
          </p:nvPr>
        </p:nvSpPr>
        <p:spPr/>
        <p:txBody>
          <a:bodyPr/>
          <a:lstStyle/>
          <a:p>
            <a:pPr eaLnBrk="1" hangingPunct="1"/>
            <a:r>
              <a:rPr lang="en-US" altLang="en-US" b="1" smtClean="0">
                <a:solidFill>
                  <a:srgbClr val="FFFF66"/>
                </a:solidFill>
              </a:rPr>
              <a:t>Case 17.6</a:t>
            </a:r>
            <a:r>
              <a:rPr lang="en-US" altLang="en-US" b="1" smtClean="0"/>
              <a:t>	</a:t>
            </a:r>
            <a:r>
              <a:rPr lang="en-US" altLang="en-US" b="1" i="1" smtClean="0"/>
              <a:t>Tides v. The Boeing Company  </a:t>
            </a:r>
            <a:r>
              <a:rPr lang="en-US" altLang="en-US" b="1" smtClean="0"/>
              <a:t>(2011)</a:t>
            </a:r>
          </a:p>
          <a:p>
            <a:pPr lvl="1" eaLnBrk="1" hangingPunct="1"/>
            <a:r>
              <a:rPr lang="en-US" altLang="en-US" smtClean="0"/>
              <a:t>Does this case create an affirmative legal duty for helping those in danger?</a:t>
            </a:r>
          </a:p>
          <a:p>
            <a:pPr lvl="1" eaLnBrk="1" hangingPunct="1"/>
            <a:r>
              <a:rPr lang="en-US" altLang="en-US" smtClean="0"/>
              <a:t>Can an employee in Washington be fired for assisting a citizen who is a crime victim?</a:t>
            </a:r>
          </a:p>
        </p:txBody>
      </p:sp>
      <p:sp>
        <p:nvSpPr>
          <p:cNvPr id="1218564" name="Rectangle 4"/>
          <p:cNvSpPr>
            <a:spLocks noGrp="1" noChangeArrowheads="1"/>
          </p:cNvSpPr>
          <p:nvPr>
            <p:ph type="title"/>
          </p:nvPr>
        </p:nvSpPr>
        <p:spPr/>
        <p:txBody>
          <a:bodyPr/>
          <a:lstStyle/>
          <a:p>
            <a:pPr eaLnBrk="1" hangingPunct="1">
              <a:defRPr/>
            </a:pPr>
            <a:r>
              <a:rPr lang="en-US" smtClean="0"/>
              <a:t>Public Policy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63">
                                            <p:txEl>
                                              <p:pRg st="0" end="0"/>
                                            </p:txEl>
                                          </p:spTgt>
                                        </p:tgtEl>
                                        <p:attrNameLst>
                                          <p:attrName>style.visibility</p:attrName>
                                        </p:attrNameLst>
                                      </p:cBhvr>
                                      <p:to>
                                        <p:strVal val="visible"/>
                                      </p:to>
                                    </p:set>
                                    <p:animEffect transition="in" filter="blinds(horizontal)">
                                      <p:cBhvr>
                                        <p:cTn id="7" dur="500"/>
                                        <p:tgtEl>
                                          <p:spTgt spid="1218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563">
                                            <p:txEl>
                                              <p:pRg st="1" end="1"/>
                                            </p:txEl>
                                          </p:spTgt>
                                        </p:tgtEl>
                                        <p:attrNameLst>
                                          <p:attrName>style.visibility</p:attrName>
                                        </p:attrNameLst>
                                      </p:cBhvr>
                                      <p:to>
                                        <p:strVal val="visible"/>
                                      </p:to>
                                    </p:set>
                                    <p:animEffect transition="in" filter="blinds(horizontal)">
                                      <p:cBhvr>
                                        <p:cTn id="12" dur="500"/>
                                        <p:tgtEl>
                                          <p:spTgt spid="1218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563">
                                            <p:txEl>
                                              <p:pRg st="2" end="2"/>
                                            </p:txEl>
                                          </p:spTgt>
                                        </p:tgtEl>
                                        <p:attrNameLst>
                                          <p:attrName>style.visibility</p:attrName>
                                        </p:attrNameLst>
                                      </p:cBhvr>
                                      <p:to>
                                        <p:strVal val="visible"/>
                                      </p:to>
                                    </p:set>
                                    <p:animEffect transition="in" filter="blinds(horizontal)">
                                      <p:cBhvr>
                                        <p:cTn id="17" dur="500"/>
                                        <p:tgtEl>
                                          <p:spTgt spid="1218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63"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3CEC2D55-7598-4D43-814B-59190347B19C}" type="slidenum">
              <a:rPr lang="en-US"/>
              <a:pPr>
                <a:defRPr/>
              </a:pPr>
              <a:t>33</a:t>
            </a:fld>
            <a:endParaRPr lang="en-US"/>
          </a:p>
        </p:txBody>
      </p:sp>
      <p:sp>
        <p:nvSpPr>
          <p:cNvPr id="1216515" name="Rectangle 3"/>
          <p:cNvSpPr>
            <a:spLocks noGrp="1" noChangeArrowheads="1"/>
          </p:cNvSpPr>
          <p:nvPr>
            <p:ph type="body" idx="1"/>
          </p:nvPr>
        </p:nvSpPr>
        <p:spPr>
          <a:xfrm>
            <a:off x="1066800" y="1600200"/>
            <a:ext cx="7696200" cy="4876800"/>
          </a:xfrm>
        </p:spPr>
        <p:txBody>
          <a:bodyPr lIns="90488" tIns="44450" rIns="90488" bIns="44450"/>
          <a:lstStyle/>
          <a:p>
            <a:pPr eaLnBrk="1" hangingPunct="1">
              <a:spcBef>
                <a:spcPts val="863"/>
              </a:spcBef>
            </a:pPr>
            <a:r>
              <a:rPr lang="en-US" altLang="en-US" sz="3200" smtClean="0"/>
              <a:t>Protection for Whistleblowers—The Anti-Retaliation Statutes</a:t>
            </a:r>
          </a:p>
          <a:p>
            <a:pPr lvl="1" eaLnBrk="1" hangingPunct="1">
              <a:spcBef>
                <a:spcPts val="863"/>
              </a:spcBef>
            </a:pPr>
            <a:r>
              <a:rPr lang="en-US" altLang="en-US" sz="2800" smtClean="0"/>
              <a:t>Federal level—Energy Reorganization Act affords protection for employees involved in nuclear work</a:t>
            </a:r>
          </a:p>
          <a:p>
            <a:pPr lvl="1" eaLnBrk="1" hangingPunct="1">
              <a:spcBef>
                <a:spcPts val="863"/>
              </a:spcBef>
            </a:pPr>
            <a:r>
              <a:rPr lang="en-US" altLang="en-US" sz="2800" smtClean="0"/>
              <a:t>Whistleblowing for both employers and employees</a:t>
            </a:r>
          </a:p>
          <a:p>
            <a:pPr lvl="1" eaLnBrk="1" hangingPunct="1">
              <a:spcBef>
                <a:spcPts val="863"/>
              </a:spcBef>
            </a:pPr>
            <a:r>
              <a:rPr lang="en-US" altLang="en-US" sz="2800" smtClean="0"/>
              <a:t>Many companies have created a peer review process for termination and other actions against employees</a:t>
            </a:r>
          </a:p>
        </p:txBody>
      </p:sp>
      <p:sp>
        <p:nvSpPr>
          <p:cNvPr id="1216516" name="Rectangle 4"/>
          <p:cNvSpPr>
            <a:spLocks noGrp="1" noChangeArrowheads="1"/>
          </p:cNvSpPr>
          <p:nvPr>
            <p:ph type="title"/>
          </p:nvPr>
        </p:nvSpPr>
        <p:spPr/>
        <p:txBody>
          <a:bodyPr/>
          <a:lstStyle/>
          <a:p>
            <a:pPr eaLnBrk="1" hangingPunct="1">
              <a:defRPr/>
            </a:pPr>
            <a:r>
              <a:rPr lang="en-US" smtClean="0"/>
              <a:t>Public Policy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6515">
                                            <p:txEl>
                                              <p:pRg st="0" end="0"/>
                                            </p:txEl>
                                          </p:spTgt>
                                        </p:tgtEl>
                                        <p:attrNameLst>
                                          <p:attrName>style.visibility</p:attrName>
                                        </p:attrNameLst>
                                      </p:cBhvr>
                                      <p:to>
                                        <p:strVal val="visible"/>
                                      </p:to>
                                    </p:set>
                                    <p:animEffect transition="in" filter="blinds(horizontal)">
                                      <p:cBhvr>
                                        <p:cTn id="7" dur="500"/>
                                        <p:tgtEl>
                                          <p:spTgt spid="1216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6515">
                                            <p:txEl>
                                              <p:pRg st="1" end="1"/>
                                            </p:txEl>
                                          </p:spTgt>
                                        </p:tgtEl>
                                        <p:attrNameLst>
                                          <p:attrName>style.visibility</p:attrName>
                                        </p:attrNameLst>
                                      </p:cBhvr>
                                      <p:to>
                                        <p:strVal val="visible"/>
                                      </p:to>
                                    </p:set>
                                    <p:animEffect transition="in" filter="blinds(horizontal)">
                                      <p:cBhvr>
                                        <p:cTn id="12" dur="500"/>
                                        <p:tgtEl>
                                          <p:spTgt spid="1216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6515">
                                            <p:txEl>
                                              <p:pRg st="2" end="2"/>
                                            </p:txEl>
                                          </p:spTgt>
                                        </p:tgtEl>
                                        <p:attrNameLst>
                                          <p:attrName>style.visibility</p:attrName>
                                        </p:attrNameLst>
                                      </p:cBhvr>
                                      <p:to>
                                        <p:strVal val="visible"/>
                                      </p:to>
                                    </p:set>
                                    <p:animEffect transition="in" filter="blinds(horizontal)">
                                      <p:cBhvr>
                                        <p:cTn id="17" dur="500"/>
                                        <p:tgtEl>
                                          <p:spTgt spid="1216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6515">
                                            <p:txEl>
                                              <p:pRg st="3" end="3"/>
                                            </p:txEl>
                                          </p:spTgt>
                                        </p:tgtEl>
                                        <p:attrNameLst>
                                          <p:attrName>style.visibility</p:attrName>
                                        </p:attrNameLst>
                                      </p:cBhvr>
                                      <p:to>
                                        <p:strVal val="visible"/>
                                      </p:to>
                                    </p:set>
                                    <p:animEffect transition="in" filter="blinds(horizontal)">
                                      <p:cBhvr>
                                        <p:cTn id="22" dur="500"/>
                                        <p:tgtEl>
                                          <p:spTgt spid="1216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6515"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C49B95B8-6266-421B-9A9F-457C7B6CBDF9}" type="slidenum">
              <a:rPr lang="en-US"/>
              <a:pPr>
                <a:defRPr/>
              </a:pPr>
              <a:t>34</a:t>
            </a:fld>
            <a:endParaRPr lang="en-US"/>
          </a:p>
        </p:txBody>
      </p:sp>
      <p:sp>
        <p:nvSpPr>
          <p:cNvPr id="1228802" name="Rectangle 2"/>
          <p:cNvSpPr>
            <a:spLocks noGrp="1" noChangeArrowheads="1"/>
          </p:cNvSpPr>
          <p:nvPr>
            <p:ph type="title"/>
          </p:nvPr>
        </p:nvSpPr>
        <p:spPr/>
        <p:txBody>
          <a:bodyPr/>
          <a:lstStyle/>
          <a:p>
            <a:pPr eaLnBrk="1" hangingPunct="1">
              <a:defRPr/>
            </a:pPr>
            <a:r>
              <a:rPr lang="en-US" dirty="0" err="1" smtClean="0"/>
              <a:t>Whistleblowing</a:t>
            </a:r>
            <a:r>
              <a:rPr lang="en-US" dirty="0" smtClean="0"/>
              <a:t> Tips</a:t>
            </a:r>
          </a:p>
        </p:txBody>
      </p:sp>
      <p:sp>
        <p:nvSpPr>
          <p:cNvPr id="1228803" name="Rectangle 3"/>
          <p:cNvSpPr>
            <a:spLocks noGrp="1" noChangeArrowheads="1"/>
          </p:cNvSpPr>
          <p:nvPr>
            <p:ph type="body" idx="1"/>
          </p:nvPr>
        </p:nvSpPr>
        <p:spPr>
          <a:xfrm>
            <a:off x="1143000" y="1676400"/>
            <a:ext cx="7620000" cy="4572000"/>
          </a:xfrm>
        </p:spPr>
        <p:txBody>
          <a:bodyPr/>
          <a:lstStyle/>
          <a:p>
            <a:pPr marL="0" indent="0" defTabSz="465138" eaLnBrk="1" hangingPunct="1">
              <a:lnSpc>
                <a:spcPct val="90000"/>
              </a:lnSpc>
              <a:buFontTx/>
              <a:buNone/>
              <a:defRPr/>
            </a:pPr>
            <a:r>
              <a:rPr lang="en-US" altLang="en-US" sz="1600" dirty="0" smtClean="0"/>
              <a:t>Encourage whistleblowing.  Publicize your hot line for disclosing illegal activity and encourage employees to come forward.  Eliminate employee fears by directing the investigation of complaints to someone outside a reporting employee's chain of command.  Be certain that all complaints are investigated and that investigations are done promptly.  Whenever possible, publicize the investigation and its outcome to encourage other employees to come forward.</a:t>
            </a:r>
          </a:p>
          <a:p>
            <a:pPr marL="304800" indent="-304800" defTabSz="465138" eaLnBrk="1" hangingPunct="1">
              <a:lnSpc>
                <a:spcPct val="90000"/>
              </a:lnSpc>
              <a:buFontTx/>
              <a:buNone/>
              <a:defRPr/>
            </a:pPr>
            <a:r>
              <a:rPr lang="en-US" altLang="en-US" sz="1600" dirty="0" smtClean="0"/>
              <a:t>		For the employee, the following suggestions should be followed:</a:t>
            </a:r>
          </a:p>
          <a:p>
            <a:pPr marL="304800" indent="-304800" defTabSz="465138" eaLnBrk="1" hangingPunct="1">
              <a:lnSpc>
                <a:spcPct val="80000"/>
              </a:lnSpc>
              <a:buFontTx/>
              <a:buNone/>
              <a:defRPr/>
            </a:pPr>
            <a:endParaRPr lang="en-US" altLang="en-US" sz="1600" dirty="0" smtClean="0"/>
          </a:p>
          <a:p>
            <a:pPr marL="304800" indent="-304800" defTabSz="465138" eaLnBrk="1" hangingPunct="1">
              <a:lnSpc>
                <a:spcPct val="90000"/>
              </a:lnSpc>
              <a:buFontTx/>
              <a:buAutoNum type="arabicPeriod"/>
              <a:defRPr/>
            </a:pPr>
            <a:r>
              <a:rPr lang="en-US" altLang="en-US" sz="1600" dirty="0" smtClean="0"/>
              <a:t>Consult family and close friends for perspective and support.</a:t>
            </a:r>
          </a:p>
          <a:p>
            <a:pPr marL="304800" indent="-304800" defTabSz="465138" eaLnBrk="1" hangingPunct="1">
              <a:lnSpc>
                <a:spcPct val="90000"/>
              </a:lnSpc>
              <a:buFontTx/>
              <a:buAutoNum type="arabicPeriod"/>
              <a:defRPr/>
            </a:pPr>
            <a:r>
              <a:rPr lang="en-US" altLang="en-US" sz="1600" dirty="0" smtClean="0"/>
              <a:t>Work within your system and through its chain of command before going public.  Go through the various layers of management, even to the board of directors.</a:t>
            </a:r>
          </a:p>
          <a:p>
            <a:pPr marL="304800" indent="-304800" defTabSz="465138" eaLnBrk="1" hangingPunct="1">
              <a:lnSpc>
                <a:spcPct val="90000"/>
              </a:lnSpc>
              <a:buFontTx/>
              <a:buNone/>
              <a:defRPr/>
            </a:pPr>
            <a:r>
              <a:rPr lang="en-US" altLang="en-US" sz="1600" dirty="0" smtClean="0"/>
              <a:t>3.	Voice/write your concerns; don't make accusations.</a:t>
            </a:r>
          </a:p>
          <a:p>
            <a:pPr marL="304800" indent="-304800" defTabSz="465138" eaLnBrk="1" hangingPunct="1">
              <a:lnSpc>
                <a:spcPct val="90000"/>
              </a:lnSpc>
              <a:buFontTx/>
              <a:buNone/>
              <a:defRPr/>
            </a:pPr>
            <a:r>
              <a:rPr lang="en-US" altLang="en-US" sz="1600" dirty="0" smtClean="0"/>
              <a:t>4.	Maintain records of your internal contacts and their objections.</a:t>
            </a:r>
          </a:p>
          <a:p>
            <a:pPr marL="304800" indent="-304800" defTabSz="465138" eaLnBrk="1" hangingPunct="1">
              <a:lnSpc>
                <a:spcPct val="90000"/>
              </a:lnSpc>
              <a:buFontTx/>
              <a:buNone/>
              <a:defRPr/>
            </a:pPr>
            <a:r>
              <a:rPr lang="en-US" altLang="en-US" sz="1600" dirty="0" smtClean="0"/>
              <a:t>5.	Find other employees who also know about this potentially volatile situation.</a:t>
            </a:r>
          </a:p>
          <a:p>
            <a:pPr marL="304800" indent="-304800" defTabSz="465138" eaLnBrk="1" hangingPunct="1">
              <a:lnSpc>
                <a:spcPct val="90000"/>
              </a:lnSpc>
              <a:buFontTx/>
              <a:buNone/>
              <a:defRPr/>
            </a:pPr>
            <a:r>
              <a:rPr lang="en-US" altLang="en-US" sz="1600" dirty="0" smtClean="0"/>
              <a:t>6.	Keep a record of your information and carefully document your complaints.  Eliminate speculation, personal opinion, and anger.  Be objective.</a:t>
            </a:r>
          </a:p>
          <a:p>
            <a:pPr marL="304800" indent="-304800" defTabSz="465138" eaLnBrk="1" hangingPunct="1">
              <a:lnSpc>
                <a:spcPct val="90000"/>
              </a:lnSpc>
              <a:buFontTx/>
              <a:buNone/>
              <a:defRPr/>
            </a:pPr>
            <a:r>
              <a:rPr lang="en-US" altLang="en-US" sz="1600" dirty="0" smtClean="0"/>
              <a:t>7.	Maintain copies of records.</a:t>
            </a:r>
          </a:p>
          <a:p>
            <a:pPr marL="304800" indent="-304800" defTabSz="465138" eaLnBrk="1" hangingPunct="1">
              <a:lnSpc>
                <a:spcPct val="90000"/>
              </a:lnSpc>
              <a:buFontTx/>
              <a:buNone/>
              <a:defRPr/>
            </a:pPr>
            <a:r>
              <a:rPr lang="en-US" altLang="en-US" sz="1600" dirty="0" smtClean="0"/>
              <a:t>8.	Find support groups in your community (and nationwide, if necessary).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03">
                                            <p:txEl>
                                              <p:pRg st="0" end="0"/>
                                            </p:txEl>
                                          </p:spTgt>
                                        </p:tgtEl>
                                        <p:attrNameLst>
                                          <p:attrName>style.visibility</p:attrName>
                                        </p:attrNameLst>
                                      </p:cBhvr>
                                      <p:to>
                                        <p:strVal val="visible"/>
                                      </p:to>
                                    </p:set>
                                    <p:animEffect transition="in" filter="blinds(horizontal)">
                                      <p:cBhvr>
                                        <p:cTn id="7" dur="500"/>
                                        <p:tgtEl>
                                          <p:spTgt spid="1228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03">
                                            <p:txEl>
                                              <p:pRg st="1" end="1"/>
                                            </p:txEl>
                                          </p:spTgt>
                                        </p:tgtEl>
                                        <p:attrNameLst>
                                          <p:attrName>style.visibility</p:attrName>
                                        </p:attrNameLst>
                                      </p:cBhvr>
                                      <p:to>
                                        <p:strVal val="visible"/>
                                      </p:to>
                                    </p:set>
                                    <p:animEffect transition="in" filter="blinds(horizontal)">
                                      <p:cBhvr>
                                        <p:cTn id="12" dur="500"/>
                                        <p:tgtEl>
                                          <p:spTgt spid="1228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8803">
                                            <p:txEl>
                                              <p:pRg st="3" end="3"/>
                                            </p:txEl>
                                          </p:spTgt>
                                        </p:tgtEl>
                                        <p:attrNameLst>
                                          <p:attrName>style.visibility</p:attrName>
                                        </p:attrNameLst>
                                      </p:cBhvr>
                                      <p:to>
                                        <p:strVal val="visible"/>
                                      </p:to>
                                    </p:set>
                                    <p:animEffect transition="in" filter="blinds(horizontal)">
                                      <p:cBhvr>
                                        <p:cTn id="17" dur="500"/>
                                        <p:tgtEl>
                                          <p:spTgt spid="12288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8803">
                                            <p:txEl>
                                              <p:pRg st="4" end="4"/>
                                            </p:txEl>
                                          </p:spTgt>
                                        </p:tgtEl>
                                        <p:attrNameLst>
                                          <p:attrName>style.visibility</p:attrName>
                                        </p:attrNameLst>
                                      </p:cBhvr>
                                      <p:to>
                                        <p:strVal val="visible"/>
                                      </p:to>
                                    </p:set>
                                    <p:animEffect transition="in" filter="blinds(horizontal)">
                                      <p:cBhvr>
                                        <p:cTn id="22" dur="500"/>
                                        <p:tgtEl>
                                          <p:spTgt spid="12288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8803">
                                            <p:txEl>
                                              <p:pRg st="5" end="5"/>
                                            </p:txEl>
                                          </p:spTgt>
                                        </p:tgtEl>
                                        <p:attrNameLst>
                                          <p:attrName>style.visibility</p:attrName>
                                        </p:attrNameLst>
                                      </p:cBhvr>
                                      <p:to>
                                        <p:strVal val="visible"/>
                                      </p:to>
                                    </p:set>
                                    <p:animEffect transition="in" filter="blinds(horizontal)">
                                      <p:cBhvr>
                                        <p:cTn id="27" dur="500"/>
                                        <p:tgtEl>
                                          <p:spTgt spid="12288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8803">
                                            <p:txEl>
                                              <p:pRg st="6" end="6"/>
                                            </p:txEl>
                                          </p:spTgt>
                                        </p:tgtEl>
                                        <p:attrNameLst>
                                          <p:attrName>style.visibility</p:attrName>
                                        </p:attrNameLst>
                                      </p:cBhvr>
                                      <p:to>
                                        <p:strVal val="visible"/>
                                      </p:to>
                                    </p:set>
                                    <p:animEffect transition="in" filter="blinds(horizontal)">
                                      <p:cBhvr>
                                        <p:cTn id="32" dur="500"/>
                                        <p:tgtEl>
                                          <p:spTgt spid="122880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28803">
                                            <p:txEl>
                                              <p:pRg st="7" end="7"/>
                                            </p:txEl>
                                          </p:spTgt>
                                        </p:tgtEl>
                                        <p:attrNameLst>
                                          <p:attrName>style.visibility</p:attrName>
                                        </p:attrNameLst>
                                      </p:cBhvr>
                                      <p:to>
                                        <p:strVal val="visible"/>
                                      </p:to>
                                    </p:set>
                                    <p:animEffect transition="in" filter="blinds(horizontal)">
                                      <p:cBhvr>
                                        <p:cTn id="37" dur="500"/>
                                        <p:tgtEl>
                                          <p:spTgt spid="122880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28803">
                                            <p:txEl>
                                              <p:pRg st="8" end="8"/>
                                            </p:txEl>
                                          </p:spTgt>
                                        </p:tgtEl>
                                        <p:attrNameLst>
                                          <p:attrName>style.visibility</p:attrName>
                                        </p:attrNameLst>
                                      </p:cBhvr>
                                      <p:to>
                                        <p:strVal val="visible"/>
                                      </p:to>
                                    </p:set>
                                    <p:animEffect transition="in" filter="blinds(horizontal)">
                                      <p:cBhvr>
                                        <p:cTn id="42" dur="500"/>
                                        <p:tgtEl>
                                          <p:spTgt spid="122880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28803">
                                            <p:txEl>
                                              <p:pRg st="9" end="9"/>
                                            </p:txEl>
                                          </p:spTgt>
                                        </p:tgtEl>
                                        <p:attrNameLst>
                                          <p:attrName>style.visibility</p:attrName>
                                        </p:attrNameLst>
                                      </p:cBhvr>
                                      <p:to>
                                        <p:strVal val="visible"/>
                                      </p:to>
                                    </p:set>
                                    <p:animEffect transition="in" filter="blinds(horizontal)">
                                      <p:cBhvr>
                                        <p:cTn id="47" dur="500"/>
                                        <p:tgtEl>
                                          <p:spTgt spid="122880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28803">
                                            <p:txEl>
                                              <p:pRg st="10" end="10"/>
                                            </p:txEl>
                                          </p:spTgt>
                                        </p:tgtEl>
                                        <p:attrNameLst>
                                          <p:attrName>style.visibility</p:attrName>
                                        </p:attrNameLst>
                                      </p:cBhvr>
                                      <p:to>
                                        <p:strVal val="visible"/>
                                      </p:to>
                                    </p:set>
                                    <p:animEffect transition="in" filter="blinds(horizontal)">
                                      <p:cBhvr>
                                        <p:cTn id="52" dur="500"/>
                                        <p:tgtEl>
                                          <p:spTgt spid="12288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0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8FD0A567-3105-42E9-8302-607BEA78DC88}" type="slidenum">
              <a:rPr lang="en-US"/>
              <a:pPr>
                <a:defRPr/>
              </a:pPr>
              <a:t>35</a:t>
            </a:fld>
            <a:endParaRPr lang="en-US"/>
          </a:p>
        </p:txBody>
      </p:sp>
      <p:sp>
        <p:nvSpPr>
          <p:cNvPr id="1220611" name="Rectangle 3"/>
          <p:cNvSpPr>
            <a:spLocks noGrp="1" noChangeArrowheads="1"/>
          </p:cNvSpPr>
          <p:nvPr>
            <p:ph type="body" idx="1"/>
          </p:nvPr>
        </p:nvSpPr>
        <p:spPr/>
        <p:txBody>
          <a:bodyPr lIns="90488" tIns="44450" rIns="90488" bIns="44450"/>
          <a:lstStyle/>
          <a:p>
            <a:pPr eaLnBrk="1" hangingPunct="1"/>
            <a:r>
              <a:rPr lang="en-US" altLang="en-US" smtClean="0"/>
              <a:t>Pitfalls of Complex Global Organizations</a:t>
            </a:r>
          </a:p>
          <a:p>
            <a:pPr lvl="1" eaLnBrk="1" hangingPunct="1"/>
            <a:r>
              <a:rPr lang="en-US" altLang="en-US" smtClean="0"/>
              <a:t>Complex interrelationships often evade the law</a:t>
            </a:r>
          </a:p>
          <a:p>
            <a:pPr lvl="2" eaLnBrk="1" hangingPunct="1"/>
            <a:r>
              <a:rPr lang="en-US" altLang="en-US" smtClean="0"/>
              <a:t>Example:  BCCI and its complex structure</a:t>
            </a:r>
          </a:p>
          <a:p>
            <a:pPr lvl="1" eaLnBrk="1" hangingPunct="1"/>
            <a:r>
              <a:rPr lang="en-US" altLang="en-US" smtClean="0"/>
              <a:t>Disclosure of interrelationships becomes important for conflicts, compliance</a:t>
            </a:r>
          </a:p>
        </p:txBody>
      </p:sp>
      <p:sp>
        <p:nvSpPr>
          <p:cNvPr id="1220612" name="Rectangle 4"/>
          <p:cNvSpPr>
            <a:spLocks noGrp="1" noChangeArrowheads="1"/>
          </p:cNvSpPr>
          <p:nvPr>
            <p:ph type="title"/>
          </p:nvPr>
        </p:nvSpPr>
        <p:spPr/>
        <p:txBody>
          <a:bodyPr/>
          <a:lstStyle/>
          <a:p>
            <a:pPr eaLnBrk="1" hangingPunct="1">
              <a:defRPr/>
            </a:pPr>
            <a:r>
              <a:rPr lang="en-US" smtClean="0"/>
              <a:t>International Law</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0611">
                                            <p:txEl>
                                              <p:pRg st="0" end="0"/>
                                            </p:txEl>
                                          </p:spTgt>
                                        </p:tgtEl>
                                        <p:attrNameLst>
                                          <p:attrName>style.visibility</p:attrName>
                                        </p:attrNameLst>
                                      </p:cBhvr>
                                      <p:to>
                                        <p:strVal val="visible"/>
                                      </p:to>
                                    </p:set>
                                    <p:animEffect transition="in" filter="blinds(horizontal)">
                                      <p:cBhvr>
                                        <p:cTn id="7" dur="500"/>
                                        <p:tgtEl>
                                          <p:spTgt spid="1220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0611">
                                            <p:txEl>
                                              <p:pRg st="1" end="1"/>
                                            </p:txEl>
                                          </p:spTgt>
                                        </p:tgtEl>
                                        <p:attrNameLst>
                                          <p:attrName>style.visibility</p:attrName>
                                        </p:attrNameLst>
                                      </p:cBhvr>
                                      <p:to>
                                        <p:strVal val="visible"/>
                                      </p:to>
                                    </p:set>
                                    <p:animEffect transition="in" filter="blinds(horizontal)">
                                      <p:cBhvr>
                                        <p:cTn id="12" dur="500"/>
                                        <p:tgtEl>
                                          <p:spTgt spid="122061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20611">
                                            <p:txEl>
                                              <p:pRg st="2" end="2"/>
                                            </p:txEl>
                                          </p:spTgt>
                                        </p:tgtEl>
                                        <p:attrNameLst>
                                          <p:attrName>style.visibility</p:attrName>
                                        </p:attrNameLst>
                                      </p:cBhvr>
                                      <p:to>
                                        <p:strVal val="visible"/>
                                      </p:to>
                                    </p:set>
                                    <p:animEffect transition="in" filter="blinds(horizontal)">
                                      <p:cBhvr>
                                        <p:cTn id="15" dur="500"/>
                                        <p:tgtEl>
                                          <p:spTgt spid="122061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20611">
                                            <p:txEl>
                                              <p:pRg st="3" end="3"/>
                                            </p:txEl>
                                          </p:spTgt>
                                        </p:tgtEl>
                                        <p:attrNameLst>
                                          <p:attrName>style.visibility</p:attrName>
                                        </p:attrNameLst>
                                      </p:cBhvr>
                                      <p:to>
                                        <p:strVal val="visible"/>
                                      </p:to>
                                    </p:set>
                                    <p:animEffect transition="in" filter="blinds(horizontal)">
                                      <p:cBhvr>
                                        <p:cTn id="20" dur="500"/>
                                        <p:tgtEl>
                                          <p:spTgt spid="1220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611"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7F6A905B-043D-47E2-8583-72CDCDBB43AE}" type="slidenum">
              <a:rPr lang="en-US"/>
              <a:pPr>
                <a:defRPr/>
              </a:pPr>
              <a:t>3</a:t>
            </a:fld>
            <a:endParaRPr lang="en-US"/>
          </a:p>
        </p:txBody>
      </p:sp>
      <p:sp>
        <p:nvSpPr>
          <p:cNvPr id="1167362" name="Rectangle 2"/>
          <p:cNvSpPr>
            <a:spLocks noGrp="1" noChangeArrowheads="1"/>
          </p:cNvSpPr>
          <p:nvPr>
            <p:ph type="body" idx="1"/>
          </p:nvPr>
        </p:nvSpPr>
        <p:spPr/>
        <p:txBody>
          <a:bodyPr lIns="90488" tIns="44450" rIns="90488" bIns="44450"/>
          <a:lstStyle/>
          <a:p>
            <a:pPr eaLnBrk="1" hangingPunct="1"/>
            <a:r>
              <a:rPr lang="en-US" altLang="en-US" smtClean="0"/>
              <a:t>Independent Contractor</a:t>
            </a:r>
          </a:p>
          <a:p>
            <a:pPr lvl="1" eaLnBrk="1" hangingPunct="1"/>
            <a:r>
              <a:rPr lang="en-US" altLang="en-US" smtClean="0"/>
              <a:t>Hired to perform a task but is not directly supervised  </a:t>
            </a:r>
          </a:p>
          <a:p>
            <a:pPr lvl="1" eaLnBrk="1" hangingPunct="1"/>
            <a:r>
              <a:rPr lang="en-US" altLang="en-US" smtClean="0"/>
              <a:t>Example: Lawyer</a:t>
            </a:r>
          </a:p>
          <a:p>
            <a:pPr eaLnBrk="1" hangingPunct="1"/>
            <a:r>
              <a:rPr lang="en-US" altLang="en-US" smtClean="0"/>
              <a:t>Agency Law: Restatement of Agency</a:t>
            </a:r>
          </a:p>
          <a:p>
            <a:pPr lvl="1" eaLnBrk="1" hangingPunct="1"/>
            <a:r>
              <a:rPr lang="en-US" altLang="en-US" smtClean="0"/>
              <a:t>Common law followed by most courts</a:t>
            </a:r>
          </a:p>
        </p:txBody>
      </p:sp>
      <p:sp>
        <p:nvSpPr>
          <p:cNvPr id="1167364" name="Rectangle 4"/>
          <p:cNvSpPr>
            <a:spLocks noGrp="1" noChangeArrowheads="1"/>
          </p:cNvSpPr>
          <p:nvPr>
            <p:ph type="title"/>
          </p:nvPr>
        </p:nvSpPr>
        <p:spPr/>
        <p:txBody>
          <a:bodyPr/>
          <a:lstStyle/>
          <a:p>
            <a:pPr eaLnBrk="1" hangingPunct="1">
              <a:defRPr/>
            </a:pPr>
            <a:r>
              <a:rPr lang="en-US" smtClean="0"/>
              <a:t>Terminology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62">
                                            <p:txEl>
                                              <p:pRg st="0" end="0"/>
                                            </p:txEl>
                                          </p:spTgt>
                                        </p:tgtEl>
                                        <p:attrNameLst>
                                          <p:attrName>style.visibility</p:attrName>
                                        </p:attrNameLst>
                                      </p:cBhvr>
                                      <p:to>
                                        <p:strVal val="visible"/>
                                      </p:to>
                                    </p:set>
                                    <p:animEffect transition="in" filter="blinds(horizontal)">
                                      <p:cBhvr>
                                        <p:cTn id="7" dur="500"/>
                                        <p:tgtEl>
                                          <p:spTgt spid="1167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7362">
                                            <p:txEl>
                                              <p:pRg st="1" end="1"/>
                                            </p:txEl>
                                          </p:spTgt>
                                        </p:tgtEl>
                                        <p:attrNameLst>
                                          <p:attrName>style.visibility</p:attrName>
                                        </p:attrNameLst>
                                      </p:cBhvr>
                                      <p:to>
                                        <p:strVal val="visible"/>
                                      </p:to>
                                    </p:set>
                                    <p:animEffect transition="in" filter="blinds(horizontal)">
                                      <p:cBhvr>
                                        <p:cTn id="12" dur="500"/>
                                        <p:tgtEl>
                                          <p:spTgt spid="11673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7362">
                                            <p:txEl>
                                              <p:pRg st="2" end="2"/>
                                            </p:txEl>
                                          </p:spTgt>
                                        </p:tgtEl>
                                        <p:attrNameLst>
                                          <p:attrName>style.visibility</p:attrName>
                                        </p:attrNameLst>
                                      </p:cBhvr>
                                      <p:to>
                                        <p:strVal val="visible"/>
                                      </p:to>
                                    </p:set>
                                    <p:animEffect transition="in" filter="blinds(horizontal)">
                                      <p:cBhvr>
                                        <p:cTn id="17" dur="500"/>
                                        <p:tgtEl>
                                          <p:spTgt spid="11673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7362">
                                            <p:txEl>
                                              <p:pRg st="3" end="3"/>
                                            </p:txEl>
                                          </p:spTgt>
                                        </p:tgtEl>
                                        <p:attrNameLst>
                                          <p:attrName>style.visibility</p:attrName>
                                        </p:attrNameLst>
                                      </p:cBhvr>
                                      <p:to>
                                        <p:strVal val="visible"/>
                                      </p:to>
                                    </p:set>
                                    <p:animEffect transition="in" filter="blinds(horizontal)">
                                      <p:cBhvr>
                                        <p:cTn id="22" dur="500"/>
                                        <p:tgtEl>
                                          <p:spTgt spid="11673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67362">
                                            <p:txEl>
                                              <p:pRg st="4" end="4"/>
                                            </p:txEl>
                                          </p:spTgt>
                                        </p:tgtEl>
                                        <p:attrNameLst>
                                          <p:attrName>style.visibility</p:attrName>
                                        </p:attrNameLst>
                                      </p:cBhvr>
                                      <p:to>
                                        <p:strVal val="visible"/>
                                      </p:to>
                                    </p:set>
                                    <p:animEffect transition="in" filter="blinds(horizontal)">
                                      <p:cBhvr>
                                        <p:cTn id="27" dur="500"/>
                                        <p:tgtEl>
                                          <p:spTgt spid="1167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2"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43A0623B-668E-4F82-AD78-CE5232CE2475}" type="slidenum">
              <a:rPr lang="en-US"/>
              <a:pPr>
                <a:defRPr/>
              </a:pPr>
              <a:t>4</a:t>
            </a:fld>
            <a:endParaRPr lang="en-US"/>
          </a:p>
        </p:txBody>
      </p:sp>
      <p:sp>
        <p:nvSpPr>
          <p:cNvPr id="1169410" name="Rectangle 2"/>
          <p:cNvSpPr>
            <a:spLocks noGrp="1" noChangeArrowheads="1"/>
          </p:cNvSpPr>
          <p:nvPr>
            <p:ph type="body" idx="1"/>
          </p:nvPr>
        </p:nvSpPr>
        <p:spPr/>
        <p:txBody>
          <a:bodyPr lIns="90488" tIns="44450" rIns="90488" bIns="44450"/>
          <a:lstStyle/>
          <a:p>
            <a:pPr eaLnBrk="1" hangingPunct="1"/>
            <a:r>
              <a:rPr lang="en-US" altLang="en-US" smtClean="0"/>
              <a:t>Three Parts to Agency Law</a:t>
            </a:r>
          </a:p>
          <a:p>
            <a:pPr lvl="1" eaLnBrk="1" hangingPunct="1"/>
            <a:r>
              <a:rPr lang="en-US" altLang="en-US" smtClean="0"/>
              <a:t>Creating the agency relationship</a:t>
            </a:r>
          </a:p>
          <a:p>
            <a:pPr lvl="1" eaLnBrk="1" hangingPunct="1"/>
            <a:r>
              <a:rPr lang="en-US" altLang="en-US" smtClean="0"/>
              <a:t>Relationship between principal and agent</a:t>
            </a:r>
          </a:p>
          <a:p>
            <a:pPr lvl="1" eaLnBrk="1" hangingPunct="1"/>
            <a:r>
              <a:rPr lang="en-US" altLang="en-US" smtClean="0"/>
              <a:t>Relationships of agent and principal to third parties</a:t>
            </a:r>
          </a:p>
        </p:txBody>
      </p:sp>
      <p:sp>
        <p:nvSpPr>
          <p:cNvPr id="1169412" name="Rectangle 4"/>
          <p:cNvSpPr>
            <a:spLocks noGrp="1" noChangeArrowheads="1"/>
          </p:cNvSpPr>
          <p:nvPr>
            <p:ph type="title"/>
          </p:nvPr>
        </p:nvSpPr>
        <p:spPr/>
        <p:txBody>
          <a:bodyPr/>
          <a:lstStyle/>
          <a:p>
            <a:pPr eaLnBrk="1" hangingPunct="1">
              <a:defRPr/>
            </a:pPr>
            <a:r>
              <a:rPr lang="en-US" smtClean="0"/>
              <a:t>Terminology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9410">
                                            <p:txEl>
                                              <p:pRg st="0" end="0"/>
                                            </p:txEl>
                                          </p:spTgt>
                                        </p:tgtEl>
                                        <p:attrNameLst>
                                          <p:attrName>style.visibility</p:attrName>
                                        </p:attrNameLst>
                                      </p:cBhvr>
                                      <p:to>
                                        <p:strVal val="visible"/>
                                      </p:to>
                                    </p:set>
                                    <p:animEffect transition="in" filter="blinds(horizontal)">
                                      <p:cBhvr>
                                        <p:cTn id="7" dur="500"/>
                                        <p:tgtEl>
                                          <p:spTgt spid="11694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9410">
                                            <p:txEl>
                                              <p:pRg st="1" end="1"/>
                                            </p:txEl>
                                          </p:spTgt>
                                        </p:tgtEl>
                                        <p:attrNameLst>
                                          <p:attrName>style.visibility</p:attrName>
                                        </p:attrNameLst>
                                      </p:cBhvr>
                                      <p:to>
                                        <p:strVal val="visible"/>
                                      </p:to>
                                    </p:set>
                                    <p:animEffect transition="in" filter="blinds(horizontal)">
                                      <p:cBhvr>
                                        <p:cTn id="12" dur="500"/>
                                        <p:tgtEl>
                                          <p:spTgt spid="11694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9410">
                                            <p:txEl>
                                              <p:pRg st="2" end="2"/>
                                            </p:txEl>
                                          </p:spTgt>
                                        </p:tgtEl>
                                        <p:attrNameLst>
                                          <p:attrName>style.visibility</p:attrName>
                                        </p:attrNameLst>
                                      </p:cBhvr>
                                      <p:to>
                                        <p:strVal val="visible"/>
                                      </p:to>
                                    </p:set>
                                    <p:animEffect transition="in" filter="blinds(horizontal)">
                                      <p:cBhvr>
                                        <p:cTn id="17" dur="500"/>
                                        <p:tgtEl>
                                          <p:spTgt spid="11694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9410">
                                            <p:txEl>
                                              <p:pRg st="3" end="3"/>
                                            </p:txEl>
                                          </p:spTgt>
                                        </p:tgtEl>
                                        <p:attrNameLst>
                                          <p:attrName>style.visibility</p:attrName>
                                        </p:attrNameLst>
                                      </p:cBhvr>
                                      <p:to>
                                        <p:strVal val="visible"/>
                                      </p:to>
                                    </p:set>
                                    <p:animEffect transition="in" filter="blinds(horizontal)">
                                      <p:cBhvr>
                                        <p:cTn id="22" dur="500"/>
                                        <p:tgtEl>
                                          <p:spTgt spid="11694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0"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43CDC9CE-AD1E-480E-87AD-1EF05970214B}" type="slidenum">
              <a:rPr lang="en-US"/>
              <a:pPr>
                <a:defRPr/>
              </a:pPr>
              <a:t>5</a:t>
            </a:fld>
            <a:endParaRPr lang="en-US"/>
          </a:p>
        </p:txBody>
      </p:sp>
      <p:sp>
        <p:nvSpPr>
          <p:cNvPr id="1171459" name="Rectangle 3"/>
          <p:cNvSpPr>
            <a:spLocks noGrp="1" noChangeArrowheads="1"/>
          </p:cNvSpPr>
          <p:nvPr>
            <p:ph type="body" idx="1"/>
          </p:nvPr>
        </p:nvSpPr>
        <p:spPr>
          <a:xfrm>
            <a:off x="1066800" y="1600200"/>
            <a:ext cx="7696200" cy="4876800"/>
          </a:xfrm>
        </p:spPr>
        <p:txBody>
          <a:bodyPr lIns="90488" tIns="44450" rIns="90488" bIns="44450"/>
          <a:lstStyle/>
          <a:p>
            <a:pPr eaLnBrk="1" hangingPunct="1">
              <a:spcBef>
                <a:spcPts val="863"/>
              </a:spcBef>
            </a:pPr>
            <a:r>
              <a:rPr lang="en-US" altLang="en-US" sz="3200" smtClean="0"/>
              <a:t>Creating the Agency Relationship: When the Principal Hires Someone</a:t>
            </a:r>
          </a:p>
          <a:p>
            <a:pPr eaLnBrk="1" hangingPunct="1">
              <a:spcBef>
                <a:spcPts val="863"/>
              </a:spcBef>
            </a:pPr>
            <a:r>
              <a:rPr lang="en-US" altLang="en-US" sz="3200" smtClean="0"/>
              <a:t>Express Authority Agency</a:t>
            </a:r>
          </a:p>
          <a:p>
            <a:pPr lvl="1" eaLnBrk="1" hangingPunct="1">
              <a:spcBef>
                <a:spcPts val="863"/>
              </a:spcBef>
            </a:pPr>
            <a:r>
              <a:rPr lang="en-US" altLang="en-US" sz="2800" smtClean="0"/>
              <a:t>Created by principal stating or writing that agency exists and the authority thereof</a:t>
            </a:r>
          </a:p>
          <a:p>
            <a:pPr lvl="1" eaLnBrk="1" hangingPunct="1">
              <a:spcBef>
                <a:spcPts val="863"/>
              </a:spcBef>
            </a:pPr>
            <a:r>
              <a:rPr lang="en-US" altLang="en-US" sz="2800" smtClean="0"/>
              <a:t>Requires oral or written agreement - must be in writing if required by statute of frauds</a:t>
            </a:r>
          </a:p>
          <a:p>
            <a:pPr lvl="2" eaLnBrk="1" hangingPunct="1">
              <a:spcBef>
                <a:spcPts val="863"/>
              </a:spcBef>
            </a:pPr>
            <a:r>
              <a:rPr lang="en-US" altLang="en-US" sz="2400" smtClean="0"/>
              <a:t>Example:  Agency contract is longer than one year</a:t>
            </a:r>
          </a:p>
        </p:txBody>
      </p:sp>
      <p:sp>
        <p:nvSpPr>
          <p:cNvPr id="1171460" name="Rectangle 4"/>
          <p:cNvSpPr>
            <a:spLocks noGrp="1" noChangeArrowheads="1"/>
          </p:cNvSpPr>
          <p:nvPr>
            <p:ph type="title"/>
          </p:nvPr>
        </p:nvSpPr>
        <p:spPr/>
        <p:txBody>
          <a:bodyPr/>
          <a:lstStyle/>
          <a:p>
            <a:pPr eaLnBrk="1" hangingPunct="1">
              <a:defRPr/>
            </a:pPr>
            <a:r>
              <a:rPr lang="en-US" smtClean="0"/>
              <a:t>Agency Creation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1459">
                                            <p:txEl>
                                              <p:pRg st="0" end="0"/>
                                            </p:txEl>
                                          </p:spTgt>
                                        </p:tgtEl>
                                        <p:attrNameLst>
                                          <p:attrName>style.visibility</p:attrName>
                                        </p:attrNameLst>
                                      </p:cBhvr>
                                      <p:to>
                                        <p:strVal val="visible"/>
                                      </p:to>
                                    </p:set>
                                    <p:animEffect transition="in" filter="blinds(horizontal)">
                                      <p:cBhvr>
                                        <p:cTn id="7" dur="500"/>
                                        <p:tgtEl>
                                          <p:spTgt spid="1171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1459">
                                            <p:txEl>
                                              <p:pRg st="1" end="1"/>
                                            </p:txEl>
                                          </p:spTgt>
                                        </p:tgtEl>
                                        <p:attrNameLst>
                                          <p:attrName>style.visibility</p:attrName>
                                        </p:attrNameLst>
                                      </p:cBhvr>
                                      <p:to>
                                        <p:strVal val="visible"/>
                                      </p:to>
                                    </p:set>
                                    <p:animEffect transition="in" filter="blinds(horizontal)">
                                      <p:cBhvr>
                                        <p:cTn id="12" dur="500"/>
                                        <p:tgtEl>
                                          <p:spTgt spid="1171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1459">
                                            <p:txEl>
                                              <p:pRg st="2" end="2"/>
                                            </p:txEl>
                                          </p:spTgt>
                                        </p:tgtEl>
                                        <p:attrNameLst>
                                          <p:attrName>style.visibility</p:attrName>
                                        </p:attrNameLst>
                                      </p:cBhvr>
                                      <p:to>
                                        <p:strVal val="visible"/>
                                      </p:to>
                                    </p:set>
                                    <p:animEffect transition="in" filter="blinds(horizontal)">
                                      <p:cBhvr>
                                        <p:cTn id="17" dur="500"/>
                                        <p:tgtEl>
                                          <p:spTgt spid="1171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71459">
                                            <p:txEl>
                                              <p:pRg st="3" end="3"/>
                                            </p:txEl>
                                          </p:spTgt>
                                        </p:tgtEl>
                                        <p:attrNameLst>
                                          <p:attrName>style.visibility</p:attrName>
                                        </p:attrNameLst>
                                      </p:cBhvr>
                                      <p:to>
                                        <p:strVal val="visible"/>
                                      </p:to>
                                    </p:set>
                                    <p:animEffect transition="in" filter="blinds(horizontal)">
                                      <p:cBhvr>
                                        <p:cTn id="22" dur="500"/>
                                        <p:tgtEl>
                                          <p:spTgt spid="117145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71459">
                                            <p:txEl>
                                              <p:pRg st="4" end="4"/>
                                            </p:txEl>
                                          </p:spTgt>
                                        </p:tgtEl>
                                        <p:attrNameLst>
                                          <p:attrName>style.visibility</p:attrName>
                                        </p:attrNameLst>
                                      </p:cBhvr>
                                      <p:to>
                                        <p:strVal val="visible"/>
                                      </p:to>
                                    </p:set>
                                    <p:animEffect transition="in" filter="blinds(horizontal)">
                                      <p:cBhvr>
                                        <p:cTn id="25" dur="500"/>
                                        <p:tgtEl>
                                          <p:spTgt spid="1171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5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51B1F6B3-8095-436A-B959-717F6BA2C2FC}" type="slidenum">
              <a:rPr lang="en-US"/>
              <a:pPr>
                <a:defRPr/>
              </a:pPr>
              <a:t>6</a:t>
            </a:fld>
            <a:endParaRPr lang="en-US"/>
          </a:p>
        </p:txBody>
      </p:sp>
      <p:sp>
        <p:nvSpPr>
          <p:cNvPr id="1175554" name="Rectangle 2"/>
          <p:cNvSpPr>
            <a:spLocks noGrp="1" noChangeArrowheads="1"/>
          </p:cNvSpPr>
          <p:nvPr>
            <p:ph type="body" idx="1"/>
          </p:nvPr>
        </p:nvSpPr>
        <p:spPr>
          <a:xfrm>
            <a:off x="1066800" y="1600200"/>
            <a:ext cx="7543800" cy="4800600"/>
          </a:xfrm>
        </p:spPr>
        <p:txBody>
          <a:bodyPr lIns="90488" tIns="44450" rIns="90488" bIns="44450"/>
          <a:lstStyle/>
          <a:p>
            <a:pPr eaLnBrk="1" hangingPunct="1">
              <a:spcBef>
                <a:spcPts val="863"/>
              </a:spcBef>
            </a:pPr>
            <a:r>
              <a:rPr lang="en-US" altLang="en-US" sz="2800" smtClean="0"/>
              <a:t>Principal Must Have Legal Capacity</a:t>
            </a:r>
          </a:p>
          <a:p>
            <a:pPr lvl="1" eaLnBrk="1" hangingPunct="1">
              <a:spcBef>
                <a:spcPts val="863"/>
              </a:spcBef>
            </a:pPr>
            <a:r>
              <a:rPr lang="en-US" altLang="en-US" sz="2400" smtClean="0"/>
              <a:t>Age and mental capacity </a:t>
            </a:r>
          </a:p>
          <a:p>
            <a:pPr eaLnBrk="1" hangingPunct="1">
              <a:spcBef>
                <a:spcPts val="863"/>
              </a:spcBef>
            </a:pPr>
            <a:r>
              <a:rPr lang="en-US" altLang="en-US" sz="2800" smtClean="0"/>
              <a:t>Capacity: Unincorporated Associations Do Not Have Capacity</a:t>
            </a:r>
          </a:p>
          <a:p>
            <a:pPr lvl="1" eaLnBrk="1" hangingPunct="1">
              <a:spcBef>
                <a:spcPts val="863"/>
              </a:spcBef>
            </a:pPr>
            <a:r>
              <a:rPr lang="en-US" altLang="en-US" sz="2400" smtClean="0"/>
              <a:t>Have no legal existence</a:t>
            </a:r>
          </a:p>
          <a:p>
            <a:pPr lvl="1" eaLnBrk="1" hangingPunct="1">
              <a:spcBef>
                <a:spcPts val="863"/>
              </a:spcBef>
            </a:pPr>
            <a:r>
              <a:rPr lang="en-US" altLang="en-US" sz="2400" smtClean="0"/>
              <a:t>Members will be liable since there is no principal</a:t>
            </a:r>
          </a:p>
          <a:p>
            <a:pPr eaLnBrk="1" hangingPunct="1">
              <a:spcBef>
                <a:spcPts val="863"/>
              </a:spcBef>
            </a:pPr>
            <a:r>
              <a:rPr lang="en-US" altLang="en-US" sz="2800" smtClean="0"/>
              <a:t>The Capacity of Agent Becomes an Issue When it Concerns </a:t>
            </a:r>
          </a:p>
          <a:p>
            <a:pPr lvl="1" eaLnBrk="1" hangingPunct="1">
              <a:spcBef>
                <a:spcPts val="863"/>
              </a:spcBef>
            </a:pPr>
            <a:r>
              <a:rPr lang="en-US" altLang="en-US" sz="2400" smtClean="0"/>
              <a:t>Authority to enter contracts</a:t>
            </a:r>
          </a:p>
          <a:p>
            <a:pPr lvl="1" eaLnBrk="1" hangingPunct="1">
              <a:spcBef>
                <a:spcPts val="863"/>
              </a:spcBef>
            </a:pPr>
            <a:r>
              <a:rPr lang="en-US" altLang="en-US" sz="2400" smtClean="0"/>
              <a:t>Potential liability to third parties</a:t>
            </a:r>
          </a:p>
        </p:txBody>
      </p:sp>
      <p:sp>
        <p:nvSpPr>
          <p:cNvPr id="1175556" name="Rectangle 4"/>
          <p:cNvSpPr>
            <a:spLocks noGrp="1" noChangeArrowheads="1"/>
          </p:cNvSpPr>
          <p:nvPr>
            <p:ph type="title"/>
          </p:nvPr>
        </p:nvSpPr>
        <p:spPr/>
        <p:txBody>
          <a:bodyPr/>
          <a:lstStyle/>
          <a:p>
            <a:pPr eaLnBrk="1" hangingPunct="1">
              <a:defRPr/>
            </a:pPr>
            <a:r>
              <a:rPr lang="en-US" smtClean="0"/>
              <a:t>Agency Creation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5554">
                                            <p:txEl>
                                              <p:pRg st="0" end="0"/>
                                            </p:txEl>
                                          </p:spTgt>
                                        </p:tgtEl>
                                        <p:attrNameLst>
                                          <p:attrName>style.visibility</p:attrName>
                                        </p:attrNameLst>
                                      </p:cBhvr>
                                      <p:to>
                                        <p:strVal val="visible"/>
                                      </p:to>
                                    </p:set>
                                    <p:animEffect transition="in" filter="blinds(horizontal)">
                                      <p:cBhvr>
                                        <p:cTn id="7" dur="500"/>
                                        <p:tgtEl>
                                          <p:spTgt spid="1175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5554">
                                            <p:txEl>
                                              <p:pRg st="1" end="1"/>
                                            </p:txEl>
                                          </p:spTgt>
                                        </p:tgtEl>
                                        <p:attrNameLst>
                                          <p:attrName>style.visibility</p:attrName>
                                        </p:attrNameLst>
                                      </p:cBhvr>
                                      <p:to>
                                        <p:strVal val="visible"/>
                                      </p:to>
                                    </p:set>
                                    <p:animEffect transition="in" filter="blinds(horizontal)">
                                      <p:cBhvr>
                                        <p:cTn id="12" dur="500"/>
                                        <p:tgtEl>
                                          <p:spTgt spid="1175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5554">
                                            <p:txEl>
                                              <p:pRg st="2" end="2"/>
                                            </p:txEl>
                                          </p:spTgt>
                                        </p:tgtEl>
                                        <p:attrNameLst>
                                          <p:attrName>style.visibility</p:attrName>
                                        </p:attrNameLst>
                                      </p:cBhvr>
                                      <p:to>
                                        <p:strVal val="visible"/>
                                      </p:to>
                                    </p:set>
                                    <p:animEffect transition="in" filter="blinds(horizontal)">
                                      <p:cBhvr>
                                        <p:cTn id="17" dur="500"/>
                                        <p:tgtEl>
                                          <p:spTgt spid="1175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75554">
                                            <p:txEl>
                                              <p:pRg st="3" end="3"/>
                                            </p:txEl>
                                          </p:spTgt>
                                        </p:tgtEl>
                                        <p:attrNameLst>
                                          <p:attrName>style.visibility</p:attrName>
                                        </p:attrNameLst>
                                      </p:cBhvr>
                                      <p:to>
                                        <p:strVal val="visible"/>
                                      </p:to>
                                    </p:set>
                                    <p:animEffect transition="in" filter="blinds(horizontal)">
                                      <p:cBhvr>
                                        <p:cTn id="22" dur="500"/>
                                        <p:tgtEl>
                                          <p:spTgt spid="1175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75554">
                                            <p:txEl>
                                              <p:pRg st="4" end="4"/>
                                            </p:txEl>
                                          </p:spTgt>
                                        </p:tgtEl>
                                        <p:attrNameLst>
                                          <p:attrName>style.visibility</p:attrName>
                                        </p:attrNameLst>
                                      </p:cBhvr>
                                      <p:to>
                                        <p:strVal val="visible"/>
                                      </p:to>
                                    </p:set>
                                    <p:animEffect transition="in" filter="blinds(horizontal)">
                                      <p:cBhvr>
                                        <p:cTn id="27" dur="500"/>
                                        <p:tgtEl>
                                          <p:spTgt spid="11755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75554">
                                            <p:txEl>
                                              <p:pRg st="5" end="5"/>
                                            </p:txEl>
                                          </p:spTgt>
                                        </p:tgtEl>
                                        <p:attrNameLst>
                                          <p:attrName>style.visibility</p:attrName>
                                        </p:attrNameLst>
                                      </p:cBhvr>
                                      <p:to>
                                        <p:strVal val="visible"/>
                                      </p:to>
                                    </p:set>
                                    <p:animEffect transition="in" filter="blinds(horizontal)">
                                      <p:cBhvr>
                                        <p:cTn id="32" dur="500"/>
                                        <p:tgtEl>
                                          <p:spTgt spid="117555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75554">
                                            <p:txEl>
                                              <p:pRg st="6" end="6"/>
                                            </p:txEl>
                                          </p:spTgt>
                                        </p:tgtEl>
                                        <p:attrNameLst>
                                          <p:attrName>style.visibility</p:attrName>
                                        </p:attrNameLst>
                                      </p:cBhvr>
                                      <p:to>
                                        <p:strVal val="visible"/>
                                      </p:to>
                                    </p:set>
                                    <p:animEffect transition="in" filter="blinds(horizontal)">
                                      <p:cBhvr>
                                        <p:cTn id="37" dur="500"/>
                                        <p:tgtEl>
                                          <p:spTgt spid="117555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75554">
                                            <p:txEl>
                                              <p:pRg st="7" end="7"/>
                                            </p:txEl>
                                          </p:spTgt>
                                        </p:tgtEl>
                                        <p:attrNameLst>
                                          <p:attrName>style.visibility</p:attrName>
                                        </p:attrNameLst>
                                      </p:cBhvr>
                                      <p:to>
                                        <p:strVal val="visible"/>
                                      </p:to>
                                    </p:set>
                                    <p:animEffect transition="in" filter="blinds(horizontal)">
                                      <p:cBhvr>
                                        <p:cTn id="42" dur="500"/>
                                        <p:tgtEl>
                                          <p:spTgt spid="11755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4"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E3030673-519B-4112-A500-CAAA3EA31460}" type="slidenum">
              <a:rPr lang="en-US"/>
              <a:pPr>
                <a:defRPr/>
              </a:pPr>
              <a:t>7</a:t>
            </a:fld>
            <a:endParaRPr lang="en-US"/>
          </a:p>
        </p:txBody>
      </p:sp>
      <p:sp>
        <p:nvSpPr>
          <p:cNvPr id="1224706" name="Rectangle 2"/>
          <p:cNvSpPr>
            <a:spLocks noGrp="1" noChangeArrowheads="1"/>
          </p:cNvSpPr>
          <p:nvPr>
            <p:ph type="title"/>
          </p:nvPr>
        </p:nvSpPr>
        <p:spPr/>
        <p:txBody>
          <a:bodyPr/>
          <a:lstStyle/>
          <a:p>
            <a:pPr eaLnBrk="1" hangingPunct="1">
              <a:defRPr/>
            </a:pPr>
            <a:r>
              <a:rPr lang="en-US" smtClean="0"/>
              <a:t>Signing As An Agent</a:t>
            </a:r>
          </a:p>
        </p:txBody>
      </p:sp>
      <p:sp>
        <p:nvSpPr>
          <p:cNvPr id="1224707" name="Rectangle 3"/>
          <p:cNvSpPr>
            <a:spLocks noGrp="1" noChangeArrowheads="1"/>
          </p:cNvSpPr>
          <p:nvPr>
            <p:ph type="body" idx="1"/>
          </p:nvPr>
        </p:nvSpPr>
        <p:spPr>
          <a:xfrm>
            <a:off x="1295400" y="1600200"/>
            <a:ext cx="7391400" cy="4525963"/>
          </a:xfrm>
        </p:spPr>
        <p:txBody>
          <a:bodyPr/>
          <a:lstStyle/>
          <a:p>
            <a:pPr eaLnBrk="1" hangingPunct="1">
              <a:lnSpc>
                <a:spcPct val="80000"/>
              </a:lnSpc>
              <a:buFontTx/>
              <a:buNone/>
            </a:pPr>
            <a:r>
              <a:rPr lang="en-US" altLang="en-US" sz="2400" smtClean="0"/>
              <a:t>_____________________</a:t>
            </a:r>
          </a:p>
          <a:p>
            <a:pPr eaLnBrk="1" hangingPunct="1">
              <a:lnSpc>
                <a:spcPct val="80000"/>
              </a:lnSpc>
              <a:buFontTx/>
              <a:buNone/>
            </a:pPr>
            <a:r>
              <a:rPr lang="en-US" altLang="en-US" sz="2400" smtClean="0"/>
              <a:t>     (Your Group Name)</a:t>
            </a:r>
            <a:r>
              <a:rPr lang="en-US" altLang="en-US" sz="2400" u="sng" smtClean="0"/>
              <a:t>    </a:t>
            </a:r>
          </a:p>
          <a:p>
            <a:pPr eaLnBrk="1" hangingPunct="1">
              <a:lnSpc>
                <a:spcPct val="80000"/>
              </a:lnSpc>
              <a:buFontTx/>
              <a:buNone/>
            </a:pPr>
            <a:r>
              <a:rPr lang="en-US" altLang="en-US" sz="2400" u="sng" smtClean="0"/>
              <a:t>_____________________</a:t>
            </a:r>
          </a:p>
          <a:p>
            <a:pPr eaLnBrk="1" hangingPunct="1">
              <a:lnSpc>
                <a:spcPct val="80000"/>
              </a:lnSpc>
              <a:buFontTx/>
              <a:buNone/>
            </a:pPr>
            <a:r>
              <a:rPr lang="en-US" altLang="en-US" sz="2400" smtClean="0"/>
              <a:t>      By:  (Your Name)</a:t>
            </a:r>
            <a:r>
              <a:rPr lang="en-US" altLang="en-US" sz="2400" u="sng" smtClean="0"/>
              <a:t>    </a:t>
            </a:r>
          </a:p>
          <a:p>
            <a:pPr eaLnBrk="1" hangingPunct="1">
              <a:lnSpc>
                <a:spcPct val="80000"/>
              </a:lnSpc>
              <a:buFontTx/>
              <a:buNone/>
            </a:pPr>
            <a:r>
              <a:rPr lang="en-US" altLang="en-US" sz="2400" u="sng" smtClean="0"/>
              <a:t>_____________________</a:t>
            </a:r>
          </a:p>
          <a:p>
            <a:pPr eaLnBrk="1" hangingPunct="1">
              <a:lnSpc>
                <a:spcPct val="80000"/>
              </a:lnSpc>
              <a:buFontTx/>
              <a:buNone/>
            </a:pPr>
            <a:r>
              <a:rPr lang="en-US" altLang="en-US" sz="2400" smtClean="0"/>
              <a:t>           (Your Title)</a:t>
            </a:r>
            <a:r>
              <a:rPr lang="en-US" altLang="en-US" sz="2400" u="sng" smtClean="0"/>
              <a:t>      </a:t>
            </a:r>
          </a:p>
          <a:p>
            <a:pPr eaLnBrk="1" hangingPunct="1">
              <a:lnSpc>
                <a:spcPct val="80000"/>
              </a:lnSpc>
              <a:buFontTx/>
              <a:buNone/>
            </a:pPr>
            <a:endParaRPr lang="en-US" altLang="en-US" sz="2400" u="sng" smtClean="0"/>
          </a:p>
          <a:p>
            <a:pPr eaLnBrk="1" hangingPunct="1">
              <a:lnSpc>
                <a:spcPct val="80000"/>
              </a:lnSpc>
              <a:buFontTx/>
              <a:buNone/>
            </a:pPr>
            <a:r>
              <a:rPr lang="en-US" altLang="en-US" sz="2400" smtClean="0"/>
              <a:t>The Phoenix Association of Managers</a:t>
            </a:r>
          </a:p>
          <a:p>
            <a:pPr eaLnBrk="1" hangingPunct="1">
              <a:lnSpc>
                <a:spcPct val="80000"/>
              </a:lnSpc>
              <a:buFontTx/>
              <a:buNone/>
            </a:pPr>
            <a:endParaRPr lang="en-US" altLang="en-US" sz="2400" smtClean="0"/>
          </a:p>
          <a:p>
            <a:pPr eaLnBrk="1" hangingPunct="1">
              <a:lnSpc>
                <a:spcPct val="80000"/>
              </a:lnSpc>
              <a:buFontTx/>
              <a:buNone/>
            </a:pPr>
            <a:r>
              <a:rPr lang="en-US" altLang="en-US" sz="2400" smtClean="0"/>
              <a:t>By:  </a:t>
            </a:r>
            <a:r>
              <a:rPr lang="en-US" altLang="en-US" sz="2800" smtClean="0">
                <a:latin typeface="Bickley Script"/>
              </a:rPr>
              <a:t>Marianne Jennings</a:t>
            </a:r>
          </a:p>
          <a:p>
            <a:pPr eaLnBrk="1" hangingPunct="1">
              <a:lnSpc>
                <a:spcPct val="80000"/>
              </a:lnSpc>
              <a:buFontTx/>
              <a:buNone/>
            </a:pPr>
            <a:r>
              <a:rPr lang="en-US" altLang="en-US" sz="2400" smtClean="0"/>
              <a:t>Treasurer</a:t>
            </a:r>
          </a:p>
          <a:p>
            <a:pPr eaLnBrk="1" hangingPunct="1">
              <a:lnSpc>
                <a:spcPct val="80000"/>
              </a:lnSpc>
              <a:buFontTx/>
              <a:buNone/>
            </a:pPr>
            <a:r>
              <a:rPr lang="en-US" altLang="en-US" sz="2400" u="sng" smtClean="0"/>
              <a:t>    </a:t>
            </a:r>
          </a:p>
          <a:p>
            <a:pPr eaLnBrk="1" hangingPunct="1">
              <a:lnSpc>
                <a:spcPct val="80000"/>
              </a:lnSpc>
              <a:buFontTx/>
              <a:buNone/>
            </a:pPr>
            <a:endParaRPr lang="en-US" altLang="en-US" sz="2400" u="sng"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24707">
                                            <p:txEl>
                                              <p:pRg st="0" end="0"/>
                                            </p:txEl>
                                          </p:spTgt>
                                        </p:tgtEl>
                                        <p:attrNameLst>
                                          <p:attrName>style.visibility</p:attrName>
                                        </p:attrNameLst>
                                      </p:cBhvr>
                                      <p:to>
                                        <p:strVal val="visible"/>
                                      </p:to>
                                    </p:set>
                                    <p:animEffect transition="in" filter="blinds(horizontal)">
                                      <p:cBhvr>
                                        <p:cTn id="7" dur="500"/>
                                        <p:tgtEl>
                                          <p:spTgt spid="12247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4707">
                                            <p:txEl>
                                              <p:pRg st="1" end="1"/>
                                            </p:txEl>
                                          </p:spTgt>
                                        </p:tgtEl>
                                        <p:attrNameLst>
                                          <p:attrName>style.visibility</p:attrName>
                                        </p:attrNameLst>
                                      </p:cBhvr>
                                      <p:to>
                                        <p:strVal val="visible"/>
                                      </p:to>
                                    </p:set>
                                    <p:animEffect transition="in" filter="blinds(horizontal)">
                                      <p:cBhvr>
                                        <p:cTn id="10" dur="500"/>
                                        <p:tgtEl>
                                          <p:spTgt spid="12247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24707">
                                            <p:txEl>
                                              <p:pRg st="2" end="2"/>
                                            </p:txEl>
                                          </p:spTgt>
                                        </p:tgtEl>
                                        <p:attrNameLst>
                                          <p:attrName>style.visibility</p:attrName>
                                        </p:attrNameLst>
                                      </p:cBhvr>
                                      <p:to>
                                        <p:strVal val="visible"/>
                                      </p:to>
                                    </p:set>
                                    <p:animEffect transition="in" filter="blinds(horizontal)">
                                      <p:cBhvr>
                                        <p:cTn id="13" dur="500"/>
                                        <p:tgtEl>
                                          <p:spTgt spid="12247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24707">
                                            <p:txEl>
                                              <p:pRg st="3" end="3"/>
                                            </p:txEl>
                                          </p:spTgt>
                                        </p:tgtEl>
                                        <p:attrNameLst>
                                          <p:attrName>style.visibility</p:attrName>
                                        </p:attrNameLst>
                                      </p:cBhvr>
                                      <p:to>
                                        <p:strVal val="visible"/>
                                      </p:to>
                                    </p:set>
                                    <p:animEffect transition="in" filter="blinds(horizontal)">
                                      <p:cBhvr>
                                        <p:cTn id="16" dur="500"/>
                                        <p:tgtEl>
                                          <p:spTgt spid="122470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24707">
                                            <p:txEl>
                                              <p:pRg st="4" end="4"/>
                                            </p:txEl>
                                          </p:spTgt>
                                        </p:tgtEl>
                                        <p:attrNameLst>
                                          <p:attrName>style.visibility</p:attrName>
                                        </p:attrNameLst>
                                      </p:cBhvr>
                                      <p:to>
                                        <p:strVal val="visible"/>
                                      </p:to>
                                    </p:set>
                                    <p:animEffect transition="in" filter="blinds(horizontal)">
                                      <p:cBhvr>
                                        <p:cTn id="19" dur="500"/>
                                        <p:tgtEl>
                                          <p:spTgt spid="122470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24707">
                                            <p:txEl>
                                              <p:pRg st="5" end="5"/>
                                            </p:txEl>
                                          </p:spTgt>
                                        </p:tgtEl>
                                        <p:attrNameLst>
                                          <p:attrName>style.visibility</p:attrName>
                                        </p:attrNameLst>
                                      </p:cBhvr>
                                      <p:to>
                                        <p:strVal val="visible"/>
                                      </p:to>
                                    </p:set>
                                    <p:animEffect transition="in" filter="blinds(horizontal)">
                                      <p:cBhvr>
                                        <p:cTn id="22" dur="500"/>
                                        <p:tgtEl>
                                          <p:spTgt spid="1224707">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24707">
                                            <p:txEl>
                                              <p:pRg st="7" end="7"/>
                                            </p:txEl>
                                          </p:spTgt>
                                        </p:tgtEl>
                                        <p:attrNameLst>
                                          <p:attrName>style.visibility</p:attrName>
                                        </p:attrNameLst>
                                      </p:cBhvr>
                                      <p:to>
                                        <p:strVal val="visible"/>
                                      </p:to>
                                    </p:set>
                                    <p:animEffect transition="in" filter="blinds(horizontal)">
                                      <p:cBhvr>
                                        <p:cTn id="25" dur="500"/>
                                        <p:tgtEl>
                                          <p:spTgt spid="1224707">
                                            <p:txEl>
                                              <p:pRg st="7" end="7"/>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24707">
                                            <p:txEl>
                                              <p:pRg st="9" end="9"/>
                                            </p:txEl>
                                          </p:spTgt>
                                        </p:tgtEl>
                                        <p:attrNameLst>
                                          <p:attrName>style.visibility</p:attrName>
                                        </p:attrNameLst>
                                      </p:cBhvr>
                                      <p:to>
                                        <p:strVal val="visible"/>
                                      </p:to>
                                    </p:set>
                                    <p:animEffect transition="in" filter="blinds(horizontal)">
                                      <p:cBhvr>
                                        <p:cTn id="28" dur="500"/>
                                        <p:tgtEl>
                                          <p:spTgt spid="1224707">
                                            <p:txEl>
                                              <p:pRg st="9" end="9"/>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24707">
                                            <p:txEl>
                                              <p:pRg st="10" end="10"/>
                                            </p:txEl>
                                          </p:spTgt>
                                        </p:tgtEl>
                                        <p:attrNameLst>
                                          <p:attrName>style.visibility</p:attrName>
                                        </p:attrNameLst>
                                      </p:cBhvr>
                                      <p:to>
                                        <p:strVal val="visible"/>
                                      </p:to>
                                    </p:set>
                                    <p:animEffect transition="in" filter="blinds(horizontal)">
                                      <p:cBhvr>
                                        <p:cTn id="31" dur="500"/>
                                        <p:tgtEl>
                                          <p:spTgt spid="1224707">
                                            <p:txEl>
                                              <p:pRg st="10" end="10"/>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24707">
                                            <p:txEl>
                                              <p:pRg st="11" end="11"/>
                                            </p:txEl>
                                          </p:spTgt>
                                        </p:tgtEl>
                                        <p:attrNameLst>
                                          <p:attrName>style.visibility</p:attrName>
                                        </p:attrNameLst>
                                      </p:cBhvr>
                                      <p:to>
                                        <p:strVal val="visible"/>
                                      </p:to>
                                    </p:set>
                                    <p:animEffect transition="in" filter="blinds(horizontal)">
                                      <p:cBhvr>
                                        <p:cTn id="34" dur="500"/>
                                        <p:tgtEl>
                                          <p:spTgt spid="12247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0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17-</a:t>
            </a:r>
            <a:fld id="{AF289B0C-2F5F-43C8-B9AA-0B7FE11F3549}" type="slidenum">
              <a:rPr lang="en-US"/>
              <a:pPr>
                <a:defRPr/>
              </a:pPr>
              <a:t>8</a:t>
            </a:fld>
            <a:endParaRPr lang="en-US"/>
          </a:p>
        </p:txBody>
      </p:sp>
      <p:sp>
        <p:nvSpPr>
          <p:cNvPr id="1177602" name="Rectangle 2"/>
          <p:cNvSpPr>
            <a:spLocks noGrp="1" noChangeArrowheads="1"/>
          </p:cNvSpPr>
          <p:nvPr>
            <p:ph type="body" idx="1"/>
          </p:nvPr>
        </p:nvSpPr>
        <p:spPr>
          <a:xfrm>
            <a:off x="1066800" y="1600200"/>
            <a:ext cx="7620000" cy="4953000"/>
          </a:xfrm>
        </p:spPr>
        <p:txBody>
          <a:bodyPr lIns="90488" tIns="44450" rIns="90488" bIns="44450"/>
          <a:lstStyle/>
          <a:p>
            <a:pPr eaLnBrk="1" hangingPunct="1">
              <a:spcBef>
                <a:spcPts val="863"/>
              </a:spcBef>
            </a:pPr>
            <a:r>
              <a:rPr lang="en-US" altLang="en-US" sz="3200" smtClean="0"/>
              <a:t>Implied Authority: The Extension of Express Authority By Custom</a:t>
            </a:r>
          </a:p>
          <a:p>
            <a:pPr eaLnBrk="1" hangingPunct="1">
              <a:spcBef>
                <a:spcPts val="863"/>
              </a:spcBef>
            </a:pPr>
            <a:r>
              <a:rPr lang="en-US" altLang="en-US" sz="3200" smtClean="0"/>
              <a:t>Apparent Authority</a:t>
            </a:r>
          </a:p>
          <a:p>
            <a:pPr lvl="1" eaLnBrk="1" hangingPunct="1">
              <a:spcBef>
                <a:spcPts val="863"/>
              </a:spcBef>
            </a:pPr>
            <a:r>
              <a:rPr lang="en-US" altLang="en-US" sz="2800" smtClean="0"/>
              <a:t>Arises from the way agents present themselves to third parties</a:t>
            </a:r>
          </a:p>
          <a:p>
            <a:pPr lvl="1" eaLnBrk="1" hangingPunct="1">
              <a:spcBef>
                <a:spcPts val="863"/>
              </a:spcBef>
            </a:pPr>
            <a:r>
              <a:rPr lang="en-US" altLang="en-US" sz="2800" smtClean="0"/>
              <a:t>Also called agency by estoppel or ostensible authority</a:t>
            </a:r>
          </a:p>
          <a:p>
            <a:pPr lvl="2" eaLnBrk="1" hangingPunct="1">
              <a:spcBef>
                <a:spcPts val="863"/>
              </a:spcBef>
            </a:pPr>
            <a:r>
              <a:rPr lang="en-US" altLang="en-US" sz="2400" smtClean="0"/>
              <a:t>Examples:  Failure to notify of an agent’s retirement, allowing bank to use your name for another’s loan</a:t>
            </a:r>
          </a:p>
        </p:txBody>
      </p:sp>
      <p:sp>
        <p:nvSpPr>
          <p:cNvPr id="1177604" name="Rectangle 4"/>
          <p:cNvSpPr>
            <a:spLocks noGrp="1" noChangeArrowheads="1"/>
          </p:cNvSpPr>
          <p:nvPr>
            <p:ph type="title"/>
          </p:nvPr>
        </p:nvSpPr>
        <p:spPr/>
        <p:txBody>
          <a:bodyPr/>
          <a:lstStyle/>
          <a:p>
            <a:pPr eaLnBrk="1" hangingPunct="1">
              <a:defRPr/>
            </a:pPr>
            <a:r>
              <a:rPr lang="en-US" smtClean="0"/>
              <a:t>Agency Creation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02">
                                            <p:txEl>
                                              <p:pRg st="0" end="0"/>
                                            </p:txEl>
                                          </p:spTgt>
                                        </p:tgtEl>
                                        <p:attrNameLst>
                                          <p:attrName>style.visibility</p:attrName>
                                        </p:attrNameLst>
                                      </p:cBhvr>
                                      <p:to>
                                        <p:strVal val="visible"/>
                                      </p:to>
                                    </p:set>
                                    <p:animEffect transition="in" filter="blinds(horizontal)">
                                      <p:cBhvr>
                                        <p:cTn id="7" dur="500"/>
                                        <p:tgtEl>
                                          <p:spTgt spid="11776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7602">
                                            <p:txEl>
                                              <p:pRg st="1" end="1"/>
                                            </p:txEl>
                                          </p:spTgt>
                                        </p:tgtEl>
                                        <p:attrNameLst>
                                          <p:attrName>style.visibility</p:attrName>
                                        </p:attrNameLst>
                                      </p:cBhvr>
                                      <p:to>
                                        <p:strVal val="visible"/>
                                      </p:to>
                                    </p:set>
                                    <p:animEffect transition="in" filter="blinds(horizontal)">
                                      <p:cBhvr>
                                        <p:cTn id="12" dur="500"/>
                                        <p:tgtEl>
                                          <p:spTgt spid="11776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7602">
                                            <p:txEl>
                                              <p:pRg st="2" end="2"/>
                                            </p:txEl>
                                          </p:spTgt>
                                        </p:tgtEl>
                                        <p:attrNameLst>
                                          <p:attrName>style.visibility</p:attrName>
                                        </p:attrNameLst>
                                      </p:cBhvr>
                                      <p:to>
                                        <p:strVal val="visible"/>
                                      </p:to>
                                    </p:set>
                                    <p:animEffect transition="in" filter="blinds(horizontal)">
                                      <p:cBhvr>
                                        <p:cTn id="17" dur="500"/>
                                        <p:tgtEl>
                                          <p:spTgt spid="11776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77602">
                                            <p:txEl>
                                              <p:pRg st="3" end="3"/>
                                            </p:txEl>
                                          </p:spTgt>
                                        </p:tgtEl>
                                        <p:attrNameLst>
                                          <p:attrName>style.visibility</p:attrName>
                                        </p:attrNameLst>
                                      </p:cBhvr>
                                      <p:to>
                                        <p:strVal val="visible"/>
                                      </p:to>
                                    </p:set>
                                    <p:animEffect transition="in" filter="blinds(horizontal)">
                                      <p:cBhvr>
                                        <p:cTn id="22" dur="500"/>
                                        <p:tgtEl>
                                          <p:spTgt spid="1177602">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77602">
                                            <p:txEl>
                                              <p:pRg st="4" end="4"/>
                                            </p:txEl>
                                          </p:spTgt>
                                        </p:tgtEl>
                                        <p:attrNameLst>
                                          <p:attrName>style.visibility</p:attrName>
                                        </p:attrNameLst>
                                      </p:cBhvr>
                                      <p:to>
                                        <p:strVal val="visible"/>
                                      </p:to>
                                    </p:set>
                                    <p:animEffect transition="in" filter="blinds(horizontal)">
                                      <p:cBhvr>
                                        <p:cTn id="25" dur="500"/>
                                        <p:tgtEl>
                                          <p:spTgt spid="11776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02" grpId="0" build="p" bldLvl="2"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MT Extra Bol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1388</TotalTime>
  <Words>1307</Words>
  <Application>Microsoft Office PowerPoint</Application>
  <PresentationFormat>On-screen Show (4:3)</PresentationFormat>
  <Paragraphs>281</Paragraphs>
  <Slides>36</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Bickley Script</vt:lpstr>
      <vt:lpstr>Marlett</vt:lpstr>
      <vt:lpstr>Times New Roman</vt:lpstr>
      <vt:lpstr>Times New Roman MT Extra Bold</vt:lpstr>
      <vt:lpstr>Default Design</vt:lpstr>
      <vt:lpstr>PowerPoint Presentation</vt:lpstr>
      <vt:lpstr>Terminology</vt:lpstr>
      <vt:lpstr>Terminology</vt:lpstr>
      <vt:lpstr>Terminology</vt:lpstr>
      <vt:lpstr>Terminology</vt:lpstr>
      <vt:lpstr>Agency Creation</vt:lpstr>
      <vt:lpstr>Agency Creation</vt:lpstr>
      <vt:lpstr>Signing As An Agent</vt:lpstr>
      <vt:lpstr>Agency Creation</vt:lpstr>
      <vt:lpstr>Apparent Authority</vt:lpstr>
      <vt:lpstr>Agency Creation</vt:lpstr>
      <vt:lpstr>Principal-Agent Relationship</vt:lpstr>
      <vt:lpstr>Fiduciary Duties</vt:lpstr>
      <vt:lpstr>Duty of Loyalty</vt:lpstr>
      <vt:lpstr> Noncompete Agreements </vt:lpstr>
      <vt:lpstr>Rights and Duties</vt:lpstr>
      <vt:lpstr>Principal’s Liability</vt:lpstr>
      <vt:lpstr>Principal’s Liability</vt:lpstr>
      <vt:lpstr>Contract Liability of Disclosed Principal</vt:lpstr>
      <vt:lpstr>Contract Liability of Undisclosed or Partially Disclosed Principal</vt:lpstr>
      <vt:lpstr>Principal’s Liability</vt:lpstr>
      <vt:lpstr>Scope of Employment</vt:lpstr>
      <vt:lpstr>Non-Scope Issues</vt:lpstr>
      <vt:lpstr>Principal’s Liability</vt:lpstr>
      <vt:lpstr>Agency Termination</vt:lpstr>
      <vt:lpstr>Termination of At-Will</vt:lpstr>
      <vt:lpstr>Termination of At-Will</vt:lpstr>
      <vt:lpstr>Termination of At-Will</vt:lpstr>
      <vt:lpstr>Termination of At-Will</vt:lpstr>
      <vt:lpstr>Termination of At-Will</vt:lpstr>
      <vt:lpstr>Termination of At-Will</vt:lpstr>
      <vt:lpstr>Public Policy</vt:lpstr>
      <vt:lpstr>Public Policy</vt:lpstr>
      <vt:lpstr>Public Policy</vt:lpstr>
      <vt:lpstr>Whistleblowing Tips</vt:lpstr>
      <vt:lpstr>International Law</vt:lpstr>
    </vt:vector>
  </TitlesOfParts>
  <Company>UTB/TSC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Jennings 7th Ed.  Business-Legal Ethical Global</dc:title>
  <dc:creator>Joe Zavaletta</dc:creator>
  <cp:lastModifiedBy>Laurie</cp:lastModifiedBy>
  <cp:revision>337</cp:revision>
  <dcterms:created xsi:type="dcterms:W3CDTF">2005-02-05T01:05:54Z</dcterms:created>
  <dcterms:modified xsi:type="dcterms:W3CDTF">2015-08-07T19:16:55Z</dcterms:modified>
</cp:coreProperties>
</file>