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29" r:id="rId2"/>
    <p:sldId id="322" r:id="rId3"/>
    <p:sldId id="323" r:id="rId4"/>
    <p:sldId id="324" r:id="rId5"/>
    <p:sldId id="257" r:id="rId6"/>
    <p:sldId id="258" r:id="rId7"/>
    <p:sldId id="259" r:id="rId8"/>
    <p:sldId id="260" r:id="rId9"/>
    <p:sldId id="261" r:id="rId10"/>
    <p:sldId id="325" r:id="rId11"/>
    <p:sldId id="262" r:id="rId12"/>
    <p:sldId id="317" r:id="rId13"/>
    <p:sldId id="316" r:id="rId14"/>
    <p:sldId id="264" r:id="rId15"/>
    <p:sldId id="318" r:id="rId16"/>
    <p:sldId id="270" r:id="rId17"/>
    <p:sldId id="266" r:id="rId18"/>
    <p:sldId id="319" r:id="rId19"/>
    <p:sldId id="267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82" r:id="rId31"/>
    <p:sldId id="279" r:id="rId32"/>
    <p:sldId id="280" r:id="rId33"/>
    <p:sldId id="281" r:id="rId34"/>
    <p:sldId id="283" r:id="rId35"/>
    <p:sldId id="284" r:id="rId36"/>
    <p:sldId id="285" r:id="rId37"/>
    <p:sldId id="286" r:id="rId38"/>
    <p:sldId id="287" r:id="rId39"/>
    <p:sldId id="326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307" r:id="rId51"/>
    <p:sldId id="298" r:id="rId52"/>
    <p:sldId id="328" r:id="rId53"/>
    <p:sldId id="299" r:id="rId54"/>
    <p:sldId id="300" r:id="rId55"/>
    <p:sldId id="320" r:id="rId56"/>
    <p:sldId id="327" r:id="rId57"/>
    <p:sldId id="301" r:id="rId58"/>
    <p:sldId id="302" r:id="rId59"/>
    <p:sldId id="304" r:id="rId60"/>
    <p:sldId id="305" r:id="rId61"/>
    <p:sldId id="321" r:id="rId62"/>
    <p:sldId id="306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9466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85414A6-0356-490F-8F6C-F739448B017C}" type="datetimeFigureOut">
              <a:rPr lang="en-US"/>
              <a:pPr>
                <a:defRPr/>
              </a:pPr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A47737-12E2-4C50-8F1B-F3C212FF5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7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2AF5EDF-509D-4289-9C35-04AC7BEA6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2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68FE1A-4D84-44E4-A601-B0BA9AFE9E05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67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D621C2-784A-4D47-ABA0-9518E9ECD7E7}" type="slidenum">
              <a:rPr lang="en-US" smtClean="0">
                <a:latin typeface="Arial" pitchFamily="34" charset="0"/>
              </a:rPr>
              <a:pPr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69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6DCB23-EB82-49BF-8EAD-31D6DF97BC76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92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7AA48-54F3-4ADD-9991-26F9E78298BB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18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CC4B3-16EB-49CE-AD5B-902766EE49B0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04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E4EB13-1DFC-4D26-A922-F150ED14418A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6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21188E-9E97-40BE-B925-4447DF658DD8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1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571CC4-B03D-4168-B3B6-8455C878F654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0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A79954-C3BF-445D-B0FB-28E3858A0E20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76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CAE9E3-1C1D-4727-80DC-7D5501C00787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37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6911A8-854E-40EE-916D-B09A18784F35}" type="slidenum">
              <a:rPr lang="en-US" smtClean="0">
                <a:latin typeface="Arial" pitchFamily="34" charset="0"/>
              </a:rPr>
              <a:pPr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1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B87CB-D28F-411D-8706-7E839D124C06}" type="slidenum">
              <a:rPr lang="en-US" smtClean="0">
                <a:latin typeface="Arial" pitchFamily="34" charset="0"/>
              </a:rPr>
              <a:pPr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57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6E623F-A7F0-491D-AAD0-C91714F50D9F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1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3D1E0-83B8-4B8A-8AAB-5E5514C49AB1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43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F2FC7-DA24-4468-A18A-432CFF3673C4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68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6E1839-4B84-4709-A7B8-8612F10BFCE8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07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C8044-CF8C-462A-92CB-50EEB98ECBD9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82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54BE8-55FC-40D8-888D-3C609DF9E758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79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F76882-8200-4E9A-91D8-25284A9103EA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27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2AAB87-1671-4382-A219-71EE5DA9D846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76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249FB8-7C04-423D-A7A8-DF2F62A6B993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81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B6A672-B829-41A9-86C2-41B42206CDF2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38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BC9372-EDDC-4EC8-98D3-B21E8092272E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907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AE70CB-BB9A-41AC-B1A8-0B308276926B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99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E33D6D-CABA-4EB4-A23F-448372F26414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27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36101-18AA-4FD1-8635-D0BBB812357B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843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DF89AD-EBAB-4B2A-B710-2231D2CC2E31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32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4D96-EB12-42E9-8D71-E6886A643881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1661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049A8C-DA75-4877-A773-B097DE84B7D7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3958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9F89DF-14E1-4AA3-82D6-7AC6616B8225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90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54D187-E410-45E1-9E5A-4050A0AE64B1}" type="slidenum">
              <a:rPr lang="en-US" smtClean="0">
                <a:latin typeface="Arial" pitchFamily="34" charset="0"/>
              </a:rPr>
              <a:pPr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7325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D58EB3-EF75-4DFD-AC3E-ADAC7B828855}" type="slidenum">
              <a:rPr lang="en-US" smtClean="0">
                <a:latin typeface="Arial" pitchFamily="34" charset="0"/>
              </a:rPr>
              <a:pPr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63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EAFDC6-60CA-4FAC-97DB-2C0DA2C33738}" type="slidenum">
              <a:rPr lang="en-US" smtClean="0">
                <a:latin typeface="Arial" pitchFamily="34" charset="0"/>
              </a:rPr>
              <a:pPr>
                <a:defRPr/>
              </a:pPr>
              <a:t>47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2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0F846F-D1DA-4FD8-9356-D0526B2B2945}" type="slidenum">
              <a:rPr lang="en-US" smtClean="0">
                <a:latin typeface="Arial" pitchFamily="34" charset="0"/>
              </a:rPr>
              <a:pPr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146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6DB58D-EF56-4B05-89EA-D1A611676D96}" type="slidenum">
              <a:rPr lang="en-US" smtClean="0">
                <a:latin typeface="Arial" pitchFamily="34" charset="0"/>
              </a:rPr>
              <a:pPr>
                <a:defRPr/>
              </a:pPr>
              <a:t>48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8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867D0-7357-44D2-B196-041558340100}" type="slidenum">
              <a:rPr lang="en-US" smtClean="0">
                <a:latin typeface="Arial" pitchFamily="34" charset="0"/>
              </a:rPr>
              <a:pPr>
                <a:defRPr/>
              </a:pPr>
              <a:t>49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24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6C8000-5816-4B45-85CF-1AD6651FA732}" type="slidenum">
              <a:rPr lang="en-US" smtClean="0">
                <a:latin typeface="Arial" pitchFamily="34" charset="0"/>
              </a:rPr>
              <a:pPr>
                <a:defRPr/>
              </a:pPr>
              <a:t>50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25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42542E-0ADE-49AE-8469-44EB69193BF6}" type="slidenum">
              <a:rPr lang="en-US" smtClean="0">
                <a:latin typeface="Arial" pitchFamily="34" charset="0"/>
              </a:rPr>
              <a:pPr>
                <a:defRPr/>
              </a:pPr>
              <a:t>52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8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BF66AF-D3C9-4999-8D05-7F3702EA40C4}" type="slidenum">
              <a:rPr lang="en-US" smtClean="0">
                <a:latin typeface="Arial" pitchFamily="34" charset="0"/>
              </a:rPr>
              <a:pPr>
                <a:defRPr/>
              </a:pPr>
              <a:t>53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333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F34C05-D38A-475E-9C3A-916F7FB80E74}" type="slidenum">
              <a:rPr lang="en-US" smtClean="0">
                <a:latin typeface="Arial" pitchFamily="34" charset="0"/>
              </a:rPr>
              <a:pPr>
                <a:defRPr/>
              </a:pPr>
              <a:t>56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18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C2F862-40B6-40EF-8880-B0084565121F}" type="slidenum">
              <a:rPr lang="en-US" smtClean="0">
                <a:latin typeface="Arial" pitchFamily="34" charset="0"/>
              </a:rPr>
              <a:pPr>
                <a:defRPr/>
              </a:pPr>
              <a:t>57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53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E27A41-F929-465F-9C07-6C17C9B60E4A}" type="slidenum">
              <a:rPr lang="en-US" smtClean="0">
                <a:latin typeface="Arial" pitchFamily="34" charset="0"/>
              </a:rPr>
              <a:pPr>
                <a:defRPr/>
              </a:pPr>
              <a:t>58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41566-7128-4483-8ABA-515E0C388F08}" type="slidenum">
              <a:rPr lang="en-US" smtClean="0">
                <a:latin typeface="Arial" pitchFamily="34" charset="0"/>
              </a:rPr>
              <a:pPr>
                <a:defRPr/>
              </a:pPr>
              <a:t>59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4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B3724C-011D-4C70-B6AE-1AFCCEE53AFF}" type="slidenum">
              <a:rPr lang="en-US" smtClean="0">
                <a:latin typeface="Arial" pitchFamily="34" charset="0"/>
              </a:rPr>
              <a:pPr>
                <a:defRPr/>
              </a:pPr>
              <a:t>61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52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AEA7FF-E421-4E63-BF60-09C93F4A09A3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759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9B4D7-759F-4160-93B6-3EE741101136}" type="slidenum">
              <a:rPr lang="en-US" smtClean="0">
                <a:latin typeface="Arial" pitchFamily="34" charset="0"/>
              </a:rPr>
              <a:pPr>
                <a:defRPr/>
              </a:pPr>
              <a:t>62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959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54228F-0CB1-4EF5-B992-DF1AC569ABDC}" type="slidenum">
              <a:rPr lang="en-US" smtClean="0">
                <a:latin typeface="Arial" pitchFamily="34" charset="0"/>
              </a:rPr>
              <a:pPr>
                <a:defRPr/>
              </a:pPr>
              <a:t>63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023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9056A3-7C69-4C47-947B-3FCD86038EB5}" type="slidenum">
              <a:rPr lang="en-US" smtClean="0">
                <a:latin typeface="Arial" pitchFamily="34" charset="0"/>
              </a:rPr>
              <a:pPr>
                <a:defRPr/>
              </a:pPr>
              <a:t>64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828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513D4-E2DC-4B09-B925-961692A14188}" type="slidenum">
              <a:rPr lang="en-US" smtClean="0">
                <a:latin typeface="Arial" pitchFamily="34" charset="0"/>
              </a:rPr>
              <a:pPr>
                <a:defRPr/>
              </a:pPr>
              <a:t>65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140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E898B0-F0CD-4FEF-9D1D-F46673A613DC}" type="slidenum">
              <a:rPr lang="en-US" smtClean="0">
                <a:latin typeface="Arial" pitchFamily="34" charset="0"/>
              </a:rPr>
              <a:pPr>
                <a:defRPr/>
              </a:pPr>
              <a:t>66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343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D205D6-99AC-4B74-80C9-F3332DC60E3C}" type="slidenum">
              <a:rPr lang="en-US" smtClean="0">
                <a:latin typeface="Arial" pitchFamily="34" charset="0"/>
              </a:rPr>
              <a:pPr>
                <a:defRPr/>
              </a:pPr>
              <a:t>67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43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4509D2-25D7-46DC-B3C8-B01560B0882D}" type="slidenum">
              <a:rPr lang="en-US" smtClean="0">
                <a:latin typeface="Arial" pitchFamily="34" charset="0"/>
              </a:rPr>
              <a:pPr>
                <a:defRPr/>
              </a:pPr>
              <a:t>68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214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60267F-B2C7-4BF8-BA5E-4A288A2E237A}" type="slidenum">
              <a:rPr lang="en-US" smtClean="0">
                <a:latin typeface="Arial" pitchFamily="34" charset="0"/>
              </a:rPr>
              <a:pPr>
                <a:defRPr/>
              </a:pPr>
              <a:t>69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17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5B35F-DC5E-4316-B85A-0E5F2BFAAEB8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2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93643-E7A1-4F8B-A1E9-8F9F4F3E0E14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14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EE2A68-E270-4116-B586-3D356FEC1A0B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1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B51C4A-FB47-4E1B-8993-85D325C060B1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5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1D92EAC1-33FD-491F-B4C4-261C2B215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4361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721F9B86-0C12-451E-B1AA-7C9780799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7709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53410EFF-9BD8-4A6F-9ED8-5F3C55A6E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1176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8"/>
            <a:ext cx="80772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2E774BA9-7A98-4849-8DE5-71A1607DD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26395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A22B1905-0B05-41E3-9322-51CE59E141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6787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14774356-1912-4AF0-9855-F81391BCE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25041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0082C5B4-90B4-4362-9E7E-12739E292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8187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85C1D6A8-589C-473C-AA82-45272B764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4939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0D431FD0-9551-4134-85AE-6DC89A5B1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6955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54005C79-B941-4147-87B3-C898CF904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177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2816E820-3257-4A99-B4AA-DAB4DA00B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2447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AF4A0AFF-B999-4FF2-843B-FF5A9217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50133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4CB19BD7-52F8-4D8C-9D5A-15E3C3D81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641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18-</a:t>
            </a:r>
            <a:fld id="{D7C7F82F-98BF-4F71-83CA-C7B9EDB65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altLang="en-US" sz="900" smtClean="0">
                <a:solidFill>
                  <a:schemeClr val="bg1"/>
                </a:solidFill>
              </a:rPr>
              <a:t>© 2015 Cengage Learning.  All Rights Reserved.  May not be scanned, copied or duplicated, or posted to a publicly accessible website, in whole or in part.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077200" cy="1219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7543800" cy="2133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800" b="1" smtClean="0"/>
              <a:t>Chapter 18</a:t>
            </a:r>
            <a:br>
              <a:rPr lang="en-US" altLang="en-US" sz="4800" b="1" smtClean="0"/>
            </a:br>
            <a:r>
              <a:rPr lang="en-US" altLang="en-US" sz="4800" b="1" smtClean="0"/>
              <a:t>Governance and Structure:  Forms of Doing Business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Its Legal, Ethical, and </a:t>
            </a:r>
            <a:b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</a:b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Global Environment</a:t>
            </a: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Marianne M. Jennings</a:t>
            </a:r>
          </a:p>
        </p:txBody>
      </p:sp>
      <p:pic>
        <p:nvPicPr>
          <p:cNvPr id="2053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10</a:t>
            </a:r>
            <a:r>
              <a:rPr lang="en-US" sz="2400" i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th</a:t>
            </a: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05CC241-DD96-44DA-A847-4868ED98CBE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Information in Articles of Partnership</a:t>
            </a:r>
          </a:p>
        </p:txBody>
      </p:sp>
      <p:sp>
        <p:nvSpPr>
          <p:cNvPr id="15288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00200"/>
            <a:ext cx="4038600" cy="4525963"/>
          </a:xfrm>
        </p:spPr>
        <p:txBody>
          <a:bodyPr/>
          <a:lstStyle/>
          <a:p>
            <a:pPr marL="347663" indent="-347663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/>
              <a:t>Minimum requirements</a:t>
            </a:r>
            <a:endParaRPr lang="en-US" altLang="en-US" sz="1800" smtClean="0"/>
          </a:p>
          <a:p>
            <a:pPr marL="347663" indent="-347663" eaLnBrk="1" hangingPunct="1">
              <a:lnSpc>
                <a:spcPct val="90000"/>
              </a:lnSpc>
              <a:buFontTx/>
              <a:buNone/>
            </a:pPr>
            <a:endParaRPr lang="en-US" altLang="en-US" sz="1700" smtClean="0"/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Names of the partners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Name of the partnership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Nature of the partnership’s business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The time frame of operation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Amount of each partner’s capital contribution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Managerial powers of partners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Rights and duties of partners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Accounting procedures for partnership books and records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Methods for sharing profits and losses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Salaries (if any) of the partners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Causes and methods of dissolution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Distribution of property if the partnership is terminated</a:t>
            </a:r>
          </a:p>
        </p:txBody>
      </p:sp>
      <p:sp>
        <p:nvSpPr>
          <p:cNvPr id="152883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410200" y="1600200"/>
            <a:ext cx="3276600" cy="4525963"/>
          </a:xfrm>
        </p:spPr>
        <p:txBody>
          <a:bodyPr/>
          <a:lstStyle/>
          <a:p>
            <a:pPr marL="347663" indent="-347663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smtClean="0"/>
              <a:t>Suggested provisions</a:t>
            </a:r>
          </a:p>
          <a:p>
            <a:pPr marL="347663" indent="-347663" eaLnBrk="1" hangingPunct="1">
              <a:lnSpc>
                <a:spcPct val="90000"/>
              </a:lnSpc>
              <a:buFontTx/>
              <a:buNone/>
            </a:pPr>
            <a:endParaRPr lang="en-US" altLang="en-US" sz="1700" b="1" smtClean="0"/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Disability issues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Insurance coverage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Sale of interest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Divorce of one of the partners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Indemnity agreements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Noncompetition agreements</a:t>
            </a:r>
          </a:p>
          <a:p>
            <a:pPr marL="347663" indent="-347663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 smtClean="0"/>
              <a:t>Leaves of absence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2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2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2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2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2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2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288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2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28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28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28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28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28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28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528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6" grpId="0" build="p"/>
      <p:bldP spid="152883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5FE0E37-2A89-448F-A523-84B62B16179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Partnership Formation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34300" cy="4419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Involuntary Formation:  By Implication</a:t>
            </a:r>
          </a:p>
          <a:p>
            <a:pPr lvl="1" eaLnBrk="1" hangingPunct="1"/>
            <a:r>
              <a:rPr lang="en-US" altLang="en-US" smtClean="0"/>
              <a:t>Sharing of profits</a:t>
            </a:r>
          </a:p>
          <a:p>
            <a:pPr lvl="1" eaLnBrk="1" hangingPunct="1"/>
            <a:r>
              <a:rPr lang="en-US" altLang="en-US" smtClean="0"/>
              <a:t>Constitutes prima facie evidence that a partnership exists</a:t>
            </a:r>
          </a:p>
          <a:p>
            <a:pPr lvl="1" eaLnBrk="1" hangingPunct="1"/>
            <a:r>
              <a:rPr lang="en-US" altLang="en-US" smtClean="0"/>
              <a:t>Exceptions—rent, wages, annuity to widow or estate, payment for goodwill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1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6C9F4B8-9AD7-424D-8B6F-5BCE198FC6F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Partnership Formation</a:t>
            </a:r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18.1</a:t>
            </a:r>
            <a:r>
              <a:rPr lang="en-US" altLang="en-US" b="1" smtClean="0"/>
              <a:t>    </a:t>
            </a:r>
            <a:r>
              <a:rPr lang="en-US" altLang="en-US" b="1" i="1" smtClean="0"/>
              <a:t>Byker v. Mannes</a:t>
            </a:r>
            <a:r>
              <a:rPr lang="en-US" altLang="en-US" b="1" smtClean="0"/>
              <a:t> (2002)</a:t>
            </a:r>
          </a:p>
          <a:p>
            <a:pPr lvl="1" eaLnBrk="1" hangingPunct="1"/>
            <a:r>
              <a:rPr lang="en-US" altLang="en-US" smtClean="0"/>
              <a:t>Was there a partnership created?</a:t>
            </a:r>
          </a:p>
          <a:p>
            <a:pPr lvl="1" eaLnBrk="1" hangingPunct="1"/>
            <a:r>
              <a:rPr lang="en-US" altLang="en-US" smtClean="0"/>
              <a:t>When did the relationship legally end?</a:t>
            </a:r>
          </a:p>
          <a:p>
            <a:pPr lvl="1" eaLnBrk="1" hangingPunct="1"/>
            <a:r>
              <a:rPr lang="en-US" altLang="en-US" smtClean="0"/>
              <a:t>Is Mannes liable to Byker?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A928D6A-10A1-4150-A416-DD317C7B99E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1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Partnership Formation</a:t>
            </a: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Involuntary Formation:  Partnership by Estoppel (or Ostensible Partner)</a:t>
            </a:r>
          </a:p>
          <a:p>
            <a:pPr lvl="1" eaLnBrk="1" hangingPunct="1"/>
            <a:r>
              <a:rPr lang="en-US" altLang="en-US" smtClean="0"/>
              <a:t>Results when someone allows the inference to be made that he/she is a partner</a:t>
            </a:r>
          </a:p>
          <a:p>
            <a:pPr lvl="1" eaLnBrk="1" hangingPunct="1"/>
            <a:r>
              <a:rPr lang="en-US" altLang="en-US" smtClean="0"/>
              <a:t>Allowing name to be used to get a loan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5F8DCFD-6EE0-43B5-9621-175585AA617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Partnership Funding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Sources of Funding</a:t>
            </a:r>
          </a:p>
          <a:p>
            <a:pPr lvl="1" eaLnBrk="1" hangingPunct="1"/>
            <a:r>
              <a:rPr lang="en-US" altLang="en-US" smtClean="0"/>
              <a:t>Capital contributions of partners</a:t>
            </a:r>
          </a:p>
          <a:p>
            <a:pPr lvl="1" eaLnBrk="1" hangingPunct="1"/>
            <a:r>
              <a:rPr lang="en-US" altLang="en-US" smtClean="0"/>
              <a:t>Loans by partners</a:t>
            </a:r>
          </a:p>
          <a:p>
            <a:pPr lvl="1" eaLnBrk="1" hangingPunct="1"/>
            <a:r>
              <a:rPr lang="en-US" altLang="en-US" smtClean="0"/>
              <a:t>Outside loans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27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C2E576E7-538A-4542-A711-9BAE1E16E2E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Partnership Liability</a:t>
            </a: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525963"/>
          </a:xfrm>
        </p:spPr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Mutual Principals and Agents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Partnership assets reachable by partnership creditors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Personal assets reachable by partnership creditors when partnership assets are exhausted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b="1" smtClean="0">
                <a:solidFill>
                  <a:srgbClr val="FFFF66"/>
                </a:solidFill>
              </a:rPr>
              <a:t>Case 18.2    </a:t>
            </a:r>
            <a:r>
              <a:rPr lang="en-US" altLang="en-US" sz="3200" b="1" i="1" smtClean="0"/>
              <a:t>Vrabel v. Acri</a:t>
            </a:r>
            <a:r>
              <a:rPr lang="en-US" altLang="en-US" sz="3200" i="1" smtClean="0"/>
              <a:t> </a:t>
            </a:r>
            <a:r>
              <a:rPr lang="en-US" altLang="en-US" sz="3200" b="1" smtClean="0"/>
              <a:t>(1952)</a:t>
            </a:r>
            <a:endParaRPr lang="en-US" altLang="en-US" sz="3200" b="1" i="1" smtClean="0"/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Why wasn’t Mr. Acri a defendant?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Is Ms. Acri liable for the injuries?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1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1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26057985-00FD-4E0E-8AE3-5B10E4BAD75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Partnership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Tax Issues</a:t>
            </a:r>
          </a:p>
          <a:p>
            <a:pPr lvl="1" eaLnBrk="1" hangingPunct="1"/>
            <a:r>
              <a:rPr lang="en-US" altLang="en-US" smtClean="0"/>
              <a:t>Partnership does not pay taxes</a:t>
            </a:r>
          </a:p>
          <a:p>
            <a:pPr lvl="1" eaLnBrk="1" hangingPunct="1"/>
            <a:r>
              <a:rPr lang="en-US" altLang="en-US" smtClean="0"/>
              <a:t>Partnership files informational return</a:t>
            </a:r>
          </a:p>
          <a:p>
            <a:pPr lvl="1" eaLnBrk="1" hangingPunct="1"/>
            <a:r>
              <a:rPr lang="en-US" altLang="en-US" smtClean="0"/>
              <a:t>Partners report income and losses on their returns</a:t>
            </a:r>
          </a:p>
          <a:p>
            <a:pPr eaLnBrk="1" hangingPunct="1"/>
            <a:endParaRPr lang="en-US" altLang="en-US" sz="40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2989246B-957D-43C2-8BA2-B1E18B18F88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05700" cy="4724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Partnership Control</a:t>
            </a:r>
          </a:p>
          <a:p>
            <a:pPr lvl="1" eaLnBrk="1" hangingPunct="1"/>
            <a:r>
              <a:rPr lang="en-US" altLang="en-US" smtClean="0"/>
              <a:t>Unless otherwise agreed, each has equal management authority</a:t>
            </a:r>
          </a:p>
          <a:p>
            <a:pPr lvl="1" eaLnBrk="1" hangingPunct="1"/>
            <a:r>
              <a:rPr lang="en-US" altLang="en-US" smtClean="0"/>
              <a:t>May delegate day-to-day authority to one partner</a:t>
            </a:r>
          </a:p>
          <a:p>
            <a:pPr lvl="1" eaLnBrk="1" hangingPunct="1"/>
            <a:r>
              <a:rPr lang="en-US" altLang="en-US" smtClean="0"/>
              <a:t>Each partner is mutual principal and agent of the others</a:t>
            </a:r>
          </a:p>
        </p:txBody>
      </p:sp>
      <p:sp>
        <p:nvSpPr>
          <p:cNvPr id="1413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Partnership Management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23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303C297-CEF6-4D05-A5CD-6ABE231754A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Partnership Management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Borrowing—Done Routinely In Most Partnerships</a:t>
            </a:r>
          </a:p>
          <a:p>
            <a:pPr eaLnBrk="1" hangingPunct="1"/>
            <a:r>
              <a:rPr lang="en-US" altLang="en-US" smtClean="0"/>
              <a:t>Unanimous Consent Required for Confession of Judgment, Selling Goodwill, and Admission of Another Partner</a:t>
            </a:r>
          </a:p>
          <a:p>
            <a:pPr eaLnBrk="1" hangingPunct="1"/>
            <a:r>
              <a:rPr lang="en-US" altLang="en-US" smtClean="0"/>
              <a:t>No Compensation for Work Unless Agreed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5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441D0788-3FA3-413A-9E85-EB57DE7882F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724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Fiduciary Duties</a:t>
            </a:r>
          </a:p>
          <a:p>
            <a:pPr lvl="1" eaLnBrk="1" hangingPunct="1"/>
            <a:r>
              <a:rPr lang="en-US" altLang="en-US" smtClean="0"/>
              <a:t>Mutual principals and agents</a:t>
            </a:r>
          </a:p>
          <a:p>
            <a:pPr lvl="1" eaLnBrk="1" hangingPunct="1"/>
            <a:r>
              <a:rPr lang="en-US" altLang="en-US" smtClean="0"/>
              <a:t>Each is to act in the best interests of the partnership</a:t>
            </a:r>
          </a:p>
          <a:p>
            <a:pPr eaLnBrk="1" hangingPunct="1"/>
            <a:r>
              <a:rPr lang="en-US" altLang="en-US" smtClean="0"/>
              <a:t>Partnership Property</a:t>
            </a:r>
          </a:p>
          <a:p>
            <a:pPr lvl="1" eaLnBrk="1" hangingPunct="1"/>
            <a:r>
              <a:rPr lang="en-US" altLang="en-US" smtClean="0"/>
              <a:t>Property contributed to the firm or purchased with partnership assets</a:t>
            </a:r>
          </a:p>
          <a:p>
            <a:pPr lvl="1" eaLnBrk="1" hangingPunct="1"/>
            <a:r>
              <a:rPr lang="en-US" altLang="en-US" smtClean="0"/>
              <a:t>Own property as tenants in partnership</a:t>
            </a:r>
          </a:p>
        </p:txBody>
      </p:sp>
      <p:sp>
        <p:nvSpPr>
          <p:cNvPr id="141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Partnership Management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171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D4CF2B54-9BCE-40F7-BB06-DA9EA5F6A9F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522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Comparison of Business Organizations</a:t>
            </a:r>
          </a:p>
        </p:txBody>
      </p:sp>
      <p:graphicFrame>
        <p:nvGraphicFramePr>
          <p:cNvPr id="1522756" name="Group 68"/>
          <p:cNvGraphicFramePr>
            <a:graphicFrameLocks noGrp="1"/>
          </p:cNvGraphicFramePr>
          <p:nvPr>
            <p:ph/>
          </p:nvPr>
        </p:nvGraphicFramePr>
        <p:xfrm>
          <a:off x="1066800" y="1600200"/>
          <a:ext cx="7848600" cy="5257800"/>
        </p:xfrm>
        <a:graphic>
          <a:graphicData uri="http://schemas.openxmlformats.org/drawingml/2006/table">
            <a:tbl>
              <a:tblPr/>
              <a:tblGrid>
                <a:gridCol w="1554163"/>
                <a:gridCol w="1865312"/>
                <a:gridCol w="1943100"/>
                <a:gridCol w="2486025"/>
              </a:tblGrid>
              <a:tr h="359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Form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Formation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Funding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Management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979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Sole proprietorship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Partnership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Limited partnership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Corporation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 corporation or Subchapter 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Limited liability company (LLC)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Limited liability partnership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 formal requirements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Articles of partnership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Filing of articles of partnership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Formal filing of articles of incorporation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Same as above (special IRS filings)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Formal filing – articles of organization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Filing of articles of limited liability partnership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Individual provides funds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Capital contributions of partners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Capital contributions of general and limited partners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Debt (bonds)/equity (shareholders)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Same as above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Capital contributions of members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Capital contributions of partners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Individual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All partners or delegated to 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General partner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Board of directors, officers and/or executive committee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Same as above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 centralized management; all members manage or delegate to one member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All partners or delegated to one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CCF614C7-969B-492E-A47E-CE0AF49522A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Partnership Management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Transfers of Partners’ Interest</a:t>
            </a:r>
          </a:p>
          <a:p>
            <a:pPr lvl="1" eaLnBrk="1" hangingPunct="1"/>
            <a:r>
              <a:rPr lang="en-US" altLang="en-US" smtClean="0"/>
              <a:t>Partner’s interest is personal property</a:t>
            </a:r>
          </a:p>
          <a:p>
            <a:pPr lvl="1" eaLnBrk="1" hangingPunct="1"/>
            <a:r>
              <a:rPr lang="en-US" altLang="en-US" smtClean="0"/>
              <a:t>Can be pledged to creditors and transferred</a:t>
            </a:r>
          </a:p>
          <a:p>
            <a:pPr lvl="1" eaLnBrk="1" hangingPunct="1"/>
            <a:r>
              <a:rPr lang="en-US" altLang="en-US" smtClean="0"/>
              <a:t>Transferee does not become a partner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1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BA0ED47-0DA4-48FC-A1F3-70CF8B388D8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Transfers of Partners’ Interest</a:t>
            </a:r>
          </a:p>
          <a:p>
            <a:pPr lvl="1" eaLnBrk="1" hangingPunct="1"/>
            <a:r>
              <a:rPr lang="en-US" altLang="en-US" smtClean="0"/>
              <a:t>Admission of new partner requires unanimous consent</a:t>
            </a:r>
          </a:p>
          <a:p>
            <a:pPr lvl="1" eaLnBrk="1" hangingPunct="1"/>
            <a:r>
              <a:rPr lang="en-US" altLang="en-US" smtClean="0"/>
              <a:t>Transferring partner is not relieved of liability</a:t>
            </a:r>
          </a:p>
          <a:p>
            <a:pPr lvl="1" eaLnBrk="1" hangingPunct="1"/>
            <a:r>
              <a:rPr lang="en-US" altLang="en-US" smtClean="0"/>
              <a:t>Some partnership agreements require partners to offer it first to remaining partners</a:t>
            </a:r>
          </a:p>
        </p:txBody>
      </p:sp>
      <p:sp>
        <p:nvSpPr>
          <p:cNvPr id="141926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Partnership Management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9BE158C7-BC9B-4542-9F9B-CEFAD12EC73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Partnership Dissolution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One Partner No Longer Associated With the Partnership</a:t>
            </a:r>
          </a:p>
          <a:p>
            <a:pPr lvl="1" eaLnBrk="1" hangingPunct="1"/>
            <a:r>
              <a:rPr lang="en-US" altLang="en-US" smtClean="0"/>
              <a:t>Examples:  Retirement, death</a:t>
            </a:r>
          </a:p>
          <a:p>
            <a:pPr eaLnBrk="1" hangingPunct="1"/>
            <a:r>
              <a:rPr lang="en-US" altLang="en-US" smtClean="0"/>
              <a:t>Can Just Be a Change in Structure or Can Proceed to Termination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6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2E3432F5-26A0-4C62-9A47-F41BB11A162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5029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Dissolution Methods                </a:t>
            </a:r>
          </a:p>
          <a:p>
            <a:pPr lvl="1" eaLnBrk="1" hangingPunct="1"/>
            <a:r>
              <a:rPr lang="en-US" altLang="en-US" sz="2800" smtClean="0"/>
              <a:t>By agreement         </a:t>
            </a:r>
          </a:p>
          <a:p>
            <a:pPr lvl="1" eaLnBrk="1" hangingPunct="1"/>
            <a:r>
              <a:rPr lang="en-US" altLang="en-US" sz="2800" smtClean="0"/>
              <a:t>By operation of law: Death of a partner, bankruptcy of partnership or partner</a:t>
            </a:r>
          </a:p>
          <a:p>
            <a:pPr lvl="1" eaLnBrk="1" hangingPunct="1"/>
            <a:r>
              <a:rPr lang="en-US" altLang="en-US" sz="2800" smtClean="0"/>
              <a:t>Court order</a:t>
            </a:r>
          </a:p>
          <a:p>
            <a:pPr eaLnBrk="1" hangingPunct="1"/>
            <a:r>
              <a:rPr lang="en-US" altLang="en-US" sz="3200" smtClean="0"/>
              <a:t>Termination</a:t>
            </a:r>
          </a:p>
          <a:p>
            <a:pPr lvl="1" eaLnBrk="1" hangingPunct="1"/>
            <a:r>
              <a:rPr lang="en-US" altLang="en-US" sz="2800" smtClean="0"/>
              <a:t>Assets are liquidated</a:t>
            </a:r>
          </a:p>
          <a:p>
            <a:pPr lvl="1" eaLnBrk="1" hangingPunct="1"/>
            <a:r>
              <a:rPr lang="en-US" altLang="en-US" sz="2800" smtClean="0"/>
              <a:t>Distribute in this order:  outside creditors; partners’ advances (loans); capital contributions; profits</a:t>
            </a:r>
          </a:p>
        </p:txBody>
      </p:sp>
      <p:sp>
        <p:nvSpPr>
          <p:cNvPr id="1425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Partnership Dissolution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2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1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D3B62BB4-ACA6-4B14-95D0-1AFEDCC5251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Governed by Uniform Limited Partnership Act (ULPA) 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Revised Uniform Limited Partnership Act (RULPA)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Recent revision adopted in nearly all states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Use ULPA or RULPA when no agreement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RULPA addresses the needs of the larger limited partnership</a:t>
            </a:r>
          </a:p>
        </p:txBody>
      </p:sp>
      <p:sp>
        <p:nvSpPr>
          <p:cNvPr id="142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Limited Partnerships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459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29E69D16-F647-4098-924E-4CFA3EF3B8F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Structure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Must have at least one general partner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Must have at least one limited partner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Liability of limited partner is limited to capital contribution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Liability of general partner is unlimited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Formation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Must meet statutory requirements; if not met a general partnership may be created</a:t>
            </a:r>
          </a:p>
        </p:txBody>
      </p:sp>
      <p:sp>
        <p:nvSpPr>
          <p:cNvPr id="14295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Formation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2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2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9E17B4A-83B0-43FC-BBC9-8A862AFFC52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Must File Certificate of Limited Partnership (see text for list of requirements and note differences between ULPA and RULPA)</a:t>
            </a:r>
          </a:p>
          <a:p>
            <a:pPr lvl="1" eaLnBrk="1" hangingPunct="1"/>
            <a:r>
              <a:rPr lang="en-US" altLang="en-US" smtClean="0"/>
              <a:t>RULPA is much briefer</a:t>
            </a:r>
          </a:p>
          <a:p>
            <a:pPr eaLnBrk="1" hangingPunct="1"/>
            <a:r>
              <a:rPr lang="en-US" altLang="en-US" smtClean="0"/>
              <a:t>Corrections Can Be Filed By Limited Partners</a:t>
            </a:r>
          </a:p>
        </p:txBody>
      </p:sp>
      <p:sp>
        <p:nvSpPr>
          <p:cNvPr id="143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Formation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5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999BD1F0-C88F-4457-A61C-7FD20DEAC9D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Formation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Formation – the RULPA Requires the Following Information for Formation of a Limited Partnership</a:t>
            </a:r>
          </a:p>
          <a:p>
            <a:pPr lvl="1" eaLnBrk="1" hangingPunct="1"/>
            <a:r>
              <a:rPr lang="en-US" altLang="en-US" sz="2800" smtClean="0"/>
              <a:t>Name - must contain the words “Limited Partnership”</a:t>
            </a:r>
          </a:p>
          <a:p>
            <a:pPr lvl="1" eaLnBrk="1" hangingPunct="1"/>
            <a:r>
              <a:rPr lang="en-US" altLang="en-US" sz="2800" smtClean="0"/>
              <a:t>Address of principal place of business</a:t>
            </a:r>
          </a:p>
          <a:p>
            <a:pPr lvl="1" eaLnBrk="1" hangingPunct="1"/>
            <a:r>
              <a:rPr lang="en-US" altLang="en-US" sz="2800" smtClean="0"/>
              <a:t>Name and address of statutory agent for services process</a:t>
            </a:r>
          </a:p>
          <a:p>
            <a:pPr lvl="1" eaLnBrk="1" hangingPunct="1"/>
            <a:r>
              <a:rPr lang="en-US" altLang="en-US" sz="2800" smtClean="0"/>
              <a:t>Business address of general partner</a:t>
            </a:r>
          </a:p>
          <a:p>
            <a:pPr lvl="1" eaLnBrk="1" hangingPunct="1"/>
            <a:r>
              <a:rPr lang="en-US" altLang="en-US" sz="2800" smtClean="0"/>
              <a:t>Latest date for dissolution of partnership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D82F7031-46E8-4D4D-A245-A22C6432F209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Sources of Funding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Limited partners provide most of the financing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Limited partners can contribute services under RULPA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Loans are used—called advances when made by partners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Under RULPA, limited partners can use services already given as a contribution</a:t>
            </a:r>
          </a:p>
        </p:txBody>
      </p:sp>
      <p:sp>
        <p:nvSpPr>
          <p:cNvPr id="1435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Funding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1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0C7E389-A262-40ED-89BC-75773EBB00A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648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smtClean="0"/>
              <a:t>Limited Partners Have Limited Liability But Cannot Participate in Management</a:t>
            </a:r>
          </a:p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3200" smtClean="0"/>
              <a:t>Under RULPA, Can Do the Following and Still Retain Limited Liability Status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Can be an employee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Can consult with and advise the general partner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Can act as a surety guarantor for the limited partnership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Can vote on amendments, dissolution, sale of property, and debt assumptions</a:t>
            </a:r>
          </a:p>
        </p:txBody>
      </p:sp>
      <p:sp>
        <p:nvSpPr>
          <p:cNvPr id="143770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Liability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99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3760" name="Group 48"/>
          <p:cNvGraphicFramePr>
            <a:graphicFrameLocks noGrp="1"/>
          </p:cNvGraphicFramePr>
          <p:nvPr>
            <p:ph idx="1"/>
          </p:nvPr>
        </p:nvGraphicFramePr>
        <p:xfrm>
          <a:off x="1066800" y="1600200"/>
          <a:ext cx="7620000" cy="5192713"/>
        </p:xfrm>
        <a:graphic>
          <a:graphicData uri="http://schemas.openxmlformats.org/drawingml/2006/table">
            <a:tbl>
              <a:tblPr/>
              <a:tblGrid>
                <a:gridCol w="1600200"/>
                <a:gridCol w="3352800"/>
                <a:gridCol w="2667000"/>
              </a:tblGrid>
              <a:tr h="456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Form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Transfer Control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Taxes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6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Sole proprietorship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Partnership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Limited partnership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Corporation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 corporation or Subchapter 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Limited liability company (LLC)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Limited liability partnership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 transfer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Transfer interest but not partner 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Same as partnership (except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RULPA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Shares (with reasonable restrictions) are easily transferred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Restrictions on transfer to comply with S corporation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 transfer without consent of the majority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 admission without consent of majority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Individual pays on individual return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Partner takes profits and losses on individual return (flow-through)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Same as partnership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Corporation pays taxes; shareholders pay taxes on dividends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Shareholders pay taxes on profits; take losses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Flow-through treatment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Flow-through treatment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752D2DA0-2638-4DB6-8473-4FA8F9CFE65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731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Comparison of Business Organizations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E262125-C64E-4FF5-A349-84CA6177C05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Taxed the Same as General Partnerships</a:t>
            </a:r>
          </a:p>
          <a:p>
            <a:pPr eaLnBrk="1" hangingPunct="1"/>
            <a:r>
              <a:rPr lang="en-US" altLang="en-US" smtClean="0"/>
              <a:t>Partners Report Profits and Losses on Individual Returns</a:t>
            </a:r>
          </a:p>
          <a:p>
            <a:pPr eaLnBrk="1" hangingPunct="1"/>
            <a:r>
              <a:rPr lang="en-US" altLang="en-US" smtClean="0"/>
              <a:t>Limited Partners Get Direct Tax Benefits With Limited Liability</a:t>
            </a:r>
          </a:p>
          <a:p>
            <a:pPr eaLnBrk="1" hangingPunct="1"/>
            <a:r>
              <a:rPr lang="en-US" altLang="en-US" smtClean="0"/>
              <a:t>IRS Scrutinizes to be Certain it is a Partnership and Not a Corporation</a:t>
            </a:r>
          </a:p>
        </p:txBody>
      </p:sp>
      <p:sp>
        <p:nvSpPr>
          <p:cNvPr id="144589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Tax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891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EF356295-5B8C-46AA-9551-642EA49852F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Partner Relationships: Management is Responsibility of General Partner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Profits and Distributions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Authority belongs to general partner to make decisions here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Profits and losses are allocated on the basis of capital contributions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RULPA requires agreement for splitting profits and losses to be in writing</a:t>
            </a:r>
          </a:p>
        </p:txBody>
      </p:sp>
      <p:sp>
        <p:nvSpPr>
          <p:cNvPr id="143974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Profits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47" grpId="0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E07AAE6C-E8C0-4288-80A5-B872E58D054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Partner Authority</a:t>
            </a:r>
          </a:p>
          <a:p>
            <a:pPr lvl="1" eaLnBrk="1" hangingPunct="1"/>
            <a:r>
              <a:rPr lang="en-US" altLang="en-US" sz="2800" smtClean="0"/>
              <a:t>General partner has same authority as in general partnership</a:t>
            </a:r>
          </a:p>
          <a:p>
            <a:pPr lvl="1" eaLnBrk="1" hangingPunct="1"/>
            <a:r>
              <a:rPr lang="en-US" altLang="en-US" sz="2800" smtClean="0"/>
              <a:t>Can restrict by agreement</a:t>
            </a:r>
          </a:p>
          <a:p>
            <a:pPr lvl="1" eaLnBrk="1" hangingPunct="1"/>
            <a:r>
              <a:rPr lang="en-US" altLang="en-US" sz="2800" smtClean="0"/>
              <a:t>Consent of limited partners required for</a:t>
            </a:r>
          </a:p>
          <a:p>
            <a:pPr lvl="2" eaLnBrk="1" hangingPunct="1"/>
            <a:r>
              <a:rPr lang="en-US" altLang="en-US" sz="2400" smtClean="0"/>
              <a:t>Admitting a new general partner</a:t>
            </a:r>
          </a:p>
          <a:p>
            <a:pPr lvl="2" eaLnBrk="1" hangingPunct="1"/>
            <a:r>
              <a:rPr lang="en-US" altLang="en-US" sz="2400" smtClean="0"/>
              <a:t>Admitting a new limited partner (can give authority in the agreement)</a:t>
            </a:r>
          </a:p>
          <a:p>
            <a:pPr lvl="2" eaLnBrk="1" hangingPunct="1"/>
            <a:r>
              <a:rPr lang="en-US" altLang="en-US" sz="2400" smtClean="0"/>
              <a:t>Extraordinary transactions (selling assets)</a:t>
            </a:r>
          </a:p>
          <a:p>
            <a:pPr lvl="1" eaLnBrk="1" hangingPunct="1"/>
            <a:r>
              <a:rPr lang="en-US" altLang="en-US" sz="2800" smtClean="0"/>
              <a:t>Limited partners have right to inspect books and records</a:t>
            </a:r>
          </a:p>
        </p:txBody>
      </p:sp>
      <p:sp>
        <p:nvSpPr>
          <p:cNvPr id="144179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Partner Authority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4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795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8EE3804F-F1A4-494F-88D8-6DFD84F2F5F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50292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ULPA Allows Transfer of Interests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May have significant restrictions on transfer to prevent liability under federal securities laws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The more easily an interest can be transferred, the more likely the IRS is to label it a corporation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Transfer of a limited partner’s interest does not dissolve the partnership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Under RULPA, Assigning Limited Partner Can Be Given the Authority to Make the Assignee a Limited Partner</a:t>
            </a:r>
          </a:p>
        </p:txBody>
      </p:sp>
      <p:sp>
        <p:nvSpPr>
          <p:cNvPr id="1443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Transferability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3" grpId="0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7DFDF2A9-C42F-40B0-86FF-3E1AA0443C5F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RULPA Provides for the Following Means</a:t>
            </a:r>
          </a:p>
          <a:p>
            <a:pPr lvl="1" eaLnBrk="1" hangingPunct="1"/>
            <a:r>
              <a:rPr lang="en-US" altLang="en-US" smtClean="0"/>
              <a:t>Expiration of time period in agreement or event as provided in agreement</a:t>
            </a:r>
          </a:p>
          <a:p>
            <a:pPr lvl="1" eaLnBrk="1" hangingPunct="1"/>
            <a:r>
              <a:rPr lang="en-US" altLang="en-US" smtClean="0"/>
              <a:t>Unanimous written consent of all partners</a:t>
            </a:r>
          </a:p>
          <a:p>
            <a:pPr lvl="1" eaLnBrk="1" hangingPunct="1"/>
            <a:r>
              <a:rPr lang="en-US" altLang="en-US" smtClean="0"/>
              <a:t>By court order</a:t>
            </a:r>
          </a:p>
          <a:p>
            <a:pPr lvl="1" eaLnBrk="1" hangingPunct="1"/>
            <a:r>
              <a:rPr lang="en-US" altLang="en-US" smtClean="0"/>
              <a:t>Withdrawal of general partner</a:t>
            </a:r>
          </a:p>
        </p:txBody>
      </p:sp>
      <p:sp>
        <p:nvSpPr>
          <p:cNvPr id="1447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Dissolution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39" grpId="0" build="p" bldLvl="3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8C93E498-41F2-4014-8864-C4F1F26C9A21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If Termination is Elected, Assets are Distributed as Follows</a:t>
            </a:r>
          </a:p>
          <a:p>
            <a:pPr lvl="1" eaLnBrk="1" hangingPunct="1"/>
            <a:r>
              <a:rPr lang="en-US" altLang="en-US" smtClean="0"/>
              <a:t>Outside creditors</a:t>
            </a:r>
          </a:p>
          <a:p>
            <a:pPr lvl="1" eaLnBrk="1" hangingPunct="1"/>
            <a:r>
              <a:rPr lang="en-US" altLang="en-US" smtClean="0"/>
              <a:t>Partners’ distributions</a:t>
            </a:r>
          </a:p>
          <a:p>
            <a:pPr lvl="1" eaLnBrk="1" hangingPunct="1"/>
            <a:r>
              <a:rPr lang="en-US" altLang="en-US" smtClean="0"/>
              <a:t>Return of capital contributions</a:t>
            </a:r>
          </a:p>
          <a:p>
            <a:pPr lvl="1" eaLnBrk="1" hangingPunct="1"/>
            <a:r>
              <a:rPr lang="en-US" altLang="en-US" smtClean="0"/>
              <a:t>Remainder split according to agreement</a:t>
            </a:r>
          </a:p>
        </p:txBody>
      </p:sp>
      <p:sp>
        <p:nvSpPr>
          <p:cNvPr id="1449989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L.P.’s:  Dissolution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987" grpId="0" build="p" bldLvl="3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C28D468-7296-42AF-98EF-27221DD1697B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Characteristics of a Corporation</a:t>
            </a:r>
          </a:p>
          <a:p>
            <a:pPr lvl="1" eaLnBrk="1" hangingPunct="1"/>
            <a:r>
              <a:rPr lang="en-US" altLang="en-US" smtClean="0"/>
              <a:t>Unlimited duration</a:t>
            </a:r>
          </a:p>
          <a:p>
            <a:pPr lvl="1" eaLnBrk="1" hangingPunct="1"/>
            <a:r>
              <a:rPr lang="en-US" altLang="en-US" smtClean="0"/>
              <a:t>Free transferability of interest</a:t>
            </a:r>
          </a:p>
          <a:p>
            <a:pPr lvl="1" eaLnBrk="1" hangingPunct="1"/>
            <a:r>
              <a:rPr lang="en-US" altLang="en-US" smtClean="0"/>
              <a:t>Limited liability</a:t>
            </a:r>
          </a:p>
          <a:p>
            <a:pPr lvl="1" eaLnBrk="1" hangingPunct="1"/>
            <a:r>
              <a:rPr lang="en-US" altLang="en-US" smtClean="0"/>
              <a:t>Centralized management</a:t>
            </a:r>
          </a:p>
          <a:p>
            <a:pPr lvl="1" eaLnBrk="1" hangingPunct="1"/>
            <a:r>
              <a:rPr lang="en-US" altLang="en-US" smtClean="0"/>
              <a:t>Legal existence</a:t>
            </a:r>
          </a:p>
          <a:p>
            <a:pPr lvl="2" eaLnBrk="1" hangingPunct="1"/>
            <a:r>
              <a:rPr lang="en-US" altLang="en-US" smtClean="0"/>
              <a:t>Can hold legal title to property</a:t>
            </a:r>
          </a:p>
          <a:p>
            <a:pPr lvl="2" eaLnBrk="1" hangingPunct="1"/>
            <a:r>
              <a:rPr lang="en-US" altLang="en-US" smtClean="0"/>
              <a:t>Can sue and be sued</a:t>
            </a:r>
          </a:p>
        </p:txBody>
      </p:sp>
      <p:sp>
        <p:nvSpPr>
          <p:cNvPr id="14520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5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5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035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DE45D78-7220-405B-ADC8-35FA3B8B7B4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7244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For Profit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Not For Profit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Domestic—in the State of Incorporation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Foreign—Everywhere Else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Government Corporations—Like FNMA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Professional Corporations—Limited Liability on Everything Except Professional Malpractice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145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Types of Corporations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083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CBA71177-9E82-4067-AC53-F92783738DF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80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Close or Closely Held Corporations: Limited Number of Shareholders, Subject to Less Formality </a:t>
            </a:r>
          </a:p>
          <a:p>
            <a:pPr eaLnBrk="1" hangingPunct="1"/>
            <a:r>
              <a:rPr lang="en-US" altLang="en-US" smtClean="0"/>
              <a:t>Subchapter S or S Corporation</a:t>
            </a:r>
          </a:p>
          <a:p>
            <a:pPr lvl="1" eaLnBrk="1" hangingPunct="1"/>
            <a:r>
              <a:rPr lang="en-US" altLang="en-US" smtClean="0"/>
              <a:t>IRS election to be treated as partnership for tax purposes</a:t>
            </a:r>
          </a:p>
          <a:p>
            <a:pPr lvl="1" eaLnBrk="1" hangingPunct="1"/>
            <a:r>
              <a:rPr lang="en-US" altLang="en-US" smtClean="0"/>
              <a:t>Still have limited liability</a:t>
            </a:r>
          </a:p>
          <a:p>
            <a:pPr lvl="1" eaLnBrk="1" hangingPunct="1"/>
            <a:r>
              <a:rPr lang="en-US" altLang="en-US" smtClean="0"/>
              <a:t>Limits on size for this election</a:t>
            </a:r>
          </a:p>
        </p:txBody>
      </p:sp>
      <p:sp>
        <p:nvSpPr>
          <p:cNvPr id="14561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Types of Corporations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1" grpId="0" build="p" bldLvl="3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CA5DCCA-A4FA-4D03-AFE9-A083008A95B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Types of Corporations</a:t>
            </a:r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Law of Corporations: Model Business Corporation Act (MBCA)</a:t>
            </a:r>
          </a:p>
          <a:p>
            <a:pPr lvl="1" eaLnBrk="1" hangingPunct="1"/>
            <a:r>
              <a:rPr lang="en-US" altLang="en-US" smtClean="0"/>
              <a:t>Liberal statute</a:t>
            </a:r>
          </a:p>
          <a:p>
            <a:pPr lvl="1" eaLnBrk="1" hangingPunct="1"/>
            <a:r>
              <a:rPr lang="en-US" altLang="en-US" smtClean="0"/>
              <a:t>One-third of the states have adopted</a:t>
            </a:r>
          </a:p>
          <a:p>
            <a:pPr lvl="1" eaLnBrk="1" hangingPunct="1"/>
            <a:r>
              <a:rPr lang="en-US" altLang="en-US" smtClean="0"/>
              <a:t>Revised in 1984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4806" name="Group 70"/>
          <p:cNvGraphicFramePr>
            <a:graphicFrameLocks noGrp="1"/>
          </p:cNvGraphicFramePr>
          <p:nvPr>
            <p:ph idx="1"/>
          </p:nvPr>
        </p:nvGraphicFramePr>
        <p:xfrm>
          <a:off x="1066800" y="1524000"/>
          <a:ext cx="8077200" cy="5213350"/>
        </p:xfrm>
        <a:graphic>
          <a:graphicData uri="http://schemas.openxmlformats.org/drawingml/2006/table">
            <a:tbl>
              <a:tblPr/>
              <a:tblGrid>
                <a:gridCol w="2362200"/>
                <a:gridCol w="2725738"/>
                <a:gridCol w="2989262"/>
              </a:tblGrid>
              <a:tr h="3866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Form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Termination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Liability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Sole proprietorship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Partnership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Limited partnership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Corporation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 corporation or Subchapter 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Limited liability company (LLC)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Limited liability partnership</a:t>
                      </a:r>
                    </a:p>
                  </a:txBody>
                  <a:tcPr marT="45714" marB="4571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Death; voluntary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Dissolution upon death; withdrawal of partner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Same as partnership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Dissolved only if limited in duration or shareholders vote to dissolve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Same as above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Dissolved upon death; bankruptcy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Dissolved upon death, bankruptcy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Individual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Partners are personally liable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General partner is personally liable; limited partners liable to extent of contribution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No shareholder personal liability unless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 Watered 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  Corporate veil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Same as above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Limited liability – only liable to extent of capital contribution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Varies by state, but liability for acts of partners is limited in some way</a:t>
                      </a:r>
                    </a:p>
                  </a:txBody>
                  <a:tcPr marT="45714" marB="4571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C00B205-EA5F-4384-A325-4F50ED16308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1731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Comparison of Business Organizations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53097E0-E9F4-407E-8EA6-140F6DA1E54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Must Comply With Statutory Requirements</a:t>
            </a:r>
          </a:p>
          <a:p>
            <a:pPr eaLnBrk="1" hangingPunct="1"/>
            <a:r>
              <a:rPr lang="en-US" altLang="en-US" smtClean="0"/>
              <a:t>File Articles of Incorporation</a:t>
            </a:r>
          </a:p>
          <a:p>
            <a:pPr lvl="1" eaLnBrk="1" hangingPunct="1"/>
            <a:r>
              <a:rPr lang="en-US" altLang="en-US" smtClean="0"/>
              <a:t>Name</a:t>
            </a:r>
          </a:p>
          <a:p>
            <a:pPr lvl="1" eaLnBrk="1" hangingPunct="1"/>
            <a:r>
              <a:rPr lang="en-US" altLang="en-US" smtClean="0"/>
              <a:t>Names and addresses of all incorporators</a:t>
            </a:r>
          </a:p>
          <a:p>
            <a:pPr lvl="1" eaLnBrk="1" hangingPunct="1"/>
            <a:r>
              <a:rPr lang="en-US" altLang="en-US" smtClean="0"/>
              <a:t>Capital structure of the corporation</a:t>
            </a:r>
          </a:p>
          <a:p>
            <a:pPr lvl="1" eaLnBrk="1" hangingPunct="1"/>
            <a:r>
              <a:rPr lang="en-US" altLang="en-US" smtClean="0"/>
              <a:t>Types of stock</a:t>
            </a:r>
          </a:p>
        </p:txBody>
      </p:sp>
      <p:sp>
        <p:nvSpPr>
          <p:cNvPr id="14581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Corporate Formation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5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79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B7349A5-09FE-41F4-B156-D20DFFC303E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46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Corporate Formation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File Articles of Incorporation</a:t>
            </a:r>
          </a:p>
          <a:p>
            <a:pPr lvl="1" eaLnBrk="1" hangingPunct="1"/>
            <a:r>
              <a:rPr lang="en-US" altLang="en-US" smtClean="0"/>
              <a:t>Classes of stock</a:t>
            </a:r>
          </a:p>
          <a:p>
            <a:pPr lvl="1" eaLnBrk="1" hangingPunct="1"/>
            <a:r>
              <a:rPr lang="en-US" altLang="en-US" smtClean="0"/>
              <a:t>Rights of shareholders</a:t>
            </a:r>
          </a:p>
          <a:p>
            <a:pPr lvl="1" eaLnBrk="1" hangingPunct="1"/>
            <a:r>
              <a:rPr lang="en-US" altLang="en-US" smtClean="0"/>
              <a:t>Voting rights</a:t>
            </a:r>
          </a:p>
          <a:p>
            <a:pPr lvl="1" eaLnBrk="1" hangingPunct="1"/>
            <a:r>
              <a:rPr lang="en-US" altLang="en-US" smtClean="0"/>
              <a:t>Statutory agent            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227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E2B5EBAD-D1BE-4539-B1C8-DA9726193DE5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Where to Incorporate</a:t>
            </a:r>
          </a:p>
          <a:p>
            <a:pPr lvl="1" eaLnBrk="1" hangingPunct="1"/>
            <a:r>
              <a:rPr lang="en-US" altLang="en-US" smtClean="0"/>
              <a:t>Status of state’s corporation laws</a:t>
            </a:r>
          </a:p>
          <a:p>
            <a:pPr lvl="1" eaLnBrk="1" hangingPunct="1"/>
            <a:r>
              <a:rPr lang="en-US" altLang="en-US" smtClean="0"/>
              <a:t>State tax laws</a:t>
            </a:r>
          </a:p>
          <a:p>
            <a:pPr lvl="1" eaLnBrk="1" hangingPunct="1"/>
            <a:r>
              <a:rPr lang="en-US" altLang="en-US" smtClean="0"/>
              <a:t>Ability to attract employees</a:t>
            </a:r>
          </a:p>
          <a:p>
            <a:pPr lvl="1" eaLnBrk="1" hangingPunct="1"/>
            <a:r>
              <a:rPr lang="en-US" altLang="en-US" smtClean="0"/>
              <a:t>Incentives</a:t>
            </a:r>
          </a:p>
        </p:txBody>
      </p:sp>
      <p:sp>
        <p:nvSpPr>
          <p:cNvPr id="1462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Corporate Formation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5" grpId="0" build="p" bldLvl="3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DADDF3AD-727B-4A2E-AC9F-3FC16D8956A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Incorporators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Idea people—also called promoters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Will be personally liable for contracts entered into before incorporation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Corporation can ratify contracts—promoter is secondarily liable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Corporation can enter into a novation with the third party—promoter or incorporator is released from liability</a:t>
            </a:r>
          </a:p>
        </p:txBody>
      </p:sp>
      <p:sp>
        <p:nvSpPr>
          <p:cNvPr id="146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Corporate Formation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3" grpId="0" build="p" bldLvl="3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57069822-D440-4878-95E5-28CAF62418C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Corporate Formation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Must Hold Initial Meeting After Incorporation</a:t>
            </a:r>
          </a:p>
          <a:p>
            <a:pPr lvl="1" eaLnBrk="1" hangingPunct="1"/>
            <a:r>
              <a:rPr lang="en-US" altLang="en-US" smtClean="0"/>
              <a:t>Elect new directors</a:t>
            </a:r>
          </a:p>
          <a:p>
            <a:pPr lvl="1" eaLnBrk="1" hangingPunct="1"/>
            <a:r>
              <a:rPr lang="en-US" altLang="en-US" smtClean="0"/>
              <a:t>Adopt bylaws (day-to-day procedures)</a:t>
            </a:r>
          </a:p>
          <a:p>
            <a:pPr lvl="1" eaLnBrk="1" hangingPunct="1"/>
            <a:r>
              <a:rPr lang="en-US" altLang="en-US" smtClean="0"/>
              <a:t>Issue stock</a:t>
            </a:r>
          </a:p>
          <a:p>
            <a:pPr lvl="1" eaLnBrk="1" hangingPunct="1"/>
            <a:r>
              <a:rPr lang="en-US" altLang="en-US" smtClean="0"/>
              <a:t>Ratify pre-incorporation contracts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1" grpId="0" build="p" bldLvl="3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416C485-C0E5-45AC-8A7C-44E4CDFE210F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Capital and Sources of Corporate Funds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Debt Financing—The Bond Market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Short-term financing—loans from banks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Bond market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Benefits of debt financing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Interest is tax deductible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Debt holders get paid first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Limitation:  too much debt renders corporation financially unstable</a:t>
            </a:r>
          </a:p>
        </p:txBody>
      </p:sp>
      <p:sp>
        <p:nvSpPr>
          <p:cNvPr id="146842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Corporate Capital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6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18-</a:t>
            </a:r>
            <a:fld id="{76AAA775-2945-40B8-AA4F-15AE84310916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Corporate Capital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343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Equity Financing—Shareholder</a:t>
            </a:r>
          </a:p>
          <a:p>
            <a:pPr lvl="1" eaLnBrk="1" hangingPunct="1"/>
            <a:r>
              <a:rPr lang="en-US" altLang="en-US" smtClean="0"/>
              <a:t>Common stock:  Has voting rights, receives dividends when paid</a:t>
            </a:r>
          </a:p>
          <a:p>
            <a:pPr lvl="1" eaLnBrk="1" hangingPunct="1"/>
            <a:r>
              <a:rPr lang="en-US" altLang="en-US" smtClean="0"/>
              <a:t>Preferred stock:  Receiver preference over common stock can be cumulative  or noncumulative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2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67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07478E3-0A0F-4ED0-A748-3D10FB374513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Liability Issues</a:t>
            </a:r>
          </a:p>
          <a:p>
            <a:pPr lvl="1" eaLnBrk="1" hangingPunct="1"/>
            <a:r>
              <a:rPr lang="en-US" altLang="en-US" smtClean="0"/>
              <a:t>Must make full payment for shares—if not, there is liability (water stock); not paying par value</a:t>
            </a:r>
          </a:p>
          <a:p>
            <a:pPr lvl="1" eaLnBrk="1" hangingPunct="1"/>
            <a:r>
              <a:rPr lang="en-US" altLang="en-US" smtClean="0"/>
              <a:t>Shareholders’ liability generally limited to amount of investment</a:t>
            </a:r>
          </a:p>
          <a:p>
            <a:pPr lvl="1" eaLnBrk="1" hangingPunct="1"/>
            <a:r>
              <a:rPr lang="en-US" altLang="en-US" smtClean="0"/>
              <a:t>If corporate veil is pierced, there is shareholder liability.  Means corporate immunity from liability is set aside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147251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Corporate Liability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2515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8B4DA61F-30B1-4953-BC15-47090C0B63AE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Reason for Piercing the Veil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Inadequate capitalization—must put in enough money to meet the risks of doing business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Alter ego theory—separate nature of corporation is disregarded 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No formalities—personal and corporate properties are mixed together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Ignoring corporate formalities—personal elections, meetings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Forming to perpetrate a fraud on creditors</a:t>
            </a:r>
          </a:p>
          <a:p>
            <a:pPr lvl="2" eaLnBrk="1" hangingPunct="1"/>
            <a:endParaRPr lang="en-US" altLang="en-US" smtClean="0"/>
          </a:p>
        </p:txBody>
      </p:sp>
      <p:sp>
        <p:nvSpPr>
          <p:cNvPr id="147456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Corporate Liability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3" grpId="0" build="p" bldLvl="3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AD96AA43-9230-40E1-9C9A-8F4539C882EF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47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Piercing the Veil</a:t>
            </a:r>
          </a:p>
        </p:txBody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18.3</a:t>
            </a:r>
            <a:r>
              <a:rPr lang="en-US" altLang="en-US" b="1" smtClean="0"/>
              <a:t>	</a:t>
            </a:r>
            <a:r>
              <a:rPr lang="en-US" altLang="en-US" b="1" i="1" smtClean="0"/>
              <a:t>U.S. v. Bestfoods, Inc.</a:t>
            </a:r>
            <a:r>
              <a:rPr lang="en-US" altLang="en-US" b="1" smtClean="0"/>
              <a:t> (1998)</a:t>
            </a:r>
          </a:p>
          <a:p>
            <a:pPr lvl="1" eaLnBrk="1" hangingPunct="1"/>
            <a:r>
              <a:rPr lang="en-US" altLang="en-US" smtClean="0"/>
              <a:t>Is there a special CERCLA rule for piercing the corporate veil?</a:t>
            </a:r>
          </a:p>
          <a:p>
            <a:pPr lvl="1" eaLnBrk="1" hangingPunct="1"/>
            <a:r>
              <a:rPr lang="en-US" altLang="en-US" smtClean="0"/>
              <a:t>What must be shown to hold a parent liable for the action of a subsidiary?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66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CC3528F0-3E87-43C9-90CB-CFB6051F43D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Sole Proprietorships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Formation</a:t>
            </a:r>
          </a:p>
          <a:p>
            <a:pPr lvl="1" eaLnBrk="1" hangingPunct="1"/>
            <a:r>
              <a:rPr lang="en-US" altLang="en-US" smtClean="0"/>
              <a:t>Done by an individual</a:t>
            </a:r>
          </a:p>
          <a:p>
            <a:pPr lvl="1" eaLnBrk="1" hangingPunct="1"/>
            <a:r>
              <a:rPr lang="en-US" altLang="en-US" smtClean="0"/>
              <a:t>May have a fictitious name</a:t>
            </a:r>
          </a:p>
          <a:p>
            <a:pPr lvl="2" eaLnBrk="1" hangingPunct="1"/>
            <a:r>
              <a:rPr lang="en-US" altLang="en-US" smtClean="0"/>
              <a:t>Example:  Ralph Jones d/b/a Spuds Brewery</a:t>
            </a:r>
          </a:p>
          <a:p>
            <a:pPr lvl="1" eaLnBrk="1" hangingPunct="1"/>
            <a:r>
              <a:rPr lang="en-US" altLang="en-US" smtClean="0"/>
              <a:t>No formal requirements for formation</a:t>
            </a:r>
          </a:p>
          <a:p>
            <a:pPr lvl="1" eaLnBrk="1" hangingPunct="1"/>
            <a:r>
              <a:rPr lang="en-US" altLang="en-US" smtClean="0"/>
              <a:t>May have to publish d/b/a name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9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9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F98EA6B4-ADF3-4D7B-817A-BE778EADA6B5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Corporation Pays Tax</a:t>
            </a:r>
          </a:p>
          <a:p>
            <a:pPr lvl="1" eaLnBrk="1" hangingPunct="1"/>
            <a:r>
              <a:rPr lang="en-US" altLang="en-US" smtClean="0"/>
              <a:t>Shareholders pay tax on dividend income</a:t>
            </a:r>
          </a:p>
          <a:p>
            <a:pPr eaLnBrk="1" hangingPunct="1"/>
            <a:r>
              <a:rPr lang="en-US" altLang="en-US" smtClean="0"/>
              <a:t>Subchapter S or S Corporation</a:t>
            </a:r>
          </a:p>
          <a:p>
            <a:pPr lvl="1" eaLnBrk="1" hangingPunct="1"/>
            <a:r>
              <a:rPr lang="en-US" altLang="en-US" smtClean="0"/>
              <a:t>Corporate liability protection with partnership tax status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497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Corporate Tax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9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9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9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09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39AD012E-6DDE-41B2-93F2-022A8FEE5F44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Corporate Directors</a:t>
            </a:r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Election of Directors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Elected by shareholders to make corporate policy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May operate by committee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Hire officers of corporation and set officers’ salaries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Director Liability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Protected by the Business Judgment Rule.  Directors and Officers must act in good forth and with prudence to avoid personal liability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Can consult experts but must study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9" grpId="0" build="p" bldLvl="3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lvl="1">
              <a:spcBef>
                <a:spcPts val="0"/>
              </a:spcBef>
              <a:defRPr/>
            </a:pPr>
            <a:r>
              <a:rPr lang="en-US" sz="4400" dirty="0" smtClean="0"/>
              <a:t>Control By Board of Officer Pay</a:t>
            </a:r>
            <a:endParaRPr lang="en-US" sz="3000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63"/>
              </a:spcBef>
            </a:pPr>
            <a:r>
              <a:rPr lang="en-US" altLang="en-US" sz="3200" smtClean="0"/>
              <a:t>Dodd-Frank Requirements on Independence of Compensation Committee and Pay Votes</a:t>
            </a:r>
          </a:p>
          <a:p>
            <a:pPr lvl="1">
              <a:spcBef>
                <a:spcPts val="863"/>
              </a:spcBef>
            </a:pPr>
            <a:r>
              <a:rPr lang="en-US" altLang="en-US" sz="2800" smtClean="0"/>
              <a:t>Shareholder “say on pay” vote every three years</a:t>
            </a:r>
          </a:p>
          <a:p>
            <a:pPr lvl="1">
              <a:spcBef>
                <a:spcPts val="863"/>
              </a:spcBef>
            </a:pPr>
            <a:r>
              <a:rPr lang="en-US" altLang="en-US" sz="2800" smtClean="0"/>
              <a:t>Independent compensation committee</a:t>
            </a:r>
          </a:p>
          <a:p>
            <a:pPr lvl="1">
              <a:spcBef>
                <a:spcPts val="863"/>
              </a:spcBef>
            </a:pPr>
            <a:r>
              <a:rPr lang="en-US" altLang="en-US" sz="2800" smtClean="0"/>
              <a:t>Claw-back provisions in compensation for executives if there is fraud or other illegality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18-51</a:t>
            </a:r>
          </a:p>
        </p:txBody>
      </p:sp>
    </p:spTree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18-52</a:t>
            </a:r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18.4</a:t>
            </a:r>
            <a:r>
              <a:rPr lang="en-US" altLang="en-US" b="1" smtClean="0"/>
              <a:t>	</a:t>
            </a:r>
            <a:r>
              <a:rPr lang="en-US" altLang="en-US" b="1" i="1" smtClean="0"/>
              <a:t>Brehm v. Eisner </a:t>
            </a:r>
            <a:r>
              <a:rPr lang="en-US" altLang="en-US" b="1" smtClean="0"/>
              <a:t>(2000)</a:t>
            </a:r>
          </a:p>
          <a:p>
            <a:pPr lvl="1" eaLnBrk="1" hangingPunct="1"/>
            <a:r>
              <a:rPr lang="en-US" altLang="en-US" smtClean="0"/>
              <a:t>Who made the decision to terminate Ovitz?</a:t>
            </a:r>
          </a:p>
          <a:p>
            <a:pPr lvl="1" eaLnBrk="1" hangingPunct="1"/>
            <a:r>
              <a:rPr lang="en-US" altLang="en-US" smtClean="0"/>
              <a:t>Was hiring Ovitz just a HUGE mistake?</a:t>
            </a:r>
          </a:p>
          <a:p>
            <a:pPr lvl="1" eaLnBrk="1" hangingPunct="1"/>
            <a:r>
              <a:rPr lang="en-US" altLang="en-US" smtClean="0"/>
              <a:t>Why is there no liability on the part of the directors?</a:t>
            </a:r>
          </a:p>
        </p:txBody>
      </p:sp>
      <p:sp>
        <p:nvSpPr>
          <p:cNvPr id="148070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Director Liability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07" grpId="0" build="p" bldLvl="3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18-53</a:t>
            </a:r>
          </a:p>
        </p:txBody>
      </p:sp>
      <p:sp>
        <p:nvSpPr>
          <p:cNvPr id="148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mtClean="0"/>
              <a:t>Corporate Liability</a:t>
            </a:r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Officer Liability</a:t>
            </a:r>
          </a:p>
          <a:p>
            <a:pPr lvl="1" eaLnBrk="1" hangingPunct="1"/>
            <a:r>
              <a:rPr lang="en-US" altLang="en-US" smtClean="0"/>
              <a:t>Increasing personal liability</a:t>
            </a:r>
          </a:p>
          <a:p>
            <a:pPr lvl="1" eaLnBrk="1" hangingPunct="1"/>
            <a:r>
              <a:rPr lang="en-US" altLang="en-US" smtClean="0"/>
              <a:t>Increasing prosecutions</a:t>
            </a:r>
          </a:p>
          <a:p>
            <a:pPr lvl="1" eaLnBrk="1" hangingPunct="1"/>
            <a:r>
              <a:rPr lang="en-US" altLang="en-US" smtClean="0"/>
              <a:t>Particularly when environmental laws are violated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55" grpId="0" build="p" bldLvl="3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18-54</a:t>
            </a:r>
          </a:p>
        </p:txBody>
      </p:sp>
      <p:sp>
        <p:nvSpPr>
          <p:cNvPr id="151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Sarbanes-Oxley Act</a:t>
            </a:r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Liability for Officers and Directors</a:t>
            </a:r>
          </a:p>
          <a:p>
            <a:pPr lvl="1" eaLnBrk="1" hangingPunct="1"/>
            <a:r>
              <a:rPr lang="en-US" altLang="en-US" smtClean="0"/>
              <a:t>Prohibitions on Loans to Officers</a:t>
            </a:r>
          </a:p>
          <a:p>
            <a:pPr lvl="1" eaLnBrk="1" hangingPunct="1"/>
            <a:r>
              <a:rPr lang="en-US" altLang="en-US" smtClean="0"/>
              <a:t>Code of Ethics for Financing Reporting</a:t>
            </a:r>
          </a:p>
          <a:p>
            <a:pPr lvl="1" eaLnBrk="1" hangingPunct="1"/>
            <a:r>
              <a:rPr lang="en-US" altLang="en-US" smtClean="0"/>
              <a:t>Lawyer’s new duties to company and officers</a:t>
            </a:r>
          </a:p>
          <a:p>
            <a:pPr lvl="1" eaLnBrk="1" hangingPunct="1"/>
            <a:r>
              <a:rPr lang="en-US" altLang="en-US" smtClean="0"/>
              <a:t>Board Membership – majority must be independent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961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18-55</a:t>
            </a:r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4000" dirty="0" smtClean="0"/>
              <a:t>Sarbanes-Oxley, </a:t>
            </a:r>
            <a:br>
              <a:rPr lang="en-US" sz="4000" dirty="0" smtClean="0"/>
            </a:br>
            <a:r>
              <a:rPr lang="en-US" sz="4000" dirty="0" smtClean="0"/>
              <a:t>Dodd-Frank, and Boards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Majority of Independent Directors</a:t>
            </a:r>
          </a:p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Only Independent Directors on Audit and Compensation Committees</a:t>
            </a:r>
          </a:p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No Loans to Officers</a:t>
            </a:r>
          </a:p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Codes of Ethics for Financial Reporting</a:t>
            </a:r>
          </a:p>
          <a:p>
            <a:pPr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800" smtClean="0"/>
              <a:t>Legal Counsel’s Role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Must investigate issues raised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Must notify CEO of investigation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Must report material violations to CEO</a:t>
            </a:r>
          </a:p>
          <a:p>
            <a:pPr lvl="1" eaLnBrk="1" hangingPunct="1">
              <a:lnSpc>
                <a:spcPct val="90000"/>
              </a:lnSpc>
              <a:spcBef>
                <a:spcPts val="863"/>
              </a:spcBef>
            </a:pPr>
            <a:r>
              <a:rPr lang="en-US" altLang="en-US" sz="2400" smtClean="0"/>
              <a:t>Must go to independent directors if problem is not resolved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9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18-56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Voting Shareholders</a:t>
            </a:r>
          </a:p>
          <a:p>
            <a:pPr lvl="1" eaLnBrk="1" hangingPunct="1"/>
            <a:r>
              <a:rPr lang="en-US" altLang="en-US" smtClean="0"/>
              <a:t>Elect the board</a:t>
            </a:r>
          </a:p>
          <a:p>
            <a:pPr lvl="1" eaLnBrk="1" hangingPunct="1"/>
            <a:r>
              <a:rPr lang="en-US" altLang="en-US" smtClean="0"/>
              <a:t>The Proxy</a:t>
            </a:r>
          </a:p>
          <a:p>
            <a:pPr lvl="1" eaLnBrk="1" hangingPunct="1"/>
            <a:r>
              <a:rPr lang="en-US" altLang="en-US" smtClean="0"/>
              <a:t>Vote on critical corporate issues</a:t>
            </a:r>
          </a:p>
          <a:p>
            <a:pPr lvl="1" eaLnBrk="1" hangingPunct="1"/>
            <a:r>
              <a:rPr lang="en-US" altLang="en-US" smtClean="0"/>
              <a:t>Pooling agreement</a:t>
            </a:r>
          </a:p>
          <a:p>
            <a:pPr lvl="1" eaLnBrk="1" hangingPunct="1"/>
            <a:r>
              <a:rPr lang="en-US" altLang="en-US" smtClean="0"/>
              <a:t>Voting trust</a:t>
            </a:r>
          </a:p>
        </p:txBody>
      </p:sp>
      <p:sp>
        <p:nvSpPr>
          <p:cNvPr id="148480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Shareholder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 bldLvl="3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18-57</a:t>
            </a:r>
          </a:p>
        </p:txBody>
      </p:sp>
      <p:sp>
        <p:nvSpPr>
          <p:cNvPr id="148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Shareholder Rights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Shareholders Have Right to Vote on Mergers, Consolidations, and Sale of All Assets, Not on Acquisition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Procedure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Board of Directors adopts resolution in favor of combination or sale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Resolution with notice of meeting sent to all shareholders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Shareholders vote on resolution at meeting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1" grpId="0" build="p" bldLvl="2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18-58</a:t>
            </a:r>
          </a:p>
        </p:txBody>
      </p:sp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Shareholder Rights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Dissenting Shareholders</a:t>
            </a:r>
          </a:p>
          <a:p>
            <a:pPr lvl="1" eaLnBrk="1" hangingPunct="1"/>
            <a:r>
              <a:rPr lang="en-US" altLang="en-US" smtClean="0"/>
              <a:t>Shareholders not voting in favor of the combination can force corporation to purchase their shares for cash – called appraisal rights</a:t>
            </a:r>
          </a:p>
          <a:p>
            <a:pPr eaLnBrk="1" hangingPunct="1"/>
            <a:r>
              <a:rPr lang="en-US" altLang="en-US" smtClean="0"/>
              <a:t>Corporation May Use Freeze-Out to Defeat Dissenters’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BA2B7A59-75E0-412B-9691-2BF3D214BB9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Sole Proprietorships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Sources of Funding</a:t>
            </a:r>
          </a:p>
          <a:p>
            <a:pPr lvl="1" eaLnBrk="1" hangingPunct="1"/>
            <a:r>
              <a:rPr lang="en-US" altLang="en-US" sz="2800" smtClean="0"/>
              <a:t>Loans</a:t>
            </a:r>
          </a:p>
          <a:p>
            <a:pPr lvl="1" eaLnBrk="1" hangingPunct="1"/>
            <a:r>
              <a:rPr lang="en-US" altLang="en-US" sz="2800" smtClean="0"/>
              <a:t>Government help</a:t>
            </a:r>
          </a:p>
          <a:p>
            <a:pPr eaLnBrk="1" hangingPunct="1"/>
            <a:r>
              <a:rPr lang="en-US" altLang="en-US" sz="3200" smtClean="0"/>
              <a:t>Liability: Full Personal Liability of Owner</a:t>
            </a:r>
          </a:p>
          <a:p>
            <a:pPr eaLnBrk="1" hangingPunct="1"/>
            <a:r>
              <a:rPr lang="en-US" altLang="en-US" sz="3200" smtClean="0"/>
              <a:t>Tax Consequences</a:t>
            </a:r>
          </a:p>
          <a:p>
            <a:pPr lvl="1" eaLnBrk="1" hangingPunct="1"/>
            <a:r>
              <a:rPr lang="en-US" altLang="en-US" sz="2800" smtClean="0"/>
              <a:t>Owner claims all income and losses</a:t>
            </a:r>
          </a:p>
          <a:p>
            <a:pPr lvl="1" eaLnBrk="1" hangingPunct="1"/>
            <a:r>
              <a:rPr lang="en-US" altLang="en-US" sz="2800" smtClean="0"/>
              <a:t>No separate filing requirement</a:t>
            </a:r>
          </a:p>
          <a:p>
            <a:pPr eaLnBrk="1" hangingPunct="1"/>
            <a:r>
              <a:rPr lang="en-US" altLang="en-US" sz="3200" smtClean="0"/>
              <a:t>Management and Control </a:t>
            </a:r>
          </a:p>
          <a:p>
            <a:pPr lvl="1" eaLnBrk="1" hangingPunct="1"/>
            <a:r>
              <a:rPr lang="en-US" altLang="en-US" sz="2800" smtClean="0"/>
              <a:t>All assets with one person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9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9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9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9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18-59</a:t>
            </a:r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34300" cy="44958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Shareholders Have Access to Books and Records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Under revised MBCA, no ownership requirements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Must have proper purpose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Generally Shares in a Corporation are Freely Transferable; However Sometimes Transfers are Restricted</a:t>
            </a:r>
          </a:p>
        </p:txBody>
      </p:sp>
      <p:sp>
        <p:nvSpPr>
          <p:cNvPr id="149299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Shareholder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995" grpId="0" build="p" bldLvl="3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18-60</a:t>
            </a:r>
          </a:p>
        </p:txBody>
      </p:sp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Shareholder Rights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Transfer Restrictions</a:t>
            </a:r>
          </a:p>
          <a:p>
            <a:pPr lvl="1" eaLnBrk="1" hangingPunct="1"/>
            <a:r>
              <a:rPr lang="en-US" altLang="en-US" smtClean="0"/>
              <a:t>Must be noted or referenced on stock certificates</a:t>
            </a:r>
          </a:p>
          <a:p>
            <a:pPr lvl="1" eaLnBrk="1" hangingPunct="1"/>
            <a:r>
              <a:rPr lang="en-US" altLang="en-US" smtClean="0"/>
              <a:t>Must serve a necessary purpose</a:t>
            </a:r>
          </a:p>
          <a:p>
            <a:pPr lvl="1" eaLnBrk="1" hangingPunct="1"/>
            <a:r>
              <a:rPr lang="en-US" altLang="en-US" smtClean="0"/>
              <a:t>Must be reasonable</a:t>
            </a:r>
          </a:p>
          <a:p>
            <a:pPr eaLnBrk="1" hangingPunct="1"/>
            <a:endParaRPr lang="en-US" altLang="en-US" sz="40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64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18-61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Voluntary</a:t>
            </a:r>
          </a:p>
          <a:p>
            <a:pPr lvl="1" eaLnBrk="1" hangingPunct="1"/>
            <a:r>
              <a:rPr lang="en-US" altLang="en-US" smtClean="0"/>
              <a:t>Board resolution</a:t>
            </a:r>
          </a:p>
          <a:p>
            <a:pPr lvl="1" eaLnBrk="1" hangingPunct="1"/>
            <a:r>
              <a:rPr lang="en-US" altLang="en-US" smtClean="0"/>
              <a:t>Shareholder approval</a:t>
            </a:r>
          </a:p>
          <a:p>
            <a:pPr eaLnBrk="1" hangingPunct="1"/>
            <a:r>
              <a:rPr lang="en-US" altLang="en-US" smtClean="0"/>
              <a:t>Involuntary</a:t>
            </a:r>
          </a:p>
          <a:p>
            <a:pPr lvl="1" eaLnBrk="1" hangingPunct="1"/>
            <a:r>
              <a:rPr lang="en-US" altLang="en-US" smtClean="0"/>
              <a:t>Forced by court or state agency</a:t>
            </a:r>
          </a:p>
          <a:p>
            <a:pPr lvl="1" eaLnBrk="1" hangingPunct="1"/>
            <a:r>
              <a:rPr lang="en-US" altLang="en-US" smtClean="0"/>
              <a:t>Example:  Fraud</a:t>
            </a:r>
          </a:p>
        </p:txBody>
      </p:sp>
      <p:sp>
        <p:nvSpPr>
          <p:cNvPr id="149504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Corporate Dissolution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3" grpId="0" build="p" bldLvl="2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18-62</a:t>
            </a:r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4800" dirty="0" smtClean="0"/>
              <a:t>Limited Liability Companies</a:t>
            </a:r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History:  In Existence Internationally For Some Time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GMBH—Europe 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Limitada—South America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LLC—U.S.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Nature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Aggregate organization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Liability shield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Income flows through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9" grpId="0" build="p" bldLvl="3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18-63</a:t>
            </a:r>
          </a:p>
        </p:txBody>
      </p:sp>
      <p:sp>
        <p:nvSpPr>
          <p:cNvPr id="15011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Articles of Organization</a:t>
            </a:r>
          </a:p>
          <a:p>
            <a:pPr eaLnBrk="1" hangingPunct="1"/>
            <a:r>
              <a:rPr lang="en-US" altLang="en-US" smtClean="0"/>
              <a:t>Filed Centrally</a:t>
            </a:r>
          </a:p>
          <a:p>
            <a:pPr eaLnBrk="1" hangingPunct="1"/>
            <a:r>
              <a:rPr lang="en-US" altLang="en-US" smtClean="0"/>
              <a:t>Name Must Disclose Status – L.L.C. or LLC</a:t>
            </a:r>
          </a:p>
        </p:txBody>
      </p:sp>
      <p:sp>
        <p:nvSpPr>
          <p:cNvPr id="1501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LLC:  Formation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86" grpId="0" build="p" bldLvl="2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18-64</a:t>
            </a:r>
          </a:p>
        </p:txBody>
      </p:sp>
      <p:sp>
        <p:nvSpPr>
          <p:cNvPr id="15032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Funding: Members Contribute Capital</a:t>
            </a:r>
          </a:p>
          <a:p>
            <a:pPr eaLnBrk="1" hangingPunct="1"/>
            <a:r>
              <a:rPr lang="en-US" altLang="en-US" smtClean="0"/>
              <a:t>Liability</a:t>
            </a:r>
          </a:p>
          <a:p>
            <a:pPr lvl="1" eaLnBrk="1" hangingPunct="1"/>
            <a:r>
              <a:rPr lang="en-US" altLang="en-US" smtClean="0"/>
              <a:t>Members stand to lose capital contributions, but their personal assets are not subject to attachment</a:t>
            </a:r>
          </a:p>
          <a:p>
            <a:pPr eaLnBrk="1" hangingPunct="1"/>
            <a:r>
              <a:rPr lang="en-US" altLang="en-US" smtClean="0"/>
              <a:t>Tax Consequence</a:t>
            </a:r>
          </a:p>
          <a:p>
            <a:pPr lvl="1" eaLnBrk="1" hangingPunct="1"/>
            <a:r>
              <a:rPr lang="en-US" altLang="en-US" smtClean="0"/>
              <a:t>Income passes through to members</a:t>
            </a:r>
          </a:p>
          <a:p>
            <a:pPr lvl="1" eaLnBrk="1" hangingPunct="1"/>
            <a:r>
              <a:rPr lang="en-US" altLang="en-US" smtClean="0"/>
              <a:t>LLC does not pay taxes</a:t>
            </a:r>
          </a:p>
        </p:txBody>
      </p:sp>
      <p:sp>
        <p:nvSpPr>
          <p:cNvPr id="15032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Limited Liability Companies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3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4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18-65</a:t>
            </a:r>
          </a:p>
        </p:txBody>
      </p:sp>
      <p:sp>
        <p:nvSpPr>
          <p:cNvPr id="150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525963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Management and Control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Operating Agreement—specifies voting rights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One member or an outside consultant can have operating authority delegated to him or her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Transferability of Interest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Interest can be transferred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Transferee does not become a member unless majority of remaining members approve</a:t>
            </a:r>
          </a:p>
        </p:txBody>
      </p:sp>
      <p:sp>
        <p:nvSpPr>
          <p:cNvPr id="150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Limited Liability Companies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282" grpId="0" build="p" bldLvl="2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18-66</a:t>
            </a:r>
          </a:p>
        </p:txBody>
      </p:sp>
      <p:sp>
        <p:nvSpPr>
          <p:cNvPr id="15073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Dissolution and Termination</a:t>
            </a:r>
          </a:p>
          <a:p>
            <a:pPr lvl="1" eaLnBrk="1" hangingPunct="1"/>
            <a:r>
              <a:rPr lang="en-US" altLang="en-US" smtClean="0"/>
              <a:t>Generally withdrawal, death or expulsion of members will dissolve company</a:t>
            </a:r>
          </a:p>
          <a:p>
            <a:pPr lvl="1" eaLnBrk="1" hangingPunct="1"/>
            <a:r>
              <a:rPr lang="en-US" altLang="en-US" smtClean="0"/>
              <a:t>Some state permit judicial dissolution</a:t>
            </a:r>
          </a:p>
          <a:p>
            <a:pPr lvl="1" eaLnBrk="1" hangingPunct="1"/>
            <a:r>
              <a:rPr lang="en-US" altLang="en-US" smtClean="0"/>
              <a:t>All state permit voluntary dissolution</a:t>
            </a:r>
          </a:p>
        </p:txBody>
      </p:sp>
      <p:sp>
        <p:nvSpPr>
          <p:cNvPr id="15073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Limited Liability Companies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330" grpId="0" build="p" bldLvl="2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18-67</a:t>
            </a:r>
          </a:p>
        </p:txBody>
      </p:sp>
      <p:sp>
        <p:nvSpPr>
          <p:cNvPr id="15093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Formation: Must File To Create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Funding: Capital Contribution From Partners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Liability:  Limited Liability For All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Tax Consequences: Tax Reporting Entity Not Tax Paying</a:t>
            </a:r>
          </a:p>
        </p:txBody>
      </p:sp>
      <p:sp>
        <p:nvSpPr>
          <p:cNvPr id="15093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Limited Liability Partnership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9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9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9378" grpId="0" build="p" bldLvl="2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18-68</a:t>
            </a:r>
          </a:p>
        </p:txBody>
      </p:sp>
      <p:sp>
        <p:nvSpPr>
          <p:cNvPr id="151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Limited Liability Partnership</a:t>
            </a:r>
          </a:p>
        </p:txBody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Management and Control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Partners can participate in management without personal liability for partnership debts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Transferability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Transfer must be restricted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Dissolution and Termination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Similar to Limited Partnership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1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1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1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1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4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0467F72D-F13A-41E7-A693-83B5D107D204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Transferability of Interest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Business can be sold—property, inventory, and goodwill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Owner will usually sign a non-compete agreement</a:t>
            </a:r>
          </a:p>
        </p:txBody>
      </p:sp>
      <p:sp>
        <p:nvSpPr>
          <p:cNvPr id="139878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Sole Proprietorships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787" grpId="0" build="p" bldLvl="2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18-69</a:t>
            </a:r>
          </a:p>
        </p:txBody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Joint Ventures Increasing</a:t>
            </a:r>
          </a:p>
          <a:p>
            <a:pPr lvl="1" eaLnBrk="1" hangingPunct="1"/>
            <a:r>
              <a:rPr lang="en-US" altLang="en-US" smtClean="0"/>
              <a:t>Joint ventures with countries themselves</a:t>
            </a:r>
          </a:p>
          <a:p>
            <a:pPr lvl="1" eaLnBrk="1" hangingPunct="1"/>
            <a:r>
              <a:rPr lang="en-US" altLang="en-US" smtClean="0"/>
              <a:t>Business structure varies</a:t>
            </a:r>
          </a:p>
          <a:p>
            <a:pPr lvl="2" eaLnBrk="1" hangingPunct="1"/>
            <a:r>
              <a:rPr lang="en-US" altLang="en-US" smtClean="0"/>
              <a:t>Example:  Germany and differing board structures</a:t>
            </a:r>
          </a:p>
        </p:txBody>
      </p:sp>
      <p:sp>
        <p:nvSpPr>
          <p:cNvPr id="151347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International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1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47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906DE678-6158-42BA-B788-971B90C7835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Governed by the Uniform Partnership Act (UPA)</a:t>
            </a:r>
          </a:p>
          <a:p>
            <a:pPr lvl="1" eaLnBrk="1" hangingPunct="1"/>
            <a:r>
              <a:rPr lang="en-US" altLang="en-US" smtClean="0"/>
              <a:t>Adopted in 49 states</a:t>
            </a:r>
          </a:p>
          <a:p>
            <a:pPr lvl="1" eaLnBrk="1" hangingPunct="1"/>
            <a:r>
              <a:rPr lang="en-US" altLang="en-US" smtClean="0"/>
              <a:t>In absence of a partnership agreement, UPA controls</a:t>
            </a:r>
          </a:p>
          <a:p>
            <a:pPr lvl="1" eaLnBrk="1" hangingPunct="1"/>
            <a:r>
              <a:rPr lang="en-US" altLang="en-US" smtClean="0"/>
              <a:t>Revised Uniform Partnership Act (1994)—adopted in nine states</a:t>
            </a:r>
          </a:p>
        </p:txBody>
      </p:sp>
      <p:sp>
        <p:nvSpPr>
          <p:cNvPr id="140083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Partnerships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BFB780C7-583D-4B9B-8895-381E5A3D499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/>
              <a:t>Partnerships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Definition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An association of two or more persons to carry on as co-owners, a business for profit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Can include corporations and natural persons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Formation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Voluntary formation:  By agreement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Draw up articles of partnership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Involuntary formation</a:t>
            </a:r>
            <a:r>
              <a:rPr lang="en-US" altLang="en-US" sz="2800" smtClean="0">
                <a:sym typeface="Wingdings" pitchFamily="2" charset="2"/>
              </a:rPr>
              <a:t></a:t>
            </a:r>
            <a:endParaRPr lang="en-US" altLang="en-US" sz="2800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3" grpId="0" build="p" bldLvl="2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2795</Words>
  <Application>Microsoft Office PowerPoint</Application>
  <PresentationFormat>On-screen Show (4:3)</PresentationFormat>
  <Paragraphs>725</Paragraphs>
  <Slides>70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Marlett</vt:lpstr>
      <vt:lpstr>Times New Roman</vt:lpstr>
      <vt:lpstr>Times New Roman MT Extra Bold</vt:lpstr>
      <vt:lpstr>Wingdings</vt:lpstr>
      <vt:lpstr>Default Design</vt:lpstr>
      <vt:lpstr>PowerPoint Presentation</vt:lpstr>
      <vt:lpstr>Comparison of Business Organizations</vt:lpstr>
      <vt:lpstr>Comparison of Business Organizations</vt:lpstr>
      <vt:lpstr>Comparison of Business Organizations</vt:lpstr>
      <vt:lpstr>Sole Proprietorships</vt:lpstr>
      <vt:lpstr>Sole Proprietorships</vt:lpstr>
      <vt:lpstr>Sole Proprietorships</vt:lpstr>
      <vt:lpstr>Partnerships</vt:lpstr>
      <vt:lpstr>Partnerships</vt:lpstr>
      <vt:lpstr>Information in Articles of Partnership</vt:lpstr>
      <vt:lpstr>Partnership Formation</vt:lpstr>
      <vt:lpstr>Partnership Formation</vt:lpstr>
      <vt:lpstr>Partnership Formation</vt:lpstr>
      <vt:lpstr>Partnership Funding</vt:lpstr>
      <vt:lpstr>Partnership Liability</vt:lpstr>
      <vt:lpstr>Partnership</vt:lpstr>
      <vt:lpstr>Partnership Management</vt:lpstr>
      <vt:lpstr>Partnership Management</vt:lpstr>
      <vt:lpstr>Partnership Management</vt:lpstr>
      <vt:lpstr>Partnership Management</vt:lpstr>
      <vt:lpstr>Partnership Management</vt:lpstr>
      <vt:lpstr>Partnership Dissolution</vt:lpstr>
      <vt:lpstr>Partnership Dissolution</vt:lpstr>
      <vt:lpstr>Limited Partnerships</vt:lpstr>
      <vt:lpstr>L.P.’s:  Formation</vt:lpstr>
      <vt:lpstr>L.P.’s:  Formation</vt:lpstr>
      <vt:lpstr>L.P.’s:  Formation</vt:lpstr>
      <vt:lpstr>L.P.’s:  Funding</vt:lpstr>
      <vt:lpstr>L.P.’s:  Liability</vt:lpstr>
      <vt:lpstr>L.P.’s:  Tax Issues</vt:lpstr>
      <vt:lpstr>L.P.’s:  Profits </vt:lpstr>
      <vt:lpstr>L.P.’s:  Partner Authority</vt:lpstr>
      <vt:lpstr>L.P.’s:  Transferability</vt:lpstr>
      <vt:lpstr>L.P.’s:  Dissolution</vt:lpstr>
      <vt:lpstr>L.P.’s:  Dissolution</vt:lpstr>
      <vt:lpstr>Corporations</vt:lpstr>
      <vt:lpstr>Types of Corporations</vt:lpstr>
      <vt:lpstr>Types of Corporations</vt:lpstr>
      <vt:lpstr>Types of Corporations</vt:lpstr>
      <vt:lpstr>Corporate Formation</vt:lpstr>
      <vt:lpstr>Corporate Formation</vt:lpstr>
      <vt:lpstr>Corporate Formation</vt:lpstr>
      <vt:lpstr>Corporate Formation</vt:lpstr>
      <vt:lpstr>Corporate Formation</vt:lpstr>
      <vt:lpstr>Corporate Capital</vt:lpstr>
      <vt:lpstr>Corporate Capital</vt:lpstr>
      <vt:lpstr>Corporate Liability</vt:lpstr>
      <vt:lpstr>Corporate Liability</vt:lpstr>
      <vt:lpstr>Piercing the Veil</vt:lpstr>
      <vt:lpstr>Corporate Tax Issues</vt:lpstr>
      <vt:lpstr>Corporate Directors</vt:lpstr>
      <vt:lpstr>Control By Board of Officer Pay</vt:lpstr>
      <vt:lpstr>Director Liability</vt:lpstr>
      <vt:lpstr>Corporate Liability</vt:lpstr>
      <vt:lpstr>Sarbanes-Oxley Act</vt:lpstr>
      <vt:lpstr>Sarbanes-Oxley,  Dodd-Frank, and Boards</vt:lpstr>
      <vt:lpstr>Shareholder Rights</vt:lpstr>
      <vt:lpstr>Shareholder Rights</vt:lpstr>
      <vt:lpstr>Shareholder Rights</vt:lpstr>
      <vt:lpstr>Shareholder Rights</vt:lpstr>
      <vt:lpstr>Shareholder Rights</vt:lpstr>
      <vt:lpstr>Corporate Dissolution</vt:lpstr>
      <vt:lpstr>Limited Liability Companies</vt:lpstr>
      <vt:lpstr>LLC:  Formation</vt:lpstr>
      <vt:lpstr>Limited Liability Companies</vt:lpstr>
      <vt:lpstr>Limited Liability Companies</vt:lpstr>
      <vt:lpstr>Limited Liability Companies</vt:lpstr>
      <vt:lpstr>Limited Liability Partnership</vt:lpstr>
      <vt:lpstr>Limited Liability Partnership</vt:lpstr>
      <vt:lpstr>International Issues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439</cp:revision>
  <dcterms:created xsi:type="dcterms:W3CDTF">2005-02-05T01:05:54Z</dcterms:created>
  <dcterms:modified xsi:type="dcterms:W3CDTF">2015-08-07T19:17:49Z</dcterms:modified>
</cp:coreProperties>
</file>