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14" r:id="rId2"/>
    <p:sldId id="302" r:id="rId3"/>
    <p:sldId id="257" r:id="rId4"/>
    <p:sldId id="258" r:id="rId5"/>
    <p:sldId id="261" r:id="rId6"/>
    <p:sldId id="259" r:id="rId7"/>
    <p:sldId id="260" r:id="rId8"/>
    <p:sldId id="303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310" r:id="rId17"/>
    <p:sldId id="271" r:id="rId18"/>
    <p:sldId id="272" r:id="rId19"/>
    <p:sldId id="273" r:id="rId20"/>
    <p:sldId id="311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13" r:id="rId35"/>
    <p:sldId id="288" r:id="rId36"/>
    <p:sldId id="290" r:id="rId37"/>
    <p:sldId id="291" r:id="rId38"/>
    <p:sldId id="305" r:id="rId39"/>
    <p:sldId id="292" r:id="rId40"/>
    <p:sldId id="293" r:id="rId41"/>
    <p:sldId id="297" r:id="rId42"/>
    <p:sldId id="306" r:id="rId43"/>
    <p:sldId id="307" r:id="rId44"/>
    <p:sldId id="298" r:id="rId45"/>
    <p:sldId id="299" r:id="rId46"/>
    <p:sldId id="308" r:id="rId47"/>
    <p:sldId id="309" r:id="rId48"/>
    <p:sldId id="300" r:id="rId49"/>
    <p:sldId id="312" r:id="rId50"/>
    <p:sldId id="301" r:id="rId5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666699"/>
    <a:srgbClr val="8768C6"/>
    <a:srgbClr val="613EA6"/>
    <a:srgbClr val="3346B1"/>
    <a:srgbClr val="221C22"/>
    <a:srgbClr val="D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2" autoAdjust="0"/>
    <p:restoredTop sz="94660"/>
  </p:normalViewPr>
  <p:slideViewPr>
    <p:cSldViewPr>
      <p:cViewPr varScale="1">
        <p:scale>
          <a:sx n="70" d="100"/>
          <a:sy n="70" d="100"/>
        </p:scale>
        <p:origin x="14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83137EE-5B23-425A-A904-3D1D94463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73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FB6B19D-8820-4679-B896-11998A925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93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8B03C-C364-46D3-B720-EF3E28251964}" type="slidenum">
              <a:rPr lang="en-US" smtClean="0">
                <a:latin typeface="Arial" pitchFamily="34" charset="0"/>
              </a:rPr>
              <a:pPr>
                <a:defRPr/>
              </a:pPr>
              <a:t>0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97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9D7505-DB65-4365-9537-75B476DF21DF}" type="slidenum">
              <a:rPr lang="en-US" smtClean="0">
                <a:latin typeface="Arial" pitchFamily="34" charset="0"/>
              </a:rPr>
              <a:pPr>
                <a:defRPr/>
              </a:pPr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41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E1CC96-25D1-4A85-85F3-EC3BAB990696}" type="slidenum">
              <a:rPr lang="en-US" smtClean="0">
                <a:latin typeface="Arial" pitchFamily="34" charset="0"/>
              </a:rPr>
              <a:pPr>
                <a:defRPr/>
              </a:pPr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33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827204-E789-4F0C-9147-B1579A131D04}" type="slidenum">
              <a:rPr lang="en-US" smtClean="0">
                <a:latin typeface="Arial" pitchFamily="34" charset="0"/>
              </a:rPr>
              <a:pPr>
                <a:defRPr/>
              </a:pPr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709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AC5F26-8B99-420D-99C6-239D3D0AC4CD}" type="slidenum">
              <a:rPr lang="en-US" smtClean="0">
                <a:latin typeface="Arial" pitchFamily="34" charset="0"/>
              </a:rPr>
              <a:pPr>
                <a:defRPr/>
              </a:pPr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853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AAE5E8-14AE-45B3-8A32-49071D8D4975}" type="slidenum">
              <a:rPr lang="en-US" smtClean="0">
                <a:latin typeface="Arial" pitchFamily="34" charset="0"/>
              </a:rPr>
              <a:pPr>
                <a:defRPr/>
              </a:pPr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67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C531DB-A8DD-4A9B-8A10-697772881091}" type="slidenum">
              <a:rPr lang="en-US" smtClean="0">
                <a:latin typeface="Arial" pitchFamily="34" charset="0"/>
              </a:rPr>
              <a:pPr>
                <a:defRPr/>
              </a:pPr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170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6F0F47-0E97-47AB-B45A-0CA2ACDCB44D}" type="slidenum">
              <a:rPr lang="en-US" smtClean="0">
                <a:latin typeface="Arial" pitchFamily="34" charset="0"/>
              </a:rPr>
              <a:pPr>
                <a:defRPr/>
              </a:pPr>
              <a:t>18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4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E34E02-100C-42C7-B8F9-00711687CD4E}" type="slidenum">
              <a:rPr lang="en-US" smtClean="0">
                <a:latin typeface="Arial" pitchFamily="34" charset="0"/>
              </a:rPr>
              <a:pPr>
                <a:defRPr/>
              </a:pPr>
              <a:t>20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78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7446C4-911B-480F-A870-1051262C0019}" type="slidenum">
              <a:rPr lang="en-US" smtClean="0">
                <a:latin typeface="Arial" pitchFamily="34" charset="0"/>
              </a:rPr>
              <a:pPr>
                <a:defRPr/>
              </a:pPr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29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1792EA-7435-4A3D-8BFA-4FE0F0CC856D}" type="slidenum">
              <a:rPr lang="en-US" smtClean="0">
                <a:latin typeface="Arial" pitchFamily="34" charset="0"/>
              </a:rPr>
              <a:pPr>
                <a:defRPr/>
              </a:pPr>
              <a:t>22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9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232453-6E2C-449D-A898-66AB8EB9787B}" type="slidenum">
              <a:rPr lang="en-US" smtClean="0">
                <a:latin typeface="Arial" pitchFamily="34" charset="0"/>
              </a:rPr>
              <a:pPr>
                <a:defRPr/>
              </a:pPr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95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5BDCB9-6D5D-4B32-86C0-A7D2B26EA25E}" type="slidenum">
              <a:rPr lang="en-US" smtClean="0">
                <a:latin typeface="Arial" pitchFamily="34" charset="0"/>
              </a:rPr>
              <a:pPr>
                <a:defRPr/>
              </a:pPr>
              <a:t>23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98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23BEDC-FFCE-4687-809A-8FC814F92AC4}" type="slidenum">
              <a:rPr lang="en-US" smtClean="0">
                <a:latin typeface="Arial" pitchFamily="34" charset="0"/>
              </a:rPr>
              <a:pPr>
                <a:defRPr/>
              </a:pPr>
              <a:t>24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08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53E376-A887-4D2C-9D96-6E2CCBC8779E}" type="slidenum">
              <a:rPr lang="en-US" smtClean="0">
                <a:latin typeface="Arial" pitchFamily="34" charset="0"/>
              </a:rPr>
              <a:pPr>
                <a:defRPr/>
              </a:pPr>
              <a:t>25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5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928217-BFED-4148-9E6F-7A1455E99088}" type="slidenum">
              <a:rPr lang="en-US" smtClean="0">
                <a:latin typeface="Arial" pitchFamily="34" charset="0"/>
              </a:rPr>
              <a:pPr>
                <a:defRPr/>
              </a:pPr>
              <a:t>26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57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57AF0C-5757-4FA8-854C-75F66F401198}" type="slidenum">
              <a:rPr lang="en-US" smtClean="0">
                <a:latin typeface="Arial" pitchFamily="34" charset="0"/>
              </a:rPr>
              <a:pPr>
                <a:defRPr/>
              </a:pPr>
              <a:t>27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0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968E4F-6C9C-4FCD-92DA-8E0CC7D66E39}" type="slidenum">
              <a:rPr lang="en-US" smtClean="0">
                <a:latin typeface="Arial" pitchFamily="34" charset="0"/>
              </a:rPr>
              <a:pPr>
                <a:defRPr/>
              </a:pPr>
              <a:t>28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34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F736F8-511B-4EA0-9BBD-EC024A08EAC0}" type="slidenum">
              <a:rPr lang="en-US" smtClean="0">
                <a:latin typeface="Arial" pitchFamily="34" charset="0"/>
              </a:rPr>
              <a:pPr>
                <a:defRPr/>
              </a:pPr>
              <a:t>29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11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EA66D9-21A4-46A5-BD41-73E161D08F51}" type="slidenum">
              <a:rPr lang="en-US" smtClean="0">
                <a:latin typeface="Arial" pitchFamily="34" charset="0"/>
              </a:rPr>
              <a:pPr>
                <a:defRPr/>
              </a:pPr>
              <a:t>30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52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C1720-EC28-44DD-B181-649323F32266}" type="slidenum">
              <a:rPr lang="en-US" smtClean="0">
                <a:latin typeface="Arial" pitchFamily="34" charset="0"/>
              </a:rPr>
              <a:pPr>
                <a:defRPr/>
              </a:pPr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45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91BF4C-66EC-42F5-BA68-765C5B1AA1F0}" type="slidenum">
              <a:rPr lang="en-US" smtClean="0">
                <a:latin typeface="Arial" pitchFamily="34" charset="0"/>
              </a:rPr>
              <a:pPr>
                <a:defRPr/>
              </a:pPr>
              <a:t>32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92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8A7E9A-98E7-4D33-B6F3-4AE7A4A7310E}" type="slidenum">
              <a:rPr lang="en-US" smtClean="0">
                <a:latin typeface="Arial" pitchFamily="34" charset="0"/>
              </a:rPr>
              <a:pPr>
                <a:defRPr/>
              </a:pPr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887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A816F0-09E9-45D9-933C-ECF7B9CB3457}" type="slidenum">
              <a:rPr lang="en-US" smtClean="0">
                <a:latin typeface="Arial" pitchFamily="34" charset="0"/>
              </a:rPr>
              <a:pPr>
                <a:defRPr/>
              </a:pPr>
              <a:t>34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72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150953-ADFF-40EC-B3A7-9A82E8CEB574}" type="slidenum">
              <a:rPr lang="en-US" smtClean="0">
                <a:latin typeface="Arial" pitchFamily="34" charset="0"/>
              </a:rPr>
              <a:pPr>
                <a:defRPr/>
              </a:pPr>
              <a:t>35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720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BD9FA4-269C-4098-963E-D3DDBF6F675E}" type="slidenum">
              <a:rPr lang="en-US" smtClean="0">
                <a:latin typeface="Arial" pitchFamily="34" charset="0"/>
              </a:rPr>
              <a:pPr>
                <a:defRPr/>
              </a:pPr>
              <a:t>36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2857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BA029F-2CA7-493A-956E-B697F2981077}" type="slidenum">
              <a:rPr lang="en-US" smtClean="0">
                <a:latin typeface="Arial" pitchFamily="34" charset="0"/>
              </a:rPr>
              <a:pPr>
                <a:defRPr/>
              </a:pPr>
              <a:t>38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74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A401AA-20C2-46F4-959B-1D1C1041F2D2}" type="slidenum">
              <a:rPr lang="en-US" smtClean="0">
                <a:latin typeface="Arial" pitchFamily="34" charset="0"/>
              </a:rPr>
              <a:pPr>
                <a:defRPr/>
              </a:pPr>
              <a:t>39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59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34C888-8468-4B6E-86F2-462144215D22}" type="slidenum">
              <a:rPr lang="en-US" smtClean="0">
                <a:latin typeface="Arial" pitchFamily="34" charset="0"/>
              </a:rPr>
              <a:pPr>
                <a:defRPr/>
              </a:pPr>
              <a:t>40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0664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37A98A-B065-4090-9F5B-2CAD46FEAEE4}" type="slidenum">
              <a:rPr lang="en-US" smtClean="0">
                <a:latin typeface="Arial" pitchFamily="34" charset="0"/>
              </a:rPr>
              <a:pPr>
                <a:defRPr/>
              </a:pPr>
              <a:t>43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203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59840A-72F1-404E-8993-033523852F31}" type="slidenum">
              <a:rPr lang="en-US" smtClean="0">
                <a:latin typeface="Arial" pitchFamily="34" charset="0"/>
              </a:rPr>
              <a:pPr>
                <a:defRPr/>
              </a:pPr>
              <a:t>44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3599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D3669-9CB5-4927-ACE7-1245F5BEA9DE}" type="slidenum">
              <a:rPr lang="en-US" smtClean="0">
                <a:latin typeface="Arial" pitchFamily="34" charset="0"/>
              </a:rPr>
              <a:pPr>
                <a:defRPr/>
              </a:pPr>
              <a:t>47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3431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DB3A43-BBD1-4E5C-B18D-9A4FD000046D}" type="slidenum">
              <a:rPr lang="en-US" smtClean="0">
                <a:latin typeface="Arial" pitchFamily="34" charset="0"/>
              </a:rPr>
              <a:pPr>
                <a:defRPr/>
              </a:pPr>
              <a:t>49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3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4D4AFD-8046-4311-BCB0-316F3E222F41}" type="slidenum">
              <a:rPr lang="en-US" smtClean="0">
                <a:latin typeface="Arial" pitchFamily="34" charset="0"/>
              </a:rPr>
              <a:pPr>
                <a:defRPr/>
              </a:pPr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99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4C4E56-90AA-400E-9501-B9208CD93478}" type="slidenum">
              <a:rPr lang="en-US" smtClean="0">
                <a:latin typeface="Arial" pitchFamily="34" charset="0"/>
              </a:rPr>
              <a:pPr>
                <a:defRPr/>
              </a:pPr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1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305CB5-6513-4A50-93C8-4EA9F946D128}" type="slidenum">
              <a:rPr lang="en-US" smtClean="0">
                <a:latin typeface="Arial" pitchFamily="34" charset="0"/>
              </a:rPr>
              <a:pPr>
                <a:defRPr/>
              </a:pPr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435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8E8B48-FE52-49B6-ABAF-A1DE68D9CB5A}" type="slidenum">
              <a:rPr lang="en-US" smtClean="0">
                <a:latin typeface="Arial" pitchFamily="34" charset="0"/>
              </a:rPr>
              <a:pPr>
                <a:defRPr/>
              </a:pPr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8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8382EE-612A-487B-AF8E-AE743387C7F2}" type="slidenum">
              <a:rPr lang="en-US" smtClean="0">
                <a:latin typeface="Arial" pitchFamily="34" charset="0"/>
              </a:rPr>
              <a:pPr>
                <a:defRPr/>
              </a:pPr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7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3611C5-F3F2-4BDA-BC5E-1349DC1980DE}" type="slidenum">
              <a:rPr lang="en-US" smtClean="0">
                <a:latin typeface="Arial" pitchFamily="34" charset="0"/>
              </a:rPr>
              <a:pPr>
                <a:defRPr/>
              </a:pPr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744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B4E0F3DC-6D18-421F-96EE-2D5327FCF0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65914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7BB00B30-382C-455E-866F-65A6FCD2A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1075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74638"/>
            <a:ext cx="20193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59055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280F06FC-1918-43DE-A1EE-E26BA0CE2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53376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8"/>
            <a:ext cx="80772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00F12910-EBF0-4E06-8459-D12281DB48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51393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6800" y="1600200"/>
            <a:ext cx="76200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F1D988D3-2714-4F8B-9C62-1DDDCED35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2610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1F2403D5-302F-4610-9256-A366B1BC3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4168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009C683C-953D-4698-846E-96D3D21A78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87957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BB0BC1B5-2BC5-4343-A27F-5B5FD8FC7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74184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0082AA6B-FEE3-445E-8F6A-FB9C57A5B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81807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58E3D230-4373-4755-A793-73D0F47ED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4453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E52F8EBC-86E3-4E2B-A0D8-55DBAD347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40028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775C6B1D-1173-4C5E-8188-69E607CA5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0300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75888BB6-D51A-40C4-A3D6-FAEBB3695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0426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ris\Pictures\Jennings_BLEG_Cvr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7"/>
          <a:stretch>
            <a:fillRect/>
          </a:stretch>
        </p:blipFill>
        <p:spPr bwMode="auto">
          <a:xfrm>
            <a:off x="0" y="0"/>
            <a:ext cx="990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949325" y="0"/>
            <a:ext cx="8194675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620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20-</a:t>
            </a:r>
            <a:fld id="{3C705053-D5C3-4054-B6CA-B9FA8A9BC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6248400" y="6405563"/>
            <a:ext cx="2895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75000"/>
              <a:buFont typeface="Marlett" pitchFamily="2" charset="2"/>
              <a:buNone/>
            </a:pPr>
            <a:r>
              <a:rPr lang="en-US" altLang="en-US" sz="900">
                <a:solidFill>
                  <a:schemeClr val="bg1"/>
                </a:solidFill>
              </a:rPr>
              <a:t>© 2015 Cengage Learning.  All Rights Reserved.  May not be scanned, copied or duplicated, or posted to a publicly accessible website, in whole or in part.</a:t>
            </a:r>
          </a:p>
        </p:txBody>
      </p:sp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8077200" cy="1173162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7543800" cy="2286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4800" b="1" smtClean="0"/>
              <a:t>Chapter 20</a:t>
            </a:r>
            <a:br>
              <a:rPr lang="en-US" altLang="en-US" sz="4800" b="1" smtClean="0"/>
            </a:br>
            <a:r>
              <a:rPr lang="en-US" altLang="en-US" sz="4800" b="1" smtClean="0"/>
              <a:t>Management of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4800" b="1" smtClean="0"/>
              <a:t>Employee Welfare</a:t>
            </a: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524000" y="25908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Its Legal, Ethical, and </a:t>
            </a:r>
            <a:b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</a:br>
            <a: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Global Environment</a:t>
            </a:r>
          </a:p>
        </p:txBody>
      </p:sp>
      <p:sp>
        <p:nvSpPr>
          <p:cNvPr id="2052" name="Text Box 13"/>
          <p:cNvSpPr txBox="1">
            <a:spLocks noChangeArrowheads="1"/>
          </p:cNvSpPr>
          <p:nvPr/>
        </p:nvSpPr>
        <p:spPr bwMode="auto">
          <a:xfrm>
            <a:off x="2057400" y="1066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Marianne M. Jennings</a:t>
            </a:r>
          </a:p>
        </p:txBody>
      </p:sp>
      <p:pic>
        <p:nvPicPr>
          <p:cNvPr id="2053" name="Picture 9" descr="C:\Users\Kris\AppData\Local\Microsoft\Windows\Temporary Internet Files\Content.IE5\CSSZ9PX8\Jennings_Logo_black.jpg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"/>
            <a:ext cx="627063" cy="685800"/>
          </a:xfrm>
          <a:prstGeom prst="rect">
            <a:avLst/>
          </a:prstGeom>
          <a:solidFill>
            <a:srgbClr val="C00000"/>
          </a:solidFill>
          <a:ln w="38100">
            <a:solidFill>
              <a:srgbClr val="FF9999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524000" y="1600200"/>
            <a:ext cx="4419600" cy="914400"/>
          </a:xfrm>
          <a:prstGeom prst="rect">
            <a:avLst/>
          </a:prstGeom>
          <a:solidFill>
            <a:srgbClr val="FF9999"/>
          </a:solidFill>
        </p:spPr>
        <p:txBody>
          <a:bodyPr anchor="ctr"/>
          <a:lstStyle/>
          <a:p>
            <a:pPr algn="ctr" eaLnBrk="0" hangingPunct="0">
              <a:defRPr/>
            </a:pPr>
            <a:r>
              <a:rPr lang="en-US" sz="7200" cap="small" dirty="0">
                <a:solidFill>
                  <a:schemeClr val="accent4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4876800" y="259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10</a:t>
            </a:r>
            <a:r>
              <a:rPr lang="en-US" sz="2400" i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th</a:t>
            </a:r>
            <a: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 Ed.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E021D7C4-9E5C-4DA4-9307-9E290F36D8B8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96200" cy="52578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Occupational Health and Safety Act (OSHA)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Passed to ensure workplace safety precautions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OSHA was agency created to enforce it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Employers covered—all with one or more employees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Also created Occupational Safety and Health Review Commission (OSHRC) and the National Institute for Occupational Health and Safety (NIOSH)</a:t>
            </a:r>
          </a:p>
        </p:txBody>
      </p:sp>
      <p:sp>
        <p:nvSpPr>
          <p:cNvPr id="1236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OSHA: Workplace Safety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4E21F307-2486-43EF-BC1E-DC09C0B5F22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2390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OSHA Coverage and Duties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Familiarize themselves with OSHA’s requirements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Post employee rights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Require protective gear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Keep records of injuries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Report fatalities and hazards causing them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Post OSHA citations</a:t>
            </a:r>
          </a:p>
        </p:txBody>
      </p:sp>
      <p:sp>
        <p:nvSpPr>
          <p:cNvPr id="12390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OSHA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9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9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39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42" grpId="0" build="p" bldLvl="3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92109345-02B7-45F7-A7E0-B8618EBF821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410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OSHA Responsibilities              </a:t>
            </a:r>
          </a:p>
          <a:p>
            <a:pPr lvl="1" eaLnBrk="1" hangingPunct="1"/>
            <a:r>
              <a:rPr lang="en-US" altLang="en-US" smtClean="0"/>
              <a:t>Promulgate workplace safety regulations</a:t>
            </a:r>
          </a:p>
          <a:p>
            <a:pPr lvl="1" eaLnBrk="1" hangingPunct="1"/>
            <a:r>
              <a:rPr lang="en-US" altLang="en-US" smtClean="0"/>
              <a:t>Can award variances for certain employers               </a:t>
            </a:r>
          </a:p>
          <a:p>
            <a:pPr lvl="1" eaLnBrk="1" hangingPunct="1"/>
            <a:r>
              <a:rPr lang="en-US" altLang="en-US" smtClean="0"/>
              <a:t>Inspections</a:t>
            </a:r>
          </a:p>
          <a:p>
            <a:pPr eaLnBrk="1" hangingPunct="1"/>
            <a:endParaRPr lang="en-US" altLang="en-US" sz="4000" smtClean="0"/>
          </a:p>
        </p:txBody>
      </p:sp>
      <p:sp>
        <p:nvSpPr>
          <p:cNvPr id="1241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OSHA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1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1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1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090" grpId="0" build="p" bldLvl="3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88B6B815-8CFD-4BAA-8780-682FAE79884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2431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OSHA Penalties</a:t>
            </a:r>
          </a:p>
        </p:txBody>
      </p:sp>
      <p:graphicFrame>
        <p:nvGraphicFramePr>
          <p:cNvPr id="1243177" name="Group 41"/>
          <p:cNvGraphicFramePr>
            <a:graphicFrameLocks noGrp="1"/>
          </p:cNvGraphicFramePr>
          <p:nvPr>
            <p:ph/>
          </p:nvPr>
        </p:nvGraphicFramePr>
        <p:xfrm>
          <a:off x="1143000" y="1600200"/>
          <a:ext cx="7772400" cy="4664075"/>
        </p:xfrm>
        <a:graphic>
          <a:graphicData uri="http://schemas.openxmlformats.org/drawingml/2006/table">
            <a:tbl>
              <a:tblPr/>
              <a:tblGrid>
                <a:gridCol w="2041236"/>
                <a:gridCol w="3140364"/>
                <a:gridCol w="2590800"/>
              </a:tblGrid>
              <a:tr h="457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Type of Offense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Penalty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Willful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Serious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Nonserious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De 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minimis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Failure to correct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Employer aware of danger or a repeat violator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Violation is a threat to life or could cause serious injury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No threat of serious injury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Failure to post rights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Citation not followed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Up to $70,000 (not less than $5,000) and/or six months imprisonment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$7,000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Up to $7,000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Up to $7,000 per violation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$7,000 per day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54DBF12B-B44F-45FF-948F-216C9DA3A1E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245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96200" cy="48768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Fine and Imprisonment Escalate With Seriousness of Violation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Many Employers Negotiate a Consent Decree After a Citation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If No Consent Decree, There is a Hearing Before an Administrative Law Judge (ALJ)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ALJ Makes Recommendations and OSHRC Decides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Can Then Be Appealed to a Court</a:t>
            </a:r>
          </a:p>
        </p:txBody>
      </p:sp>
      <p:sp>
        <p:nvSpPr>
          <p:cNvPr id="1245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OSHA Penalties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5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5186" grpId="0" build="p" bldLvl="3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33A5DD12-AAB2-44DA-B2F8-12A19E4995A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251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23188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State OSHA Programs</a:t>
            </a:r>
          </a:p>
          <a:p>
            <a:pPr lvl="1" eaLnBrk="1" hangingPunct="1"/>
            <a:r>
              <a:rPr lang="en-US" altLang="en-US" smtClean="0"/>
              <a:t>States share responsibility for safety with Feds</a:t>
            </a:r>
          </a:p>
          <a:p>
            <a:pPr lvl="1" eaLnBrk="1" hangingPunct="1"/>
            <a:r>
              <a:rPr lang="en-US" altLang="en-US" smtClean="0"/>
              <a:t>Secretary of Labor must approve state’s plan</a:t>
            </a:r>
          </a:p>
        </p:txBody>
      </p:sp>
      <p:sp>
        <p:nvSpPr>
          <p:cNvPr id="1251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State OSHA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330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16F31144-BF9E-4B7E-93AA-ECB5DDED485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33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Impairment and Employees</a:t>
            </a:r>
          </a:p>
        </p:txBody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678363"/>
          </a:xfrm>
        </p:spPr>
        <p:txBody>
          <a:bodyPr/>
          <a:lstStyle/>
          <a:p>
            <a:pPr eaLnBrk="1" hangingPunct="1"/>
            <a:r>
              <a:rPr lang="en-US" altLang="en-US" smtClean="0"/>
              <a:t>Employment Impairment and Testing Issues</a:t>
            </a:r>
          </a:p>
          <a:p>
            <a:pPr lvl="1" eaLnBrk="1" hangingPunct="1"/>
            <a:r>
              <a:rPr lang="en-US" altLang="en-US" smtClean="0"/>
              <a:t>If safety is an issue, U.S. Supreme Court has authorized testing by government employer without warrant and without probable cause</a:t>
            </a:r>
          </a:p>
          <a:p>
            <a:pPr lvl="1" eaLnBrk="1" hangingPunct="1"/>
            <a:r>
              <a:rPr lang="en-US" altLang="en-US" smtClean="0"/>
              <a:t>Private employers generally free to require drug testing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2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18443193-98AC-49D2-968B-238BA268999E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Social Security Act of 1935</a:t>
            </a:r>
          </a:p>
          <a:p>
            <a:pPr lvl="1" eaLnBrk="1" hangingPunct="1"/>
            <a:r>
              <a:rPr lang="en-US" altLang="en-US" smtClean="0"/>
              <a:t>Every employee contributes to Federal Insurance Contributions Act (FICA)           </a:t>
            </a:r>
          </a:p>
          <a:p>
            <a:pPr lvl="1" eaLnBrk="1" hangingPunct="1"/>
            <a:r>
              <a:rPr lang="en-US" altLang="en-US" smtClean="0"/>
              <a:t>Benefits under Social Security depend on work and salary range</a:t>
            </a:r>
          </a:p>
        </p:txBody>
      </p:sp>
      <p:sp>
        <p:nvSpPr>
          <p:cNvPr id="1253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Pensions, Retirement, &amp; </a:t>
            </a:r>
            <a:br>
              <a:rPr lang="en-US" sz="4000" dirty="0" smtClean="0"/>
            </a:br>
            <a:r>
              <a:rPr lang="en-US" sz="4000" dirty="0" smtClean="0"/>
              <a:t>Social Security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3379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82B212BE-B85D-4C21-AEEC-5899F34F838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9530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763"/>
              </a:spcBef>
            </a:pPr>
            <a:r>
              <a:rPr lang="en-US" altLang="en-US" sz="3200" smtClean="0"/>
              <a:t>Private Retirement Plans:  Employment Retirement Income Security Act (ERISA)</a:t>
            </a:r>
          </a:p>
          <a:p>
            <a:pPr lvl="1" eaLnBrk="1" hangingPunct="1">
              <a:spcBef>
                <a:spcPts val="763"/>
              </a:spcBef>
            </a:pPr>
            <a:r>
              <a:rPr lang="en-US" altLang="en-US" sz="2800" smtClean="0"/>
              <a:t>Applies to employers in interstate commerce</a:t>
            </a:r>
          </a:p>
          <a:p>
            <a:pPr lvl="1" eaLnBrk="1" hangingPunct="1">
              <a:spcBef>
                <a:spcPts val="763"/>
              </a:spcBef>
            </a:pPr>
            <a:r>
              <a:rPr lang="en-US" altLang="en-US" sz="2800" smtClean="0"/>
              <a:t>Applies to medical, retirement, or deferred income plan</a:t>
            </a:r>
          </a:p>
          <a:p>
            <a:pPr lvl="1" eaLnBrk="1" hangingPunct="1">
              <a:spcBef>
                <a:spcPts val="763"/>
              </a:spcBef>
            </a:pPr>
            <a:r>
              <a:rPr lang="en-US" altLang="en-US" sz="2800" smtClean="0"/>
              <a:t>Requirements</a:t>
            </a:r>
          </a:p>
          <a:p>
            <a:pPr lvl="2" eaLnBrk="1" hangingPunct="1">
              <a:spcBef>
                <a:spcPts val="763"/>
              </a:spcBef>
            </a:pPr>
            <a:r>
              <a:rPr lang="en-US" altLang="en-US" sz="2400" smtClean="0"/>
              <a:t>Must give employees an annual report</a:t>
            </a:r>
          </a:p>
          <a:p>
            <a:pPr lvl="2" eaLnBrk="1" hangingPunct="1">
              <a:spcBef>
                <a:spcPts val="763"/>
              </a:spcBef>
            </a:pPr>
            <a:r>
              <a:rPr lang="en-US" altLang="en-US" sz="2400" smtClean="0"/>
              <a:t>Must disclose loans made from the fund</a:t>
            </a:r>
          </a:p>
          <a:p>
            <a:pPr lvl="1" eaLnBrk="1" hangingPunct="1">
              <a:spcBef>
                <a:spcPts val="763"/>
              </a:spcBef>
            </a:pPr>
            <a:r>
              <a:rPr lang="en-US" altLang="en-US" sz="2800" smtClean="0"/>
              <a:t>ERISA does not require pension plans, only regulates employers who offer them</a:t>
            </a:r>
          </a:p>
        </p:txBody>
      </p:sp>
      <p:sp>
        <p:nvSpPr>
          <p:cNvPr id="12554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Pensions, Retirement, &amp; </a:t>
            </a:r>
            <a:br>
              <a:rPr lang="en-US" sz="4000" dirty="0" smtClean="0"/>
            </a:br>
            <a:r>
              <a:rPr lang="en-US" sz="4000" dirty="0" smtClean="0"/>
              <a:t>Social Security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5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5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5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5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55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55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55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26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AA84C5B8-D59B-49A1-ACAB-9D3E780D32F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2574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Private Retirement Plans:  Employment Retirement Income Security Act (ERISA)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ERISA Employee Rights: Employees get vesting rights in their pensions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FASB 106 Retirees and Pensions: Requires corporation to expense cost of benefits for retired employees</a:t>
            </a:r>
          </a:p>
        </p:txBody>
      </p:sp>
      <p:sp>
        <p:nvSpPr>
          <p:cNvPr id="12574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Pensions, Retirement, &amp; </a:t>
            </a:r>
            <a:br>
              <a:rPr lang="en-US" sz="4000" dirty="0" smtClean="0"/>
            </a:br>
            <a:r>
              <a:rPr lang="en-US" sz="4000" dirty="0" smtClean="0"/>
              <a:t>Social Security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7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7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7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7474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41BC0843-6639-4617-B39D-D8C475DE15DC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31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Employee Welfare:  The Federal Statutes</a:t>
            </a:r>
          </a:p>
        </p:txBody>
      </p:sp>
      <p:graphicFrame>
        <p:nvGraphicFramePr>
          <p:cNvPr id="1318978" name="Group 66"/>
          <p:cNvGraphicFramePr>
            <a:graphicFrameLocks noGrp="1"/>
          </p:cNvGraphicFramePr>
          <p:nvPr>
            <p:ph/>
          </p:nvPr>
        </p:nvGraphicFramePr>
        <p:xfrm>
          <a:off x="1066800" y="1600200"/>
          <a:ext cx="7848600" cy="4800600"/>
        </p:xfrm>
        <a:graphic>
          <a:graphicData uri="http://schemas.openxmlformats.org/drawingml/2006/table">
            <a:tbl>
              <a:tblPr/>
              <a:tblGrid>
                <a:gridCol w="2819400"/>
                <a:gridCol w="609600"/>
                <a:gridCol w="1201738"/>
                <a:gridCol w="3217862"/>
              </a:tblGrid>
              <a:tr h="350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Statute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Date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Provisions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9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Worker’s Compensation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Social Security Act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42 U.S.C.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§ 301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Fair Labor Standards Act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 U.S.C. § 201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Equal Pay Act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 U.S.C. § 206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Occupational Safety and Health Act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 U.S.C. § 651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Employment Retirement Income Security Act; 29 U.S.C. § 441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Family and Medical Leave Act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 U.S.C. § 2601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1900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1935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1938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1963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1970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1974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1993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Absolute liability of employers for employee injury; no common law tort suits by employees against employers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FICA contributions, unemployment compensation, retirement benefits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Minimum wages, child labor restrictions, equal pay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Amendment to FLSA; equal pay for equal work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Safety in the workplace, employee rights, employer reporting, inspections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Disclosure of contributions, investments, loans, employee vesting, employee statements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Protection of job after family leave (for pregnancy, child care, adult illness, elderly care)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55CA5B27-490C-4CB4-9040-F0BEDEB393F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Pension Protection Act</a:t>
            </a:r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Passed in Response to a Number of Large Corporate Bankruptcies That Released Employers From Pension Obligations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Pension Plans Were Funded to Correct SEC Disclosure Levels, But Not According to Real Needs of Plan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Stricter Funding Requirements Imposed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3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EFFC3794-DEA4-4F49-83DB-C54AEB4CEF8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259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50292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State-Administered Program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Employers Pay FUTA Taxes and States Administer Programs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Amount is Controlled by Wages and Time Working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Requirements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Must have been involuntarily terminated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Must be able and available for work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Must be seeking employment</a:t>
            </a:r>
          </a:p>
        </p:txBody>
      </p:sp>
      <p:sp>
        <p:nvSpPr>
          <p:cNvPr id="12595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Unemployment Compensation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9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59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59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59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22" grpId="0" build="p" bldLvl="3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7C3B6EF0-0376-45F8-9ADD-A1EC60A19264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Principles</a:t>
            </a:r>
          </a:p>
          <a:p>
            <a:pPr lvl="1" eaLnBrk="1" hangingPunct="1"/>
            <a:r>
              <a:rPr lang="en-US" altLang="en-US" smtClean="0"/>
              <a:t>Employees injured in scope of employment are covered</a:t>
            </a:r>
          </a:p>
          <a:p>
            <a:pPr lvl="1" eaLnBrk="1" hangingPunct="1"/>
            <a:r>
              <a:rPr lang="en-US" altLang="en-US" smtClean="0"/>
              <a:t>Fault is immaterial</a:t>
            </a:r>
          </a:p>
          <a:p>
            <a:pPr lvl="1" eaLnBrk="1" hangingPunct="1"/>
            <a:r>
              <a:rPr lang="en-US" altLang="en-US" smtClean="0"/>
              <a:t>Independent contractors are not covered</a:t>
            </a:r>
          </a:p>
          <a:p>
            <a:pPr lvl="1" eaLnBrk="1" hangingPunct="1"/>
            <a:r>
              <a:rPr lang="en-US" altLang="en-US" smtClean="0"/>
              <a:t>Benefits include expenses, lost wages, and injury compensation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12636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Workers’ Compensation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3619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C82358B7-37FF-4195-9CBA-8B9D6D43541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2656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Principles</a:t>
            </a:r>
          </a:p>
          <a:p>
            <a:pPr lvl="1" eaLnBrk="1" hangingPunct="1"/>
            <a:r>
              <a:rPr lang="en-US" altLang="en-US" smtClean="0"/>
              <a:t>Employees do not have right of common law suit</a:t>
            </a:r>
          </a:p>
          <a:p>
            <a:pPr lvl="1" eaLnBrk="1" hangingPunct="1"/>
            <a:r>
              <a:rPr lang="en-US" altLang="en-US" smtClean="0"/>
              <a:t>Third parties can be sued to indemnify employers</a:t>
            </a:r>
          </a:p>
          <a:p>
            <a:pPr lvl="1" eaLnBrk="1" hangingPunct="1"/>
            <a:r>
              <a:rPr lang="en-US" altLang="en-US" smtClean="0"/>
              <a:t>Administrative agency handles program</a:t>
            </a:r>
          </a:p>
          <a:p>
            <a:pPr lvl="1" eaLnBrk="1" hangingPunct="1"/>
            <a:r>
              <a:rPr lang="en-US" altLang="en-US" smtClean="0"/>
              <a:t>Every employer must carry insurance or be self-insured</a:t>
            </a:r>
          </a:p>
        </p:txBody>
      </p:sp>
      <p:sp>
        <p:nvSpPr>
          <p:cNvPr id="12656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Workers’ Compensation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5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5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5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5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5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5666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239FE44-E903-47B0-93D1-4EDD068D831C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2677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3200" smtClean="0"/>
              <a:t>Types of Employee Injuries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Primarily accidental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Definition has been expanded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Back problems from lifting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Medical problems—heart attacks and nervous breakdowns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Stress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Co-worker injury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Covered if arises within scope of employment</a:t>
            </a:r>
          </a:p>
          <a:p>
            <a:pPr lvl="2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Issue of rape is a problem; employer can be sued for the failure to screen employees adequately</a:t>
            </a:r>
          </a:p>
        </p:txBody>
      </p:sp>
      <p:sp>
        <p:nvSpPr>
          <p:cNvPr id="1267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Workers’ Compensation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7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7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7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7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67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67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67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67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7714" grpId="0" build="p" bldLvl="3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FA312660-6002-4BBC-8363-038A8C5CA221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2697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b="1" smtClean="0">
                <a:solidFill>
                  <a:srgbClr val="FFFF66"/>
                </a:solidFill>
              </a:rPr>
              <a:t>Case 20.2</a:t>
            </a:r>
            <a:r>
              <a:rPr lang="en-US" altLang="en-US" b="1" smtClean="0"/>
              <a:t>	</a:t>
            </a:r>
            <a:r>
              <a:rPr lang="en-US" altLang="en-US" b="1" i="1" smtClean="0"/>
              <a:t>Hopkins v. Uninsured Employers’ Fund </a:t>
            </a:r>
            <a:r>
              <a:rPr lang="en-US" altLang="en-US" b="1" smtClean="0"/>
              <a:t>(2011)</a:t>
            </a:r>
            <a:endParaRPr lang="en-US" altLang="en-US" b="1" i="1" smtClean="0"/>
          </a:p>
          <a:p>
            <a:pPr lvl="1" eaLnBrk="1" hangingPunct="1"/>
            <a:r>
              <a:rPr lang="en-US" altLang="en-US" smtClean="0"/>
              <a:t>What are the issues related to whether Hopkins was a volunteer?</a:t>
            </a:r>
          </a:p>
          <a:p>
            <a:pPr lvl="1" eaLnBrk="1" hangingPunct="1"/>
            <a:r>
              <a:rPr lang="en-US" altLang="en-US" smtClean="0"/>
              <a:t>What impact does the use of drugs have on the court’s decision?</a:t>
            </a:r>
          </a:p>
        </p:txBody>
      </p:sp>
      <p:sp>
        <p:nvSpPr>
          <p:cNvPr id="12697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Workers’ Compensation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62" grpId="0" build="p" bldLvl="3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7FE76FBC-2D4C-4834-9A2B-6A8BE6E31C93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2718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z="3200" smtClean="0"/>
              <a:t>Disability Benefits</a:t>
            </a:r>
          </a:p>
          <a:p>
            <a:pPr lvl="1" eaLnBrk="1" hangingPunct="1"/>
            <a:r>
              <a:rPr lang="en-US" altLang="en-US" sz="2800" smtClean="0"/>
              <a:t>Partial disability—listed on schedule by rate</a:t>
            </a:r>
          </a:p>
          <a:p>
            <a:pPr lvl="1" eaLnBrk="1" hangingPunct="1"/>
            <a:r>
              <a:rPr lang="en-US" altLang="en-US" sz="2800" smtClean="0"/>
              <a:t>Example:  50 percent of wages</a:t>
            </a:r>
          </a:p>
          <a:p>
            <a:pPr lvl="1" eaLnBrk="1" hangingPunct="1"/>
            <a:r>
              <a:rPr lang="en-US" altLang="en-US" sz="2800" smtClean="0"/>
              <a:t>Total disability—generally 2/3 of salary</a:t>
            </a:r>
          </a:p>
          <a:p>
            <a:pPr lvl="1" eaLnBrk="1" hangingPunct="1"/>
            <a:r>
              <a:rPr lang="en-US" altLang="en-US" sz="2800" smtClean="0"/>
              <a:t>Unscheduled injuries are determined by board</a:t>
            </a:r>
          </a:p>
          <a:p>
            <a:pPr lvl="1" eaLnBrk="1" hangingPunct="1"/>
            <a:r>
              <a:rPr lang="en-US" altLang="en-US" sz="2800" smtClean="0"/>
              <a:t>Death benefits paid to family</a:t>
            </a:r>
          </a:p>
          <a:p>
            <a:pPr eaLnBrk="1" hangingPunct="1"/>
            <a:r>
              <a:rPr lang="en-US" altLang="en-US" sz="3200" smtClean="0"/>
              <a:t>Forfeiture of Right to Suit</a:t>
            </a:r>
          </a:p>
          <a:p>
            <a:pPr lvl="1" eaLnBrk="1" hangingPunct="1"/>
            <a:r>
              <a:rPr lang="en-US" altLang="en-US" sz="2800" smtClean="0"/>
              <a:t>The majority of states require employees to forfeit all other lawsuit rights in exchange for workers' compensation benefits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1271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Workers’ Compensation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1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71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71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71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71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71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71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71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1810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04BD05AE-6D2A-4266-8814-519E34D1623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Third-Party Suits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Can sue product manufacturers, other third parties, but recovery must first go to reimburse employer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Administrative Agency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Each state has an agency for administration of benefits and insurance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Insurance:  Employers Must be Financially Responsible</a:t>
            </a:r>
          </a:p>
        </p:txBody>
      </p:sp>
      <p:sp>
        <p:nvSpPr>
          <p:cNvPr id="1273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Workers’ Compensation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3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73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73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73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73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58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6DE877E5-B399-4BEA-8DF2-DF34C29E24CF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275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8077200" cy="44958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Problems in Workers’ Compensation Systems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Extent of injuries covered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Fraud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Nature of injuries changing from manufacturing injuries to stress, heart disease, and repetitive motion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Long-term hazards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Relationship between Americans with Disability Act and workers’ compensation</a:t>
            </a:r>
          </a:p>
        </p:txBody>
      </p:sp>
      <p:sp>
        <p:nvSpPr>
          <p:cNvPr id="1275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Workers’ Compensation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5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75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75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75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75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75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06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AAB104F4-9F2B-490B-8494-533E95A0F3BB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Labor Unions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8001000" cy="495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smtClean="0"/>
              <a:t>History and Development of Labor Legislation</a:t>
            </a:r>
          </a:p>
          <a:p>
            <a:pPr lvl="1" eaLnBrk="1" hangingPunct="1"/>
            <a:r>
              <a:rPr lang="en-US" altLang="en-US" sz="2800" smtClean="0"/>
              <a:t>Courts were very harsh at common law</a:t>
            </a:r>
          </a:p>
          <a:p>
            <a:pPr lvl="2" eaLnBrk="1" hangingPunct="1"/>
            <a:r>
              <a:rPr lang="en-US" altLang="en-US" sz="2400" smtClean="0"/>
              <a:t>Treated unions as conspiracies and allowed them to be prosecuted for such action</a:t>
            </a:r>
          </a:p>
          <a:p>
            <a:pPr lvl="2" eaLnBrk="1" hangingPunct="1"/>
            <a:r>
              <a:rPr lang="en-US" altLang="en-US" sz="2400" smtClean="0"/>
              <a:t>Strikes were perceived as intimidation techniques</a:t>
            </a:r>
          </a:p>
          <a:p>
            <a:pPr lvl="1" eaLnBrk="1" hangingPunct="1"/>
            <a:r>
              <a:rPr lang="en-US" altLang="en-US" sz="2800" smtClean="0"/>
              <a:t>Railway Labor Act of 1926</a:t>
            </a:r>
          </a:p>
          <a:p>
            <a:pPr lvl="2" eaLnBrk="1" hangingPunct="1"/>
            <a:r>
              <a:rPr lang="en-US" altLang="en-US" sz="2400" smtClean="0"/>
              <a:t>First federal legislation, but limited to railroad industry</a:t>
            </a:r>
          </a:p>
          <a:p>
            <a:pPr lvl="2" eaLnBrk="1" hangingPunct="1"/>
            <a:r>
              <a:rPr lang="en-US" altLang="en-US" sz="2400" smtClean="0"/>
              <a:t>Allowed railroad employees to unionize</a:t>
            </a:r>
          </a:p>
          <a:p>
            <a:pPr lvl="2" eaLnBrk="1" hangingPunct="1"/>
            <a:r>
              <a:rPr lang="en-US" altLang="en-US" sz="2400" smtClean="0"/>
              <a:t>Still in effect today with addition of airline employees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7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7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7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7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7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5" grpId="0" build="p" bldLvl="3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70FA58DC-1106-4BCD-9A1D-F010DD42B85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678363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Fair Labor Standards Act (FLSA)</a:t>
            </a:r>
          </a:p>
          <a:p>
            <a:pPr lvl="1" eaLnBrk="1" hangingPunct="1"/>
            <a:r>
              <a:rPr lang="en-US" altLang="en-US" smtClean="0"/>
              <a:t>Often called “the minimum wage law”</a:t>
            </a:r>
          </a:p>
          <a:p>
            <a:pPr lvl="1" eaLnBrk="1" hangingPunct="1"/>
            <a:r>
              <a:rPr lang="en-US" altLang="en-US" smtClean="0"/>
              <a:t>All covered employees must be paid minimum wage</a:t>
            </a:r>
          </a:p>
          <a:p>
            <a:pPr lvl="1" eaLnBrk="1" hangingPunct="1"/>
            <a:r>
              <a:rPr lang="en-US" altLang="en-US" smtClean="0"/>
              <a:t>1 1/2 time pay for overtime</a:t>
            </a:r>
          </a:p>
          <a:p>
            <a:pPr lvl="1" eaLnBrk="1" hangingPunct="1"/>
            <a:r>
              <a:rPr lang="en-US" altLang="en-US" smtClean="0"/>
              <a:t>Overtime pay for anything over 40 hours/week</a:t>
            </a:r>
          </a:p>
        </p:txBody>
      </p:sp>
      <p:sp>
        <p:nvSpPr>
          <p:cNvPr id="1224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Wages and Hours Protection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4707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76E30D0F-42CE-40F7-B6D8-C4132BD80D2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9530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Norris-LaGuardia Act of 1932 (Anti-Injunction Act)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Stopped federal courts from issuing injunctions to stop union strikes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Wagner Act—National Labor Relations Act (NLRA) of 1935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Gave employees the right to unionize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Prohibited employers from firing or discriminating against union members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Established NLRB</a:t>
            </a:r>
            <a:endParaRPr lang="en-US" altLang="en-US" sz="2800" smtClean="0"/>
          </a:p>
        </p:txBody>
      </p:sp>
      <p:sp>
        <p:nvSpPr>
          <p:cNvPr id="1280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Labor Unions:  Statutes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8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8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03" grpId="0" build="p" bldLvl="3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11FE9069-8C0B-4BBC-A047-1DC163AED78D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282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96200" cy="5257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Taft-Hartley Act—Labor Management Relations Act of 1947</a:t>
            </a:r>
          </a:p>
          <a:p>
            <a:pPr lvl="1" eaLnBrk="1" hangingPunct="1"/>
            <a:r>
              <a:rPr lang="en-US" altLang="en-US" smtClean="0"/>
              <a:t>Lists unfair labor practices for unions</a:t>
            </a:r>
          </a:p>
          <a:p>
            <a:pPr lvl="1" eaLnBrk="1" hangingPunct="1"/>
            <a:r>
              <a:rPr lang="en-US" altLang="en-US" smtClean="0"/>
              <a:t>Addresses secondary boycotts</a:t>
            </a:r>
          </a:p>
          <a:p>
            <a:pPr lvl="1" eaLnBrk="1" hangingPunct="1"/>
            <a:r>
              <a:rPr lang="en-US" altLang="en-US" smtClean="0"/>
              <a:t>Provides president with authority to have pre-strike cooling-off period when public health and safety are at issue; has been used in coal and transportation strikes</a:t>
            </a:r>
          </a:p>
        </p:txBody>
      </p:sp>
      <p:sp>
        <p:nvSpPr>
          <p:cNvPr id="128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Labor Unions:  Statutes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50" grpId="0" build="p" bldLvl="3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A1CD41F6-11C1-46D8-B56D-AA669CCFB01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284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Landrum-Griffin Act—Labor Management Reporting and Disclosure Act of 1959</a:t>
            </a:r>
          </a:p>
          <a:p>
            <a:pPr lvl="1" eaLnBrk="1" hangingPunct="1"/>
            <a:r>
              <a:rPr lang="en-US" altLang="en-US" smtClean="0"/>
              <a:t>Regulates union officials</a:t>
            </a:r>
          </a:p>
          <a:p>
            <a:pPr lvl="1" eaLnBrk="1" hangingPunct="1"/>
            <a:r>
              <a:rPr lang="en-US" altLang="en-US" smtClean="0"/>
              <a:t>Gives union members a bill of rights</a:t>
            </a:r>
          </a:p>
          <a:p>
            <a:pPr lvl="1" eaLnBrk="1" hangingPunct="1"/>
            <a:r>
              <a:rPr lang="en-US" altLang="en-US" smtClean="0"/>
              <a:t>Establishes penalties for misconduct</a:t>
            </a:r>
          </a:p>
        </p:txBody>
      </p:sp>
      <p:sp>
        <p:nvSpPr>
          <p:cNvPr id="128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Labor Unions:  Statutes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4098" grpId="0" build="p" bldLvl="3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C99305E0-67FC-4C6F-B561-C476CAA571EE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128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830763"/>
          </a:xfrm>
        </p:spPr>
        <p:txBody>
          <a:bodyPr/>
          <a:lstStyle/>
          <a:p>
            <a:pPr eaLnBrk="1" hangingPunct="1">
              <a:spcBef>
                <a:spcPts val="863"/>
              </a:spcBef>
            </a:pPr>
            <a:r>
              <a:rPr lang="en-US" altLang="en-US" smtClean="0"/>
              <a:t>Union Organizing Efforts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Selecting a union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mtClean="0"/>
              <a:t>Petition for union representation filed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mtClean="0"/>
              <a:t>Election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mtClean="0"/>
              <a:t>Certified union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mtClean="0"/>
              <a:t>Once selected, union represents all employees</a:t>
            </a:r>
          </a:p>
        </p:txBody>
      </p:sp>
      <p:sp>
        <p:nvSpPr>
          <p:cNvPr id="128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Labor Unions: Organizing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8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8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146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 Unions: Organizing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FFFF00"/>
                </a:solidFill>
              </a:rPr>
              <a:t>Case 20.3  </a:t>
            </a:r>
            <a:r>
              <a:rPr lang="en-US" altLang="en-US" b="1" i="1" smtClean="0"/>
              <a:t>United Food and Commercial Workers Union Local  24 v. NLRB </a:t>
            </a:r>
            <a:r>
              <a:rPr lang="en-US" altLang="en-US" b="1" smtClean="0"/>
              <a:t>(2007)</a:t>
            </a:r>
          </a:p>
          <a:p>
            <a:pPr lvl="1"/>
            <a:r>
              <a:rPr lang="en-US" altLang="en-US" smtClean="0"/>
              <a:t>Evaluate the statements made by management</a:t>
            </a:r>
          </a:p>
          <a:p>
            <a:pPr lvl="1"/>
            <a:r>
              <a:rPr lang="en-US" altLang="en-US" smtClean="0"/>
              <a:t>Explain what the court decides in terms of management statements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555A31B3-2CB3-434B-8A5B-55D5C042D8FB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FA368557-A1B3-4B86-B67C-6D47FCEF099D}" type="slidenum">
              <a:rPr lang="en-US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1288287" name="Object 12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1828800" y="1981200"/>
          <a:ext cx="6051550" cy="410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Document" r:id="rId4" imgW="6413471" imgH="4793737" progId="Word.Document.8">
                  <p:embed/>
                </p:oleObj>
              </mc:Choice>
              <mc:Fallback>
                <p:oleObj name="Document" r:id="rId4" imgW="6413471" imgH="4793737" progId="Word.Document.8">
                  <p:embed/>
                  <p:pic>
                    <p:nvPicPr>
                      <p:cNvPr id="0" name="Object 12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lum bright="-2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81200"/>
                        <a:ext cx="6051550" cy="410686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8289" name="Rectangle 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Union Certification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A9CB5E35-9EFB-4E16-B20E-8E5520852E04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129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724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2800" smtClean="0"/>
              <a:t>Union Contract Negotiations</a:t>
            </a:r>
          </a:p>
          <a:p>
            <a:pPr lvl="1" eaLnBrk="1" hangingPunct="1"/>
            <a:r>
              <a:rPr lang="en-US" altLang="en-US" sz="2400" smtClean="0"/>
              <a:t>Must bargain in good faith—8(d) of NLRA</a:t>
            </a:r>
          </a:p>
          <a:p>
            <a:pPr lvl="1" eaLnBrk="1" hangingPunct="1"/>
            <a:r>
              <a:rPr lang="en-US" altLang="en-US" sz="2400" smtClean="0"/>
              <a:t>Try to get employer contract—collective bargaining agreement</a:t>
            </a:r>
          </a:p>
          <a:p>
            <a:pPr lvl="1" eaLnBrk="1" hangingPunct="1"/>
            <a:r>
              <a:rPr lang="en-US" altLang="en-US" sz="2400" smtClean="0"/>
              <a:t>Mandatory or compulsory subject matters: “wage hours and other terms and conditions of employment</a:t>
            </a:r>
            <a:r>
              <a:rPr lang="en-US" altLang="en-US" sz="2800" smtClean="0"/>
              <a:t>”</a:t>
            </a:r>
          </a:p>
          <a:p>
            <a:pPr lvl="2" eaLnBrk="1" hangingPunct="1"/>
            <a:r>
              <a:rPr lang="en-US" altLang="en-US" sz="2000" smtClean="0"/>
              <a:t>Wages		•  Pay days</a:t>
            </a:r>
          </a:p>
          <a:p>
            <a:pPr lvl="2" eaLnBrk="1" hangingPunct="1"/>
            <a:r>
              <a:rPr lang="en-US" altLang="en-US" sz="2000" smtClean="0"/>
              <a:t>Hours			•  Insurance</a:t>
            </a:r>
          </a:p>
          <a:p>
            <a:pPr lvl="2" eaLnBrk="1" hangingPunct="1"/>
            <a:r>
              <a:rPr lang="en-US" altLang="en-US" sz="2000" smtClean="0"/>
              <a:t>Overtime		•  Pensions</a:t>
            </a:r>
          </a:p>
          <a:p>
            <a:pPr lvl="2" eaLnBrk="1" hangingPunct="1"/>
            <a:r>
              <a:rPr lang="en-US" altLang="en-US" sz="2000" smtClean="0"/>
              <a:t>Vacation		•  Seniority</a:t>
            </a:r>
          </a:p>
          <a:p>
            <a:pPr lvl="2" eaLnBrk="1" hangingPunct="1"/>
            <a:r>
              <a:rPr lang="en-US" altLang="en-US" sz="2000" smtClean="0"/>
              <a:t>Leaves		•  Two-tier wage structure</a:t>
            </a:r>
            <a:endParaRPr lang="en-US" altLang="en-US" sz="3200" smtClean="0"/>
          </a:p>
        </p:txBody>
      </p:sp>
      <p:sp>
        <p:nvSpPr>
          <p:cNvPr id="129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Labor Unions:  Good Faith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9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9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9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9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9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290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A933EF4D-57F8-40EF-9BA1-D2AB678AD82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129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678363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Union Contract Negotiations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Permissive subjects for collective bargaining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Strike roles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Not unfair to refuse to bargain it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Cannot bargain away statutory rights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Example:  Cannot agree to have a closed shop (refusing to hire nonunion people)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Failure to bargain in good faith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Constitutes an unfair labor practice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Can be the basis of a charge and complaint</a:t>
            </a:r>
          </a:p>
        </p:txBody>
      </p:sp>
      <p:sp>
        <p:nvSpPr>
          <p:cNvPr id="129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Labor Unions:  Subject Matter for Negotiations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9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9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9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9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9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9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9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38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9D37491C-21C5-4B60-A2FB-73ADDFA4E47B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Mandatory Topics</a:t>
            </a:r>
          </a:p>
        </p:txBody>
      </p:sp>
      <p:sp>
        <p:nvSpPr>
          <p:cNvPr id="13240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Recognition of the Union</a:t>
            </a:r>
          </a:p>
          <a:p>
            <a:pPr eaLnBrk="1" hangingPunct="1"/>
            <a:r>
              <a:rPr lang="en-US" altLang="en-US" smtClean="0"/>
              <a:t>Wages</a:t>
            </a:r>
          </a:p>
          <a:p>
            <a:pPr eaLnBrk="1" hangingPunct="1"/>
            <a:r>
              <a:rPr lang="en-US" altLang="en-US" smtClean="0"/>
              <a:t>Work Hours</a:t>
            </a:r>
          </a:p>
          <a:p>
            <a:pPr eaLnBrk="1" hangingPunct="1"/>
            <a:r>
              <a:rPr lang="en-US" altLang="en-US" smtClean="0"/>
              <a:t>Vacations</a:t>
            </a:r>
          </a:p>
          <a:p>
            <a:pPr eaLnBrk="1" hangingPunct="1"/>
            <a:r>
              <a:rPr lang="en-US" altLang="en-US" smtClean="0"/>
              <a:t>Sick Leave</a:t>
            </a:r>
          </a:p>
          <a:p>
            <a:pPr eaLnBrk="1" hangingPunct="1"/>
            <a:r>
              <a:rPr lang="en-US" altLang="en-US" smtClean="0"/>
              <a:t>Seniority</a:t>
            </a:r>
          </a:p>
          <a:p>
            <a:pPr eaLnBrk="1" hangingPunct="1"/>
            <a:r>
              <a:rPr lang="en-US" altLang="en-US" smtClean="0"/>
              <a:t>Insurance</a:t>
            </a:r>
          </a:p>
          <a:p>
            <a:pPr eaLnBrk="1" hangingPunct="1"/>
            <a:r>
              <a:rPr lang="en-US" altLang="en-US" smtClean="0"/>
              <a:t>Pension/Retirement Plans</a:t>
            </a:r>
          </a:p>
        </p:txBody>
      </p:sp>
      <p:sp>
        <p:nvSpPr>
          <p:cNvPr id="13240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Employee Grievances</a:t>
            </a:r>
          </a:p>
          <a:p>
            <a:pPr eaLnBrk="1" hangingPunct="1"/>
            <a:r>
              <a:rPr lang="en-US" altLang="en-US" smtClean="0"/>
              <a:t>Length of Agreement/Expiration Date</a:t>
            </a:r>
          </a:p>
          <a:p>
            <a:pPr eaLnBrk="1" hangingPunct="1"/>
            <a:r>
              <a:rPr lang="en-US" altLang="en-US" smtClean="0"/>
              <a:t>Incentive Plans</a:t>
            </a:r>
          </a:p>
          <a:p>
            <a:pPr eaLnBrk="1" hangingPunct="1"/>
            <a:r>
              <a:rPr lang="en-US" altLang="en-US" smtClean="0"/>
              <a:t>Union Announcements (Bulletin Board Rights)</a:t>
            </a:r>
          </a:p>
          <a:p>
            <a:pPr eaLnBrk="1" hangingPunct="1"/>
            <a:r>
              <a:rPr lang="en-US" altLang="en-US" smtClean="0"/>
              <a:t>Definition of Terms</a:t>
            </a:r>
          </a:p>
          <a:p>
            <a:pPr eaLnBrk="1" hangingPunct="1"/>
            <a:r>
              <a:rPr lang="en-US" altLang="en-US" smtClean="0"/>
              <a:t>Leaves of Absence</a:t>
            </a:r>
          </a:p>
          <a:p>
            <a:pPr eaLnBrk="1" hangingPunct="1"/>
            <a:r>
              <a:rPr lang="en-US" altLang="en-US" smtClean="0"/>
              <a:t>Drug Testing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2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2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2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2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2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2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2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2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2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2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2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2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4035" grpId="0" build="p"/>
      <p:bldP spid="132403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0D21F45D-FBA4-48C5-8C57-6F54C13BE76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129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772400" cy="50292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smtClean="0"/>
              <a:t>Union “Concerted Activities”—Economic Pressure</a:t>
            </a:r>
          </a:p>
          <a:p>
            <a:pPr lvl="1" eaLnBrk="1" hangingPunct="1"/>
            <a:r>
              <a:rPr lang="en-US" altLang="en-US" sz="2800" smtClean="0"/>
              <a:t>NLRA gives union right to engage in concerted activities</a:t>
            </a:r>
          </a:p>
          <a:p>
            <a:pPr lvl="1" eaLnBrk="1" hangingPunct="1"/>
            <a:r>
              <a:rPr lang="en-US" altLang="en-US" sz="2800" smtClean="0"/>
              <a:t>Picketing—legal</a:t>
            </a:r>
          </a:p>
          <a:p>
            <a:pPr lvl="1" eaLnBrk="1" hangingPunct="1"/>
            <a:r>
              <a:rPr lang="en-US" altLang="en-US" sz="2800" smtClean="0"/>
              <a:t>Strike—legal economic weapon</a:t>
            </a:r>
          </a:p>
          <a:p>
            <a:pPr lvl="1" eaLnBrk="1" hangingPunct="1"/>
            <a:r>
              <a:rPr lang="en-US" altLang="en-US" sz="2800" smtClean="0"/>
              <a:t>Advertising</a:t>
            </a:r>
          </a:p>
          <a:p>
            <a:pPr lvl="1" eaLnBrk="1" hangingPunct="1"/>
            <a:r>
              <a:rPr lang="en-US" altLang="en-US" sz="2800" smtClean="0"/>
              <a:t>The Shareholders</a:t>
            </a:r>
          </a:p>
          <a:p>
            <a:pPr lvl="2" eaLnBrk="1" hangingPunct="1"/>
            <a:r>
              <a:rPr lang="en-US" altLang="en-US" sz="2400" smtClean="0"/>
              <a:t>Unions have contacted shareholders for clout</a:t>
            </a:r>
          </a:p>
          <a:p>
            <a:pPr lvl="2" eaLnBrk="1" hangingPunct="1"/>
            <a:r>
              <a:rPr lang="en-US" altLang="en-US" sz="2400" smtClean="0"/>
              <a:t>Allowed shareholders to bring public attention to the issues</a:t>
            </a:r>
          </a:p>
        </p:txBody>
      </p:sp>
      <p:sp>
        <p:nvSpPr>
          <p:cNvPr id="129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Labor Unions’ Activities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9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9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9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9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386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2BB0BA61-66EF-489A-A438-71A0C8CA584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z="3200" smtClean="0"/>
              <a:t>FLSA: All Businesses Covered that Affect Interstate Commerce</a:t>
            </a:r>
          </a:p>
          <a:p>
            <a:pPr eaLnBrk="1" hangingPunct="1"/>
            <a:r>
              <a:rPr lang="en-US" altLang="en-US" sz="3200" smtClean="0"/>
              <a:t>Exemptions</a:t>
            </a:r>
          </a:p>
          <a:p>
            <a:pPr lvl="1" eaLnBrk="1" hangingPunct="1"/>
            <a:r>
              <a:rPr lang="en-US" altLang="en-US" sz="2800" smtClean="0"/>
              <a:t>Independent contractors</a:t>
            </a:r>
          </a:p>
          <a:p>
            <a:pPr lvl="1" eaLnBrk="1" hangingPunct="1"/>
            <a:r>
              <a:rPr lang="en-US" altLang="en-US" sz="2800" smtClean="0"/>
              <a:t>Agriculture, fishing, and domestic service</a:t>
            </a:r>
          </a:p>
          <a:p>
            <a:pPr lvl="1" eaLnBrk="1" hangingPunct="1"/>
            <a:r>
              <a:rPr lang="en-US" altLang="en-US" sz="2800" smtClean="0"/>
              <a:t>White-collar management</a:t>
            </a:r>
          </a:p>
          <a:p>
            <a:pPr lvl="1" eaLnBrk="1" hangingPunct="1"/>
            <a:r>
              <a:rPr lang="en-US" altLang="en-US" sz="2800" smtClean="0"/>
              <a:t>Executive, administrative, and professional people</a:t>
            </a:r>
          </a:p>
          <a:p>
            <a:pPr lvl="1" eaLnBrk="1" hangingPunct="1"/>
            <a:r>
              <a:rPr lang="en-US" altLang="en-US" sz="2800" smtClean="0"/>
              <a:t>State employees?  </a:t>
            </a:r>
            <a:r>
              <a:rPr lang="en-US" altLang="en-US" sz="2800" i="1" smtClean="0"/>
              <a:t>See</a:t>
            </a:r>
            <a:r>
              <a:rPr lang="en-US" altLang="en-US" sz="2800" smtClean="0"/>
              <a:t> </a:t>
            </a:r>
            <a:r>
              <a:rPr lang="en-US" altLang="en-US" sz="2800" i="1" smtClean="0"/>
              <a:t>Alden v. Maine</a:t>
            </a:r>
            <a:r>
              <a:rPr lang="en-US" altLang="en-US" sz="2800" smtClean="0"/>
              <a:t> 98-436 (1999)</a:t>
            </a:r>
          </a:p>
        </p:txBody>
      </p:sp>
      <p:sp>
        <p:nvSpPr>
          <p:cNvPr id="1226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FLSA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755" grpId="0" build="p" bldLvl="3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0734782D-319A-49F2-BBC1-093B7E627123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129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Unfair Employee Practices</a:t>
            </a:r>
          </a:p>
          <a:p>
            <a:pPr lvl="1" eaLnBrk="1" hangingPunct="1"/>
            <a:r>
              <a:rPr lang="en-US" altLang="en-US" smtClean="0"/>
              <a:t>Slowdown</a:t>
            </a:r>
          </a:p>
          <a:p>
            <a:pPr lvl="2" eaLnBrk="1" hangingPunct="1"/>
            <a:r>
              <a:rPr lang="en-US" altLang="en-US" smtClean="0"/>
              <a:t>Not a strike or stoppage</a:t>
            </a:r>
          </a:p>
          <a:p>
            <a:pPr lvl="2" eaLnBrk="1" hangingPunct="1"/>
            <a:r>
              <a:rPr lang="en-US" altLang="en-US" smtClean="0"/>
              <a:t>Employees refuse to do certain work or use certain equipment</a:t>
            </a:r>
          </a:p>
          <a:p>
            <a:pPr lvl="1" eaLnBrk="1" hangingPunct="1"/>
            <a:r>
              <a:rPr lang="en-US" altLang="en-US" smtClean="0"/>
              <a:t>Featherbedding</a:t>
            </a:r>
          </a:p>
          <a:p>
            <a:pPr lvl="2" eaLnBrk="1" hangingPunct="1"/>
            <a:r>
              <a:rPr lang="en-US" altLang="en-US" smtClean="0"/>
              <a:t>Payment for work not actually done</a:t>
            </a:r>
          </a:p>
          <a:p>
            <a:pPr lvl="2" eaLnBrk="1" hangingPunct="1"/>
            <a:r>
              <a:rPr lang="en-US" altLang="en-US" smtClean="0"/>
              <a:t>Unfair labor practice</a:t>
            </a:r>
          </a:p>
        </p:txBody>
      </p:sp>
      <p:sp>
        <p:nvSpPr>
          <p:cNvPr id="129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Labor Unions’ Activities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434" grpId="0" build="p" bldLvl="3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D2EDD7A8-29BD-471F-B6AB-C7192DA1064A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130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391400" cy="4800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Employer Rights</a:t>
            </a:r>
          </a:p>
          <a:p>
            <a:pPr lvl="1" eaLnBrk="1" hangingPunct="1"/>
            <a:r>
              <a:rPr lang="en-US" altLang="en-US" smtClean="0"/>
              <a:t>Freedom of Speech</a:t>
            </a:r>
          </a:p>
          <a:p>
            <a:pPr lvl="1" eaLnBrk="1" hangingPunct="1"/>
            <a:r>
              <a:rPr lang="en-US" altLang="en-US" smtClean="0"/>
              <a:t>So long as speech is accurate and not an unfair labor practice</a:t>
            </a:r>
          </a:p>
          <a:p>
            <a:pPr lvl="1" eaLnBrk="1" hangingPunct="1"/>
            <a:r>
              <a:rPr lang="en-US" altLang="en-US" smtClean="0"/>
              <a:t>Right-to-work laws; Prohibit closed shops</a:t>
            </a:r>
          </a:p>
          <a:p>
            <a:pPr lvl="1" eaLnBrk="1" hangingPunct="1"/>
            <a:r>
              <a:rPr lang="en-US" altLang="en-US" smtClean="0"/>
              <a:t>Right to an enforceable collective bargaining agreement</a:t>
            </a:r>
          </a:p>
        </p:txBody>
      </p:sp>
      <p:sp>
        <p:nvSpPr>
          <p:cNvPr id="130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Labor Unions and Employer Rights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0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0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0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26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52869142-2DB8-4225-B8A4-6829517BEE2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Management Do’s and Don’ts in Unionization</a:t>
            </a: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602163"/>
          </a:xfrm>
        </p:spPr>
        <p:txBody>
          <a:bodyPr/>
          <a:lstStyle/>
          <a:p>
            <a:pPr marL="685800" indent="-68580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en-US" sz="2400" b="1" dirty="0" smtClean="0"/>
              <a:t>DO:</a:t>
            </a:r>
            <a:endParaRPr lang="en-US" altLang="en-US" sz="2400" dirty="0" smtClean="0"/>
          </a:p>
          <a:p>
            <a:pPr marL="457200" indent="-457200" eaLnBrk="1" hangingPunct="1">
              <a:spcBef>
                <a:spcPts val="600"/>
              </a:spcBef>
              <a:buFontTx/>
              <a:buAutoNum type="arabicPeriod"/>
              <a:defRPr/>
            </a:pPr>
            <a:r>
              <a:rPr lang="en-US" altLang="en-US" sz="2000" dirty="0" smtClean="0"/>
              <a:t>Tell employees about current wages and benefits and how they compare to other firms.</a:t>
            </a:r>
          </a:p>
          <a:p>
            <a:pPr marL="457200" indent="-457200" eaLnBrk="1" hangingPunct="1">
              <a:spcBef>
                <a:spcPts val="600"/>
              </a:spcBef>
              <a:buFontTx/>
              <a:buAutoNum type="arabicPeriod"/>
              <a:defRPr/>
            </a:pPr>
            <a:r>
              <a:rPr lang="en-US" altLang="en-US" sz="2000" dirty="0" smtClean="0"/>
              <a:t>Tell employees you will use all legal means to oppose unionization.</a:t>
            </a:r>
          </a:p>
          <a:p>
            <a:pPr marL="457200" indent="-457200" eaLnBrk="1" hangingPunct="1">
              <a:spcBef>
                <a:spcPts val="600"/>
              </a:spcBef>
              <a:buFontTx/>
              <a:buAutoNum type="arabicPeriod"/>
              <a:defRPr/>
            </a:pPr>
            <a:r>
              <a:rPr lang="en-US" altLang="en-US" sz="2000" dirty="0" smtClean="0"/>
              <a:t>Tell employees the disadvantages of having a union (especially cost of dues, assessments, and requirements of membership).</a:t>
            </a:r>
          </a:p>
          <a:p>
            <a:pPr marL="457200" indent="-457200" eaLnBrk="1" hangingPunct="1">
              <a:spcBef>
                <a:spcPts val="600"/>
              </a:spcBef>
              <a:buFontTx/>
              <a:buAutoNum type="arabicPeriod"/>
              <a:defRPr/>
            </a:pPr>
            <a:r>
              <a:rPr lang="en-US" altLang="en-US" sz="2000" dirty="0" smtClean="0"/>
              <a:t>Show employees articles about unions and negative experiences others have had elsewhere.</a:t>
            </a:r>
          </a:p>
          <a:p>
            <a:pPr marL="457200" indent="-457200" eaLnBrk="1" hangingPunct="1">
              <a:spcBef>
                <a:spcPts val="600"/>
              </a:spcBef>
              <a:buFontTx/>
              <a:buAutoNum type="arabicPeriod"/>
              <a:defRPr/>
            </a:pPr>
            <a:r>
              <a:rPr lang="en-US" altLang="en-US" sz="2000" dirty="0" smtClean="0"/>
              <a:t>Explain the unionization process to your employees accurately.</a:t>
            </a:r>
          </a:p>
          <a:p>
            <a:pPr marL="457200" indent="-457200" eaLnBrk="1" hangingPunct="1">
              <a:spcBef>
                <a:spcPts val="600"/>
              </a:spcBef>
              <a:buFontTx/>
              <a:buAutoNum type="arabicPeriod"/>
              <a:defRPr/>
            </a:pPr>
            <a:r>
              <a:rPr lang="en-US" altLang="en-US" sz="2000" dirty="0" smtClean="0"/>
              <a:t>Forbid distribution of union literature during work hours in work areas.</a:t>
            </a:r>
          </a:p>
          <a:p>
            <a:pPr marL="457200" indent="-457200" eaLnBrk="1" hangingPunct="1">
              <a:spcBef>
                <a:spcPts val="600"/>
              </a:spcBef>
              <a:buFontTx/>
              <a:buAutoNum type="arabicPeriod"/>
              <a:defRPr/>
            </a:pPr>
            <a:r>
              <a:rPr lang="en-US" altLang="en-US" sz="2000" dirty="0" smtClean="0"/>
              <a:t>Enforce in a consistent and fair manner disciplinary policies and rules.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2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2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2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2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2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608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8AEA48F-1F4C-489E-A367-1678070B6FEB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132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Management Do’s and Don’ts in Unionization</a:t>
            </a:r>
          </a:p>
        </p:txBody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848600" cy="4373563"/>
          </a:xfrm>
        </p:spPr>
        <p:txBody>
          <a:bodyPr/>
          <a:lstStyle/>
          <a:p>
            <a:pPr marL="685800" indent="-68580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/>
              <a:t>DON’T:</a:t>
            </a:r>
            <a:endParaRPr lang="en-US" altLang="en-US" sz="2000" b="1" dirty="0" smtClean="0"/>
          </a:p>
          <a:p>
            <a:pPr marL="457200" indent="-457200" eaLnBrk="1" hangingPunct="1">
              <a:spcBef>
                <a:spcPts val="600"/>
              </a:spcBef>
              <a:buFontTx/>
              <a:buAutoNum type="arabicPeriod"/>
              <a:defRPr/>
            </a:pPr>
            <a:r>
              <a:rPr lang="en-US" altLang="en-US" sz="2000" dirty="0" smtClean="0"/>
              <a:t>Promise employees pay increases or promotions if they vote against the union.</a:t>
            </a:r>
          </a:p>
          <a:p>
            <a:pPr marL="457200" indent="-457200" eaLnBrk="1" hangingPunct="1">
              <a:spcBef>
                <a:spcPts val="600"/>
              </a:spcBef>
              <a:buFontTx/>
              <a:buAutoNum type="arabicPeriod"/>
              <a:defRPr/>
            </a:pPr>
            <a:r>
              <a:rPr lang="en-US" altLang="en-US" sz="2000" dirty="0" smtClean="0"/>
              <a:t>Threaten employees with termination or discriminate when disciplining employees.</a:t>
            </a:r>
          </a:p>
          <a:p>
            <a:pPr marL="457200" indent="-457200" eaLnBrk="1" hangingPunct="1">
              <a:spcBef>
                <a:spcPts val="600"/>
              </a:spcBef>
              <a:buFontTx/>
              <a:buAutoNum type="arabicPeriod"/>
              <a:defRPr/>
            </a:pPr>
            <a:r>
              <a:rPr lang="en-US" altLang="en-US" sz="2000" dirty="0" smtClean="0"/>
              <a:t>Threaten to close down or move the company if a union is voted in.</a:t>
            </a:r>
          </a:p>
          <a:p>
            <a:pPr marL="457200" indent="-457200" eaLnBrk="1" hangingPunct="1">
              <a:spcBef>
                <a:spcPts val="600"/>
              </a:spcBef>
              <a:buFontTx/>
              <a:buAutoNum type="arabicPeriod"/>
              <a:defRPr/>
            </a:pPr>
            <a:r>
              <a:rPr lang="en-US" altLang="en-US" sz="2000" dirty="0" smtClean="0"/>
              <a:t>Spy or have someone spy on union meetings.</a:t>
            </a:r>
          </a:p>
          <a:p>
            <a:pPr marL="457200" indent="-457200" eaLnBrk="1" hangingPunct="1">
              <a:spcBef>
                <a:spcPts val="600"/>
              </a:spcBef>
              <a:buFontTx/>
              <a:buAutoNum type="arabicPeriod"/>
              <a:defRPr/>
            </a:pPr>
            <a:r>
              <a:rPr lang="en-US" altLang="en-US" sz="2000" dirty="0" smtClean="0"/>
              <a:t>Make a speech to employees or groups at work within twenty-four hours of the election (before that, it is allowed).</a:t>
            </a:r>
          </a:p>
          <a:p>
            <a:pPr marL="457200" indent="-457200" eaLnBrk="1" hangingPunct="1">
              <a:spcBef>
                <a:spcPts val="600"/>
              </a:spcBef>
              <a:buFontTx/>
              <a:buAutoNum type="arabicPeriod"/>
              <a:defRPr/>
            </a:pPr>
            <a:r>
              <a:rPr lang="en-US" altLang="en-US" sz="2000" dirty="0" smtClean="0"/>
              <a:t>Ask employees how they plan to vote or if they have signed authorization cards.</a:t>
            </a:r>
          </a:p>
          <a:p>
            <a:pPr marL="457200" indent="-457200" eaLnBrk="1" hangingPunct="1">
              <a:spcBef>
                <a:spcPts val="600"/>
              </a:spcBef>
              <a:buFontTx/>
              <a:buAutoNum type="arabicPeriod"/>
              <a:defRPr/>
            </a:pPr>
            <a:r>
              <a:rPr lang="en-US" altLang="en-US" sz="2000" dirty="0" smtClean="0"/>
              <a:t>Urge local employees to persuade others to vote against the union (such a vote must be initiated solely by the employee).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2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2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2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2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2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710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42CE28CF-A725-4B00-AFEC-D9A1E237B5C2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130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96200" cy="495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Plant Closings</a:t>
            </a:r>
          </a:p>
          <a:p>
            <a:pPr lvl="1" eaLnBrk="1" hangingPunct="1"/>
            <a:r>
              <a:rPr lang="en-US" altLang="en-US" smtClean="0"/>
              <a:t>Congress has passed a plant closing law and many states have same laws</a:t>
            </a:r>
          </a:p>
          <a:p>
            <a:pPr lvl="1" eaLnBrk="1" hangingPunct="1"/>
            <a:r>
              <a:rPr lang="en-US" altLang="en-US" smtClean="0"/>
              <a:t>Laws require notice and time frame before plant is closed</a:t>
            </a:r>
          </a:p>
          <a:p>
            <a:pPr lvl="1" eaLnBrk="1" hangingPunct="1"/>
            <a:r>
              <a:rPr lang="en-US" altLang="en-US" smtClean="0"/>
              <a:t>Designed to eliminate shock to local economy</a:t>
            </a:r>
          </a:p>
          <a:p>
            <a:pPr lvl="1" eaLnBrk="1" hangingPunct="1"/>
            <a:r>
              <a:rPr lang="en-US" altLang="en-US" smtClean="0"/>
              <a:t>Federal law is the Worker Adjustment and Retraining Notification Act of 1988</a:t>
            </a:r>
          </a:p>
        </p:txBody>
      </p:sp>
      <p:sp>
        <p:nvSpPr>
          <p:cNvPr id="130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Employer Weapons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0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0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0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8674" grpId="0" build="p" bldLvl="3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940C4186-8DAF-4619-BCF1-41A81A6E6938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131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8006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Cannot Use Temporary Closing or Send Work Away (Runaway Shops)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Plant Flight:  Management Closes Plants and Outsources Work  to Foreign Countries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Lockout Employer Refuses to Allow Employees to Work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Conferring Benefits OK if Not Done Too Close to Union Election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Bankruptcy May Be Used to Reject Collective Bargaining Agreement</a:t>
            </a:r>
          </a:p>
        </p:txBody>
      </p:sp>
      <p:sp>
        <p:nvSpPr>
          <p:cNvPr id="131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Employer Weapons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1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1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1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2770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A556E6E6-6450-4929-BA71-A16A4DD8FA99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132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Economic Rights and Weapons - Employer</a:t>
            </a:r>
          </a:p>
        </p:txBody>
      </p:sp>
      <p:graphicFrame>
        <p:nvGraphicFramePr>
          <p:cNvPr id="1328174" name="Group 46"/>
          <p:cNvGraphicFramePr>
            <a:graphicFrameLocks noGrp="1"/>
          </p:cNvGraphicFramePr>
          <p:nvPr>
            <p:ph/>
          </p:nvPr>
        </p:nvGraphicFramePr>
        <p:xfrm>
          <a:off x="1066800" y="1600200"/>
          <a:ext cx="7924800" cy="5140325"/>
        </p:xfrm>
        <a:graphic>
          <a:graphicData uri="http://schemas.openxmlformats.org/drawingml/2006/table">
            <a:tbl>
              <a:tblPr/>
              <a:tblGrid>
                <a:gridCol w="2093343"/>
                <a:gridCol w="1869057"/>
                <a:gridCol w="3962400"/>
              </a:tblGrid>
              <a:tr h="380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Economic Weapons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Rights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Unfair Labor Practices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9503"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Business closing; plant closing</a:t>
                      </a:r>
                    </a:p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Lockouts</a:t>
                      </a:r>
                    </a:p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Right to confer benefits (timing)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Freedom of speech</a:t>
                      </a:r>
                    </a:p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Demand election (30%)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7663" marR="0" lvl="0" indent="-347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Refusal to bargain in good faith</a:t>
                      </a:r>
                    </a:p>
                    <a:p>
                      <a:pPr marL="347663" marR="0" lvl="0" indent="-347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Refusal to bargain on a mandatory issue</a:t>
                      </a:r>
                    </a:p>
                    <a:p>
                      <a:pPr marL="347663" marR="0" lvl="0" indent="-347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Yellow-dog contracts</a:t>
                      </a:r>
                    </a:p>
                    <a:p>
                      <a:pPr marL="347663" marR="0" lvl="0" indent="-347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Violation of collective bargaining agreement</a:t>
                      </a:r>
                    </a:p>
                    <a:p>
                      <a:pPr marL="347663" marR="0" lvl="0" indent="-347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Interference with joining union</a:t>
                      </a:r>
                    </a:p>
                    <a:p>
                      <a:pPr marL="347663" marR="0" lvl="0" indent="-347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Timing of benefits</a:t>
                      </a:r>
                    </a:p>
                    <a:p>
                      <a:pPr marL="347663" marR="0" lvl="0" indent="-347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Observation of union activities</a:t>
                      </a:r>
                    </a:p>
                    <a:p>
                      <a:pPr marL="347663" marR="0" lvl="0" indent="-347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Domination of labor union</a:t>
                      </a:r>
                    </a:p>
                    <a:p>
                      <a:pPr marL="347663" marR="0" lvl="0" indent="-347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Discrimination in promotion of union members</a:t>
                      </a:r>
                    </a:p>
                    <a:p>
                      <a:pPr marL="347663" marR="0" lvl="0" indent="-3476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Blacklisting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F8B7562A-F5CA-44F1-9B40-0CBE4EFDF742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77200" cy="11731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Economic Rights and Weapons - Employee</a:t>
            </a:r>
          </a:p>
        </p:txBody>
      </p:sp>
      <p:graphicFrame>
        <p:nvGraphicFramePr>
          <p:cNvPr id="1329184" name="Group 32"/>
          <p:cNvGraphicFramePr>
            <a:graphicFrameLocks noGrp="1"/>
          </p:cNvGraphicFramePr>
          <p:nvPr>
            <p:ph idx="1"/>
          </p:nvPr>
        </p:nvGraphicFramePr>
        <p:xfrm>
          <a:off x="1066800" y="1600200"/>
          <a:ext cx="7696200" cy="4556125"/>
        </p:xfrm>
        <a:graphic>
          <a:graphicData uri="http://schemas.openxmlformats.org/drawingml/2006/table">
            <a:tbl>
              <a:tblPr/>
              <a:tblGrid>
                <a:gridCol w="2133600"/>
                <a:gridCol w="2362200"/>
                <a:gridCol w="3200400"/>
              </a:tblGrid>
              <a:tr h="365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Economic Weapons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Rights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Unfair Labor Practices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0380"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Strike</a:t>
                      </a:r>
                    </a:p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Slowdown, refusals to work overtime</a:t>
                      </a:r>
                    </a:p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Picketing</a:t>
                      </a:r>
                    </a:p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Freedom of speech</a:t>
                      </a:r>
                    </a:p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Right to union representation upon investigation</a:t>
                      </a:r>
                    </a:p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Right to join union</a:t>
                      </a:r>
                    </a:p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Right of members to adequate representation</a:t>
                      </a:r>
                    </a:p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Right to union office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Violation of collective bargaining agreement</a:t>
                      </a:r>
                    </a:p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Secondary boycotts</a:t>
                      </a:r>
                    </a:p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Payment for union cards</a:t>
                      </a:r>
                    </a:p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Coercion or discrimination in union membership</a:t>
                      </a:r>
                    </a:p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Causing an employer to pay excessive wages – featherbedding</a:t>
                      </a:r>
                    </a:p>
                    <a:p>
                      <a:pPr marL="290513" marR="0" lvl="0" indent="-2905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Hot cargo agreements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CB083630-7AAF-45E4-BB8B-0896CB13EF02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Federal Immigration Laws Require Employers to Verify Employee is a U.S. Citizen or Has the Right to Work in the U.S.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Must Have I-9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Immigration Reform Requires Greater Employer Diligence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“Highly Skilled” Workers (H-1B Professional) Can Come and Work in High-Tech Industries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Labor Management Cooperation Act Provides Mediation as an Alternative</a:t>
            </a:r>
          </a:p>
        </p:txBody>
      </p:sp>
      <p:sp>
        <p:nvSpPr>
          <p:cNvPr id="131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International Issues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1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1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1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819" grpId="0" build="p" bldLvl="2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8537905F-F80A-4DDC-BE85-1D1F98EF8D0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133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National Security Issues</a:t>
            </a:r>
          </a:p>
        </p:txBody>
      </p:sp>
      <p:sp>
        <p:nvSpPr>
          <p:cNvPr id="133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USA Patriot Act of 2002 Verification Requirements</a:t>
            </a:r>
          </a:p>
          <a:p>
            <a:pPr eaLnBrk="1" hangingPunct="1"/>
            <a:r>
              <a:rPr lang="en-US" altLang="en-US" smtClean="0"/>
              <a:t>Homeland Security Act of 2002</a:t>
            </a:r>
          </a:p>
          <a:p>
            <a:pPr lvl="1" eaLnBrk="1" hangingPunct="1"/>
            <a:r>
              <a:rPr lang="en-US" altLang="en-US" smtClean="0"/>
              <a:t>Background checks</a:t>
            </a:r>
          </a:p>
          <a:p>
            <a:pPr lvl="1" eaLnBrk="1" hangingPunct="1"/>
            <a:r>
              <a:rPr lang="en-US" altLang="en-US" smtClean="0"/>
              <a:t>Security checks</a:t>
            </a:r>
          </a:p>
          <a:p>
            <a:pPr eaLnBrk="1" hangingPunct="1"/>
            <a:r>
              <a:rPr lang="en-US" altLang="en-US" smtClean="0"/>
              <a:t>American Competitiveness in the Twenty-First Century Act of 2000</a:t>
            </a:r>
          </a:p>
          <a:p>
            <a:pPr lvl="1" eaLnBrk="1" hangingPunct="1"/>
            <a:r>
              <a:rPr lang="en-US" altLang="en-US" smtClean="0"/>
              <a:t>Preservation of U.S. workers’ jobs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73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97B891AA-7555-438F-BCA2-C545B58CE688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620000" cy="4449763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smtClean="0"/>
              <a:t>Child Labor Protections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/>
              <a:t>Age 18 and over—any jobs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/>
              <a:t>16-17—any non-hazardous job, unlimited hours (hazardous—mining, logging, roofing, excavation)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/>
              <a:t>14-15—any non-hazardous, non-manufacturing, and non-mining job during non-school hours; limits on hours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/>
              <a:t>Record keeping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Employers must keep records of hours and wages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Fines for not doing so</a:t>
            </a:r>
          </a:p>
        </p:txBody>
      </p:sp>
      <p:sp>
        <p:nvSpPr>
          <p:cNvPr id="1232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FLSA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2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2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32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99" grpId="0" build="p" bldLvl="3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D8BCB00-685C-4BAF-98C2-37C08BB38799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13168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The Examples of NIKE and Kathie Lee Gifford: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Sweatshop conditions affect consumer perception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International and domestic pressures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Stock value drops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Creation of Teams by Companies has Effect of Mixing Labor and Management</a:t>
            </a:r>
          </a:p>
        </p:txBody>
      </p:sp>
      <p:sp>
        <p:nvSpPr>
          <p:cNvPr id="131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International Issues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1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1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1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6866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5B975C6C-7634-44EB-9399-5664B1B27AB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2288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FLSA</a:t>
            </a:r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Enforcement of FLSA</a:t>
            </a:r>
          </a:p>
          <a:p>
            <a:pPr lvl="1" eaLnBrk="1" hangingPunct="1"/>
            <a:r>
              <a:rPr lang="en-US" altLang="en-US" smtClean="0"/>
              <a:t>Can begin by complaint filed with U.S. Labor Department</a:t>
            </a:r>
          </a:p>
          <a:p>
            <a:pPr lvl="1" eaLnBrk="1" hangingPunct="1"/>
            <a:r>
              <a:rPr lang="en-US" altLang="en-US" smtClean="0"/>
              <a:t>Employer can seek interpretation from Department of Labor</a:t>
            </a:r>
          </a:p>
          <a:p>
            <a:pPr lvl="1" eaLnBrk="1" hangingPunct="1"/>
            <a:r>
              <a:rPr lang="en-US" altLang="en-US" smtClean="0"/>
              <a:t>Labor Department can initiate its own investigation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03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C8D12D74-5BE0-4E71-9650-8B3648B9BCEF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FLSA</a:t>
            </a:r>
          </a:p>
        </p:txBody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Violations of FLSA</a:t>
            </a:r>
          </a:p>
          <a:p>
            <a:pPr lvl="1" eaLnBrk="1" hangingPunct="1"/>
            <a:r>
              <a:rPr lang="en-US" altLang="en-US" smtClean="0"/>
              <a:t>Corporation is liable</a:t>
            </a:r>
          </a:p>
          <a:p>
            <a:pPr lvl="1" eaLnBrk="1" hangingPunct="1"/>
            <a:r>
              <a:rPr lang="en-US" altLang="en-US" smtClean="0"/>
              <a:t>Officers can be held individually liable</a:t>
            </a:r>
          </a:p>
          <a:p>
            <a:pPr lvl="1" eaLnBrk="1" hangingPunct="1"/>
            <a:r>
              <a:rPr lang="en-US" altLang="en-US" smtClean="0"/>
              <a:t>Fines - $10,000 first conviction</a:t>
            </a:r>
          </a:p>
          <a:p>
            <a:pPr lvl="1" eaLnBrk="1" hangingPunct="1"/>
            <a:r>
              <a:rPr lang="en-US" altLang="en-US" smtClean="0"/>
              <a:t>$10,000 and or six months for second violation</a:t>
            </a:r>
          </a:p>
          <a:p>
            <a:pPr lvl="1" eaLnBrk="1" hangingPunct="1"/>
            <a:r>
              <a:rPr lang="en-US" altLang="en-US" smtClean="0"/>
              <a:t>Employees cannot be fired for reporting violations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5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DF0A83E0-6104-49D9-98B9-92D648EA1BA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32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Liability for Wage Taxes </a:t>
            </a:r>
          </a:p>
        </p:txBody>
      </p:sp>
      <p:sp>
        <p:nvSpPr>
          <p:cNvPr id="132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FFFF66"/>
                </a:solidFill>
              </a:rPr>
              <a:t>Case 20.1</a:t>
            </a:r>
            <a:r>
              <a:rPr lang="en-US" altLang="en-US" b="1" smtClean="0"/>
              <a:t>	</a:t>
            </a:r>
            <a:r>
              <a:rPr lang="en-US" altLang="en-US" b="1" i="1" smtClean="0"/>
              <a:t>Chao v. Hotel Oasis, Inc. </a:t>
            </a:r>
            <a:r>
              <a:rPr lang="en-US" altLang="en-US" b="1" smtClean="0"/>
              <a:t>(2007)</a:t>
            </a:r>
          </a:p>
          <a:p>
            <a:pPr lvl="1" eaLnBrk="1" hangingPunct="1"/>
            <a:r>
              <a:rPr lang="en-US" altLang="en-US" smtClean="0"/>
              <a:t>Who is responsible for the wage taxes?</a:t>
            </a:r>
          </a:p>
          <a:p>
            <a:pPr lvl="1" eaLnBrk="1" hangingPunct="1"/>
            <a:r>
              <a:rPr lang="en-US" altLang="en-US" smtClean="0"/>
              <a:t>Why is the corporate structure not relevant for purposes of wage tax liability?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6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6986E0C-EB8B-45B5-9FEA-B707B3987D99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234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8077200" cy="52578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Illegal to Pay Different Wages to Men and Women Doing the Same Jobs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Equal Pay Act is Not a Comparable Worth Statute    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Comparable worth requires equal pay for jobs that require equal skill, effort, and responsibility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Comparable worth changes the free marketplace concept that we as a society have adopted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Merit and Seniority Systems are Exceptions</a:t>
            </a:r>
          </a:p>
        </p:txBody>
      </p:sp>
      <p:sp>
        <p:nvSpPr>
          <p:cNvPr id="1234947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Equal Pay Act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4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4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4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4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4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946" grpId="0" build="p" bldLvl="3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 MT Extra Bol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2381</Words>
  <Application>Microsoft Office PowerPoint</Application>
  <PresentationFormat>On-screen Show (4:3)</PresentationFormat>
  <Paragraphs>525</Paragraphs>
  <Slides>50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Marlett</vt:lpstr>
      <vt:lpstr>Times New Roman</vt:lpstr>
      <vt:lpstr>Times New Roman MT Extra Bold</vt:lpstr>
      <vt:lpstr>Default Design</vt:lpstr>
      <vt:lpstr>Document</vt:lpstr>
      <vt:lpstr>PowerPoint Presentation</vt:lpstr>
      <vt:lpstr>Employee Welfare:  The Federal Statutes</vt:lpstr>
      <vt:lpstr>Wages and Hours Protection</vt:lpstr>
      <vt:lpstr>FLSA</vt:lpstr>
      <vt:lpstr>FLSA</vt:lpstr>
      <vt:lpstr>FLSA</vt:lpstr>
      <vt:lpstr>FLSA</vt:lpstr>
      <vt:lpstr>Liability for Wage Taxes </vt:lpstr>
      <vt:lpstr>Equal Pay Act</vt:lpstr>
      <vt:lpstr>OSHA: Workplace Safety</vt:lpstr>
      <vt:lpstr>OSHA</vt:lpstr>
      <vt:lpstr>OSHA</vt:lpstr>
      <vt:lpstr>OSHA Penalties</vt:lpstr>
      <vt:lpstr>OSHA Penalties</vt:lpstr>
      <vt:lpstr>State OSHA</vt:lpstr>
      <vt:lpstr>Impairment and Employees</vt:lpstr>
      <vt:lpstr>Pensions, Retirement, &amp;  Social Security</vt:lpstr>
      <vt:lpstr>Pensions, Retirement, &amp;  Social Security</vt:lpstr>
      <vt:lpstr>Pensions, Retirement, &amp;  Social Security</vt:lpstr>
      <vt:lpstr>Pension Protection Act</vt:lpstr>
      <vt:lpstr>Unemployment Compensation</vt:lpstr>
      <vt:lpstr>Workers’ Compensation</vt:lpstr>
      <vt:lpstr>Workers’ Compensation</vt:lpstr>
      <vt:lpstr>Workers’ Compensation</vt:lpstr>
      <vt:lpstr>Workers’ Compensation</vt:lpstr>
      <vt:lpstr>Workers’ Compensation</vt:lpstr>
      <vt:lpstr>Workers’ Compensation</vt:lpstr>
      <vt:lpstr>Workers’ Compensation</vt:lpstr>
      <vt:lpstr>Labor Unions</vt:lpstr>
      <vt:lpstr>Labor Unions:  Statutes</vt:lpstr>
      <vt:lpstr>Labor Unions:  Statutes</vt:lpstr>
      <vt:lpstr>Labor Unions:  Statutes</vt:lpstr>
      <vt:lpstr>Labor Unions: Organizing</vt:lpstr>
      <vt:lpstr>Labor Unions: Organizing</vt:lpstr>
      <vt:lpstr>Union Certification</vt:lpstr>
      <vt:lpstr>Labor Unions:  Good Faith</vt:lpstr>
      <vt:lpstr>Labor Unions:  Subject Matter for Negotiations</vt:lpstr>
      <vt:lpstr>Mandatory Topics</vt:lpstr>
      <vt:lpstr>Labor Unions’ Activities</vt:lpstr>
      <vt:lpstr>Labor Unions’ Activities</vt:lpstr>
      <vt:lpstr>Labor Unions and Employer Rights</vt:lpstr>
      <vt:lpstr>Management Do’s and Don’ts in Unionization</vt:lpstr>
      <vt:lpstr>Management Do’s and Don’ts in Unionization</vt:lpstr>
      <vt:lpstr>Employer Weapons</vt:lpstr>
      <vt:lpstr>Employer Weapons</vt:lpstr>
      <vt:lpstr>Economic Rights and Weapons - Employer</vt:lpstr>
      <vt:lpstr>Economic Rights and Weapons - Employee</vt:lpstr>
      <vt:lpstr>International Issues</vt:lpstr>
      <vt:lpstr>National Security Issues</vt:lpstr>
      <vt:lpstr>International Issues</vt:lpstr>
    </vt:vector>
  </TitlesOfParts>
  <Company>UTB/TSC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Jennings 7th Ed.  Business-Legal Ethical Global</dc:title>
  <dc:creator>Joe Zavaletta</dc:creator>
  <cp:lastModifiedBy>Laurie</cp:lastModifiedBy>
  <cp:revision>370</cp:revision>
  <dcterms:created xsi:type="dcterms:W3CDTF">2005-02-05T01:05:54Z</dcterms:created>
  <dcterms:modified xsi:type="dcterms:W3CDTF">2015-08-07T19:20:08Z</dcterms:modified>
</cp:coreProperties>
</file>