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9"/>
  </p:notesMasterIdLst>
  <p:handoutMasterIdLst>
    <p:handoutMasterId r:id="rId50"/>
  </p:handoutMasterIdLst>
  <p:sldIdLst>
    <p:sldId id="304" r:id="rId2"/>
    <p:sldId id="294" r:id="rId3"/>
    <p:sldId id="295" r:id="rId4"/>
    <p:sldId id="296" r:id="rId5"/>
    <p:sldId id="257" r:id="rId6"/>
    <p:sldId id="258" r:id="rId7"/>
    <p:sldId id="259" r:id="rId8"/>
    <p:sldId id="260" r:id="rId9"/>
    <p:sldId id="301" r:id="rId10"/>
    <p:sldId id="261" r:id="rId11"/>
    <p:sldId id="262" r:id="rId12"/>
    <p:sldId id="263" r:id="rId13"/>
    <p:sldId id="264" r:id="rId14"/>
    <p:sldId id="265" r:id="rId15"/>
    <p:sldId id="266" r:id="rId16"/>
    <p:sldId id="267" r:id="rId17"/>
    <p:sldId id="268" r:id="rId18"/>
    <p:sldId id="302" r:id="rId19"/>
    <p:sldId id="269" r:id="rId20"/>
    <p:sldId id="297" r:id="rId21"/>
    <p:sldId id="271" r:id="rId22"/>
    <p:sldId id="272" r:id="rId23"/>
    <p:sldId id="270"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303" r:id="rId41"/>
    <p:sldId id="289" r:id="rId42"/>
    <p:sldId id="290" r:id="rId43"/>
    <p:sldId id="298" r:id="rId44"/>
    <p:sldId id="299" r:id="rId45"/>
    <p:sldId id="300" r:id="rId46"/>
    <p:sldId id="292" r:id="rId47"/>
    <p:sldId id="293"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2"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86718719-E263-47D1-A973-9DCC3FC26822}" type="datetimeFigureOut">
              <a:rPr lang="en-US"/>
              <a:pPr>
                <a:defRPr/>
              </a:pPr>
              <a:t>8/7/2015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96C5F507-D4A0-48AF-BEC9-97319418B5E8}" type="slidenum">
              <a:rPr lang="en-US"/>
              <a:pPr>
                <a:defRPr/>
              </a:pPr>
              <a:t>‹#›</a:t>
            </a:fld>
            <a:endParaRPr lang="en-US"/>
          </a:p>
        </p:txBody>
      </p:sp>
    </p:spTree>
    <p:extLst>
      <p:ext uri="{BB962C8B-B14F-4D97-AF65-F5344CB8AC3E}">
        <p14:creationId xmlns:p14="http://schemas.microsoft.com/office/powerpoint/2010/main" val="688104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49A3BC01-64F9-49A1-878E-A2EF933D39A7}" type="slidenum">
              <a:rPr lang="en-US"/>
              <a:pPr>
                <a:defRPr/>
              </a:pPr>
              <a:t>‹#›</a:t>
            </a:fld>
            <a:endParaRPr lang="en-US"/>
          </a:p>
        </p:txBody>
      </p:sp>
    </p:spTree>
    <p:extLst>
      <p:ext uri="{BB962C8B-B14F-4D97-AF65-F5344CB8AC3E}">
        <p14:creationId xmlns:p14="http://schemas.microsoft.com/office/powerpoint/2010/main" val="763723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51204" name="Slide Number Placeholder 3"/>
          <p:cNvSpPr>
            <a:spLocks noGrp="1"/>
          </p:cNvSpPr>
          <p:nvPr>
            <p:ph type="sldNum" sz="quarter" idx="5"/>
          </p:nvPr>
        </p:nvSpPr>
        <p:spPr/>
        <p:txBody>
          <a:bodyPr/>
          <a:lstStyle/>
          <a:p>
            <a:pPr>
              <a:defRPr/>
            </a:pPr>
            <a:fld id="{0C942ACE-C083-4105-90B0-2411716744D6}"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2294238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3F2719B0-5608-4FF4-A2A1-C272F9E1CEAE}" type="slidenum">
              <a:rPr lang="en-US" smtClean="0">
                <a:latin typeface="Arial" pitchFamily="34" charset="0"/>
              </a:rPr>
              <a:pPr>
                <a:defRPr/>
              </a:pPr>
              <a:t>13</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6826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EBA7FCDC-23C5-4441-BD6D-716EF33A2811}" type="slidenum">
              <a:rPr lang="en-US" smtClean="0">
                <a:latin typeface="Arial" pitchFamily="34" charset="0"/>
              </a:rPr>
              <a:pPr>
                <a:defRPr/>
              </a:pPr>
              <a:t>14</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21735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31607E5A-8909-4967-B9F2-0AADE39FBC58}" type="slidenum">
              <a:rPr lang="en-US" smtClean="0">
                <a:latin typeface="Arial" pitchFamily="34" charset="0"/>
              </a:rPr>
              <a:pPr>
                <a:defRPr/>
              </a:pPr>
              <a:t>15</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11782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D7DF827C-180E-4A94-883B-07F4439899A7}" type="slidenum">
              <a:rPr lang="en-US" smtClean="0">
                <a:latin typeface="Arial" pitchFamily="34" charset="0"/>
              </a:rPr>
              <a:pPr>
                <a:defRPr/>
              </a:pPr>
              <a:t>16</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156200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7B002C24-B2BB-43F1-A6CE-E9819409F662}" type="slidenum">
              <a:rPr lang="en-US" smtClean="0">
                <a:latin typeface="Arial" pitchFamily="34" charset="0"/>
              </a:rPr>
              <a:pPr>
                <a:defRPr/>
              </a:pPr>
              <a:t>18</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5818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03A05D7-49A0-463E-B82E-3797E20ED1B6}" type="slidenum">
              <a:rPr lang="en-US" smtClean="0">
                <a:latin typeface="Arial" pitchFamily="34" charset="0"/>
              </a:rPr>
              <a:pPr>
                <a:defRPr/>
              </a:pPr>
              <a:t>20</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992728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6AD5CBBB-E630-4715-A80B-8D5395B9495C}" type="slidenum">
              <a:rPr lang="en-US" smtClean="0">
                <a:latin typeface="Arial" pitchFamily="34" charset="0"/>
              </a:rPr>
              <a:pPr>
                <a:defRPr/>
              </a:pPr>
              <a:t>21</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9643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C4212AAC-20B5-499E-9891-51CADE28E957}" type="slidenum">
              <a:rPr lang="en-US" smtClean="0">
                <a:latin typeface="Arial" pitchFamily="34" charset="0"/>
              </a:rPr>
              <a:pPr>
                <a:defRPr/>
              </a:pPr>
              <a:t>22</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94817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0561EBEB-F57D-4BFB-9ED4-B1F878C7E79C}" type="slidenum">
              <a:rPr lang="en-US" smtClean="0">
                <a:latin typeface="Arial" pitchFamily="34" charset="0"/>
              </a:rPr>
              <a:pPr>
                <a:defRPr/>
              </a:pPr>
              <a:t>23</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7687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DF5584E6-90A0-49B0-BB46-AAB14F187E97}" type="slidenum">
              <a:rPr lang="en-US" smtClean="0">
                <a:latin typeface="Arial" pitchFamily="34" charset="0"/>
              </a:rPr>
              <a:pPr>
                <a:defRPr/>
              </a:pPr>
              <a:t>24</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2536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53DBFE4B-3B26-49CC-AA0B-D0967662C570}" type="slidenum">
              <a:rPr lang="en-US" smtClean="0">
                <a:latin typeface="Arial" pitchFamily="34" charset="0"/>
              </a:rPr>
              <a:pPr>
                <a:defRPr/>
              </a:pPr>
              <a:t>4</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22301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A8A64D6A-AD45-4018-89F5-40A2EA730625}" type="slidenum">
              <a:rPr lang="en-US" smtClean="0">
                <a:latin typeface="Arial" pitchFamily="34" charset="0"/>
              </a:rPr>
              <a:pPr>
                <a:defRPr/>
              </a:pPr>
              <a:t>25</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37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0B4D350B-BA0C-4A0F-A9EE-F2B0499FF5C7}" type="slidenum">
              <a:rPr lang="en-US" smtClean="0">
                <a:latin typeface="Arial" pitchFamily="34" charset="0"/>
              </a:rPr>
              <a:pPr>
                <a:defRPr/>
              </a:pPr>
              <a:t>26</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1290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EE29F374-24FF-41D0-8110-79888DBDD79E}" type="slidenum">
              <a:rPr lang="en-US" smtClean="0">
                <a:latin typeface="Arial" pitchFamily="34" charset="0"/>
              </a:rPr>
              <a:pPr>
                <a:defRPr/>
              </a:pPr>
              <a:t>27</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6730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86322DD4-D98E-4AE2-A02E-E3D34D52C959}" type="slidenum">
              <a:rPr lang="en-US" smtClean="0">
                <a:latin typeface="Arial" pitchFamily="34" charset="0"/>
              </a:rPr>
              <a:pPr>
                <a:defRPr/>
              </a:pPr>
              <a:t>28</a:t>
            </a:fld>
            <a:endParaRPr lang="en-US" smtClean="0">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66044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08957A88-9251-482B-9EE5-39DD7F39B954}" type="slidenum">
              <a:rPr lang="en-US" smtClean="0">
                <a:latin typeface="Arial" pitchFamily="34" charset="0"/>
              </a:rPr>
              <a:pPr>
                <a:defRPr/>
              </a:pPr>
              <a:t>29</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78605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B35B4982-73FF-4198-937F-95F577615DE5}" type="slidenum">
              <a:rPr lang="en-US" smtClean="0">
                <a:latin typeface="Arial" pitchFamily="34" charset="0"/>
              </a:rPr>
              <a:pPr>
                <a:defRPr/>
              </a:pPr>
              <a:t>30</a:t>
            </a:fld>
            <a:endParaRPr lang="en-US" smtClean="0">
              <a:latin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57271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609B639D-3A64-4151-A32B-5DCB68F13554}" type="slidenum">
              <a:rPr lang="en-US" smtClean="0">
                <a:latin typeface="Arial" pitchFamily="34" charset="0"/>
              </a:rPr>
              <a:pPr>
                <a:defRPr/>
              </a:pPr>
              <a:t>31</a:t>
            </a:fld>
            <a:endParaRPr lang="en-US" smtClean="0">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1892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601EFB53-F19A-4B40-B4E7-F3673F4920C3}" type="slidenum">
              <a:rPr lang="en-US" smtClean="0">
                <a:latin typeface="Arial" pitchFamily="34" charset="0"/>
              </a:rPr>
              <a:pPr>
                <a:defRPr/>
              </a:pPr>
              <a:t>32</a:t>
            </a:fld>
            <a:endParaRPr lang="en-US" smtClean="0">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220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08EB0BAF-4A99-480E-BC76-A3C4EC69A855}" type="slidenum">
              <a:rPr lang="en-US" smtClean="0">
                <a:latin typeface="Arial" pitchFamily="34" charset="0"/>
              </a:rPr>
              <a:pPr>
                <a:defRPr/>
              </a:pPr>
              <a:t>33</a:t>
            </a:fld>
            <a:endParaRPr lang="en-US" smtClean="0">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749259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F25B6F96-F0E0-46AA-8517-5B11EFE16660}" type="slidenum">
              <a:rPr lang="en-US" smtClean="0">
                <a:latin typeface="Arial" pitchFamily="34" charset="0"/>
              </a:rPr>
              <a:pPr>
                <a:defRPr/>
              </a:pPr>
              <a:t>34</a:t>
            </a:fld>
            <a:endParaRPr lang="en-US"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7392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128A253E-96C7-4329-8504-F14166CAC10C}" type="slidenum">
              <a:rPr lang="en-US" smtClean="0">
                <a:latin typeface="Arial" pitchFamily="34" charset="0"/>
              </a:rPr>
              <a:pPr>
                <a:defRPr/>
              </a:pPr>
              <a:t>5</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0884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31B2215-0EC6-4ADF-875B-2DD517C5032D}" type="slidenum">
              <a:rPr lang="en-US" smtClean="0">
                <a:latin typeface="Arial" pitchFamily="34" charset="0"/>
              </a:rPr>
              <a:pPr>
                <a:defRPr/>
              </a:pPr>
              <a:t>35</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0505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80763359-287C-476F-B639-96A1D1DA8364}" type="slidenum">
              <a:rPr lang="en-US" smtClean="0">
                <a:latin typeface="Arial" pitchFamily="34" charset="0"/>
              </a:rPr>
              <a:pPr>
                <a:defRPr/>
              </a:pPr>
              <a:t>36</a:t>
            </a:fld>
            <a:endParaRPr lang="en-US" smtClean="0">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2020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997A582B-C7AD-4892-B088-FA2DA0D4EC68}" type="slidenum">
              <a:rPr lang="en-US" smtClean="0">
                <a:latin typeface="Arial" pitchFamily="34" charset="0"/>
              </a:rPr>
              <a:pPr>
                <a:defRPr/>
              </a:pPr>
              <a:t>37</a:t>
            </a:fld>
            <a:endParaRPr lang="en-US" smtClean="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70419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BF13D64A-4438-4EED-8EE8-B815A87A0FF2}" type="slidenum">
              <a:rPr lang="en-US" smtClean="0">
                <a:latin typeface="Arial" pitchFamily="34" charset="0"/>
              </a:rPr>
              <a:pPr>
                <a:defRPr/>
              </a:pPr>
              <a:t>38</a:t>
            </a:fld>
            <a:endParaRPr lang="en-US" smtClean="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5294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D326985D-1C40-4EE2-A654-B0F2D447DF0D}" type="slidenum">
              <a:rPr lang="en-US" smtClean="0">
                <a:latin typeface="Arial" pitchFamily="34" charset="0"/>
              </a:rPr>
              <a:pPr>
                <a:defRPr/>
              </a:pPr>
              <a:t>40</a:t>
            </a:fld>
            <a:endParaRPr lang="en-US" smtClean="0">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78370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32983EB8-6645-4B0B-BE10-3A60FBAB7ACB}" type="slidenum">
              <a:rPr lang="en-US" smtClean="0">
                <a:latin typeface="Arial" pitchFamily="34" charset="0"/>
              </a:rPr>
              <a:pPr>
                <a:defRPr/>
              </a:pPr>
              <a:t>41</a:t>
            </a:fld>
            <a:endParaRPr lang="en-US"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38397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86D52FE9-8022-4F1B-B73E-4120ECD536BB}" type="slidenum">
              <a:rPr lang="en-US" smtClean="0">
                <a:latin typeface="Arial" pitchFamily="34" charset="0"/>
              </a:rPr>
              <a:pPr>
                <a:defRPr/>
              </a:pPr>
              <a:t>45</a:t>
            </a:fld>
            <a:endParaRPr lang="en-US" smtClean="0">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77479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39DFB20F-53CC-4A34-83D6-DA47A9DE4E4B}" type="slidenum">
              <a:rPr lang="en-US" smtClean="0">
                <a:latin typeface="Arial" pitchFamily="34" charset="0"/>
              </a:rPr>
              <a:pPr>
                <a:defRPr/>
              </a:pPr>
              <a:t>46</a:t>
            </a:fld>
            <a:endParaRPr lang="en-US" smtClean="0">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04345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7E2DB6DE-B310-456B-885A-017C496B0085}" type="slidenum">
              <a:rPr lang="en-US" smtClean="0">
                <a:latin typeface="Arial" pitchFamily="34" charset="0"/>
              </a:rPr>
              <a:pPr>
                <a:defRPr/>
              </a:pPr>
              <a:t>6</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3876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F33DA748-82F1-4ED5-9C7F-E2E75E0EAEF0}" type="slidenum">
              <a:rPr lang="en-US" smtClean="0">
                <a:latin typeface="Arial" pitchFamily="34" charset="0"/>
              </a:rPr>
              <a:pPr>
                <a:defRPr/>
              </a:pPr>
              <a:t>7</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0122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341D1641-8D45-48CD-9440-B053325E5F5B}" type="slidenum">
              <a:rPr lang="en-US" smtClean="0">
                <a:latin typeface="Arial" pitchFamily="34" charset="0"/>
              </a:rPr>
              <a:pPr>
                <a:defRPr/>
              </a:pPr>
              <a:t>9</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6394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46C951BC-588C-4626-8908-BFA9D2886932}" type="slidenum">
              <a:rPr lang="en-US" smtClean="0">
                <a:latin typeface="Arial" pitchFamily="34" charset="0"/>
              </a:rPr>
              <a:pPr>
                <a:defRPr/>
              </a:pPr>
              <a:t>10</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4866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C6496178-9D83-4D7B-93BF-04D32B6FF089}" type="slidenum">
              <a:rPr lang="en-US" smtClean="0">
                <a:latin typeface="Arial" pitchFamily="34" charset="0"/>
              </a:rPr>
              <a:pPr>
                <a:defRPr/>
              </a:pPr>
              <a:t>11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6064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28A3B949-8614-409B-8C00-0C6A1C7933E3}" type="slidenum">
              <a:rPr lang="en-US" smtClean="0">
                <a:latin typeface="Arial" pitchFamily="34" charset="0"/>
              </a:rPr>
              <a:pPr>
                <a:defRPr/>
              </a:pPr>
              <a:t>12</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2070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21-</a:t>
            </a:r>
            <a:fld id="{6A8BD032-CA9D-4C6F-B010-6B300541A818}" type="slidenum">
              <a:rPr lang="en-US"/>
              <a:pPr>
                <a:defRPr/>
              </a:pPr>
              <a:t>‹#›</a:t>
            </a:fld>
            <a:endParaRPr lang="en-US"/>
          </a:p>
        </p:txBody>
      </p:sp>
    </p:spTree>
    <p:extLst>
      <p:ext uri="{BB962C8B-B14F-4D97-AF65-F5344CB8AC3E}">
        <p14:creationId xmlns:p14="http://schemas.microsoft.com/office/powerpoint/2010/main" val="86481691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21-</a:t>
            </a:r>
            <a:fld id="{24EC4523-9D7F-4D07-B764-0C019609EEDF}" type="slidenum">
              <a:rPr lang="en-US"/>
              <a:pPr>
                <a:defRPr/>
              </a:pPr>
              <a:t>‹#›</a:t>
            </a:fld>
            <a:endParaRPr lang="en-US"/>
          </a:p>
        </p:txBody>
      </p:sp>
    </p:spTree>
    <p:extLst>
      <p:ext uri="{BB962C8B-B14F-4D97-AF65-F5344CB8AC3E}">
        <p14:creationId xmlns:p14="http://schemas.microsoft.com/office/powerpoint/2010/main" val="2748703553"/>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21-</a:t>
            </a:r>
            <a:fld id="{BA260BAF-0760-48E8-B579-6F4C2BF36D51}" type="slidenum">
              <a:rPr lang="en-US"/>
              <a:pPr>
                <a:defRPr/>
              </a:pPr>
              <a:t>‹#›</a:t>
            </a:fld>
            <a:endParaRPr lang="en-US"/>
          </a:p>
        </p:txBody>
      </p:sp>
    </p:spTree>
    <p:extLst>
      <p:ext uri="{BB962C8B-B14F-4D97-AF65-F5344CB8AC3E}">
        <p14:creationId xmlns:p14="http://schemas.microsoft.com/office/powerpoint/2010/main" val="468672997"/>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8"/>
            <a:ext cx="80772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21-</a:t>
            </a:r>
            <a:fld id="{30BC87F2-0A6A-4E0D-B180-2ABE53D12293}" type="slidenum">
              <a:rPr lang="en-US"/>
              <a:pPr>
                <a:defRPr/>
              </a:pPr>
              <a:t>‹#›</a:t>
            </a:fld>
            <a:endParaRPr lang="en-US"/>
          </a:p>
        </p:txBody>
      </p:sp>
    </p:spTree>
    <p:extLst>
      <p:ext uri="{BB962C8B-B14F-4D97-AF65-F5344CB8AC3E}">
        <p14:creationId xmlns:p14="http://schemas.microsoft.com/office/powerpoint/2010/main" val="296012471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21-</a:t>
            </a:r>
            <a:fld id="{CBD56D47-0CAF-48C5-B81D-4C20760CB7B0}" type="slidenum">
              <a:rPr lang="en-US"/>
              <a:pPr>
                <a:defRPr/>
              </a:pPr>
              <a:t>‹#›</a:t>
            </a:fld>
            <a:endParaRPr lang="en-US"/>
          </a:p>
        </p:txBody>
      </p:sp>
    </p:spTree>
    <p:extLst>
      <p:ext uri="{BB962C8B-B14F-4D97-AF65-F5344CB8AC3E}">
        <p14:creationId xmlns:p14="http://schemas.microsoft.com/office/powerpoint/2010/main" val="134473758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21-</a:t>
            </a:r>
            <a:fld id="{87BF9E1D-2D8A-42E8-B406-E6379F6E859E}" type="slidenum">
              <a:rPr lang="en-US"/>
              <a:pPr>
                <a:defRPr/>
              </a:pPr>
              <a:t>‹#›</a:t>
            </a:fld>
            <a:endParaRPr lang="en-US"/>
          </a:p>
        </p:txBody>
      </p:sp>
    </p:spTree>
    <p:extLst>
      <p:ext uri="{BB962C8B-B14F-4D97-AF65-F5344CB8AC3E}">
        <p14:creationId xmlns:p14="http://schemas.microsoft.com/office/powerpoint/2010/main" val="563924117"/>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21-</a:t>
            </a:r>
            <a:fld id="{CB723491-18F5-470C-9351-2E6219B75C9E}" type="slidenum">
              <a:rPr lang="en-US"/>
              <a:pPr>
                <a:defRPr/>
              </a:pPr>
              <a:t>‹#›</a:t>
            </a:fld>
            <a:endParaRPr lang="en-US"/>
          </a:p>
        </p:txBody>
      </p:sp>
    </p:spTree>
    <p:extLst>
      <p:ext uri="{BB962C8B-B14F-4D97-AF65-F5344CB8AC3E}">
        <p14:creationId xmlns:p14="http://schemas.microsoft.com/office/powerpoint/2010/main" val="220803050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21-</a:t>
            </a:r>
            <a:fld id="{3323B3CE-5C70-4718-904F-0C4CAA59C2CB}" type="slidenum">
              <a:rPr lang="en-US"/>
              <a:pPr>
                <a:defRPr/>
              </a:pPr>
              <a:t>‹#›</a:t>
            </a:fld>
            <a:endParaRPr lang="en-US"/>
          </a:p>
        </p:txBody>
      </p:sp>
    </p:spTree>
    <p:extLst>
      <p:ext uri="{BB962C8B-B14F-4D97-AF65-F5344CB8AC3E}">
        <p14:creationId xmlns:p14="http://schemas.microsoft.com/office/powerpoint/2010/main" val="47079237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21-</a:t>
            </a:r>
            <a:fld id="{A351425F-5947-4935-ADED-9CD0420E8883}" type="slidenum">
              <a:rPr lang="en-US"/>
              <a:pPr>
                <a:defRPr/>
              </a:pPr>
              <a:t>‹#›</a:t>
            </a:fld>
            <a:endParaRPr lang="en-US"/>
          </a:p>
        </p:txBody>
      </p:sp>
    </p:spTree>
    <p:extLst>
      <p:ext uri="{BB962C8B-B14F-4D97-AF65-F5344CB8AC3E}">
        <p14:creationId xmlns:p14="http://schemas.microsoft.com/office/powerpoint/2010/main" val="12943519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21-</a:t>
            </a:r>
            <a:fld id="{37EEA801-B49E-43B6-82E2-AE027D4FC3A2}" type="slidenum">
              <a:rPr lang="en-US"/>
              <a:pPr>
                <a:defRPr/>
              </a:pPr>
              <a:t>‹#›</a:t>
            </a:fld>
            <a:endParaRPr lang="en-US"/>
          </a:p>
        </p:txBody>
      </p:sp>
    </p:spTree>
    <p:extLst>
      <p:ext uri="{BB962C8B-B14F-4D97-AF65-F5344CB8AC3E}">
        <p14:creationId xmlns:p14="http://schemas.microsoft.com/office/powerpoint/2010/main" val="1695225919"/>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21-</a:t>
            </a:r>
            <a:fld id="{98A74AD9-C22C-44C0-AE37-96F1CC04BC4D}" type="slidenum">
              <a:rPr lang="en-US"/>
              <a:pPr>
                <a:defRPr/>
              </a:pPr>
              <a:t>‹#›</a:t>
            </a:fld>
            <a:endParaRPr lang="en-US"/>
          </a:p>
        </p:txBody>
      </p:sp>
    </p:spTree>
    <p:extLst>
      <p:ext uri="{BB962C8B-B14F-4D97-AF65-F5344CB8AC3E}">
        <p14:creationId xmlns:p14="http://schemas.microsoft.com/office/powerpoint/2010/main" val="406382807"/>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21-</a:t>
            </a:r>
            <a:fld id="{BCD5B739-8989-42DE-A1E4-0A90B899CE71}" type="slidenum">
              <a:rPr lang="en-US"/>
              <a:pPr>
                <a:defRPr/>
              </a:pPr>
              <a:t>‹#›</a:t>
            </a:fld>
            <a:endParaRPr lang="en-US"/>
          </a:p>
        </p:txBody>
      </p:sp>
    </p:spTree>
    <p:extLst>
      <p:ext uri="{BB962C8B-B14F-4D97-AF65-F5344CB8AC3E}">
        <p14:creationId xmlns:p14="http://schemas.microsoft.com/office/powerpoint/2010/main" val="177223692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4">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userDrawn="1"/>
        </p:nvSpPr>
        <p:spPr bwMode="auto">
          <a:xfrm>
            <a:off x="949325" y="0"/>
            <a:ext cx="8194675"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solidFill>
                  <a:schemeClr val="bg1"/>
                </a:solidFill>
                <a:latin typeface="+mn-lt"/>
                <a:cs typeface="+mn-cs"/>
              </a:defRPr>
            </a:lvl1pPr>
          </a:lstStyle>
          <a:p>
            <a:pPr>
              <a:defRPr/>
            </a:pPr>
            <a:r>
              <a:rPr lang="en-US"/>
              <a:t>21-</a:t>
            </a:r>
            <a:fld id="{ED87C04D-78BA-42EA-93CF-61314928E474}" type="slidenum">
              <a:rPr lang="en-US"/>
              <a:pPr>
                <a:defRPr/>
              </a:pPr>
              <a:t>‹#›</a:t>
            </a:fld>
            <a:endParaRPr lang="en-US"/>
          </a:p>
        </p:txBody>
      </p:sp>
      <p:sp>
        <p:nvSpPr>
          <p:cNvPr id="3" name="Rectangle 12"/>
          <p:cNvSpPr>
            <a:spLocks noChangeArrowheads="1"/>
          </p:cNvSpPr>
          <p:nvPr userDrawn="1"/>
        </p:nvSpPr>
        <p:spPr bwMode="auto">
          <a:xfrm>
            <a:off x="6248400" y="6405563"/>
            <a:ext cx="2895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buClr>
                <a:schemeClr val="accent1"/>
              </a:buClr>
              <a:buSzPct val="75000"/>
              <a:buFont typeface="Marlett" pitchFamily="2" charset="2"/>
              <a:buNone/>
            </a:pPr>
            <a:r>
              <a:rPr lang="en-US" altLang="en-US" sz="900">
                <a:solidFill>
                  <a:schemeClr val="bg1"/>
                </a:solidFill>
              </a:rPr>
              <a:t>© 2015 Cengage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74638"/>
            <a:ext cx="8077200" cy="1173162"/>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iming>
    <p:tnLst>
      <p:par>
        <p:cTn id="1" dur="indefinite" restart="never" nodeType="tmRoot"/>
      </p:par>
    </p:tnLst>
  </p:timing>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95400" y="3810000"/>
            <a:ext cx="7543800" cy="2286000"/>
          </a:xfrm>
        </p:spPr>
        <p:txBody>
          <a:bodyPr/>
          <a:lstStyle/>
          <a:p>
            <a:pPr eaLnBrk="1" hangingPunct="1">
              <a:spcBef>
                <a:spcPct val="0"/>
              </a:spcBef>
            </a:pPr>
            <a:r>
              <a:rPr lang="en-US" altLang="en-US" sz="4600" b="1" smtClean="0"/>
              <a:t>Chapter 21</a:t>
            </a:r>
            <a:br>
              <a:rPr lang="en-US" altLang="en-US" sz="4600" b="1" smtClean="0"/>
            </a:br>
            <a:r>
              <a:rPr lang="en-US" altLang="en-US" sz="4600" b="1" smtClean="0"/>
              <a:t>Management:  </a:t>
            </a:r>
          </a:p>
          <a:p>
            <a:pPr eaLnBrk="1" hangingPunct="1">
              <a:spcBef>
                <a:spcPct val="0"/>
              </a:spcBef>
            </a:pPr>
            <a:r>
              <a:rPr lang="en-US" altLang="en-US" sz="4600" b="1" smtClean="0"/>
              <a:t>Employment Discrimination</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Its Legal, Ethical, and </a:t>
            </a:r>
            <a:br>
              <a:rPr lang="en-US" sz="2400" i="1" dirty="0">
                <a:solidFill>
                  <a:schemeClr val="bg1"/>
                </a:solidFill>
                <a:effectLst>
                  <a:outerShdw blurRad="38100" dist="38100" dir="2700000" algn="tl">
                    <a:srgbClr val="000000">
                      <a:alpha val="43137"/>
                    </a:srgbClr>
                  </a:outerShdw>
                </a:effectLst>
                <a:latin typeface="Times New Roman" pitchFamily="18" charset="0"/>
                <a:cs typeface="+mn-cs"/>
              </a:rPr>
            </a:b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dirty="0">
                <a:solidFill>
                  <a:schemeClr val="bg1"/>
                </a:solidFill>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10</a:t>
            </a:r>
            <a:r>
              <a:rPr lang="en-US" sz="2400" i="1" baseline="30000" dirty="0">
                <a:solidFill>
                  <a:schemeClr val="bg1"/>
                </a:solidFill>
                <a:effectLst>
                  <a:outerShdw blurRad="38100" dist="38100" dir="2700000" algn="tl">
                    <a:srgbClr val="000000">
                      <a:alpha val="43137"/>
                    </a:srgbClr>
                  </a:outerShdw>
                </a:effectLst>
                <a:latin typeface="Times New Roman" pitchFamily="18" charset="0"/>
                <a:cs typeface="+mn-cs"/>
              </a:rPr>
              <a:t>th</a:t>
            </a: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animEffect transition="in" filter="dissolve">
                                      <p:cBhvr>
                                        <p:cTn id="11" dur="500"/>
                                        <p:tgtEl>
                                          <p:spTgt spid="2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F881DA0B-87C7-430E-BC0E-843B2C6AF6F5}" type="slidenum">
              <a:rPr lang="en-US"/>
              <a:pPr>
                <a:defRPr/>
              </a:pPr>
              <a:t>9</a:t>
            </a:fld>
            <a:endParaRPr lang="en-US"/>
          </a:p>
        </p:txBody>
      </p:sp>
      <p:sp>
        <p:nvSpPr>
          <p:cNvPr id="1327106" name="Rectangle 2"/>
          <p:cNvSpPr>
            <a:spLocks noGrp="1" noChangeArrowheads="1"/>
          </p:cNvSpPr>
          <p:nvPr>
            <p:ph type="body" idx="1"/>
          </p:nvPr>
        </p:nvSpPr>
        <p:spPr/>
        <p:txBody>
          <a:bodyPr lIns="90488" tIns="44450" rIns="90488" bIns="44450"/>
          <a:lstStyle/>
          <a:p>
            <a:pPr eaLnBrk="1" hangingPunct="1"/>
            <a:r>
              <a:rPr lang="en-US" altLang="en-US" smtClean="0"/>
              <a:t>Prohibits Discrimination on Basis of</a:t>
            </a:r>
          </a:p>
          <a:p>
            <a:pPr lvl="1" eaLnBrk="1" hangingPunct="1"/>
            <a:r>
              <a:rPr lang="en-US" altLang="en-US" smtClean="0"/>
              <a:t>Race</a:t>
            </a:r>
          </a:p>
          <a:p>
            <a:pPr lvl="1" eaLnBrk="1" hangingPunct="1"/>
            <a:r>
              <a:rPr lang="en-US" altLang="en-US" smtClean="0"/>
              <a:t>Color</a:t>
            </a:r>
          </a:p>
          <a:p>
            <a:pPr lvl="1" eaLnBrk="1" hangingPunct="1"/>
            <a:r>
              <a:rPr lang="en-US" altLang="en-US" smtClean="0"/>
              <a:t>Religion</a:t>
            </a:r>
          </a:p>
          <a:p>
            <a:pPr lvl="1" eaLnBrk="1" hangingPunct="1"/>
            <a:r>
              <a:rPr lang="en-US" altLang="en-US" smtClean="0"/>
              <a:t>National origin</a:t>
            </a:r>
          </a:p>
          <a:p>
            <a:pPr lvl="1" eaLnBrk="1" hangingPunct="1"/>
            <a:r>
              <a:rPr lang="en-US" altLang="en-US" smtClean="0"/>
              <a:t>Sex</a:t>
            </a:r>
          </a:p>
          <a:p>
            <a:pPr lvl="1" eaLnBrk="1" hangingPunct="1"/>
            <a:r>
              <a:rPr lang="en-US" altLang="en-US" smtClean="0"/>
              <a:t>Pregnancy</a:t>
            </a:r>
          </a:p>
        </p:txBody>
      </p:sp>
      <p:sp>
        <p:nvSpPr>
          <p:cNvPr id="1327108" name="Rectangle 4"/>
          <p:cNvSpPr>
            <a:spLocks noGrp="1" noChangeArrowheads="1"/>
          </p:cNvSpPr>
          <p:nvPr>
            <p:ph type="title"/>
          </p:nvPr>
        </p:nvSpPr>
        <p:spPr/>
        <p:txBody>
          <a:bodyPr/>
          <a:lstStyle/>
          <a:p>
            <a:pPr eaLnBrk="1" hangingPunct="1">
              <a:defRPr/>
            </a:pPr>
            <a:r>
              <a:rPr lang="en-US" smtClean="0"/>
              <a:t>Title VII Civil Rights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7106">
                                            <p:txEl>
                                              <p:pRg st="0" end="0"/>
                                            </p:txEl>
                                          </p:spTgt>
                                        </p:tgtEl>
                                        <p:attrNameLst>
                                          <p:attrName>style.visibility</p:attrName>
                                        </p:attrNameLst>
                                      </p:cBhvr>
                                      <p:to>
                                        <p:strVal val="visible"/>
                                      </p:to>
                                    </p:set>
                                    <p:animEffect transition="in" filter="blinds(horizontal)">
                                      <p:cBhvr>
                                        <p:cTn id="7" dur="500"/>
                                        <p:tgtEl>
                                          <p:spTgt spid="1327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7106">
                                            <p:txEl>
                                              <p:pRg st="1" end="1"/>
                                            </p:txEl>
                                          </p:spTgt>
                                        </p:tgtEl>
                                        <p:attrNameLst>
                                          <p:attrName>style.visibility</p:attrName>
                                        </p:attrNameLst>
                                      </p:cBhvr>
                                      <p:to>
                                        <p:strVal val="visible"/>
                                      </p:to>
                                    </p:set>
                                    <p:animEffect transition="in" filter="blinds(horizontal)">
                                      <p:cBhvr>
                                        <p:cTn id="12" dur="500"/>
                                        <p:tgtEl>
                                          <p:spTgt spid="13271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7106">
                                            <p:txEl>
                                              <p:pRg st="2" end="2"/>
                                            </p:txEl>
                                          </p:spTgt>
                                        </p:tgtEl>
                                        <p:attrNameLst>
                                          <p:attrName>style.visibility</p:attrName>
                                        </p:attrNameLst>
                                      </p:cBhvr>
                                      <p:to>
                                        <p:strVal val="visible"/>
                                      </p:to>
                                    </p:set>
                                    <p:animEffect transition="in" filter="blinds(horizontal)">
                                      <p:cBhvr>
                                        <p:cTn id="17" dur="500"/>
                                        <p:tgtEl>
                                          <p:spTgt spid="13271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7106">
                                            <p:txEl>
                                              <p:pRg st="3" end="3"/>
                                            </p:txEl>
                                          </p:spTgt>
                                        </p:tgtEl>
                                        <p:attrNameLst>
                                          <p:attrName>style.visibility</p:attrName>
                                        </p:attrNameLst>
                                      </p:cBhvr>
                                      <p:to>
                                        <p:strVal val="visible"/>
                                      </p:to>
                                    </p:set>
                                    <p:animEffect transition="in" filter="blinds(horizontal)">
                                      <p:cBhvr>
                                        <p:cTn id="22" dur="500"/>
                                        <p:tgtEl>
                                          <p:spTgt spid="13271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7106">
                                            <p:txEl>
                                              <p:pRg st="4" end="4"/>
                                            </p:txEl>
                                          </p:spTgt>
                                        </p:tgtEl>
                                        <p:attrNameLst>
                                          <p:attrName>style.visibility</p:attrName>
                                        </p:attrNameLst>
                                      </p:cBhvr>
                                      <p:to>
                                        <p:strVal val="visible"/>
                                      </p:to>
                                    </p:set>
                                    <p:animEffect transition="in" filter="blinds(horizontal)">
                                      <p:cBhvr>
                                        <p:cTn id="27" dur="500"/>
                                        <p:tgtEl>
                                          <p:spTgt spid="13271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7106">
                                            <p:txEl>
                                              <p:pRg st="5" end="5"/>
                                            </p:txEl>
                                          </p:spTgt>
                                        </p:tgtEl>
                                        <p:attrNameLst>
                                          <p:attrName>style.visibility</p:attrName>
                                        </p:attrNameLst>
                                      </p:cBhvr>
                                      <p:to>
                                        <p:strVal val="visible"/>
                                      </p:to>
                                    </p:set>
                                    <p:animEffect transition="in" filter="blinds(horizontal)">
                                      <p:cBhvr>
                                        <p:cTn id="32" dur="500"/>
                                        <p:tgtEl>
                                          <p:spTgt spid="13271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27106">
                                            <p:txEl>
                                              <p:pRg st="6" end="6"/>
                                            </p:txEl>
                                          </p:spTgt>
                                        </p:tgtEl>
                                        <p:attrNameLst>
                                          <p:attrName>style.visibility</p:attrName>
                                        </p:attrNameLst>
                                      </p:cBhvr>
                                      <p:to>
                                        <p:strVal val="visible"/>
                                      </p:to>
                                    </p:set>
                                    <p:animEffect transition="in" filter="blinds(horizontal)">
                                      <p:cBhvr>
                                        <p:cTn id="37" dur="500"/>
                                        <p:tgtEl>
                                          <p:spTgt spid="1327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6"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22A729F6-C697-4EED-9C59-369C33DDA896}" type="slidenum">
              <a:rPr lang="en-US"/>
              <a:pPr>
                <a:defRPr/>
              </a:pPr>
              <a:t>10</a:t>
            </a:fld>
            <a:endParaRPr lang="en-US"/>
          </a:p>
        </p:txBody>
      </p:sp>
      <p:sp>
        <p:nvSpPr>
          <p:cNvPr id="1329155" name="Rectangle 3"/>
          <p:cNvSpPr>
            <a:spLocks noGrp="1" noChangeArrowheads="1"/>
          </p:cNvSpPr>
          <p:nvPr>
            <p:ph type="body" idx="1"/>
          </p:nvPr>
        </p:nvSpPr>
        <p:spPr/>
        <p:txBody>
          <a:bodyPr lIns="90488" tIns="44450" rIns="90488" bIns="44450"/>
          <a:lstStyle/>
          <a:p>
            <a:pPr eaLnBrk="1" hangingPunct="1"/>
            <a:r>
              <a:rPr lang="en-US" altLang="en-US" smtClean="0"/>
              <a:t>Application of Title VII</a:t>
            </a:r>
          </a:p>
          <a:p>
            <a:pPr lvl="1" eaLnBrk="1" hangingPunct="1"/>
            <a:r>
              <a:rPr lang="en-US" altLang="en-US" smtClean="0"/>
              <a:t>Employers with 15 or more employees (for at least 20 calendar weeks)</a:t>
            </a:r>
          </a:p>
          <a:p>
            <a:pPr lvl="1" eaLnBrk="1" hangingPunct="1"/>
            <a:r>
              <a:rPr lang="en-US" altLang="en-US" smtClean="0"/>
              <a:t>Labor unions with 15 members and/or a hiring hall</a:t>
            </a:r>
          </a:p>
          <a:p>
            <a:pPr lvl="1" eaLnBrk="1" hangingPunct="1"/>
            <a:r>
              <a:rPr lang="en-US" altLang="en-US" smtClean="0"/>
              <a:t>Employment agencies that work for covered employers</a:t>
            </a:r>
          </a:p>
          <a:p>
            <a:pPr lvl="1" eaLnBrk="1" hangingPunct="1"/>
            <a:r>
              <a:rPr lang="en-US" altLang="en-US" smtClean="0"/>
              <a:t>State and local agencies</a:t>
            </a:r>
          </a:p>
        </p:txBody>
      </p:sp>
      <p:sp>
        <p:nvSpPr>
          <p:cNvPr id="1329156" name="Rectangle 4"/>
          <p:cNvSpPr>
            <a:spLocks noGrp="1" noChangeArrowheads="1"/>
          </p:cNvSpPr>
          <p:nvPr>
            <p:ph type="title"/>
          </p:nvPr>
        </p:nvSpPr>
        <p:spPr/>
        <p:txBody>
          <a:bodyPr/>
          <a:lstStyle/>
          <a:p>
            <a:pPr eaLnBrk="1" hangingPunct="1">
              <a:defRPr/>
            </a:pPr>
            <a:r>
              <a:rPr lang="en-US" smtClean="0"/>
              <a:t>Title VII Civil Rights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9155">
                                            <p:txEl>
                                              <p:pRg st="0" end="0"/>
                                            </p:txEl>
                                          </p:spTgt>
                                        </p:tgtEl>
                                        <p:attrNameLst>
                                          <p:attrName>style.visibility</p:attrName>
                                        </p:attrNameLst>
                                      </p:cBhvr>
                                      <p:to>
                                        <p:strVal val="visible"/>
                                      </p:to>
                                    </p:set>
                                    <p:animEffect transition="in" filter="blinds(horizontal)">
                                      <p:cBhvr>
                                        <p:cTn id="7" dur="500"/>
                                        <p:tgtEl>
                                          <p:spTgt spid="132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9155">
                                            <p:txEl>
                                              <p:pRg st="1" end="1"/>
                                            </p:txEl>
                                          </p:spTgt>
                                        </p:tgtEl>
                                        <p:attrNameLst>
                                          <p:attrName>style.visibility</p:attrName>
                                        </p:attrNameLst>
                                      </p:cBhvr>
                                      <p:to>
                                        <p:strVal val="visible"/>
                                      </p:to>
                                    </p:set>
                                    <p:animEffect transition="in" filter="blinds(horizontal)">
                                      <p:cBhvr>
                                        <p:cTn id="12" dur="500"/>
                                        <p:tgtEl>
                                          <p:spTgt spid="132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9155">
                                            <p:txEl>
                                              <p:pRg st="2" end="2"/>
                                            </p:txEl>
                                          </p:spTgt>
                                        </p:tgtEl>
                                        <p:attrNameLst>
                                          <p:attrName>style.visibility</p:attrName>
                                        </p:attrNameLst>
                                      </p:cBhvr>
                                      <p:to>
                                        <p:strVal val="visible"/>
                                      </p:to>
                                    </p:set>
                                    <p:animEffect transition="in" filter="blinds(horizontal)">
                                      <p:cBhvr>
                                        <p:cTn id="17" dur="500"/>
                                        <p:tgtEl>
                                          <p:spTgt spid="132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9155">
                                            <p:txEl>
                                              <p:pRg st="3" end="3"/>
                                            </p:txEl>
                                          </p:spTgt>
                                        </p:tgtEl>
                                        <p:attrNameLst>
                                          <p:attrName>style.visibility</p:attrName>
                                        </p:attrNameLst>
                                      </p:cBhvr>
                                      <p:to>
                                        <p:strVal val="visible"/>
                                      </p:to>
                                    </p:set>
                                    <p:animEffect transition="in" filter="blinds(horizontal)">
                                      <p:cBhvr>
                                        <p:cTn id="22" dur="500"/>
                                        <p:tgtEl>
                                          <p:spTgt spid="132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9155">
                                            <p:txEl>
                                              <p:pRg st="4" end="4"/>
                                            </p:txEl>
                                          </p:spTgt>
                                        </p:tgtEl>
                                        <p:attrNameLst>
                                          <p:attrName>style.visibility</p:attrName>
                                        </p:attrNameLst>
                                      </p:cBhvr>
                                      <p:to>
                                        <p:strVal val="visible"/>
                                      </p:to>
                                    </p:set>
                                    <p:animEffect transition="in" filter="blinds(horizontal)">
                                      <p:cBhvr>
                                        <p:cTn id="27" dur="500"/>
                                        <p:tgtEl>
                                          <p:spTgt spid="132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5"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47805FE2-CD0D-43AF-8EE1-A0E515C4ADB5}" type="slidenum">
              <a:rPr lang="en-US"/>
              <a:pPr>
                <a:defRPr/>
              </a:pPr>
              <a:t>11</a:t>
            </a:fld>
            <a:endParaRPr lang="en-US"/>
          </a:p>
        </p:txBody>
      </p:sp>
      <p:sp>
        <p:nvSpPr>
          <p:cNvPr id="1331202" name="Rectangle 2"/>
          <p:cNvSpPr>
            <a:spLocks noGrp="1" noChangeArrowheads="1"/>
          </p:cNvSpPr>
          <p:nvPr>
            <p:ph type="body" idx="1"/>
          </p:nvPr>
        </p:nvSpPr>
        <p:spPr>
          <a:xfrm>
            <a:off x="1066800" y="1600200"/>
            <a:ext cx="7620000" cy="4800600"/>
          </a:xfrm>
        </p:spPr>
        <p:txBody>
          <a:bodyPr lIns="90488" tIns="44450" rIns="90488" bIns="44450"/>
          <a:lstStyle/>
          <a:p>
            <a:pPr eaLnBrk="1" hangingPunct="1"/>
            <a:r>
              <a:rPr lang="en-US" altLang="en-US" smtClean="0"/>
              <a:t>Noncovered Employers</a:t>
            </a:r>
          </a:p>
          <a:p>
            <a:pPr lvl="1" eaLnBrk="1" hangingPunct="1"/>
            <a:r>
              <a:rPr lang="en-US" altLang="en-US" smtClean="0"/>
              <a:t>Employment of aliens outside the United States</a:t>
            </a:r>
          </a:p>
          <a:p>
            <a:pPr lvl="1" eaLnBrk="1" hangingPunct="1"/>
            <a:r>
              <a:rPr lang="en-US" altLang="en-US" smtClean="0"/>
              <a:t>Religious corporations, when hiring for religious positions</a:t>
            </a:r>
          </a:p>
          <a:p>
            <a:pPr lvl="1" eaLnBrk="1" hangingPunct="1"/>
            <a:r>
              <a:rPr lang="en-US" altLang="en-US" smtClean="0"/>
              <a:t>Congress</a:t>
            </a:r>
          </a:p>
          <a:p>
            <a:pPr lvl="1" eaLnBrk="1" hangingPunct="1"/>
            <a:r>
              <a:rPr lang="en-US" altLang="en-US" smtClean="0"/>
              <a:t>Federal government (they have a separate scheme)</a:t>
            </a:r>
          </a:p>
          <a:p>
            <a:pPr lvl="1" eaLnBrk="1" hangingPunct="1"/>
            <a:r>
              <a:rPr lang="en-US" altLang="en-US" smtClean="0"/>
              <a:t>Indian tribes</a:t>
            </a:r>
          </a:p>
        </p:txBody>
      </p:sp>
      <p:sp>
        <p:nvSpPr>
          <p:cNvPr id="1331204" name="Rectangle 4"/>
          <p:cNvSpPr>
            <a:spLocks noGrp="1" noChangeArrowheads="1"/>
          </p:cNvSpPr>
          <p:nvPr>
            <p:ph type="title"/>
          </p:nvPr>
        </p:nvSpPr>
        <p:spPr/>
        <p:txBody>
          <a:bodyPr/>
          <a:lstStyle/>
          <a:p>
            <a:pPr eaLnBrk="1" hangingPunct="1">
              <a:defRPr/>
            </a:pPr>
            <a:r>
              <a:rPr lang="en-US" smtClean="0"/>
              <a:t>Title VII Civil Rights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02">
                                            <p:txEl>
                                              <p:pRg st="0" end="0"/>
                                            </p:txEl>
                                          </p:spTgt>
                                        </p:tgtEl>
                                        <p:attrNameLst>
                                          <p:attrName>style.visibility</p:attrName>
                                        </p:attrNameLst>
                                      </p:cBhvr>
                                      <p:to>
                                        <p:strVal val="visible"/>
                                      </p:to>
                                    </p:set>
                                    <p:animEffect transition="in" filter="blinds(horizontal)">
                                      <p:cBhvr>
                                        <p:cTn id="7" dur="500"/>
                                        <p:tgtEl>
                                          <p:spTgt spid="13312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02">
                                            <p:txEl>
                                              <p:pRg st="1" end="1"/>
                                            </p:txEl>
                                          </p:spTgt>
                                        </p:tgtEl>
                                        <p:attrNameLst>
                                          <p:attrName>style.visibility</p:attrName>
                                        </p:attrNameLst>
                                      </p:cBhvr>
                                      <p:to>
                                        <p:strVal val="visible"/>
                                      </p:to>
                                    </p:set>
                                    <p:animEffect transition="in" filter="blinds(horizontal)">
                                      <p:cBhvr>
                                        <p:cTn id="12" dur="500"/>
                                        <p:tgtEl>
                                          <p:spTgt spid="13312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202">
                                            <p:txEl>
                                              <p:pRg st="2" end="2"/>
                                            </p:txEl>
                                          </p:spTgt>
                                        </p:tgtEl>
                                        <p:attrNameLst>
                                          <p:attrName>style.visibility</p:attrName>
                                        </p:attrNameLst>
                                      </p:cBhvr>
                                      <p:to>
                                        <p:strVal val="visible"/>
                                      </p:to>
                                    </p:set>
                                    <p:animEffect transition="in" filter="blinds(horizontal)">
                                      <p:cBhvr>
                                        <p:cTn id="17" dur="500"/>
                                        <p:tgtEl>
                                          <p:spTgt spid="13312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202">
                                            <p:txEl>
                                              <p:pRg st="3" end="3"/>
                                            </p:txEl>
                                          </p:spTgt>
                                        </p:tgtEl>
                                        <p:attrNameLst>
                                          <p:attrName>style.visibility</p:attrName>
                                        </p:attrNameLst>
                                      </p:cBhvr>
                                      <p:to>
                                        <p:strVal val="visible"/>
                                      </p:to>
                                    </p:set>
                                    <p:animEffect transition="in" filter="blinds(horizontal)">
                                      <p:cBhvr>
                                        <p:cTn id="22" dur="500"/>
                                        <p:tgtEl>
                                          <p:spTgt spid="13312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202">
                                            <p:txEl>
                                              <p:pRg st="4" end="4"/>
                                            </p:txEl>
                                          </p:spTgt>
                                        </p:tgtEl>
                                        <p:attrNameLst>
                                          <p:attrName>style.visibility</p:attrName>
                                        </p:attrNameLst>
                                      </p:cBhvr>
                                      <p:to>
                                        <p:strVal val="visible"/>
                                      </p:to>
                                    </p:set>
                                    <p:animEffect transition="in" filter="blinds(horizontal)">
                                      <p:cBhvr>
                                        <p:cTn id="27" dur="500"/>
                                        <p:tgtEl>
                                          <p:spTgt spid="13312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202">
                                            <p:txEl>
                                              <p:pRg st="5" end="5"/>
                                            </p:txEl>
                                          </p:spTgt>
                                        </p:tgtEl>
                                        <p:attrNameLst>
                                          <p:attrName>style.visibility</p:attrName>
                                        </p:attrNameLst>
                                      </p:cBhvr>
                                      <p:to>
                                        <p:strVal val="visible"/>
                                      </p:to>
                                    </p:set>
                                    <p:animEffect transition="in" filter="blinds(horizontal)">
                                      <p:cBhvr>
                                        <p:cTn id="32" dur="500"/>
                                        <p:tgtEl>
                                          <p:spTgt spid="1331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2"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7ED89065-4026-4D90-AF51-FA5D8BAA2F04}" type="slidenum">
              <a:rPr lang="en-US"/>
              <a:pPr>
                <a:defRPr/>
              </a:pPr>
              <a:t>12</a:t>
            </a:fld>
            <a:endParaRPr lang="en-US"/>
          </a:p>
        </p:txBody>
      </p:sp>
      <p:sp>
        <p:nvSpPr>
          <p:cNvPr id="1333250" name="Rectangle 2"/>
          <p:cNvSpPr>
            <a:spLocks noGrp="1" noChangeArrowheads="1"/>
          </p:cNvSpPr>
          <p:nvPr>
            <p:ph type="body" idx="1"/>
          </p:nvPr>
        </p:nvSpPr>
        <p:spPr>
          <a:xfrm>
            <a:off x="1066800" y="1600200"/>
            <a:ext cx="7772400" cy="4495800"/>
          </a:xfrm>
        </p:spPr>
        <p:txBody>
          <a:bodyPr lIns="90488" tIns="44450" rIns="90488" bIns="44450"/>
          <a:lstStyle/>
          <a:p>
            <a:pPr defTabSz="347663" eaLnBrk="1" hangingPunct="1">
              <a:spcBef>
                <a:spcPts val="863"/>
              </a:spcBef>
            </a:pPr>
            <a:r>
              <a:rPr lang="en-US" altLang="en-US" sz="3200" smtClean="0"/>
              <a:t>Employment Procedures Covered</a:t>
            </a:r>
          </a:p>
          <a:p>
            <a:pPr lvl="1" defTabSz="347663" eaLnBrk="1" hangingPunct="1">
              <a:spcBef>
                <a:spcPts val="863"/>
              </a:spcBef>
            </a:pPr>
            <a:r>
              <a:rPr lang="en-US" altLang="en-US" sz="2800" smtClean="0"/>
              <a:t>Hiring						–  Fringe benefits</a:t>
            </a:r>
          </a:p>
          <a:p>
            <a:pPr lvl="1" defTabSz="347663" eaLnBrk="1" hangingPunct="1">
              <a:spcBef>
                <a:spcPts val="863"/>
              </a:spcBef>
            </a:pPr>
            <a:r>
              <a:rPr lang="en-US" altLang="en-US" sz="2800" smtClean="0"/>
              <a:t>Compensation		–  Rules</a:t>
            </a:r>
          </a:p>
          <a:p>
            <a:pPr lvl="1" defTabSz="347663" eaLnBrk="1" hangingPunct="1">
              <a:spcBef>
                <a:spcPts val="863"/>
              </a:spcBef>
            </a:pPr>
            <a:r>
              <a:rPr lang="en-US" altLang="en-US" sz="2800" smtClean="0"/>
              <a:t>Training					–  Working 	conditions</a:t>
            </a:r>
          </a:p>
          <a:p>
            <a:pPr lvl="1" defTabSz="347663" eaLnBrk="1" hangingPunct="1">
              <a:spcBef>
                <a:spcPts val="863"/>
              </a:spcBef>
            </a:pPr>
            <a:r>
              <a:rPr lang="en-US" altLang="en-US" sz="2800" smtClean="0"/>
              <a:t>Promotion				–  Dismissals</a:t>
            </a:r>
          </a:p>
          <a:p>
            <a:pPr lvl="1" defTabSz="347663" eaLnBrk="1" hangingPunct="1">
              <a:spcBef>
                <a:spcPts val="863"/>
              </a:spcBef>
            </a:pPr>
            <a:r>
              <a:rPr lang="en-US" altLang="en-US" sz="2800" smtClean="0"/>
              <a:t>Demotions 				– 	Employment </a:t>
            </a:r>
          </a:p>
          <a:p>
            <a:pPr lvl="4" indent="-1600200" defTabSz="347663" eaLnBrk="1" hangingPunct="1">
              <a:spcBef>
                <a:spcPts val="863"/>
              </a:spcBef>
              <a:buFontTx/>
              <a:buNone/>
            </a:pPr>
            <a:r>
              <a:rPr lang="en-US" altLang="en-US" sz="2800" smtClean="0"/>
              <a:t>– Transfers						agencies referrals</a:t>
            </a:r>
          </a:p>
          <a:p>
            <a:pPr lvl="1" defTabSz="347663" eaLnBrk="1" hangingPunct="1">
              <a:lnSpc>
                <a:spcPct val="90000"/>
              </a:lnSpc>
            </a:pPr>
            <a:endParaRPr lang="en-US" altLang="en-US" sz="2800" smtClean="0"/>
          </a:p>
          <a:p>
            <a:pPr lvl="1" defTabSz="347663" eaLnBrk="1" hangingPunct="1">
              <a:lnSpc>
                <a:spcPct val="90000"/>
              </a:lnSpc>
              <a:buFontTx/>
              <a:buNone/>
            </a:pPr>
            <a:r>
              <a:rPr lang="en-US" altLang="en-US" sz="2800" smtClean="0"/>
              <a:t>		  </a:t>
            </a:r>
          </a:p>
        </p:txBody>
      </p:sp>
      <p:sp>
        <p:nvSpPr>
          <p:cNvPr id="1333252" name="Rectangle 4"/>
          <p:cNvSpPr>
            <a:spLocks noGrp="1" noChangeArrowheads="1"/>
          </p:cNvSpPr>
          <p:nvPr>
            <p:ph type="title"/>
          </p:nvPr>
        </p:nvSpPr>
        <p:spPr/>
        <p:txBody>
          <a:bodyPr/>
          <a:lstStyle/>
          <a:p>
            <a:pPr eaLnBrk="1" hangingPunct="1">
              <a:defRPr/>
            </a:pPr>
            <a:r>
              <a:rPr lang="en-US" smtClean="0"/>
              <a:t>Title VII Civil Rights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3250">
                                            <p:txEl>
                                              <p:pRg st="0" end="0"/>
                                            </p:txEl>
                                          </p:spTgt>
                                        </p:tgtEl>
                                        <p:attrNameLst>
                                          <p:attrName>style.visibility</p:attrName>
                                        </p:attrNameLst>
                                      </p:cBhvr>
                                      <p:to>
                                        <p:strVal val="visible"/>
                                      </p:to>
                                    </p:set>
                                    <p:animEffect transition="in" filter="blinds(horizontal)">
                                      <p:cBhvr>
                                        <p:cTn id="7" dur="500"/>
                                        <p:tgtEl>
                                          <p:spTgt spid="133325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3250">
                                            <p:txEl>
                                              <p:pRg st="1" end="1"/>
                                            </p:txEl>
                                          </p:spTgt>
                                        </p:tgtEl>
                                        <p:attrNameLst>
                                          <p:attrName>style.visibility</p:attrName>
                                        </p:attrNameLst>
                                      </p:cBhvr>
                                      <p:to>
                                        <p:strVal val="visible"/>
                                      </p:to>
                                    </p:set>
                                    <p:animEffect transition="in" filter="blinds(horizontal)">
                                      <p:cBhvr>
                                        <p:cTn id="10" dur="500"/>
                                        <p:tgtEl>
                                          <p:spTgt spid="133325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3250">
                                            <p:txEl>
                                              <p:pRg st="2" end="2"/>
                                            </p:txEl>
                                          </p:spTgt>
                                        </p:tgtEl>
                                        <p:attrNameLst>
                                          <p:attrName>style.visibility</p:attrName>
                                        </p:attrNameLst>
                                      </p:cBhvr>
                                      <p:to>
                                        <p:strVal val="visible"/>
                                      </p:to>
                                    </p:set>
                                    <p:animEffect transition="in" filter="blinds(horizontal)">
                                      <p:cBhvr>
                                        <p:cTn id="13" dur="500"/>
                                        <p:tgtEl>
                                          <p:spTgt spid="133325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33250">
                                            <p:txEl>
                                              <p:pRg st="3" end="3"/>
                                            </p:txEl>
                                          </p:spTgt>
                                        </p:tgtEl>
                                        <p:attrNameLst>
                                          <p:attrName>style.visibility</p:attrName>
                                        </p:attrNameLst>
                                      </p:cBhvr>
                                      <p:to>
                                        <p:strVal val="visible"/>
                                      </p:to>
                                    </p:set>
                                    <p:animEffect transition="in" filter="blinds(horizontal)">
                                      <p:cBhvr>
                                        <p:cTn id="16" dur="500"/>
                                        <p:tgtEl>
                                          <p:spTgt spid="133325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33250">
                                            <p:txEl>
                                              <p:pRg st="4" end="4"/>
                                            </p:txEl>
                                          </p:spTgt>
                                        </p:tgtEl>
                                        <p:attrNameLst>
                                          <p:attrName>style.visibility</p:attrName>
                                        </p:attrNameLst>
                                      </p:cBhvr>
                                      <p:to>
                                        <p:strVal val="visible"/>
                                      </p:to>
                                    </p:set>
                                    <p:animEffect transition="in" filter="blinds(horizontal)">
                                      <p:cBhvr>
                                        <p:cTn id="19" dur="500"/>
                                        <p:tgtEl>
                                          <p:spTgt spid="133325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33250">
                                            <p:txEl>
                                              <p:pRg st="5" end="5"/>
                                            </p:txEl>
                                          </p:spTgt>
                                        </p:tgtEl>
                                        <p:attrNameLst>
                                          <p:attrName>style.visibility</p:attrName>
                                        </p:attrNameLst>
                                      </p:cBhvr>
                                      <p:to>
                                        <p:strVal val="visible"/>
                                      </p:to>
                                    </p:set>
                                    <p:animEffect transition="in" filter="blinds(horizontal)">
                                      <p:cBhvr>
                                        <p:cTn id="22" dur="500"/>
                                        <p:tgtEl>
                                          <p:spTgt spid="1333250">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33250">
                                            <p:txEl>
                                              <p:pRg st="6" end="6"/>
                                            </p:txEl>
                                          </p:spTgt>
                                        </p:tgtEl>
                                        <p:attrNameLst>
                                          <p:attrName>style.visibility</p:attrName>
                                        </p:attrNameLst>
                                      </p:cBhvr>
                                      <p:to>
                                        <p:strVal val="visible"/>
                                      </p:to>
                                    </p:set>
                                    <p:animEffect transition="in" filter="blinds(horizontal)">
                                      <p:cBhvr>
                                        <p:cTn id="25" dur="500"/>
                                        <p:tgtEl>
                                          <p:spTgt spid="1333250">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3250">
                                            <p:txEl>
                                              <p:pRg st="8" end="8"/>
                                            </p:txEl>
                                          </p:spTgt>
                                        </p:tgtEl>
                                        <p:attrNameLst>
                                          <p:attrName>style.visibility</p:attrName>
                                        </p:attrNameLst>
                                      </p:cBhvr>
                                      <p:to>
                                        <p:strVal val="visible"/>
                                      </p:to>
                                    </p:set>
                                    <p:animEffect transition="in" filter="blinds(horizontal)">
                                      <p:cBhvr>
                                        <p:cTn id="28" dur="500"/>
                                        <p:tgtEl>
                                          <p:spTgt spid="13332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0"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D5448257-2165-4798-88AF-1FFAF8DE9E24}" type="slidenum">
              <a:rPr lang="en-US"/>
              <a:pPr>
                <a:defRPr/>
              </a:pPr>
              <a:t>13</a:t>
            </a:fld>
            <a:endParaRPr lang="en-US"/>
          </a:p>
        </p:txBody>
      </p:sp>
      <p:sp>
        <p:nvSpPr>
          <p:cNvPr id="1335299" name="Rectangle 3"/>
          <p:cNvSpPr>
            <a:spLocks noGrp="1" noChangeArrowheads="1"/>
          </p:cNvSpPr>
          <p:nvPr>
            <p:ph type="body" idx="1"/>
          </p:nvPr>
        </p:nvSpPr>
        <p:spPr>
          <a:xfrm>
            <a:off x="1066800" y="1600200"/>
            <a:ext cx="7772400" cy="4800600"/>
          </a:xfrm>
        </p:spPr>
        <p:txBody>
          <a:bodyPr lIns="90488" tIns="44450" rIns="90488" bIns="44450"/>
          <a:lstStyle/>
          <a:p>
            <a:pPr eaLnBrk="1" hangingPunct="1">
              <a:spcBef>
                <a:spcPts val="863"/>
              </a:spcBef>
            </a:pPr>
            <a:r>
              <a:rPr lang="en-US" altLang="en-US" sz="2800" smtClean="0"/>
              <a:t>Treating Employees or Potential Employees Differently on the Basis of Race</a:t>
            </a:r>
          </a:p>
          <a:p>
            <a:pPr eaLnBrk="1" hangingPunct="1">
              <a:spcBef>
                <a:spcPts val="863"/>
              </a:spcBef>
            </a:pPr>
            <a:r>
              <a:rPr lang="en-US" altLang="en-US" sz="2800" i="1" smtClean="0"/>
              <a:t>McDonnell Douglas v. Green</a:t>
            </a:r>
            <a:r>
              <a:rPr lang="en-US" altLang="en-US" sz="2800" smtClean="0"/>
              <a:t> Established the Required Elements</a:t>
            </a:r>
          </a:p>
          <a:p>
            <a:pPr lvl="1" eaLnBrk="1" hangingPunct="1">
              <a:spcBef>
                <a:spcPts val="863"/>
              </a:spcBef>
            </a:pPr>
            <a:r>
              <a:rPr lang="en-US" altLang="en-US" sz="2400" smtClean="0"/>
              <a:t>Plaintiff belongs to a minority group</a:t>
            </a:r>
          </a:p>
          <a:p>
            <a:pPr lvl="1" eaLnBrk="1" hangingPunct="1">
              <a:spcBef>
                <a:spcPts val="863"/>
              </a:spcBef>
            </a:pPr>
            <a:r>
              <a:rPr lang="en-US" altLang="en-US" sz="2400" smtClean="0"/>
              <a:t>Plaintiff applied for and was qualified for job</a:t>
            </a:r>
          </a:p>
          <a:p>
            <a:pPr lvl="1" eaLnBrk="1" hangingPunct="1">
              <a:spcBef>
                <a:spcPts val="863"/>
              </a:spcBef>
            </a:pPr>
            <a:r>
              <a:rPr lang="en-US" altLang="en-US" sz="2400" smtClean="0"/>
              <a:t>Plaintiff was rejected (despite qualifications)</a:t>
            </a:r>
          </a:p>
          <a:p>
            <a:pPr lvl="1" eaLnBrk="1" hangingPunct="1">
              <a:spcBef>
                <a:spcPts val="863"/>
              </a:spcBef>
            </a:pPr>
            <a:r>
              <a:rPr lang="en-US" altLang="en-US" sz="2400" smtClean="0"/>
              <a:t>Job remained open</a:t>
            </a:r>
          </a:p>
          <a:p>
            <a:pPr lvl="1" eaLnBrk="1" hangingPunct="1">
              <a:spcBef>
                <a:spcPts val="863"/>
              </a:spcBef>
            </a:pPr>
            <a:r>
              <a:rPr lang="en-US" altLang="en-US" sz="2400" smtClean="0"/>
              <a:t>Employer’s burden of proof to show nondiscriminatory reason for the non-hire</a:t>
            </a:r>
          </a:p>
        </p:txBody>
      </p:sp>
      <p:sp>
        <p:nvSpPr>
          <p:cNvPr id="1335301" name="Rectangle 5"/>
          <p:cNvSpPr>
            <a:spLocks noGrp="1" noChangeArrowheads="1"/>
          </p:cNvSpPr>
          <p:nvPr>
            <p:ph type="title"/>
          </p:nvPr>
        </p:nvSpPr>
        <p:spPr/>
        <p:txBody>
          <a:bodyPr/>
          <a:lstStyle/>
          <a:p>
            <a:pPr eaLnBrk="1" hangingPunct="1">
              <a:defRPr/>
            </a:pPr>
            <a:r>
              <a:rPr lang="en-US" smtClean="0"/>
              <a:t>Disparate Treatment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5299">
                                            <p:txEl>
                                              <p:pRg st="0" end="0"/>
                                            </p:txEl>
                                          </p:spTgt>
                                        </p:tgtEl>
                                        <p:attrNameLst>
                                          <p:attrName>style.visibility</p:attrName>
                                        </p:attrNameLst>
                                      </p:cBhvr>
                                      <p:to>
                                        <p:strVal val="visible"/>
                                      </p:to>
                                    </p:set>
                                    <p:animEffect transition="in" filter="blinds(horizontal)">
                                      <p:cBhvr>
                                        <p:cTn id="7" dur="500"/>
                                        <p:tgtEl>
                                          <p:spTgt spid="133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5299">
                                            <p:txEl>
                                              <p:pRg st="1" end="1"/>
                                            </p:txEl>
                                          </p:spTgt>
                                        </p:tgtEl>
                                        <p:attrNameLst>
                                          <p:attrName>style.visibility</p:attrName>
                                        </p:attrNameLst>
                                      </p:cBhvr>
                                      <p:to>
                                        <p:strVal val="visible"/>
                                      </p:to>
                                    </p:set>
                                    <p:animEffect transition="in" filter="blinds(horizontal)">
                                      <p:cBhvr>
                                        <p:cTn id="12" dur="500"/>
                                        <p:tgtEl>
                                          <p:spTgt spid="133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5299">
                                            <p:txEl>
                                              <p:pRg st="2" end="2"/>
                                            </p:txEl>
                                          </p:spTgt>
                                        </p:tgtEl>
                                        <p:attrNameLst>
                                          <p:attrName>style.visibility</p:attrName>
                                        </p:attrNameLst>
                                      </p:cBhvr>
                                      <p:to>
                                        <p:strVal val="visible"/>
                                      </p:to>
                                    </p:set>
                                    <p:animEffect transition="in" filter="blinds(horizontal)">
                                      <p:cBhvr>
                                        <p:cTn id="17" dur="500"/>
                                        <p:tgtEl>
                                          <p:spTgt spid="133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5299">
                                            <p:txEl>
                                              <p:pRg st="3" end="3"/>
                                            </p:txEl>
                                          </p:spTgt>
                                        </p:tgtEl>
                                        <p:attrNameLst>
                                          <p:attrName>style.visibility</p:attrName>
                                        </p:attrNameLst>
                                      </p:cBhvr>
                                      <p:to>
                                        <p:strVal val="visible"/>
                                      </p:to>
                                    </p:set>
                                    <p:animEffect transition="in" filter="blinds(horizontal)">
                                      <p:cBhvr>
                                        <p:cTn id="22" dur="500"/>
                                        <p:tgtEl>
                                          <p:spTgt spid="133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5299">
                                            <p:txEl>
                                              <p:pRg st="4" end="4"/>
                                            </p:txEl>
                                          </p:spTgt>
                                        </p:tgtEl>
                                        <p:attrNameLst>
                                          <p:attrName>style.visibility</p:attrName>
                                        </p:attrNameLst>
                                      </p:cBhvr>
                                      <p:to>
                                        <p:strVal val="visible"/>
                                      </p:to>
                                    </p:set>
                                    <p:animEffect transition="in" filter="blinds(horizontal)">
                                      <p:cBhvr>
                                        <p:cTn id="27" dur="500"/>
                                        <p:tgtEl>
                                          <p:spTgt spid="1335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5299">
                                            <p:txEl>
                                              <p:pRg st="5" end="5"/>
                                            </p:txEl>
                                          </p:spTgt>
                                        </p:tgtEl>
                                        <p:attrNameLst>
                                          <p:attrName>style.visibility</p:attrName>
                                        </p:attrNameLst>
                                      </p:cBhvr>
                                      <p:to>
                                        <p:strVal val="visible"/>
                                      </p:to>
                                    </p:set>
                                    <p:animEffect transition="in" filter="blinds(horizontal)">
                                      <p:cBhvr>
                                        <p:cTn id="32" dur="500"/>
                                        <p:tgtEl>
                                          <p:spTgt spid="1335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5299">
                                            <p:txEl>
                                              <p:pRg st="6" end="6"/>
                                            </p:txEl>
                                          </p:spTgt>
                                        </p:tgtEl>
                                        <p:attrNameLst>
                                          <p:attrName>style.visibility</p:attrName>
                                        </p:attrNameLst>
                                      </p:cBhvr>
                                      <p:to>
                                        <p:strVal val="visible"/>
                                      </p:to>
                                    </p:set>
                                    <p:animEffect transition="in" filter="blinds(horizontal)">
                                      <p:cBhvr>
                                        <p:cTn id="37" dur="500"/>
                                        <p:tgtEl>
                                          <p:spTgt spid="133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299"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11A87EFF-8D50-46EB-8AA4-136AFF3C4752}" type="slidenum">
              <a:rPr lang="en-US"/>
              <a:pPr>
                <a:defRPr/>
              </a:pPr>
              <a:t>14</a:t>
            </a:fld>
            <a:endParaRPr lang="en-US"/>
          </a:p>
        </p:txBody>
      </p:sp>
      <p:sp>
        <p:nvSpPr>
          <p:cNvPr id="1337346" name="Rectangle 2"/>
          <p:cNvSpPr>
            <a:spLocks noGrp="1" noChangeArrowheads="1"/>
          </p:cNvSpPr>
          <p:nvPr>
            <p:ph type="body" idx="1"/>
          </p:nvPr>
        </p:nvSpPr>
        <p:spPr>
          <a:xfrm>
            <a:off x="1066800" y="1600200"/>
            <a:ext cx="7696200" cy="4343400"/>
          </a:xfrm>
        </p:spPr>
        <p:txBody>
          <a:bodyPr lIns="90488" tIns="44450" rIns="90488" bIns="44450"/>
          <a:lstStyle/>
          <a:p>
            <a:pPr eaLnBrk="1" hangingPunct="1"/>
            <a:r>
              <a:rPr lang="en-US" altLang="en-US" b="1" smtClean="0">
                <a:solidFill>
                  <a:srgbClr val="FFFF66"/>
                </a:solidFill>
              </a:rPr>
              <a:t>Case 21.1</a:t>
            </a:r>
            <a:r>
              <a:rPr lang="en-US" altLang="en-US" b="1" smtClean="0"/>
              <a:t>  </a:t>
            </a:r>
            <a:r>
              <a:rPr lang="en-US" altLang="en-US" b="1" i="1" smtClean="0"/>
              <a:t>Chescheir v. Liberty Mutual Ins. Co. </a:t>
            </a:r>
            <a:r>
              <a:rPr lang="en-US" altLang="en-US" b="1" smtClean="0"/>
              <a:t>(1983)</a:t>
            </a:r>
            <a:endParaRPr lang="en-US" altLang="en-US" b="1" i="1" smtClean="0"/>
          </a:p>
          <a:p>
            <a:pPr lvl="1" eaLnBrk="1" hangingPunct="1"/>
            <a:r>
              <a:rPr lang="en-US" altLang="en-US" smtClean="0"/>
              <a:t>What employer rule is at issue?</a:t>
            </a:r>
          </a:p>
          <a:p>
            <a:pPr lvl="1" eaLnBrk="1" hangingPunct="1"/>
            <a:r>
              <a:rPr lang="en-US" altLang="en-US" smtClean="0"/>
              <a:t>Were there examples of disparate use of the rule?</a:t>
            </a:r>
          </a:p>
          <a:p>
            <a:pPr lvl="1" eaLnBrk="1" hangingPunct="1"/>
            <a:r>
              <a:rPr lang="en-US" altLang="en-US" smtClean="0"/>
              <a:t>Is there a </a:t>
            </a:r>
            <a:r>
              <a:rPr lang="en-US" altLang="en-US" i="1" smtClean="0"/>
              <a:t>prima facie</a:t>
            </a:r>
            <a:r>
              <a:rPr lang="en-US" altLang="en-US" smtClean="0"/>
              <a:t> case?</a:t>
            </a:r>
            <a:endParaRPr lang="en-US" altLang="en-US" i="1" smtClean="0"/>
          </a:p>
        </p:txBody>
      </p:sp>
      <p:sp>
        <p:nvSpPr>
          <p:cNvPr id="1337348" name="Rectangle 4"/>
          <p:cNvSpPr>
            <a:spLocks noGrp="1" noChangeArrowheads="1"/>
          </p:cNvSpPr>
          <p:nvPr>
            <p:ph type="title"/>
          </p:nvPr>
        </p:nvSpPr>
        <p:spPr/>
        <p:txBody>
          <a:bodyPr/>
          <a:lstStyle/>
          <a:p>
            <a:pPr eaLnBrk="1" hangingPunct="1">
              <a:defRPr/>
            </a:pPr>
            <a:r>
              <a:rPr lang="en-US" smtClean="0"/>
              <a:t>Disparate Treatment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7346">
                                            <p:txEl>
                                              <p:pRg st="0" end="0"/>
                                            </p:txEl>
                                          </p:spTgt>
                                        </p:tgtEl>
                                        <p:attrNameLst>
                                          <p:attrName>style.visibility</p:attrName>
                                        </p:attrNameLst>
                                      </p:cBhvr>
                                      <p:to>
                                        <p:strVal val="visible"/>
                                      </p:to>
                                    </p:set>
                                    <p:animEffect transition="in" filter="blinds(horizontal)">
                                      <p:cBhvr>
                                        <p:cTn id="7" dur="500"/>
                                        <p:tgtEl>
                                          <p:spTgt spid="1337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7346">
                                            <p:txEl>
                                              <p:pRg st="1" end="1"/>
                                            </p:txEl>
                                          </p:spTgt>
                                        </p:tgtEl>
                                        <p:attrNameLst>
                                          <p:attrName>style.visibility</p:attrName>
                                        </p:attrNameLst>
                                      </p:cBhvr>
                                      <p:to>
                                        <p:strVal val="visible"/>
                                      </p:to>
                                    </p:set>
                                    <p:animEffect transition="in" filter="blinds(horizontal)">
                                      <p:cBhvr>
                                        <p:cTn id="12" dur="500"/>
                                        <p:tgtEl>
                                          <p:spTgt spid="1337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7346">
                                            <p:txEl>
                                              <p:pRg st="2" end="2"/>
                                            </p:txEl>
                                          </p:spTgt>
                                        </p:tgtEl>
                                        <p:attrNameLst>
                                          <p:attrName>style.visibility</p:attrName>
                                        </p:attrNameLst>
                                      </p:cBhvr>
                                      <p:to>
                                        <p:strVal val="visible"/>
                                      </p:to>
                                    </p:set>
                                    <p:animEffect transition="in" filter="blinds(horizontal)">
                                      <p:cBhvr>
                                        <p:cTn id="17" dur="500"/>
                                        <p:tgtEl>
                                          <p:spTgt spid="13373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7346">
                                            <p:txEl>
                                              <p:pRg st="3" end="3"/>
                                            </p:txEl>
                                          </p:spTgt>
                                        </p:tgtEl>
                                        <p:attrNameLst>
                                          <p:attrName>style.visibility</p:attrName>
                                        </p:attrNameLst>
                                      </p:cBhvr>
                                      <p:to>
                                        <p:strVal val="visible"/>
                                      </p:to>
                                    </p:set>
                                    <p:animEffect transition="in" filter="blinds(horizontal)">
                                      <p:cBhvr>
                                        <p:cTn id="22" dur="500"/>
                                        <p:tgtEl>
                                          <p:spTgt spid="13373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46"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2ECD9C7E-37EB-4DA8-BFD7-96EB9612893E}" type="slidenum">
              <a:rPr lang="en-US"/>
              <a:pPr>
                <a:defRPr/>
              </a:pPr>
              <a:t>15</a:t>
            </a:fld>
            <a:endParaRPr lang="en-US"/>
          </a:p>
        </p:txBody>
      </p:sp>
      <p:sp>
        <p:nvSpPr>
          <p:cNvPr id="1339394" name="Rectangle 2"/>
          <p:cNvSpPr>
            <a:spLocks noGrp="1" noChangeArrowheads="1"/>
          </p:cNvSpPr>
          <p:nvPr>
            <p:ph type="body" idx="1"/>
          </p:nvPr>
        </p:nvSpPr>
        <p:spPr>
          <a:xfrm>
            <a:off x="1066800" y="1600200"/>
            <a:ext cx="7696200" cy="4876800"/>
          </a:xfrm>
        </p:spPr>
        <p:txBody>
          <a:bodyPr lIns="90488" tIns="44450" rIns="90488" bIns="44450"/>
          <a:lstStyle/>
          <a:p>
            <a:pPr eaLnBrk="1" hangingPunct="1">
              <a:spcBef>
                <a:spcPts val="863"/>
              </a:spcBef>
            </a:pPr>
            <a:r>
              <a:rPr lang="en-US" altLang="en-US" sz="3200" smtClean="0"/>
              <a:t>Not Intentional Discrimination</a:t>
            </a:r>
          </a:p>
          <a:p>
            <a:pPr eaLnBrk="1" hangingPunct="1">
              <a:spcBef>
                <a:spcPts val="863"/>
              </a:spcBef>
            </a:pPr>
            <a:r>
              <a:rPr lang="en-US" altLang="en-US" sz="3200" smtClean="0"/>
              <a:t>Rule Results in Different Effect on Groups</a:t>
            </a:r>
          </a:p>
          <a:p>
            <a:pPr lvl="1" eaLnBrk="1" hangingPunct="1">
              <a:spcBef>
                <a:spcPts val="863"/>
              </a:spcBef>
            </a:pPr>
            <a:r>
              <a:rPr lang="en-US" altLang="en-US" sz="2800" smtClean="0"/>
              <a:t>Example:  </a:t>
            </a:r>
            <a:r>
              <a:rPr lang="en-US" altLang="en-US" sz="2800" i="1" smtClean="0"/>
              <a:t>Dothard v. Rawlinson</a:t>
            </a:r>
            <a:r>
              <a:rPr lang="en-US" altLang="en-US" sz="2800" smtClean="0"/>
              <a:t>—minimum height and weight requirement for prison guards had the effect of eliminating women</a:t>
            </a:r>
          </a:p>
          <a:p>
            <a:pPr eaLnBrk="1" hangingPunct="1">
              <a:spcBef>
                <a:spcPts val="863"/>
              </a:spcBef>
            </a:pPr>
            <a:r>
              <a:rPr lang="en-US" altLang="en-US" sz="3200" smtClean="0"/>
              <a:t>Mostly Statistical Cases Showing Impact</a:t>
            </a:r>
          </a:p>
          <a:p>
            <a:pPr lvl="1" eaLnBrk="1" hangingPunct="1">
              <a:spcBef>
                <a:spcPts val="863"/>
              </a:spcBef>
            </a:pPr>
            <a:r>
              <a:rPr lang="en-US" altLang="en-US" sz="2800" smtClean="0"/>
              <a:t>In </a:t>
            </a:r>
            <a:r>
              <a:rPr lang="en-US" altLang="en-US" sz="2800" i="1" smtClean="0"/>
              <a:t>Wards Cove Packing Co., Inc. v. Atonio (1989)</a:t>
            </a:r>
            <a:r>
              <a:rPr lang="en-US" altLang="en-US" sz="2800" smtClean="0"/>
              <a:t>, the Supreme Court put greater burdens of proof on Title VII plaintiffs</a:t>
            </a:r>
          </a:p>
        </p:txBody>
      </p:sp>
      <p:sp>
        <p:nvSpPr>
          <p:cNvPr id="1339396" name="Rectangle 4"/>
          <p:cNvSpPr>
            <a:spLocks noGrp="1" noChangeArrowheads="1"/>
          </p:cNvSpPr>
          <p:nvPr>
            <p:ph type="title"/>
          </p:nvPr>
        </p:nvSpPr>
        <p:spPr/>
        <p:txBody>
          <a:bodyPr/>
          <a:lstStyle/>
          <a:p>
            <a:pPr eaLnBrk="1" hangingPunct="1">
              <a:defRPr/>
            </a:pPr>
            <a:r>
              <a:rPr lang="en-US" smtClean="0"/>
              <a:t>Disparate Impact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9394">
                                            <p:txEl>
                                              <p:pRg st="0" end="0"/>
                                            </p:txEl>
                                          </p:spTgt>
                                        </p:tgtEl>
                                        <p:attrNameLst>
                                          <p:attrName>style.visibility</p:attrName>
                                        </p:attrNameLst>
                                      </p:cBhvr>
                                      <p:to>
                                        <p:strVal val="visible"/>
                                      </p:to>
                                    </p:set>
                                    <p:animEffect transition="in" filter="blinds(horizontal)">
                                      <p:cBhvr>
                                        <p:cTn id="7" dur="500"/>
                                        <p:tgtEl>
                                          <p:spTgt spid="133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9394">
                                            <p:txEl>
                                              <p:pRg st="1" end="1"/>
                                            </p:txEl>
                                          </p:spTgt>
                                        </p:tgtEl>
                                        <p:attrNameLst>
                                          <p:attrName>style.visibility</p:attrName>
                                        </p:attrNameLst>
                                      </p:cBhvr>
                                      <p:to>
                                        <p:strVal val="visible"/>
                                      </p:to>
                                    </p:set>
                                    <p:animEffect transition="in" filter="blinds(horizontal)">
                                      <p:cBhvr>
                                        <p:cTn id="12" dur="500"/>
                                        <p:tgtEl>
                                          <p:spTgt spid="133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9394">
                                            <p:txEl>
                                              <p:pRg st="2" end="2"/>
                                            </p:txEl>
                                          </p:spTgt>
                                        </p:tgtEl>
                                        <p:attrNameLst>
                                          <p:attrName>style.visibility</p:attrName>
                                        </p:attrNameLst>
                                      </p:cBhvr>
                                      <p:to>
                                        <p:strVal val="visible"/>
                                      </p:to>
                                    </p:set>
                                    <p:animEffect transition="in" filter="blinds(horizontal)">
                                      <p:cBhvr>
                                        <p:cTn id="17" dur="500"/>
                                        <p:tgtEl>
                                          <p:spTgt spid="133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9394">
                                            <p:txEl>
                                              <p:pRg st="3" end="3"/>
                                            </p:txEl>
                                          </p:spTgt>
                                        </p:tgtEl>
                                        <p:attrNameLst>
                                          <p:attrName>style.visibility</p:attrName>
                                        </p:attrNameLst>
                                      </p:cBhvr>
                                      <p:to>
                                        <p:strVal val="visible"/>
                                      </p:to>
                                    </p:set>
                                    <p:animEffect transition="in" filter="blinds(horizontal)">
                                      <p:cBhvr>
                                        <p:cTn id="22" dur="500"/>
                                        <p:tgtEl>
                                          <p:spTgt spid="1339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9394">
                                            <p:txEl>
                                              <p:pRg st="4" end="4"/>
                                            </p:txEl>
                                          </p:spTgt>
                                        </p:tgtEl>
                                        <p:attrNameLst>
                                          <p:attrName>style.visibility</p:attrName>
                                        </p:attrNameLst>
                                      </p:cBhvr>
                                      <p:to>
                                        <p:strVal val="visible"/>
                                      </p:to>
                                    </p:set>
                                    <p:animEffect transition="in" filter="blinds(horizontal)">
                                      <p:cBhvr>
                                        <p:cTn id="27" dur="500"/>
                                        <p:tgtEl>
                                          <p:spTgt spid="13393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4"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BBB279D2-AB94-4225-AB22-9870169EDB2D}" type="slidenum">
              <a:rPr lang="en-US"/>
              <a:pPr>
                <a:defRPr/>
              </a:pPr>
              <a:t>16</a:t>
            </a:fld>
            <a:endParaRPr lang="en-US"/>
          </a:p>
        </p:txBody>
      </p:sp>
      <p:sp>
        <p:nvSpPr>
          <p:cNvPr id="1341442" name="Rectangle 2"/>
          <p:cNvSpPr>
            <a:spLocks noGrp="1" noChangeArrowheads="1"/>
          </p:cNvSpPr>
          <p:nvPr>
            <p:ph type="body" idx="1"/>
          </p:nvPr>
        </p:nvSpPr>
        <p:spPr>
          <a:xfrm>
            <a:off x="1066800" y="1600200"/>
            <a:ext cx="7848600" cy="4953000"/>
          </a:xfrm>
        </p:spPr>
        <p:txBody>
          <a:bodyPr lIns="90488" tIns="44450" rIns="90488" bIns="44450"/>
          <a:lstStyle/>
          <a:p>
            <a:pPr eaLnBrk="1" hangingPunct="1">
              <a:spcBef>
                <a:spcPts val="863"/>
              </a:spcBef>
            </a:pPr>
            <a:r>
              <a:rPr lang="en-US" altLang="en-US" sz="2800" smtClean="0"/>
              <a:t>Civil Rights Act of 1991</a:t>
            </a:r>
          </a:p>
          <a:p>
            <a:pPr lvl="1" eaLnBrk="1" hangingPunct="1">
              <a:spcBef>
                <a:spcPts val="863"/>
              </a:spcBef>
            </a:pPr>
            <a:r>
              <a:rPr lang="en-US" altLang="en-US" sz="2400" smtClean="0"/>
              <a:t>Key provisions of the bill include a provision for jury trials in discrimination cases</a:t>
            </a:r>
          </a:p>
          <a:p>
            <a:pPr lvl="1" eaLnBrk="1" hangingPunct="1">
              <a:spcBef>
                <a:spcPts val="863"/>
              </a:spcBef>
            </a:pPr>
            <a:r>
              <a:rPr lang="en-US" altLang="en-US" sz="2400" smtClean="0"/>
              <a:t>Provides compensatory damages whereas now the only remedies are back pay and reinstatement  </a:t>
            </a:r>
          </a:p>
          <a:p>
            <a:pPr lvl="1" eaLnBrk="1" hangingPunct="1">
              <a:spcBef>
                <a:spcPts val="863"/>
              </a:spcBef>
            </a:pPr>
            <a:r>
              <a:rPr lang="en-US" altLang="en-US" sz="2400" smtClean="0"/>
              <a:t>Employers required to carry the burden of business necessity in establishing a defense to a Title VII case </a:t>
            </a:r>
          </a:p>
          <a:p>
            <a:pPr lvl="1" eaLnBrk="1" hangingPunct="1">
              <a:spcBef>
                <a:spcPts val="863"/>
              </a:spcBef>
            </a:pPr>
            <a:r>
              <a:rPr lang="en-US" altLang="en-US" sz="2400" smtClean="0"/>
              <a:t>1991 Amendments also require the plaintiff employee to show causation between the practice of the employer and the disparate impact</a:t>
            </a:r>
          </a:p>
        </p:txBody>
      </p:sp>
      <p:sp>
        <p:nvSpPr>
          <p:cNvPr id="1341444" name="Rectangle 4"/>
          <p:cNvSpPr>
            <a:spLocks noGrp="1" noChangeArrowheads="1"/>
          </p:cNvSpPr>
          <p:nvPr>
            <p:ph type="title"/>
          </p:nvPr>
        </p:nvSpPr>
        <p:spPr/>
        <p:txBody>
          <a:bodyPr/>
          <a:lstStyle/>
          <a:p>
            <a:pPr eaLnBrk="1" hangingPunct="1">
              <a:defRPr/>
            </a:pPr>
            <a:r>
              <a:rPr lang="en-US" dirty="0" smtClean="0"/>
              <a:t>Disparate Impact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42">
                                            <p:txEl>
                                              <p:pRg st="0" end="0"/>
                                            </p:txEl>
                                          </p:spTgt>
                                        </p:tgtEl>
                                        <p:attrNameLst>
                                          <p:attrName>style.visibility</p:attrName>
                                        </p:attrNameLst>
                                      </p:cBhvr>
                                      <p:to>
                                        <p:strVal val="visible"/>
                                      </p:to>
                                    </p:set>
                                    <p:animEffect transition="in" filter="blinds(horizontal)">
                                      <p:cBhvr>
                                        <p:cTn id="7" dur="500"/>
                                        <p:tgtEl>
                                          <p:spTgt spid="1341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42">
                                            <p:txEl>
                                              <p:pRg st="1" end="1"/>
                                            </p:txEl>
                                          </p:spTgt>
                                        </p:tgtEl>
                                        <p:attrNameLst>
                                          <p:attrName>style.visibility</p:attrName>
                                        </p:attrNameLst>
                                      </p:cBhvr>
                                      <p:to>
                                        <p:strVal val="visible"/>
                                      </p:to>
                                    </p:set>
                                    <p:animEffect transition="in" filter="blinds(horizontal)">
                                      <p:cBhvr>
                                        <p:cTn id="12" dur="500"/>
                                        <p:tgtEl>
                                          <p:spTgt spid="1341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442">
                                            <p:txEl>
                                              <p:pRg st="2" end="2"/>
                                            </p:txEl>
                                          </p:spTgt>
                                        </p:tgtEl>
                                        <p:attrNameLst>
                                          <p:attrName>style.visibility</p:attrName>
                                        </p:attrNameLst>
                                      </p:cBhvr>
                                      <p:to>
                                        <p:strVal val="visible"/>
                                      </p:to>
                                    </p:set>
                                    <p:animEffect transition="in" filter="blinds(horizontal)">
                                      <p:cBhvr>
                                        <p:cTn id="17" dur="500"/>
                                        <p:tgtEl>
                                          <p:spTgt spid="1341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1442">
                                            <p:txEl>
                                              <p:pRg st="3" end="3"/>
                                            </p:txEl>
                                          </p:spTgt>
                                        </p:tgtEl>
                                        <p:attrNameLst>
                                          <p:attrName>style.visibility</p:attrName>
                                        </p:attrNameLst>
                                      </p:cBhvr>
                                      <p:to>
                                        <p:strVal val="visible"/>
                                      </p:to>
                                    </p:set>
                                    <p:animEffect transition="in" filter="blinds(horizontal)">
                                      <p:cBhvr>
                                        <p:cTn id="22" dur="500"/>
                                        <p:tgtEl>
                                          <p:spTgt spid="13414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1442">
                                            <p:txEl>
                                              <p:pRg st="4" end="4"/>
                                            </p:txEl>
                                          </p:spTgt>
                                        </p:tgtEl>
                                        <p:attrNameLst>
                                          <p:attrName>style.visibility</p:attrName>
                                        </p:attrNameLst>
                                      </p:cBhvr>
                                      <p:to>
                                        <p:strVal val="visible"/>
                                      </p:to>
                                    </p:set>
                                    <p:animEffect transition="in" filter="blinds(horizontal)">
                                      <p:cBhvr>
                                        <p:cTn id="27" dur="500"/>
                                        <p:tgtEl>
                                          <p:spTgt spid="1341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42"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Disparate Impact</a:t>
            </a:r>
            <a:endParaRPr lang="en-US" dirty="0"/>
          </a:p>
        </p:txBody>
      </p:sp>
      <p:sp>
        <p:nvSpPr>
          <p:cNvPr id="19459" name="Content Placeholder 2"/>
          <p:cNvSpPr>
            <a:spLocks noGrp="1"/>
          </p:cNvSpPr>
          <p:nvPr>
            <p:ph idx="1"/>
          </p:nvPr>
        </p:nvSpPr>
        <p:spPr/>
        <p:txBody>
          <a:bodyPr/>
          <a:lstStyle/>
          <a:p>
            <a:r>
              <a:rPr lang="en-US" altLang="en-US" b="1" smtClean="0">
                <a:solidFill>
                  <a:srgbClr val="FFFF00"/>
                </a:solidFill>
              </a:rPr>
              <a:t>Case 21.2 </a:t>
            </a:r>
            <a:r>
              <a:rPr lang="en-US" altLang="en-US" b="1" i="1" smtClean="0"/>
              <a:t>Ricci v. DeStefano (2009)</a:t>
            </a:r>
          </a:p>
          <a:p>
            <a:pPr lvl="1"/>
            <a:r>
              <a:rPr lang="en-US" altLang="en-US" smtClean="0"/>
              <a:t>Deals with use of testing</a:t>
            </a:r>
          </a:p>
          <a:p>
            <a:pPr lvl="1"/>
            <a:r>
              <a:rPr lang="en-US" altLang="en-US" smtClean="0"/>
              <a:t>Tests must be validated</a:t>
            </a:r>
          </a:p>
          <a:p>
            <a:pPr lvl="1"/>
            <a:r>
              <a:rPr lang="en-US" altLang="en-US" smtClean="0"/>
              <a:t>Once used, cannot be ignored</a:t>
            </a:r>
          </a:p>
        </p:txBody>
      </p:sp>
      <p:sp>
        <p:nvSpPr>
          <p:cNvPr id="4" name="Slide Number Placeholder 3"/>
          <p:cNvSpPr>
            <a:spLocks noGrp="1"/>
          </p:cNvSpPr>
          <p:nvPr>
            <p:ph type="sldNum" sz="quarter" idx="10"/>
          </p:nvPr>
        </p:nvSpPr>
        <p:spPr/>
        <p:txBody>
          <a:bodyPr/>
          <a:lstStyle/>
          <a:p>
            <a:pPr>
              <a:defRPr/>
            </a:pPr>
            <a:r>
              <a:rPr lang="en-US"/>
              <a:t>21-</a:t>
            </a:r>
            <a:fld id="{AE879EC7-80F9-493C-80D1-2DF9A21C1630}" type="slidenum">
              <a:rPr lang="en-US"/>
              <a:pPr>
                <a:defRPr/>
              </a:pPr>
              <a:t>17</a:t>
            </a:fld>
            <a:endParaRPr lang="en-US"/>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090EE90B-2204-491A-B767-C467DF10904C}" type="slidenum">
              <a:rPr lang="en-US"/>
              <a:pPr>
                <a:defRPr/>
              </a:pPr>
              <a:t>18</a:t>
            </a:fld>
            <a:endParaRPr lang="en-US"/>
          </a:p>
        </p:txBody>
      </p:sp>
      <p:sp>
        <p:nvSpPr>
          <p:cNvPr id="1343491" name="Rectangle 3"/>
          <p:cNvSpPr>
            <a:spLocks noGrp="1" noChangeArrowheads="1"/>
          </p:cNvSpPr>
          <p:nvPr>
            <p:ph type="body" idx="1"/>
          </p:nvPr>
        </p:nvSpPr>
        <p:spPr/>
        <p:txBody>
          <a:bodyPr lIns="90488" tIns="44450" rIns="90488" bIns="44450"/>
          <a:lstStyle/>
          <a:p>
            <a:pPr eaLnBrk="1" hangingPunct="1"/>
            <a:r>
              <a:rPr lang="en-US" altLang="en-US" smtClean="0"/>
              <a:t>Pattern or Practice of Discrimination</a:t>
            </a:r>
          </a:p>
          <a:p>
            <a:pPr lvl="1" eaLnBrk="1" hangingPunct="1"/>
            <a:r>
              <a:rPr lang="en-US" altLang="en-US" smtClean="0"/>
              <a:t>Generally involves a statistical comparison Example:  38 percent of work force in a community is black; 6 percent of an employer’s work force is black</a:t>
            </a:r>
          </a:p>
        </p:txBody>
      </p:sp>
      <p:sp>
        <p:nvSpPr>
          <p:cNvPr id="1343492" name="Rectangle 4"/>
          <p:cNvSpPr>
            <a:spLocks noGrp="1" noChangeArrowheads="1"/>
          </p:cNvSpPr>
          <p:nvPr>
            <p:ph type="title"/>
          </p:nvPr>
        </p:nvSpPr>
        <p:spPr/>
        <p:txBody>
          <a:bodyPr/>
          <a:lstStyle/>
          <a:p>
            <a:pPr eaLnBrk="1" hangingPunct="1">
              <a:defRPr/>
            </a:pPr>
            <a:r>
              <a:rPr lang="en-US" smtClean="0"/>
              <a:t>Specific Applications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3491">
                                            <p:txEl>
                                              <p:pRg st="0" end="0"/>
                                            </p:txEl>
                                          </p:spTgt>
                                        </p:tgtEl>
                                        <p:attrNameLst>
                                          <p:attrName>style.visibility</p:attrName>
                                        </p:attrNameLst>
                                      </p:cBhvr>
                                      <p:to>
                                        <p:strVal val="visible"/>
                                      </p:to>
                                    </p:set>
                                    <p:animEffect transition="in" filter="blinds(horizontal)">
                                      <p:cBhvr>
                                        <p:cTn id="7" dur="500"/>
                                        <p:tgtEl>
                                          <p:spTgt spid="134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3491">
                                            <p:txEl>
                                              <p:pRg st="1" end="1"/>
                                            </p:txEl>
                                          </p:spTgt>
                                        </p:tgtEl>
                                        <p:attrNameLst>
                                          <p:attrName>style.visibility</p:attrName>
                                        </p:attrNameLst>
                                      </p:cBhvr>
                                      <p:to>
                                        <p:strVal val="visible"/>
                                      </p:to>
                                    </p:set>
                                    <p:animEffect transition="in" filter="blinds(horizontal)">
                                      <p:cBhvr>
                                        <p:cTn id="12" dur="500"/>
                                        <p:tgtEl>
                                          <p:spTgt spid="134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pPr>
              <a:defRPr/>
            </a:pPr>
            <a:r>
              <a:rPr lang="en-US"/>
              <a:t>21-</a:t>
            </a:r>
            <a:fld id="{4BC72212-8703-4967-ABAD-F63D9FB6FFF5}" type="slidenum">
              <a:rPr lang="en-US"/>
              <a:pPr>
                <a:defRPr/>
              </a:pPr>
              <a:t>1</a:t>
            </a:fld>
            <a:endParaRPr lang="en-US"/>
          </a:p>
        </p:txBody>
      </p:sp>
      <p:sp>
        <p:nvSpPr>
          <p:cNvPr id="1394690" name="Rectangle 2"/>
          <p:cNvSpPr>
            <a:spLocks noGrp="1" noChangeArrowheads="1"/>
          </p:cNvSpPr>
          <p:nvPr>
            <p:ph type="title" idx="4294967295"/>
          </p:nvPr>
        </p:nvSpPr>
        <p:spPr>
          <a:xfrm>
            <a:off x="609600" y="304800"/>
            <a:ext cx="8077200" cy="1143000"/>
          </a:xfrm>
        </p:spPr>
        <p:txBody>
          <a:bodyPr/>
          <a:lstStyle/>
          <a:p>
            <a:pPr eaLnBrk="1" hangingPunct="1">
              <a:lnSpc>
                <a:spcPct val="90000"/>
              </a:lnSpc>
              <a:defRPr/>
            </a:pPr>
            <a:r>
              <a:rPr lang="en-US" sz="4000" dirty="0" smtClean="0"/>
              <a:t>Employment Discrimination – Federal Law</a:t>
            </a:r>
          </a:p>
        </p:txBody>
      </p:sp>
      <p:graphicFrame>
        <p:nvGraphicFramePr>
          <p:cNvPr id="1394732" name="Group 44"/>
          <p:cNvGraphicFramePr>
            <a:graphicFrameLocks noGrp="1"/>
          </p:cNvGraphicFramePr>
          <p:nvPr>
            <p:ph/>
          </p:nvPr>
        </p:nvGraphicFramePr>
        <p:xfrm>
          <a:off x="1143000" y="1587500"/>
          <a:ext cx="7848600" cy="5003800"/>
        </p:xfrm>
        <a:graphic>
          <a:graphicData uri="http://schemas.openxmlformats.org/drawingml/2006/table">
            <a:tbl>
              <a:tblPr/>
              <a:tblGrid>
                <a:gridCol w="1865013"/>
                <a:gridCol w="777089"/>
                <a:gridCol w="5206498"/>
              </a:tblGrid>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Statute</a:t>
                      </a:r>
                    </a:p>
                  </a:txBody>
                  <a:tcPr marT="45725" marB="45725"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Date</a:t>
                      </a:r>
                    </a:p>
                  </a:txBody>
                  <a:tcPr marT="45725" marB="45725"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Provisions</a:t>
                      </a:r>
                    </a:p>
                  </a:txBody>
                  <a:tcPr marT="45725" marB="45725" horzOverflow="overflow">
                    <a:lnL>
                      <a:noFill/>
                    </a:lnL>
                    <a:lnR cap="flat">
                      <a:noFill/>
                    </a:lnR>
                    <a:lnT cap="flat">
                      <a:noFill/>
                    </a:lnT>
                    <a:lnB>
                      <a:noFill/>
                    </a:lnB>
                    <a:lnTlToBr>
                      <a:noFill/>
                    </a:lnTlToBr>
                    <a:lnBlToTr>
                      <a:noFill/>
                    </a:lnBlToTr>
                    <a:noFill/>
                  </a:tcPr>
                </a:tc>
              </a:tr>
              <a:tr h="46075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Civil Rights Acts of 1866 and 1870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42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1981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Equal Pay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29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206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Civil Rights Act of 1964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42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1981</a:t>
                      </a:r>
                    </a:p>
                  </a:txBody>
                  <a:tcPr marT="45725" marB="45725"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1866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1870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1963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1964</a:t>
                      </a:r>
                    </a:p>
                  </a:txBody>
                  <a:tcPr marT="45725" marB="4572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Prohibited intentional discrimination based on race, color, national origin, or ethnicity; permit lawsuits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Prohibits paying workers of one sex different wages from the other when the jobs involve substantially similar skill, effort, and responsibility; Wage and Hour Division of Department of Labor enforces; private lawsuits permitted; double damage recovery for up to three years’ wages plus attorney fees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Outlaws all employment discrimination on the basis of race, color, religion, sex, or national origin; applies to hiring, pay, work conditions, promotions, discipline, and discharge; EEOC enforces; private lawsuits permitted; costs and attorney fees recoverable</a:t>
                      </a:r>
                    </a:p>
                  </a:txBody>
                  <a:tcPr marT="45725" marB="45725"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4732"/>
                                        </p:tgtEl>
                                        <p:attrNameLst>
                                          <p:attrName>style.visibility</p:attrName>
                                        </p:attrNameLst>
                                      </p:cBhvr>
                                      <p:to>
                                        <p:strVal val="visible"/>
                                      </p:to>
                                    </p:set>
                                    <p:animEffect transition="in" filter="blinds(horizontal)">
                                      <p:cBhvr>
                                        <p:cTn id="7" dur="500"/>
                                        <p:tgtEl>
                                          <p:spTgt spid="1394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82AF023C-B71B-4F6F-83AA-A2AC2E02B24B}" type="slidenum">
              <a:rPr lang="en-US"/>
              <a:pPr>
                <a:defRPr/>
              </a:pPr>
              <a:t>19</a:t>
            </a:fld>
            <a:endParaRPr lang="en-US"/>
          </a:p>
        </p:txBody>
      </p:sp>
      <p:sp>
        <p:nvSpPr>
          <p:cNvPr id="1404930" name="Rectangle 2"/>
          <p:cNvSpPr>
            <a:spLocks noGrp="1" noChangeArrowheads="1"/>
          </p:cNvSpPr>
          <p:nvPr>
            <p:ph type="title"/>
          </p:nvPr>
        </p:nvSpPr>
        <p:spPr/>
        <p:txBody>
          <a:bodyPr/>
          <a:lstStyle/>
          <a:p>
            <a:pPr eaLnBrk="1" hangingPunct="1">
              <a:defRPr/>
            </a:pPr>
            <a:r>
              <a:rPr lang="en-US" smtClean="0"/>
              <a:t>Specific Applications</a:t>
            </a:r>
          </a:p>
        </p:txBody>
      </p:sp>
      <p:sp>
        <p:nvSpPr>
          <p:cNvPr id="1404931" name="Rectangle 3"/>
          <p:cNvSpPr>
            <a:spLocks noGrp="1" noChangeArrowheads="1"/>
          </p:cNvSpPr>
          <p:nvPr>
            <p:ph type="body" idx="1"/>
          </p:nvPr>
        </p:nvSpPr>
        <p:spPr/>
        <p:txBody>
          <a:bodyPr/>
          <a:lstStyle/>
          <a:p>
            <a:pPr eaLnBrk="1" hangingPunct="1"/>
            <a:r>
              <a:rPr lang="en-US" altLang="en-US" smtClean="0"/>
              <a:t>Sex Discrimination: “Protective” Legislation is Prohibited </a:t>
            </a:r>
          </a:p>
          <a:p>
            <a:pPr lvl="1" eaLnBrk="1" hangingPunct="1"/>
            <a:r>
              <a:rPr lang="en-US" altLang="en-US" smtClean="0"/>
              <a:t>Examples:  Lifting (30 lbs..) restrictions, safety restrictions, height/weight requirement;  ads cannot specify male or female</a:t>
            </a:r>
          </a:p>
          <a:p>
            <a:pPr eaLnBrk="1" hangingPunct="1"/>
            <a:endParaRPr lang="en-US" altLang="en-US"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4931">
                                            <p:txEl>
                                              <p:pRg st="0" end="0"/>
                                            </p:txEl>
                                          </p:spTgt>
                                        </p:tgtEl>
                                        <p:attrNameLst>
                                          <p:attrName>style.visibility</p:attrName>
                                        </p:attrNameLst>
                                      </p:cBhvr>
                                      <p:to>
                                        <p:strVal val="visible"/>
                                      </p:to>
                                    </p:set>
                                    <p:animEffect transition="in" filter="blinds(horizontal)">
                                      <p:cBhvr>
                                        <p:cTn id="7" dur="500"/>
                                        <p:tgtEl>
                                          <p:spTgt spid="140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4931">
                                            <p:txEl>
                                              <p:pRg st="1" end="1"/>
                                            </p:txEl>
                                          </p:spTgt>
                                        </p:tgtEl>
                                        <p:attrNameLst>
                                          <p:attrName>style.visibility</p:attrName>
                                        </p:attrNameLst>
                                      </p:cBhvr>
                                      <p:to>
                                        <p:strVal val="visible"/>
                                      </p:to>
                                    </p:set>
                                    <p:animEffect transition="in" filter="blinds(horizontal)">
                                      <p:cBhvr>
                                        <p:cTn id="12" dur="500"/>
                                        <p:tgtEl>
                                          <p:spTgt spid="14049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187FB720-B099-497B-9E75-42FFF9E89265}" type="slidenum">
              <a:rPr lang="en-US"/>
              <a:pPr>
                <a:defRPr/>
              </a:pPr>
              <a:t>20</a:t>
            </a:fld>
            <a:endParaRPr lang="en-US"/>
          </a:p>
        </p:txBody>
      </p:sp>
      <p:sp>
        <p:nvSpPr>
          <p:cNvPr id="1347586"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Covered by EEOC Guidelines</a:t>
            </a:r>
          </a:p>
          <a:p>
            <a:pPr eaLnBrk="1" hangingPunct="1">
              <a:spcBef>
                <a:spcPts val="863"/>
              </a:spcBef>
            </a:pPr>
            <a:r>
              <a:rPr lang="en-US" altLang="en-US" sz="3200" smtClean="0"/>
              <a:t>Employers Must Have Policies on Harassment</a:t>
            </a:r>
          </a:p>
          <a:p>
            <a:pPr eaLnBrk="1" hangingPunct="1">
              <a:spcBef>
                <a:spcPts val="863"/>
              </a:spcBef>
            </a:pPr>
            <a:r>
              <a:rPr lang="en-US" altLang="en-US" sz="3200" smtClean="0"/>
              <a:t>Possible Liability for</a:t>
            </a:r>
          </a:p>
          <a:p>
            <a:pPr lvl="1" eaLnBrk="1" hangingPunct="1">
              <a:spcBef>
                <a:spcPts val="863"/>
              </a:spcBef>
            </a:pPr>
            <a:r>
              <a:rPr lang="en-US" altLang="en-US" sz="2800" smtClean="0"/>
              <a:t>Demands for sexual favors—“quid pro quo”</a:t>
            </a:r>
          </a:p>
          <a:p>
            <a:pPr lvl="1" eaLnBrk="1" hangingPunct="1">
              <a:spcBef>
                <a:spcPts val="863"/>
              </a:spcBef>
            </a:pPr>
            <a:r>
              <a:rPr lang="en-US" altLang="en-US" sz="2800" smtClean="0"/>
              <a:t>Environment of sexual suggestion</a:t>
            </a:r>
          </a:p>
          <a:p>
            <a:pPr lvl="1" eaLnBrk="1" hangingPunct="1">
              <a:spcBef>
                <a:spcPts val="863"/>
              </a:spcBef>
            </a:pPr>
            <a:r>
              <a:rPr lang="en-US" altLang="en-US" sz="2800" smtClean="0"/>
              <a:t>Hostile conduct for refusal to provide sexual favors</a:t>
            </a:r>
          </a:p>
          <a:p>
            <a:pPr lvl="1" eaLnBrk="1" hangingPunct="1">
              <a:spcBef>
                <a:spcPts val="863"/>
              </a:spcBef>
            </a:pPr>
            <a:r>
              <a:rPr lang="en-US" altLang="en-US" sz="2800" smtClean="0"/>
              <a:t>Verbal or physical suggestions</a:t>
            </a:r>
          </a:p>
        </p:txBody>
      </p:sp>
      <p:sp>
        <p:nvSpPr>
          <p:cNvPr id="1347588" name="Rectangle 4"/>
          <p:cNvSpPr>
            <a:spLocks noGrp="1" noChangeArrowheads="1"/>
          </p:cNvSpPr>
          <p:nvPr>
            <p:ph type="title"/>
          </p:nvPr>
        </p:nvSpPr>
        <p:spPr/>
        <p:txBody>
          <a:bodyPr/>
          <a:lstStyle/>
          <a:p>
            <a:pPr eaLnBrk="1" hangingPunct="1">
              <a:defRPr/>
            </a:pPr>
            <a:r>
              <a:rPr lang="en-US" smtClean="0"/>
              <a:t>Sexual Harassment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7586">
                                            <p:txEl>
                                              <p:pRg st="0" end="0"/>
                                            </p:txEl>
                                          </p:spTgt>
                                        </p:tgtEl>
                                        <p:attrNameLst>
                                          <p:attrName>style.visibility</p:attrName>
                                        </p:attrNameLst>
                                      </p:cBhvr>
                                      <p:to>
                                        <p:strVal val="visible"/>
                                      </p:to>
                                    </p:set>
                                    <p:animEffect transition="in" filter="blinds(horizontal)">
                                      <p:cBhvr>
                                        <p:cTn id="7" dur="500"/>
                                        <p:tgtEl>
                                          <p:spTgt spid="1347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7586">
                                            <p:txEl>
                                              <p:pRg st="1" end="1"/>
                                            </p:txEl>
                                          </p:spTgt>
                                        </p:tgtEl>
                                        <p:attrNameLst>
                                          <p:attrName>style.visibility</p:attrName>
                                        </p:attrNameLst>
                                      </p:cBhvr>
                                      <p:to>
                                        <p:strVal val="visible"/>
                                      </p:to>
                                    </p:set>
                                    <p:animEffect transition="in" filter="blinds(horizontal)">
                                      <p:cBhvr>
                                        <p:cTn id="12" dur="500"/>
                                        <p:tgtEl>
                                          <p:spTgt spid="13475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7586">
                                            <p:txEl>
                                              <p:pRg st="2" end="2"/>
                                            </p:txEl>
                                          </p:spTgt>
                                        </p:tgtEl>
                                        <p:attrNameLst>
                                          <p:attrName>style.visibility</p:attrName>
                                        </p:attrNameLst>
                                      </p:cBhvr>
                                      <p:to>
                                        <p:strVal val="visible"/>
                                      </p:to>
                                    </p:set>
                                    <p:animEffect transition="in" filter="blinds(horizontal)">
                                      <p:cBhvr>
                                        <p:cTn id="17" dur="500"/>
                                        <p:tgtEl>
                                          <p:spTgt spid="13475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7586">
                                            <p:txEl>
                                              <p:pRg st="3" end="3"/>
                                            </p:txEl>
                                          </p:spTgt>
                                        </p:tgtEl>
                                        <p:attrNameLst>
                                          <p:attrName>style.visibility</p:attrName>
                                        </p:attrNameLst>
                                      </p:cBhvr>
                                      <p:to>
                                        <p:strVal val="visible"/>
                                      </p:to>
                                    </p:set>
                                    <p:animEffect transition="in" filter="blinds(horizontal)">
                                      <p:cBhvr>
                                        <p:cTn id="22" dur="500"/>
                                        <p:tgtEl>
                                          <p:spTgt spid="13475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7586">
                                            <p:txEl>
                                              <p:pRg st="4" end="4"/>
                                            </p:txEl>
                                          </p:spTgt>
                                        </p:tgtEl>
                                        <p:attrNameLst>
                                          <p:attrName>style.visibility</p:attrName>
                                        </p:attrNameLst>
                                      </p:cBhvr>
                                      <p:to>
                                        <p:strVal val="visible"/>
                                      </p:to>
                                    </p:set>
                                    <p:animEffect transition="in" filter="blinds(horizontal)">
                                      <p:cBhvr>
                                        <p:cTn id="27" dur="500"/>
                                        <p:tgtEl>
                                          <p:spTgt spid="13475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7586">
                                            <p:txEl>
                                              <p:pRg st="5" end="5"/>
                                            </p:txEl>
                                          </p:spTgt>
                                        </p:tgtEl>
                                        <p:attrNameLst>
                                          <p:attrName>style.visibility</p:attrName>
                                        </p:attrNameLst>
                                      </p:cBhvr>
                                      <p:to>
                                        <p:strVal val="visible"/>
                                      </p:to>
                                    </p:set>
                                    <p:animEffect transition="in" filter="blinds(horizontal)">
                                      <p:cBhvr>
                                        <p:cTn id="32" dur="500"/>
                                        <p:tgtEl>
                                          <p:spTgt spid="13475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7586">
                                            <p:txEl>
                                              <p:pRg st="6" end="6"/>
                                            </p:txEl>
                                          </p:spTgt>
                                        </p:tgtEl>
                                        <p:attrNameLst>
                                          <p:attrName>style.visibility</p:attrName>
                                        </p:attrNameLst>
                                      </p:cBhvr>
                                      <p:to>
                                        <p:strVal val="visible"/>
                                      </p:to>
                                    </p:set>
                                    <p:animEffect transition="in" filter="blinds(horizontal)">
                                      <p:cBhvr>
                                        <p:cTn id="37" dur="500"/>
                                        <p:tgtEl>
                                          <p:spTgt spid="13475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6"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DC9FBCA0-B751-4C76-A10F-A5730F09D0EC}" type="slidenum">
              <a:rPr lang="en-US"/>
              <a:pPr>
                <a:defRPr/>
              </a:pPr>
              <a:t>21</a:t>
            </a:fld>
            <a:endParaRPr lang="en-US"/>
          </a:p>
        </p:txBody>
      </p:sp>
      <p:sp>
        <p:nvSpPr>
          <p:cNvPr id="1349634" name="Rectangle 2"/>
          <p:cNvSpPr>
            <a:spLocks noGrp="1" noChangeArrowheads="1"/>
          </p:cNvSpPr>
          <p:nvPr>
            <p:ph type="body" idx="1"/>
          </p:nvPr>
        </p:nvSpPr>
        <p:spPr/>
        <p:txBody>
          <a:bodyPr lIns="90488" tIns="44450" rIns="90488" bIns="44450"/>
          <a:lstStyle/>
          <a:p>
            <a:pPr eaLnBrk="1" hangingPunct="1"/>
            <a:r>
              <a:rPr lang="en-US" altLang="en-US" smtClean="0"/>
              <a:t>Cannot be Fired for Refusal to Accept Sexual Advances</a:t>
            </a:r>
          </a:p>
          <a:p>
            <a:pPr eaLnBrk="1" hangingPunct="1"/>
            <a:r>
              <a:rPr lang="en-US" altLang="en-US" smtClean="0"/>
              <a:t>Managers and Companies Have Liability for Failure to Take Action on Complaints of Sexual Harassment</a:t>
            </a:r>
          </a:p>
        </p:txBody>
      </p:sp>
      <p:sp>
        <p:nvSpPr>
          <p:cNvPr id="1349636" name="Rectangle 4"/>
          <p:cNvSpPr>
            <a:spLocks noGrp="1" noChangeArrowheads="1"/>
          </p:cNvSpPr>
          <p:nvPr>
            <p:ph type="title"/>
          </p:nvPr>
        </p:nvSpPr>
        <p:spPr/>
        <p:txBody>
          <a:bodyPr/>
          <a:lstStyle/>
          <a:p>
            <a:pPr eaLnBrk="1" hangingPunct="1">
              <a:defRPr/>
            </a:pPr>
            <a:r>
              <a:rPr lang="en-US" smtClean="0"/>
              <a:t>Sexual Harassment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9634">
                                            <p:txEl>
                                              <p:pRg st="0" end="0"/>
                                            </p:txEl>
                                          </p:spTgt>
                                        </p:tgtEl>
                                        <p:attrNameLst>
                                          <p:attrName>style.visibility</p:attrName>
                                        </p:attrNameLst>
                                      </p:cBhvr>
                                      <p:to>
                                        <p:strVal val="visible"/>
                                      </p:to>
                                    </p:set>
                                    <p:animEffect transition="in" filter="blinds(horizontal)">
                                      <p:cBhvr>
                                        <p:cTn id="7" dur="500"/>
                                        <p:tgtEl>
                                          <p:spTgt spid="134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9634">
                                            <p:txEl>
                                              <p:pRg st="1" end="1"/>
                                            </p:txEl>
                                          </p:spTgt>
                                        </p:tgtEl>
                                        <p:attrNameLst>
                                          <p:attrName>style.visibility</p:attrName>
                                        </p:attrNameLst>
                                      </p:cBhvr>
                                      <p:to>
                                        <p:strVal val="visible"/>
                                      </p:to>
                                    </p:set>
                                    <p:animEffect transition="in" filter="blinds(horizontal)">
                                      <p:cBhvr>
                                        <p:cTn id="12" dur="500"/>
                                        <p:tgtEl>
                                          <p:spTgt spid="13496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752A7DBF-70AE-4B06-8F84-2726178248CF}" type="slidenum">
              <a:rPr lang="en-US"/>
              <a:pPr>
                <a:defRPr/>
              </a:pPr>
              <a:t>22</a:t>
            </a:fld>
            <a:endParaRPr lang="en-US"/>
          </a:p>
        </p:txBody>
      </p:sp>
      <p:sp>
        <p:nvSpPr>
          <p:cNvPr id="1345538"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21.3</a:t>
            </a:r>
            <a:r>
              <a:rPr lang="en-US" altLang="en-US" b="1" smtClean="0"/>
              <a:t>	</a:t>
            </a:r>
            <a:r>
              <a:rPr lang="en-US" altLang="en-US" b="1" i="1" smtClean="0"/>
              <a:t>Burlington Industries, Inc. v. Ellerth </a:t>
            </a:r>
            <a:r>
              <a:rPr lang="en-US" altLang="en-US" b="1" smtClean="0"/>
              <a:t>(1998)</a:t>
            </a:r>
            <a:endParaRPr lang="en-US" altLang="en-US" b="1" i="1" smtClean="0"/>
          </a:p>
          <a:p>
            <a:pPr lvl="1" eaLnBrk="1" hangingPunct="1"/>
            <a:r>
              <a:rPr lang="en-US" altLang="en-US" smtClean="0"/>
              <a:t>When will an employer be held liable for sexual harassment despite a lack of knowledge?</a:t>
            </a:r>
          </a:p>
          <a:p>
            <a:pPr lvl="1" eaLnBrk="1" hangingPunct="1"/>
            <a:r>
              <a:rPr lang="en-US" altLang="en-US" smtClean="0"/>
              <a:t>What major issues does the dissenting opinion raise?</a:t>
            </a:r>
          </a:p>
        </p:txBody>
      </p:sp>
      <p:sp>
        <p:nvSpPr>
          <p:cNvPr id="1345540" name="Rectangle 4"/>
          <p:cNvSpPr>
            <a:spLocks noGrp="1" noChangeArrowheads="1"/>
          </p:cNvSpPr>
          <p:nvPr>
            <p:ph type="title"/>
          </p:nvPr>
        </p:nvSpPr>
        <p:spPr/>
        <p:txBody>
          <a:bodyPr/>
          <a:lstStyle/>
          <a:p>
            <a:pPr eaLnBrk="1" hangingPunct="1">
              <a:defRPr/>
            </a:pPr>
            <a:r>
              <a:rPr lang="en-US" smtClean="0"/>
              <a:t>Vicarious Liability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5538">
                                            <p:txEl>
                                              <p:pRg st="0" end="0"/>
                                            </p:txEl>
                                          </p:spTgt>
                                        </p:tgtEl>
                                        <p:attrNameLst>
                                          <p:attrName>style.visibility</p:attrName>
                                        </p:attrNameLst>
                                      </p:cBhvr>
                                      <p:to>
                                        <p:strVal val="visible"/>
                                      </p:to>
                                    </p:set>
                                    <p:animEffect transition="in" filter="blinds(horizontal)">
                                      <p:cBhvr>
                                        <p:cTn id="7" dur="500"/>
                                        <p:tgtEl>
                                          <p:spTgt spid="134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5538">
                                            <p:txEl>
                                              <p:pRg st="1" end="1"/>
                                            </p:txEl>
                                          </p:spTgt>
                                        </p:tgtEl>
                                        <p:attrNameLst>
                                          <p:attrName>style.visibility</p:attrName>
                                        </p:attrNameLst>
                                      </p:cBhvr>
                                      <p:to>
                                        <p:strVal val="visible"/>
                                      </p:to>
                                    </p:set>
                                    <p:animEffect transition="in" filter="blinds(horizontal)">
                                      <p:cBhvr>
                                        <p:cTn id="12" dur="500"/>
                                        <p:tgtEl>
                                          <p:spTgt spid="134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5538">
                                            <p:txEl>
                                              <p:pRg st="2" end="2"/>
                                            </p:txEl>
                                          </p:spTgt>
                                        </p:tgtEl>
                                        <p:attrNameLst>
                                          <p:attrName>style.visibility</p:attrName>
                                        </p:attrNameLst>
                                      </p:cBhvr>
                                      <p:to>
                                        <p:strVal val="visible"/>
                                      </p:to>
                                    </p:set>
                                    <p:animEffect transition="in" filter="blinds(horizontal)">
                                      <p:cBhvr>
                                        <p:cTn id="17" dur="500"/>
                                        <p:tgtEl>
                                          <p:spTgt spid="1345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8"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08A1FA13-7B1A-44E9-8342-4FE916652D31}" type="slidenum">
              <a:rPr lang="en-US"/>
              <a:pPr>
                <a:defRPr/>
              </a:pPr>
              <a:t>23</a:t>
            </a:fld>
            <a:endParaRPr lang="en-US"/>
          </a:p>
        </p:txBody>
      </p:sp>
      <p:sp>
        <p:nvSpPr>
          <p:cNvPr id="1351682"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Pregnancy Discrimination Act </a:t>
            </a:r>
          </a:p>
          <a:p>
            <a:pPr lvl="1" eaLnBrk="1" hangingPunct="1">
              <a:spcBef>
                <a:spcPts val="863"/>
              </a:spcBef>
            </a:pPr>
            <a:r>
              <a:rPr lang="en-US" altLang="en-US" sz="2800" smtClean="0"/>
              <a:t>Coverage and protections</a:t>
            </a:r>
          </a:p>
          <a:p>
            <a:pPr lvl="2" eaLnBrk="1" hangingPunct="1">
              <a:spcBef>
                <a:spcPts val="863"/>
              </a:spcBef>
            </a:pPr>
            <a:r>
              <a:rPr lang="en-US" altLang="en-US" sz="2400" smtClean="0"/>
              <a:t>Cannot require pregnant employee to quit</a:t>
            </a:r>
          </a:p>
          <a:p>
            <a:pPr lvl="2" eaLnBrk="1" hangingPunct="1">
              <a:spcBef>
                <a:spcPts val="863"/>
              </a:spcBef>
            </a:pPr>
            <a:r>
              <a:rPr lang="en-US" altLang="en-US" sz="2400" smtClean="0"/>
              <a:t>Cannot demote upon return to work</a:t>
            </a:r>
          </a:p>
          <a:p>
            <a:pPr lvl="2" eaLnBrk="1" hangingPunct="1">
              <a:spcBef>
                <a:spcPts val="863"/>
              </a:spcBef>
            </a:pPr>
            <a:r>
              <a:rPr lang="en-US" altLang="en-US" sz="2400" smtClean="0"/>
              <a:t>Cannot refuse to allow employee to return to work</a:t>
            </a:r>
          </a:p>
          <a:p>
            <a:pPr lvl="2" eaLnBrk="1" hangingPunct="1">
              <a:spcBef>
                <a:spcPts val="863"/>
              </a:spcBef>
            </a:pPr>
            <a:r>
              <a:rPr lang="en-US" altLang="en-US" sz="2400" smtClean="0"/>
              <a:t>Same sick rules for pregnancy as other ailments</a:t>
            </a:r>
          </a:p>
          <a:p>
            <a:pPr lvl="2" eaLnBrk="1" hangingPunct="1">
              <a:spcBef>
                <a:spcPts val="863"/>
              </a:spcBef>
            </a:pPr>
            <a:r>
              <a:rPr lang="en-US" altLang="en-US" sz="2400" smtClean="0"/>
              <a:t>Same insurance coverage</a:t>
            </a:r>
          </a:p>
          <a:p>
            <a:pPr lvl="2" eaLnBrk="1" hangingPunct="1">
              <a:spcBef>
                <a:spcPts val="863"/>
              </a:spcBef>
            </a:pPr>
            <a:r>
              <a:rPr lang="en-US" altLang="en-US" sz="2400" smtClean="0"/>
              <a:t>No promotion or hiring refusals because of pregnancy</a:t>
            </a:r>
          </a:p>
        </p:txBody>
      </p:sp>
      <p:sp>
        <p:nvSpPr>
          <p:cNvPr id="1351684" name="Rectangle 4"/>
          <p:cNvSpPr>
            <a:spLocks noGrp="1" noChangeArrowheads="1"/>
          </p:cNvSpPr>
          <p:nvPr>
            <p:ph type="title"/>
          </p:nvPr>
        </p:nvSpPr>
        <p:spPr/>
        <p:txBody>
          <a:bodyPr/>
          <a:lstStyle/>
          <a:p>
            <a:pPr eaLnBrk="1" hangingPunct="1">
              <a:defRPr/>
            </a:pPr>
            <a:r>
              <a:rPr lang="en-US" smtClean="0"/>
              <a:t>Specific Applications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682">
                                            <p:txEl>
                                              <p:pRg st="0" end="0"/>
                                            </p:txEl>
                                          </p:spTgt>
                                        </p:tgtEl>
                                        <p:attrNameLst>
                                          <p:attrName>style.visibility</p:attrName>
                                        </p:attrNameLst>
                                      </p:cBhvr>
                                      <p:to>
                                        <p:strVal val="visible"/>
                                      </p:to>
                                    </p:set>
                                    <p:animEffect transition="in" filter="blinds(horizontal)">
                                      <p:cBhvr>
                                        <p:cTn id="7" dur="500"/>
                                        <p:tgtEl>
                                          <p:spTgt spid="135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682">
                                            <p:txEl>
                                              <p:pRg st="1" end="1"/>
                                            </p:txEl>
                                          </p:spTgt>
                                        </p:tgtEl>
                                        <p:attrNameLst>
                                          <p:attrName>style.visibility</p:attrName>
                                        </p:attrNameLst>
                                      </p:cBhvr>
                                      <p:to>
                                        <p:strVal val="visible"/>
                                      </p:to>
                                    </p:set>
                                    <p:animEffect transition="in" filter="blinds(horizontal)">
                                      <p:cBhvr>
                                        <p:cTn id="12" dur="500"/>
                                        <p:tgtEl>
                                          <p:spTgt spid="1351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1682">
                                            <p:txEl>
                                              <p:pRg st="2" end="2"/>
                                            </p:txEl>
                                          </p:spTgt>
                                        </p:tgtEl>
                                        <p:attrNameLst>
                                          <p:attrName>style.visibility</p:attrName>
                                        </p:attrNameLst>
                                      </p:cBhvr>
                                      <p:to>
                                        <p:strVal val="visible"/>
                                      </p:to>
                                    </p:set>
                                    <p:animEffect transition="in" filter="blinds(horizontal)">
                                      <p:cBhvr>
                                        <p:cTn id="17" dur="500"/>
                                        <p:tgtEl>
                                          <p:spTgt spid="1351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1682">
                                            <p:txEl>
                                              <p:pRg st="3" end="3"/>
                                            </p:txEl>
                                          </p:spTgt>
                                        </p:tgtEl>
                                        <p:attrNameLst>
                                          <p:attrName>style.visibility</p:attrName>
                                        </p:attrNameLst>
                                      </p:cBhvr>
                                      <p:to>
                                        <p:strVal val="visible"/>
                                      </p:to>
                                    </p:set>
                                    <p:animEffect transition="in" filter="blinds(horizontal)">
                                      <p:cBhvr>
                                        <p:cTn id="22" dur="500"/>
                                        <p:tgtEl>
                                          <p:spTgt spid="1351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51682">
                                            <p:txEl>
                                              <p:pRg st="4" end="4"/>
                                            </p:txEl>
                                          </p:spTgt>
                                        </p:tgtEl>
                                        <p:attrNameLst>
                                          <p:attrName>style.visibility</p:attrName>
                                        </p:attrNameLst>
                                      </p:cBhvr>
                                      <p:to>
                                        <p:strVal val="visible"/>
                                      </p:to>
                                    </p:set>
                                    <p:animEffect transition="in" filter="blinds(horizontal)">
                                      <p:cBhvr>
                                        <p:cTn id="27" dur="500"/>
                                        <p:tgtEl>
                                          <p:spTgt spid="13516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51682">
                                            <p:txEl>
                                              <p:pRg st="5" end="5"/>
                                            </p:txEl>
                                          </p:spTgt>
                                        </p:tgtEl>
                                        <p:attrNameLst>
                                          <p:attrName>style.visibility</p:attrName>
                                        </p:attrNameLst>
                                      </p:cBhvr>
                                      <p:to>
                                        <p:strVal val="visible"/>
                                      </p:to>
                                    </p:set>
                                    <p:animEffect transition="in" filter="blinds(horizontal)">
                                      <p:cBhvr>
                                        <p:cTn id="32" dur="500"/>
                                        <p:tgtEl>
                                          <p:spTgt spid="135168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51682">
                                            <p:txEl>
                                              <p:pRg st="6" end="6"/>
                                            </p:txEl>
                                          </p:spTgt>
                                        </p:tgtEl>
                                        <p:attrNameLst>
                                          <p:attrName>style.visibility</p:attrName>
                                        </p:attrNameLst>
                                      </p:cBhvr>
                                      <p:to>
                                        <p:strVal val="visible"/>
                                      </p:to>
                                    </p:set>
                                    <p:animEffect transition="in" filter="blinds(horizontal)">
                                      <p:cBhvr>
                                        <p:cTn id="37" dur="500"/>
                                        <p:tgtEl>
                                          <p:spTgt spid="135168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51682">
                                            <p:txEl>
                                              <p:pRg st="7" end="7"/>
                                            </p:txEl>
                                          </p:spTgt>
                                        </p:tgtEl>
                                        <p:attrNameLst>
                                          <p:attrName>style.visibility</p:attrName>
                                        </p:attrNameLst>
                                      </p:cBhvr>
                                      <p:to>
                                        <p:strVal val="visible"/>
                                      </p:to>
                                    </p:set>
                                    <p:animEffect transition="in" filter="blinds(horizontal)">
                                      <p:cBhvr>
                                        <p:cTn id="42" dur="500"/>
                                        <p:tgtEl>
                                          <p:spTgt spid="13516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2"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51C34E17-E7DC-4228-AFE2-DCD9233E5E15}" type="slidenum">
              <a:rPr lang="en-US"/>
              <a:pPr>
                <a:defRPr/>
              </a:pPr>
              <a:t>24</a:t>
            </a:fld>
            <a:endParaRPr lang="en-US"/>
          </a:p>
        </p:txBody>
      </p:sp>
      <p:sp>
        <p:nvSpPr>
          <p:cNvPr id="1353730"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21.4</a:t>
            </a:r>
            <a:r>
              <a:rPr lang="en-US" altLang="en-US" b="1" smtClean="0"/>
              <a:t>	</a:t>
            </a:r>
            <a:r>
              <a:rPr lang="en-US" altLang="en-US" b="1" i="1" smtClean="0"/>
              <a:t>International Union v. Johnson Controls, Inc. </a:t>
            </a:r>
            <a:r>
              <a:rPr lang="en-US" altLang="en-US" b="1" smtClean="0"/>
              <a:t>(1991)</a:t>
            </a:r>
            <a:endParaRPr lang="en-US" altLang="en-US" b="1" i="1" smtClean="0"/>
          </a:p>
          <a:p>
            <a:pPr lvl="1" eaLnBrk="1" hangingPunct="1"/>
            <a:r>
              <a:rPr lang="en-US" altLang="en-US" smtClean="0"/>
              <a:t>Are circumstance given when sex is a BFOQ?</a:t>
            </a:r>
          </a:p>
          <a:p>
            <a:pPr lvl="1" eaLnBrk="1" hangingPunct="1"/>
            <a:r>
              <a:rPr lang="en-US" altLang="en-US" smtClean="0"/>
              <a:t>What is the Court’s position on tort liability of the company with respect to the fetus?</a:t>
            </a:r>
          </a:p>
        </p:txBody>
      </p:sp>
      <p:sp>
        <p:nvSpPr>
          <p:cNvPr id="1353732" name="Rectangle 4"/>
          <p:cNvSpPr>
            <a:spLocks noGrp="1" noChangeArrowheads="1"/>
          </p:cNvSpPr>
          <p:nvPr>
            <p:ph type="title"/>
          </p:nvPr>
        </p:nvSpPr>
        <p:spPr/>
        <p:txBody>
          <a:bodyPr/>
          <a:lstStyle/>
          <a:p>
            <a:pPr eaLnBrk="1" hangingPunct="1">
              <a:defRPr/>
            </a:pPr>
            <a:r>
              <a:rPr lang="en-US" smtClean="0"/>
              <a:t>Sexual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3730">
                                            <p:txEl>
                                              <p:pRg st="0" end="0"/>
                                            </p:txEl>
                                          </p:spTgt>
                                        </p:tgtEl>
                                        <p:attrNameLst>
                                          <p:attrName>style.visibility</p:attrName>
                                        </p:attrNameLst>
                                      </p:cBhvr>
                                      <p:to>
                                        <p:strVal val="visible"/>
                                      </p:to>
                                    </p:set>
                                    <p:animEffect transition="in" filter="blinds(horizontal)">
                                      <p:cBhvr>
                                        <p:cTn id="7" dur="500"/>
                                        <p:tgtEl>
                                          <p:spTgt spid="1353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3730">
                                            <p:txEl>
                                              <p:pRg st="1" end="1"/>
                                            </p:txEl>
                                          </p:spTgt>
                                        </p:tgtEl>
                                        <p:attrNameLst>
                                          <p:attrName>style.visibility</p:attrName>
                                        </p:attrNameLst>
                                      </p:cBhvr>
                                      <p:to>
                                        <p:strVal val="visible"/>
                                      </p:to>
                                    </p:set>
                                    <p:animEffect transition="in" filter="blinds(horizontal)">
                                      <p:cBhvr>
                                        <p:cTn id="12" dur="500"/>
                                        <p:tgtEl>
                                          <p:spTgt spid="1353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3730">
                                            <p:txEl>
                                              <p:pRg st="2" end="2"/>
                                            </p:txEl>
                                          </p:spTgt>
                                        </p:tgtEl>
                                        <p:attrNameLst>
                                          <p:attrName>style.visibility</p:attrName>
                                        </p:attrNameLst>
                                      </p:cBhvr>
                                      <p:to>
                                        <p:strVal val="visible"/>
                                      </p:to>
                                    </p:set>
                                    <p:animEffect transition="in" filter="blinds(horizontal)">
                                      <p:cBhvr>
                                        <p:cTn id="17" dur="500"/>
                                        <p:tgtEl>
                                          <p:spTgt spid="13537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0"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0F3ADE6C-692F-4881-A4A3-1CA7AC23F18F}" type="slidenum">
              <a:rPr lang="en-US"/>
              <a:pPr>
                <a:defRPr/>
              </a:pPr>
              <a:t>25</a:t>
            </a:fld>
            <a:endParaRPr lang="en-US"/>
          </a:p>
        </p:txBody>
      </p:sp>
      <p:sp>
        <p:nvSpPr>
          <p:cNvPr id="1355778" name="Rectangle 2"/>
          <p:cNvSpPr>
            <a:spLocks noGrp="1" noChangeArrowheads="1"/>
          </p:cNvSpPr>
          <p:nvPr>
            <p:ph type="body" idx="1"/>
          </p:nvPr>
        </p:nvSpPr>
        <p:spPr>
          <a:xfrm>
            <a:off x="1066800" y="1600200"/>
            <a:ext cx="7620000" cy="4495800"/>
          </a:xfrm>
        </p:spPr>
        <p:txBody>
          <a:bodyPr lIns="90488" tIns="44450" rIns="90488" bIns="44450"/>
          <a:lstStyle/>
          <a:p>
            <a:pPr eaLnBrk="1" hangingPunct="1"/>
            <a:r>
              <a:rPr lang="en-US" altLang="en-US" smtClean="0"/>
              <a:t>Permitted When Religious Organization is Hiring People as Pastors or for Religious Duties</a:t>
            </a:r>
          </a:p>
          <a:p>
            <a:pPr eaLnBrk="1" hangingPunct="1"/>
            <a:r>
              <a:rPr lang="en-US" altLang="en-US" smtClean="0"/>
              <a:t>Employers Must Make Reasonable Accommodations for Employees</a:t>
            </a:r>
          </a:p>
          <a:p>
            <a:pPr lvl="1" eaLnBrk="1" hangingPunct="1"/>
            <a:r>
              <a:rPr lang="en-US" altLang="en-US" b="1" smtClean="0">
                <a:solidFill>
                  <a:srgbClr val="FFFF66"/>
                </a:solidFill>
              </a:rPr>
              <a:t>Case 21.5</a:t>
            </a:r>
            <a:r>
              <a:rPr lang="en-US" altLang="en-US" b="1" smtClean="0"/>
              <a:t>   </a:t>
            </a:r>
            <a:r>
              <a:rPr lang="en-US" altLang="en-US" b="1" i="1" smtClean="0"/>
              <a:t>Cloutier v. Costco</a:t>
            </a:r>
            <a:r>
              <a:rPr lang="en-US" altLang="en-US" i="1" smtClean="0"/>
              <a:t>  </a:t>
            </a:r>
            <a:r>
              <a:rPr lang="en-US" altLang="en-US" b="1" smtClean="0"/>
              <a:t>(2004)</a:t>
            </a:r>
          </a:p>
          <a:p>
            <a:pPr lvl="2" eaLnBrk="1" hangingPunct="1"/>
            <a:r>
              <a:rPr lang="en-US" altLang="en-US" smtClean="0"/>
              <a:t>How could AT&amp;T have accommodated the Plaintiff? </a:t>
            </a:r>
          </a:p>
        </p:txBody>
      </p:sp>
      <p:sp>
        <p:nvSpPr>
          <p:cNvPr id="1355780" name="Rectangle 4"/>
          <p:cNvSpPr>
            <a:spLocks noGrp="1" noChangeArrowheads="1"/>
          </p:cNvSpPr>
          <p:nvPr>
            <p:ph type="title"/>
          </p:nvPr>
        </p:nvSpPr>
        <p:spPr/>
        <p:txBody>
          <a:bodyPr/>
          <a:lstStyle/>
          <a:p>
            <a:pPr eaLnBrk="1" hangingPunct="1">
              <a:defRPr/>
            </a:pPr>
            <a:r>
              <a:rPr lang="en-US" smtClean="0"/>
              <a:t>Religious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5778">
                                            <p:txEl>
                                              <p:pRg st="0" end="0"/>
                                            </p:txEl>
                                          </p:spTgt>
                                        </p:tgtEl>
                                        <p:attrNameLst>
                                          <p:attrName>style.visibility</p:attrName>
                                        </p:attrNameLst>
                                      </p:cBhvr>
                                      <p:to>
                                        <p:strVal val="visible"/>
                                      </p:to>
                                    </p:set>
                                    <p:animEffect transition="in" filter="blinds(horizontal)">
                                      <p:cBhvr>
                                        <p:cTn id="7" dur="500"/>
                                        <p:tgtEl>
                                          <p:spTgt spid="1355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5778">
                                            <p:txEl>
                                              <p:pRg st="1" end="1"/>
                                            </p:txEl>
                                          </p:spTgt>
                                        </p:tgtEl>
                                        <p:attrNameLst>
                                          <p:attrName>style.visibility</p:attrName>
                                        </p:attrNameLst>
                                      </p:cBhvr>
                                      <p:to>
                                        <p:strVal val="visible"/>
                                      </p:to>
                                    </p:set>
                                    <p:animEffect transition="in" filter="blinds(horizontal)">
                                      <p:cBhvr>
                                        <p:cTn id="12" dur="500"/>
                                        <p:tgtEl>
                                          <p:spTgt spid="1355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5778">
                                            <p:txEl>
                                              <p:pRg st="2" end="2"/>
                                            </p:txEl>
                                          </p:spTgt>
                                        </p:tgtEl>
                                        <p:attrNameLst>
                                          <p:attrName>style.visibility</p:attrName>
                                        </p:attrNameLst>
                                      </p:cBhvr>
                                      <p:to>
                                        <p:strVal val="visible"/>
                                      </p:to>
                                    </p:set>
                                    <p:animEffect transition="in" filter="blinds(horizontal)">
                                      <p:cBhvr>
                                        <p:cTn id="17" dur="500"/>
                                        <p:tgtEl>
                                          <p:spTgt spid="13557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5778">
                                            <p:txEl>
                                              <p:pRg st="3" end="3"/>
                                            </p:txEl>
                                          </p:spTgt>
                                        </p:tgtEl>
                                        <p:attrNameLst>
                                          <p:attrName>style.visibility</p:attrName>
                                        </p:attrNameLst>
                                      </p:cBhvr>
                                      <p:to>
                                        <p:strVal val="visible"/>
                                      </p:to>
                                    </p:set>
                                    <p:animEffect transition="in" filter="blinds(horizontal)">
                                      <p:cBhvr>
                                        <p:cTn id="22" dur="500"/>
                                        <p:tgtEl>
                                          <p:spTgt spid="1355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8"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7B5AE166-61A8-464A-AA3B-704328CAB854}" type="slidenum">
              <a:rPr lang="en-US"/>
              <a:pPr>
                <a:defRPr/>
              </a:pPr>
              <a:t>26</a:t>
            </a:fld>
            <a:endParaRPr lang="en-US"/>
          </a:p>
        </p:txBody>
      </p:sp>
      <p:sp>
        <p:nvSpPr>
          <p:cNvPr id="1357827"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What is Affirmative Action?</a:t>
            </a:r>
          </a:p>
          <a:p>
            <a:pPr lvl="1" eaLnBrk="1" hangingPunct="1">
              <a:spcBef>
                <a:spcPts val="863"/>
              </a:spcBef>
            </a:pPr>
            <a:r>
              <a:rPr lang="en-US" altLang="en-US" sz="2800" smtClean="0"/>
              <a:t>Affirmative action is a remedial step taken to ensure that those who have been victims of discrimination in the past are given the opportunity to get work</a:t>
            </a:r>
          </a:p>
          <a:p>
            <a:pPr lvl="1" eaLnBrk="1" hangingPunct="1">
              <a:spcBef>
                <a:spcPts val="863"/>
              </a:spcBef>
            </a:pPr>
            <a:r>
              <a:rPr lang="en-US" altLang="en-US" sz="2800" smtClean="0"/>
              <a:t>It is neither required nor prohibited under Title VII</a:t>
            </a:r>
          </a:p>
          <a:p>
            <a:pPr lvl="1" eaLnBrk="1" hangingPunct="1">
              <a:spcBef>
                <a:spcPts val="863"/>
              </a:spcBef>
            </a:pPr>
            <a:r>
              <a:rPr lang="en-US" altLang="en-US" sz="2800" smtClean="0"/>
              <a:t>Any employer can have an affirmative action program; cannot use quotas but can set goals</a:t>
            </a:r>
          </a:p>
        </p:txBody>
      </p:sp>
      <p:sp>
        <p:nvSpPr>
          <p:cNvPr id="1357828" name="Rectangle 4"/>
          <p:cNvSpPr>
            <a:spLocks noGrp="1" noChangeArrowheads="1"/>
          </p:cNvSpPr>
          <p:nvPr>
            <p:ph type="title"/>
          </p:nvPr>
        </p:nvSpPr>
        <p:spPr/>
        <p:txBody>
          <a:bodyPr/>
          <a:lstStyle/>
          <a:p>
            <a:pPr eaLnBrk="1" hangingPunct="1">
              <a:defRPr/>
            </a:pPr>
            <a:r>
              <a:rPr lang="en-US" smtClean="0"/>
              <a:t>Affirmative Action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7827">
                                            <p:txEl>
                                              <p:pRg st="0" end="0"/>
                                            </p:txEl>
                                          </p:spTgt>
                                        </p:tgtEl>
                                        <p:attrNameLst>
                                          <p:attrName>style.visibility</p:attrName>
                                        </p:attrNameLst>
                                      </p:cBhvr>
                                      <p:to>
                                        <p:strVal val="visible"/>
                                      </p:to>
                                    </p:set>
                                    <p:animEffect transition="in" filter="blinds(horizontal)">
                                      <p:cBhvr>
                                        <p:cTn id="7" dur="500"/>
                                        <p:tgtEl>
                                          <p:spTgt spid="135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7827">
                                            <p:txEl>
                                              <p:pRg st="1" end="1"/>
                                            </p:txEl>
                                          </p:spTgt>
                                        </p:tgtEl>
                                        <p:attrNameLst>
                                          <p:attrName>style.visibility</p:attrName>
                                        </p:attrNameLst>
                                      </p:cBhvr>
                                      <p:to>
                                        <p:strVal val="visible"/>
                                      </p:to>
                                    </p:set>
                                    <p:animEffect transition="in" filter="blinds(horizontal)">
                                      <p:cBhvr>
                                        <p:cTn id="12" dur="500"/>
                                        <p:tgtEl>
                                          <p:spTgt spid="135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7827">
                                            <p:txEl>
                                              <p:pRg st="2" end="2"/>
                                            </p:txEl>
                                          </p:spTgt>
                                        </p:tgtEl>
                                        <p:attrNameLst>
                                          <p:attrName>style.visibility</p:attrName>
                                        </p:attrNameLst>
                                      </p:cBhvr>
                                      <p:to>
                                        <p:strVal val="visible"/>
                                      </p:to>
                                    </p:set>
                                    <p:animEffect transition="in" filter="blinds(horizontal)">
                                      <p:cBhvr>
                                        <p:cTn id="17" dur="500"/>
                                        <p:tgtEl>
                                          <p:spTgt spid="135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7827">
                                            <p:txEl>
                                              <p:pRg st="3" end="3"/>
                                            </p:txEl>
                                          </p:spTgt>
                                        </p:tgtEl>
                                        <p:attrNameLst>
                                          <p:attrName>style.visibility</p:attrName>
                                        </p:attrNameLst>
                                      </p:cBhvr>
                                      <p:to>
                                        <p:strVal val="visible"/>
                                      </p:to>
                                    </p:set>
                                    <p:animEffect transition="in" filter="blinds(horizontal)">
                                      <p:cBhvr>
                                        <p:cTn id="22" dur="500"/>
                                        <p:tgtEl>
                                          <p:spTgt spid="135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928713AE-B720-44A0-B775-91DFF2FD2C40}" type="slidenum">
              <a:rPr lang="en-US"/>
              <a:pPr>
                <a:defRPr/>
              </a:pPr>
              <a:t>27</a:t>
            </a:fld>
            <a:endParaRPr lang="en-US"/>
          </a:p>
        </p:txBody>
      </p:sp>
      <p:sp>
        <p:nvSpPr>
          <p:cNvPr id="1359874" name="Rectangle 2"/>
          <p:cNvSpPr>
            <a:spLocks noGrp="1" noChangeArrowheads="1"/>
          </p:cNvSpPr>
          <p:nvPr>
            <p:ph type="body" idx="1"/>
          </p:nvPr>
        </p:nvSpPr>
        <p:spPr>
          <a:xfrm>
            <a:off x="1066800" y="1600200"/>
            <a:ext cx="7848600" cy="4525963"/>
          </a:xfrm>
        </p:spPr>
        <p:txBody>
          <a:bodyPr lIns="90488" tIns="44450" rIns="90488" bIns="44450"/>
          <a:lstStyle/>
          <a:p>
            <a:pPr eaLnBrk="1" hangingPunct="1">
              <a:spcBef>
                <a:spcPts val="863"/>
              </a:spcBef>
            </a:pPr>
            <a:r>
              <a:rPr lang="en-US" altLang="en-US" sz="3200" smtClean="0"/>
              <a:t>Who is Required to Have Affirmative Action Programs?</a:t>
            </a:r>
          </a:p>
          <a:p>
            <a:pPr lvl="1" eaLnBrk="1" hangingPunct="1">
              <a:spcBef>
                <a:spcPts val="863"/>
              </a:spcBef>
            </a:pPr>
            <a:r>
              <a:rPr lang="en-US" altLang="en-US" sz="2800" smtClean="0"/>
              <a:t>Those who have been subject to court orders or consent decrees</a:t>
            </a:r>
          </a:p>
          <a:p>
            <a:pPr lvl="1" eaLnBrk="1" hangingPunct="1">
              <a:spcBef>
                <a:spcPts val="863"/>
              </a:spcBef>
            </a:pPr>
            <a:r>
              <a:rPr lang="en-US" altLang="en-US" sz="2800" smtClean="0"/>
              <a:t>Those who are state and local agencies, colleges and universities receiving federal funds</a:t>
            </a:r>
          </a:p>
          <a:p>
            <a:pPr lvl="1" eaLnBrk="1" hangingPunct="1">
              <a:spcBef>
                <a:spcPts val="863"/>
              </a:spcBef>
            </a:pPr>
            <a:r>
              <a:rPr lang="en-US" altLang="en-US" sz="2800" smtClean="0"/>
              <a:t>Those who are government contractors</a:t>
            </a:r>
          </a:p>
          <a:p>
            <a:pPr lvl="1" eaLnBrk="1" hangingPunct="1">
              <a:spcBef>
                <a:spcPts val="863"/>
              </a:spcBef>
            </a:pPr>
            <a:r>
              <a:rPr lang="en-US" altLang="en-US" sz="2800" smtClean="0"/>
              <a:t>Those who are businesses that work on federal projects</a:t>
            </a:r>
          </a:p>
        </p:txBody>
      </p:sp>
      <p:sp>
        <p:nvSpPr>
          <p:cNvPr id="1359876" name="Rectangle 4"/>
          <p:cNvSpPr>
            <a:spLocks noGrp="1" noChangeArrowheads="1"/>
          </p:cNvSpPr>
          <p:nvPr>
            <p:ph type="title"/>
          </p:nvPr>
        </p:nvSpPr>
        <p:spPr/>
        <p:txBody>
          <a:bodyPr/>
          <a:lstStyle/>
          <a:p>
            <a:pPr eaLnBrk="1" hangingPunct="1">
              <a:defRPr/>
            </a:pPr>
            <a:r>
              <a:rPr lang="en-US" smtClean="0"/>
              <a:t>Affirmative Action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9874">
                                            <p:txEl>
                                              <p:pRg st="0" end="0"/>
                                            </p:txEl>
                                          </p:spTgt>
                                        </p:tgtEl>
                                        <p:attrNameLst>
                                          <p:attrName>style.visibility</p:attrName>
                                        </p:attrNameLst>
                                      </p:cBhvr>
                                      <p:to>
                                        <p:strVal val="visible"/>
                                      </p:to>
                                    </p:set>
                                    <p:animEffect transition="in" filter="blinds(horizontal)">
                                      <p:cBhvr>
                                        <p:cTn id="7" dur="500"/>
                                        <p:tgtEl>
                                          <p:spTgt spid="135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9874">
                                            <p:txEl>
                                              <p:pRg st="1" end="1"/>
                                            </p:txEl>
                                          </p:spTgt>
                                        </p:tgtEl>
                                        <p:attrNameLst>
                                          <p:attrName>style.visibility</p:attrName>
                                        </p:attrNameLst>
                                      </p:cBhvr>
                                      <p:to>
                                        <p:strVal val="visible"/>
                                      </p:to>
                                    </p:set>
                                    <p:animEffect transition="in" filter="blinds(horizontal)">
                                      <p:cBhvr>
                                        <p:cTn id="12" dur="500"/>
                                        <p:tgtEl>
                                          <p:spTgt spid="135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9874">
                                            <p:txEl>
                                              <p:pRg st="2" end="2"/>
                                            </p:txEl>
                                          </p:spTgt>
                                        </p:tgtEl>
                                        <p:attrNameLst>
                                          <p:attrName>style.visibility</p:attrName>
                                        </p:attrNameLst>
                                      </p:cBhvr>
                                      <p:to>
                                        <p:strVal val="visible"/>
                                      </p:to>
                                    </p:set>
                                    <p:animEffect transition="in" filter="blinds(horizontal)">
                                      <p:cBhvr>
                                        <p:cTn id="17" dur="500"/>
                                        <p:tgtEl>
                                          <p:spTgt spid="135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9874">
                                            <p:txEl>
                                              <p:pRg st="3" end="3"/>
                                            </p:txEl>
                                          </p:spTgt>
                                        </p:tgtEl>
                                        <p:attrNameLst>
                                          <p:attrName>style.visibility</p:attrName>
                                        </p:attrNameLst>
                                      </p:cBhvr>
                                      <p:to>
                                        <p:strVal val="visible"/>
                                      </p:to>
                                    </p:set>
                                    <p:animEffect transition="in" filter="blinds(horizontal)">
                                      <p:cBhvr>
                                        <p:cTn id="22" dur="500"/>
                                        <p:tgtEl>
                                          <p:spTgt spid="1359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59874">
                                            <p:txEl>
                                              <p:pRg st="4" end="4"/>
                                            </p:txEl>
                                          </p:spTgt>
                                        </p:tgtEl>
                                        <p:attrNameLst>
                                          <p:attrName>style.visibility</p:attrName>
                                        </p:attrNameLst>
                                      </p:cBhvr>
                                      <p:to>
                                        <p:strVal val="visible"/>
                                      </p:to>
                                    </p:set>
                                    <p:animEffect transition="in" filter="blinds(horizontal)">
                                      <p:cBhvr>
                                        <p:cTn id="27" dur="500"/>
                                        <p:tgtEl>
                                          <p:spTgt spid="135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4"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90B03F31-E41E-46B6-8D7D-8A46DCB57BAB}" type="slidenum">
              <a:rPr lang="en-US"/>
              <a:pPr>
                <a:defRPr/>
              </a:pPr>
              <a:t>28</a:t>
            </a:fld>
            <a:endParaRPr lang="en-US"/>
          </a:p>
        </p:txBody>
      </p:sp>
      <p:sp>
        <p:nvSpPr>
          <p:cNvPr id="1361922" name="Rectangle 2"/>
          <p:cNvSpPr>
            <a:spLocks noGrp="1" noChangeArrowheads="1"/>
          </p:cNvSpPr>
          <p:nvPr>
            <p:ph type="body" idx="1"/>
          </p:nvPr>
        </p:nvSpPr>
        <p:spPr>
          <a:xfrm>
            <a:off x="1066800" y="1600200"/>
            <a:ext cx="7772400" cy="4525963"/>
          </a:xfrm>
        </p:spPr>
        <p:txBody>
          <a:bodyPr lIns="90488" tIns="44450" rIns="90488" bIns="44450"/>
          <a:lstStyle/>
          <a:p>
            <a:pPr eaLnBrk="1" hangingPunct="1"/>
            <a:r>
              <a:rPr lang="en-US" altLang="en-US" smtClean="0"/>
              <a:t>Preparing an Affirmative Action Program</a:t>
            </a:r>
          </a:p>
          <a:p>
            <a:pPr lvl="1" eaLnBrk="1" hangingPunct="1"/>
            <a:r>
              <a:rPr lang="en-US" altLang="en-US" smtClean="0"/>
              <a:t>Begin with equal employment opportunity statement</a:t>
            </a:r>
          </a:p>
          <a:p>
            <a:pPr lvl="1" eaLnBrk="1" hangingPunct="1"/>
            <a:r>
              <a:rPr lang="en-US" altLang="en-US" smtClean="0"/>
              <a:t>Appoint an affirmative action officer</a:t>
            </a:r>
          </a:p>
          <a:p>
            <a:pPr lvl="1" eaLnBrk="1" hangingPunct="1"/>
            <a:r>
              <a:rPr lang="en-US" altLang="en-US" smtClean="0"/>
              <a:t>Conduct an internal audit</a:t>
            </a:r>
          </a:p>
          <a:p>
            <a:pPr lvl="1" eaLnBrk="1" hangingPunct="1"/>
            <a:r>
              <a:rPr lang="en-US" altLang="en-US" smtClean="0"/>
              <a:t>Establish overall goals and even goals for certain areas</a:t>
            </a:r>
          </a:p>
        </p:txBody>
      </p:sp>
      <p:sp>
        <p:nvSpPr>
          <p:cNvPr id="1361924" name="Rectangle 4"/>
          <p:cNvSpPr>
            <a:spLocks noGrp="1" noChangeArrowheads="1"/>
          </p:cNvSpPr>
          <p:nvPr>
            <p:ph type="title"/>
          </p:nvPr>
        </p:nvSpPr>
        <p:spPr/>
        <p:txBody>
          <a:bodyPr/>
          <a:lstStyle/>
          <a:p>
            <a:pPr eaLnBrk="1" hangingPunct="1">
              <a:defRPr/>
            </a:pPr>
            <a:r>
              <a:rPr lang="en-US" smtClean="0"/>
              <a:t>Affirmative Action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22">
                                            <p:txEl>
                                              <p:pRg st="0" end="0"/>
                                            </p:txEl>
                                          </p:spTgt>
                                        </p:tgtEl>
                                        <p:attrNameLst>
                                          <p:attrName>style.visibility</p:attrName>
                                        </p:attrNameLst>
                                      </p:cBhvr>
                                      <p:to>
                                        <p:strVal val="visible"/>
                                      </p:to>
                                    </p:set>
                                    <p:animEffect transition="in" filter="blinds(horizontal)">
                                      <p:cBhvr>
                                        <p:cTn id="7" dur="500"/>
                                        <p:tgtEl>
                                          <p:spTgt spid="1361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22">
                                            <p:txEl>
                                              <p:pRg st="1" end="1"/>
                                            </p:txEl>
                                          </p:spTgt>
                                        </p:tgtEl>
                                        <p:attrNameLst>
                                          <p:attrName>style.visibility</p:attrName>
                                        </p:attrNameLst>
                                      </p:cBhvr>
                                      <p:to>
                                        <p:strVal val="visible"/>
                                      </p:to>
                                    </p:set>
                                    <p:animEffect transition="in" filter="blinds(horizontal)">
                                      <p:cBhvr>
                                        <p:cTn id="12" dur="500"/>
                                        <p:tgtEl>
                                          <p:spTgt spid="13619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22">
                                            <p:txEl>
                                              <p:pRg st="2" end="2"/>
                                            </p:txEl>
                                          </p:spTgt>
                                        </p:tgtEl>
                                        <p:attrNameLst>
                                          <p:attrName>style.visibility</p:attrName>
                                        </p:attrNameLst>
                                      </p:cBhvr>
                                      <p:to>
                                        <p:strVal val="visible"/>
                                      </p:to>
                                    </p:set>
                                    <p:animEffect transition="in" filter="blinds(horizontal)">
                                      <p:cBhvr>
                                        <p:cTn id="17" dur="500"/>
                                        <p:tgtEl>
                                          <p:spTgt spid="13619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1922">
                                            <p:txEl>
                                              <p:pRg st="3" end="3"/>
                                            </p:txEl>
                                          </p:spTgt>
                                        </p:tgtEl>
                                        <p:attrNameLst>
                                          <p:attrName>style.visibility</p:attrName>
                                        </p:attrNameLst>
                                      </p:cBhvr>
                                      <p:to>
                                        <p:strVal val="visible"/>
                                      </p:to>
                                    </p:set>
                                    <p:animEffect transition="in" filter="blinds(horizontal)">
                                      <p:cBhvr>
                                        <p:cTn id="22" dur="500"/>
                                        <p:tgtEl>
                                          <p:spTgt spid="13619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1922">
                                            <p:txEl>
                                              <p:pRg st="4" end="4"/>
                                            </p:txEl>
                                          </p:spTgt>
                                        </p:tgtEl>
                                        <p:attrNameLst>
                                          <p:attrName>style.visibility</p:attrName>
                                        </p:attrNameLst>
                                      </p:cBhvr>
                                      <p:to>
                                        <p:strVal val="visible"/>
                                      </p:to>
                                    </p:set>
                                    <p:animEffect transition="in" filter="blinds(horizontal)">
                                      <p:cBhvr>
                                        <p:cTn id="27" dur="500"/>
                                        <p:tgtEl>
                                          <p:spTgt spid="13619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2"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pPr>
              <a:defRPr/>
            </a:pPr>
            <a:r>
              <a:rPr lang="en-US"/>
              <a:t>21-</a:t>
            </a:r>
            <a:fld id="{59251A93-EFFB-4F5C-AEAF-F7F6F9FECB5D}" type="slidenum">
              <a:rPr lang="en-US"/>
              <a:pPr>
                <a:defRPr/>
              </a:pPr>
              <a:t>2</a:t>
            </a:fld>
            <a:endParaRPr lang="en-US"/>
          </a:p>
        </p:txBody>
      </p:sp>
      <p:sp>
        <p:nvSpPr>
          <p:cNvPr id="1395714" name="Rectangle 2"/>
          <p:cNvSpPr>
            <a:spLocks noGrp="1" noChangeArrowheads="1"/>
          </p:cNvSpPr>
          <p:nvPr>
            <p:ph type="title" idx="4294967295"/>
          </p:nvPr>
        </p:nvSpPr>
        <p:spPr>
          <a:xfrm>
            <a:off x="609600" y="304800"/>
            <a:ext cx="8077200" cy="1143000"/>
          </a:xfrm>
        </p:spPr>
        <p:txBody>
          <a:bodyPr/>
          <a:lstStyle/>
          <a:p>
            <a:pPr eaLnBrk="1" hangingPunct="1">
              <a:lnSpc>
                <a:spcPct val="90000"/>
              </a:lnSpc>
              <a:defRPr/>
            </a:pPr>
            <a:r>
              <a:rPr lang="en-US" sz="4000" dirty="0" smtClean="0"/>
              <a:t>Employment Discrimination – Federal Law</a:t>
            </a:r>
          </a:p>
        </p:txBody>
      </p:sp>
      <p:graphicFrame>
        <p:nvGraphicFramePr>
          <p:cNvPr id="1395768" name="Group 56"/>
          <p:cNvGraphicFramePr>
            <a:graphicFrameLocks noGrp="1"/>
          </p:cNvGraphicFramePr>
          <p:nvPr>
            <p:ph/>
          </p:nvPr>
        </p:nvGraphicFramePr>
        <p:xfrm>
          <a:off x="1143000" y="1600200"/>
          <a:ext cx="7772400" cy="4876800"/>
        </p:xfrm>
        <a:graphic>
          <a:graphicData uri="http://schemas.openxmlformats.org/drawingml/2006/table">
            <a:tbl>
              <a:tblPr/>
              <a:tblGrid>
                <a:gridCol w="2072639"/>
                <a:gridCol w="740229"/>
                <a:gridCol w="4959532"/>
              </a:tblGrid>
              <a:tr h="396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Statute</a:t>
                      </a:r>
                    </a:p>
                  </a:txBody>
                  <a:tcPr marT="45714" marB="45714"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Date</a:t>
                      </a:r>
                    </a:p>
                  </a:txBody>
                  <a:tcPr marT="45714" marB="45714"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Provisions</a:t>
                      </a:r>
                    </a:p>
                  </a:txBody>
                  <a:tcPr marT="45714" marB="45714" horzOverflow="overflow">
                    <a:lnL>
                      <a:noFill/>
                    </a:lnL>
                    <a:lnR cap="flat">
                      <a:noFill/>
                    </a:lnR>
                    <a:lnT cap="flat">
                      <a:noFill/>
                    </a:lnT>
                    <a:lnB>
                      <a:noFill/>
                    </a:lnB>
                    <a:lnTlToBr>
                      <a:noFill/>
                    </a:lnTlToBr>
                    <a:lnBlToTr>
                      <a:noFill/>
                    </a:lnBlToTr>
                    <a:noFill/>
                  </a:tcPr>
                </a:tc>
              </a:tr>
              <a:tr h="44805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Age Discrimination in Employment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42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6101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Equal Employment Opportunity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42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2000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Rehabilitation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29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701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Pregnancy Discrimination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42 </a:t>
                      </a:r>
                      <a:r>
                        <a:rPr kumimoji="0" lang="en-US" sz="1800" b="0" i="0" u="none" strike="noStrike" cap="none" normalizeH="0" baseline="0" dirty="0" err="1" smtClean="0">
                          <a:ln>
                            <a:noFill/>
                          </a:ln>
                          <a:solidFill>
                            <a:schemeClr val="bg1"/>
                          </a:solidFill>
                          <a:effectLst/>
                          <a:latin typeface="Times New Roman" pitchFamily="18" charset="0"/>
                        </a:rPr>
                        <a:t>U.S.C.</a:t>
                      </a:r>
                      <a:r>
                        <a:rPr kumimoji="0" lang="en-US" sz="1800" b="0" i="0" u="none" strike="noStrike" cap="none" normalizeH="0" baseline="0" dirty="0" smtClean="0">
                          <a:ln>
                            <a:noFill/>
                          </a:ln>
                          <a:solidFill>
                            <a:schemeClr val="bg1"/>
                          </a:solidFill>
                          <a:effectLst/>
                          <a:latin typeface="Times New Roman" pitchFamily="18" charset="0"/>
                        </a:rPr>
                        <a:t> </a:t>
                      </a:r>
                      <a:r>
                        <a:rPr kumimoji="0" lang="en-US" sz="1800" b="0" i="0" u="none" strike="noStrike" cap="none" normalizeH="0" baseline="0" dirty="0" smtClean="0">
                          <a:ln>
                            <a:noFill/>
                          </a:ln>
                          <a:solidFill>
                            <a:schemeClr val="bg1"/>
                          </a:solidFill>
                          <a:effectLst/>
                          <a:latin typeface="Times New Roman" pitchFamily="18" charset="0"/>
                          <a:cs typeface="Times New Roman" pitchFamily="18" charset="0"/>
                        </a:rPr>
                        <a:t>§ 2000e</a:t>
                      </a:r>
                    </a:p>
                  </a:txBody>
                  <a:tcPr marT="45714" marB="45714"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1967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1972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1973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1975</a:t>
                      </a:r>
                    </a:p>
                  </a:txBody>
                  <a:tcPr marT="45714" marB="45714"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Prohibits employment discrimination because of age against employees over 40 and mandatory retirement restrictions; EEOC enforces; private lawsuits permitted; attorney fees and costs recoverable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Expanded enforcement power of EEOC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Prohibits employment discrimination on the basis of handicaps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Prohibits discrimination on the basis of pregnancy and childbirth</a:t>
                      </a:r>
                    </a:p>
                  </a:txBody>
                  <a:tcPr marT="45714" marB="45714"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5768"/>
                                        </p:tgtEl>
                                        <p:attrNameLst>
                                          <p:attrName>style.visibility</p:attrName>
                                        </p:attrNameLst>
                                      </p:cBhvr>
                                      <p:to>
                                        <p:strVal val="visible"/>
                                      </p:to>
                                    </p:set>
                                    <p:animEffect transition="in" filter="blinds(horizontal)">
                                      <p:cBhvr>
                                        <p:cTn id="7" dur="500"/>
                                        <p:tgtEl>
                                          <p:spTgt spid="139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3B1F2B2F-1BD6-49A8-B0F4-A27A0C2D709A}" type="slidenum">
              <a:rPr lang="en-US"/>
              <a:pPr>
                <a:defRPr/>
              </a:pPr>
              <a:t>29</a:t>
            </a:fld>
            <a:endParaRPr lang="en-US"/>
          </a:p>
        </p:txBody>
      </p:sp>
      <p:sp>
        <p:nvSpPr>
          <p:cNvPr id="1363970" name="Rectangle 2"/>
          <p:cNvSpPr>
            <a:spLocks noGrp="1" noChangeArrowheads="1"/>
          </p:cNvSpPr>
          <p:nvPr>
            <p:ph type="body" idx="1"/>
          </p:nvPr>
        </p:nvSpPr>
        <p:spPr/>
        <p:txBody>
          <a:bodyPr lIns="90488" tIns="44450" rIns="90488" bIns="44450"/>
          <a:lstStyle/>
          <a:p>
            <a:pPr eaLnBrk="1" hangingPunct="1">
              <a:spcBef>
                <a:spcPts val="864"/>
              </a:spcBef>
              <a:defRPr/>
            </a:pPr>
            <a:r>
              <a:rPr lang="en-US" sz="3200" b="1" i="1" dirty="0" err="1" smtClean="0"/>
              <a:t>Gratz</a:t>
            </a:r>
            <a:r>
              <a:rPr lang="en-US" sz="3200" b="1" i="1" dirty="0" smtClean="0"/>
              <a:t> v. Bollinger</a:t>
            </a:r>
            <a:r>
              <a:rPr lang="en-US" sz="3200" dirty="0" smtClean="0"/>
              <a:t> </a:t>
            </a:r>
            <a:r>
              <a:rPr lang="en-US" sz="3200" b="1" dirty="0" smtClean="0"/>
              <a:t>(2003)</a:t>
            </a:r>
          </a:p>
          <a:p>
            <a:pPr eaLnBrk="1" hangingPunct="1">
              <a:spcBef>
                <a:spcPts val="864"/>
              </a:spcBef>
              <a:defRPr/>
            </a:pPr>
            <a:r>
              <a:rPr lang="en-US" sz="3200" b="1" i="1" dirty="0" err="1" smtClean="0"/>
              <a:t>Grutter</a:t>
            </a:r>
            <a:r>
              <a:rPr lang="en-US" sz="3200" b="1" i="1" dirty="0" smtClean="0"/>
              <a:t> v. Bollinger</a:t>
            </a:r>
            <a:r>
              <a:rPr lang="en-US" sz="3200" b="1" dirty="0" smtClean="0"/>
              <a:t> (2003)</a:t>
            </a:r>
          </a:p>
          <a:p>
            <a:pPr lvl="1" eaLnBrk="1" hangingPunct="1">
              <a:spcBef>
                <a:spcPts val="864"/>
              </a:spcBef>
              <a:defRPr/>
            </a:pPr>
            <a:r>
              <a:rPr lang="en-US" sz="2800" dirty="0" smtClean="0"/>
              <a:t>The opposite decisions in the case left affirmative actions in admissions in confusion</a:t>
            </a:r>
          </a:p>
          <a:p>
            <a:pPr marL="284163" indent="-227013" eaLnBrk="1" hangingPunct="1">
              <a:spcBef>
                <a:spcPts val="864"/>
              </a:spcBef>
              <a:buFont typeface="Arial" pitchFamily="34" charset="0"/>
              <a:buChar char="•"/>
              <a:defRPr/>
            </a:pPr>
            <a:r>
              <a:rPr lang="en-US" sz="2800" b="1" i="1" dirty="0" smtClean="0"/>
              <a:t> </a:t>
            </a:r>
            <a:r>
              <a:rPr lang="en-US" sz="3200" b="1" i="1" dirty="0" smtClean="0"/>
              <a:t>Fischer v. University of Texas at Austin </a:t>
            </a:r>
            <a:r>
              <a:rPr lang="en-US" sz="3200" b="1" dirty="0" smtClean="0"/>
              <a:t>(2013)</a:t>
            </a:r>
          </a:p>
          <a:p>
            <a:pPr marL="684213" lvl="1" indent="-227013" eaLnBrk="1" hangingPunct="1">
              <a:spcBef>
                <a:spcPts val="864"/>
              </a:spcBef>
              <a:buFont typeface="Arial" pitchFamily="34" charset="0"/>
              <a:buChar char="•"/>
              <a:defRPr/>
            </a:pPr>
            <a:r>
              <a:rPr lang="en-US" sz="2800" dirty="0" smtClean="0"/>
              <a:t>Court sent the case back to apply the strict scrutiny standard to affirmative action programs</a:t>
            </a:r>
          </a:p>
        </p:txBody>
      </p:sp>
      <p:sp>
        <p:nvSpPr>
          <p:cNvPr id="1363972" name="Rectangle 4"/>
          <p:cNvSpPr>
            <a:spLocks noGrp="1" noChangeArrowheads="1"/>
          </p:cNvSpPr>
          <p:nvPr>
            <p:ph type="title"/>
          </p:nvPr>
        </p:nvSpPr>
        <p:spPr/>
        <p:txBody>
          <a:bodyPr/>
          <a:lstStyle/>
          <a:p>
            <a:pPr eaLnBrk="1" hangingPunct="1">
              <a:defRPr/>
            </a:pPr>
            <a:r>
              <a:rPr lang="en-US" sz="4800" dirty="0" smtClean="0"/>
              <a:t>Affirmative Action:  Backlash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3970">
                                            <p:txEl>
                                              <p:pRg st="0" end="0"/>
                                            </p:txEl>
                                          </p:spTgt>
                                        </p:tgtEl>
                                        <p:attrNameLst>
                                          <p:attrName>style.visibility</p:attrName>
                                        </p:attrNameLst>
                                      </p:cBhvr>
                                      <p:to>
                                        <p:strVal val="visible"/>
                                      </p:to>
                                    </p:set>
                                    <p:animEffect transition="in" filter="blinds(horizontal)">
                                      <p:cBhvr>
                                        <p:cTn id="7" dur="500"/>
                                        <p:tgtEl>
                                          <p:spTgt spid="1363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3970">
                                            <p:txEl>
                                              <p:pRg st="1" end="1"/>
                                            </p:txEl>
                                          </p:spTgt>
                                        </p:tgtEl>
                                        <p:attrNameLst>
                                          <p:attrName>style.visibility</p:attrName>
                                        </p:attrNameLst>
                                      </p:cBhvr>
                                      <p:to>
                                        <p:strVal val="visible"/>
                                      </p:to>
                                    </p:set>
                                    <p:animEffect transition="in" filter="blinds(horizontal)">
                                      <p:cBhvr>
                                        <p:cTn id="12" dur="500"/>
                                        <p:tgtEl>
                                          <p:spTgt spid="1363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3970">
                                            <p:txEl>
                                              <p:pRg st="2" end="2"/>
                                            </p:txEl>
                                          </p:spTgt>
                                        </p:tgtEl>
                                        <p:attrNameLst>
                                          <p:attrName>style.visibility</p:attrName>
                                        </p:attrNameLst>
                                      </p:cBhvr>
                                      <p:to>
                                        <p:strVal val="visible"/>
                                      </p:to>
                                    </p:set>
                                    <p:animEffect transition="in" filter="blinds(horizontal)">
                                      <p:cBhvr>
                                        <p:cTn id="17" dur="500"/>
                                        <p:tgtEl>
                                          <p:spTgt spid="1363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3970">
                                            <p:txEl>
                                              <p:pRg st="3" end="3"/>
                                            </p:txEl>
                                          </p:spTgt>
                                        </p:tgtEl>
                                        <p:attrNameLst>
                                          <p:attrName>style.visibility</p:attrName>
                                        </p:attrNameLst>
                                      </p:cBhvr>
                                      <p:to>
                                        <p:strVal val="visible"/>
                                      </p:to>
                                    </p:set>
                                    <p:animEffect transition="in" filter="blinds(horizontal)">
                                      <p:cBhvr>
                                        <p:cTn id="22" dur="500"/>
                                        <p:tgtEl>
                                          <p:spTgt spid="1363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3970">
                                            <p:txEl>
                                              <p:pRg st="4" end="4"/>
                                            </p:txEl>
                                          </p:spTgt>
                                        </p:tgtEl>
                                        <p:attrNameLst>
                                          <p:attrName>style.visibility</p:attrName>
                                        </p:attrNameLst>
                                      </p:cBhvr>
                                      <p:to>
                                        <p:strVal val="visible"/>
                                      </p:to>
                                    </p:set>
                                    <p:animEffect transition="in" filter="blinds(horizontal)">
                                      <p:cBhvr>
                                        <p:cTn id="27" dur="500"/>
                                        <p:tgtEl>
                                          <p:spTgt spid="1363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0"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E52F63F2-9E34-4FBB-8386-4C5BBD01458C}" type="slidenum">
              <a:rPr lang="en-US"/>
              <a:pPr>
                <a:defRPr/>
              </a:pPr>
              <a:t>30</a:t>
            </a:fld>
            <a:endParaRPr lang="en-US"/>
          </a:p>
        </p:txBody>
      </p:sp>
      <p:sp>
        <p:nvSpPr>
          <p:cNvPr id="1366019" name="Rectangle 3"/>
          <p:cNvSpPr>
            <a:spLocks noGrp="1" noChangeArrowheads="1"/>
          </p:cNvSpPr>
          <p:nvPr>
            <p:ph type="body" idx="1"/>
          </p:nvPr>
        </p:nvSpPr>
        <p:spPr/>
        <p:txBody>
          <a:bodyPr lIns="90488" tIns="44450" rIns="90488" bIns="44450"/>
          <a:lstStyle/>
          <a:p>
            <a:pPr eaLnBrk="1" hangingPunct="1"/>
            <a:r>
              <a:rPr lang="en-US" altLang="en-US" smtClean="0"/>
              <a:t>Bona Fide Occupational Qualification (BFOQ)</a:t>
            </a:r>
          </a:p>
          <a:p>
            <a:pPr lvl="1" eaLnBrk="1" hangingPunct="1"/>
            <a:r>
              <a:rPr lang="en-US" altLang="en-US" smtClean="0"/>
              <a:t>Qualification of sex or religion is necessary for job</a:t>
            </a:r>
          </a:p>
          <a:p>
            <a:pPr lvl="2" eaLnBrk="1" hangingPunct="1"/>
            <a:r>
              <a:rPr lang="en-US" altLang="en-US" smtClean="0"/>
              <a:t>Examples:  Pastor of Methodist churches must be Methodist, actors and actresses for parts</a:t>
            </a:r>
          </a:p>
          <a:p>
            <a:pPr lvl="1" eaLnBrk="1" hangingPunct="1"/>
            <a:r>
              <a:rPr lang="en-US" altLang="en-US" smtClean="0"/>
              <a:t>Customer preference is not a BFOQ</a:t>
            </a:r>
          </a:p>
        </p:txBody>
      </p:sp>
      <p:sp>
        <p:nvSpPr>
          <p:cNvPr id="1366020" name="Rectangle 4"/>
          <p:cNvSpPr>
            <a:spLocks noGrp="1" noChangeArrowheads="1"/>
          </p:cNvSpPr>
          <p:nvPr>
            <p:ph type="title"/>
          </p:nvPr>
        </p:nvSpPr>
        <p:spPr/>
        <p:txBody>
          <a:bodyPr/>
          <a:lstStyle/>
          <a:p>
            <a:pPr eaLnBrk="1" hangingPunct="1">
              <a:defRPr/>
            </a:pPr>
            <a:r>
              <a:rPr lang="en-US" dirty="0" smtClean="0"/>
              <a:t>Defense:  </a:t>
            </a:r>
            <a:r>
              <a:rPr lang="en-US" dirty="0" err="1" smtClean="0"/>
              <a:t>BFOQ</a:t>
            </a:r>
            <a:endParaRPr lang="en-US"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6019">
                                            <p:txEl>
                                              <p:pRg st="0" end="0"/>
                                            </p:txEl>
                                          </p:spTgt>
                                        </p:tgtEl>
                                        <p:attrNameLst>
                                          <p:attrName>style.visibility</p:attrName>
                                        </p:attrNameLst>
                                      </p:cBhvr>
                                      <p:to>
                                        <p:strVal val="visible"/>
                                      </p:to>
                                    </p:set>
                                    <p:animEffect transition="in" filter="blinds(horizontal)">
                                      <p:cBhvr>
                                        <p:cTn id="7" dur="500"/>
                                        <p:tgtEl>
                                          <p:spTgt spid="136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6019">
                                            <p:txEl>
                                              <p:pRg st="1" end="1"/>
                                            </p:txEl>
                                          </p:spTgt>
                                        </p:tgtEl>
                                        <p:attrNameLst>
                                          <p:attrName>style.visibility</p:attrName>
                                        </p:attrNameLst>
                                      </p:cBhvr>
                                      <p:to>
                                        <p:strVal val="visible"/>
                                      </p:to>
                                    </p:set>
                                    <p:animEffect transition="in" filter="blinds(horizontal)">
                                      <p:cBhvr>
                                        <p:cTn id="12" dur="500"/>
                                        <p:tgtEl>
                                          <p:spTgt spid="13660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66019">
                                            <p:txEl>
                                              <p:pRg st="2" end="2"/>
                                            </p:txEl>
                                          </p:spTgt>
                                        </p:tgtEl>
                                        <p:attrNameLst>
                                          <p:attrName>style.visibility</p:attrName>
                                        </p:attrNameLst>
                                      </p:cBhvr>
                                      <p:to>
                                        <p:strVal val="visible"/>
                                      </p:to>
                                    </p:set>
                                    <p:animEffect transition="in" filter="blinds(horizontal)">
                                      <p:cBhvr>
                                        <p:cTn id="15" dur="500"/>
                                        <p:tgtEl>
                                          <p:spTgt spid="13660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66019">
                                            <p:txEl>
                                              <p:pRg st="3" end="3"/>
                                            </p:txEl>
                                          </p:spTgt>
                                        </p:tgtEl>
                                        <p:attrNameLst>
                                          <p:attrName>style.visibility</p:attrName>
                                        </p:attrNameLst>
                                      </p:cBhvr>
                                      <p:to>
                                        <p:strVal val="visible"/>
                                      </p:to>
                                    </p:set>
                                    <p:animEffect transition="in" filter="blinds(horizontal)">
                                      <p:cBhvr>
                                        <p:cTn id="20" dur="500"/>
                                        <p:tgtEl>
                                          <p:spTgt spid="136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B5E8EB4F-E997-47E4-A40A-1148F8AE8C4B}" type="slidenum">
              <a:rPr lang="en-US"/>
              <a:pPr>
                <a:defRPr/>
              </a:pPr>
              <a:t>31</a:t>
            </a:fld>
            <a:endParaRPr lang="en-US"/>
          </a:p>
        </p:txBody>
      </p:sp>
      <p:sp>
        <p:nvSpPr>
          <p:cNvPr id="1368066" name="Rectangle 2"/>
          <p:cNvSpPr>
            <a:spLocks noGrp="1" noChangeArrowheads="1"/>
          </p:cNvSpPr>
          <p:nvPr>
            <p:ph type="body" idx="1"/>
          </p:nvPr>
        </p:nvSpPr>
        <p:spPr/>
        <p:txBody>
          <a:bodyPr lIns="90488" tIns="44450" rIns="90488" bIns="44450"/>
          <a:lstStyle/>
          <a:p>
            <a:pPr eaLnBrk="1" hangingPunct="1"/>
            <a:r>
              <a:rPr lang="en-US" altLang="en-US" smtClean="0"/>
              <a:t>Seniority</a:t>
            </a:r>
          </a:p>
          <a:p>
            <a:pPr lvl="1" eaLnBrk="1" hangingPunct="1"/>
            <a:r>
              <a:rPr lang="en-US" altLang="en-US" smtClean="0"/>
              <a:t>Sometimes a valid defense to Title VII</a:t>
            </a:r>
          </a:p>
          <a:p>
            <a:pPr lvl="1" eaLnBrk="1" hangingPunct="1"/>
            <a:r>
              <a:rPr lang="en-US" altLang="en-US" smtClean="0"/>
              <a:t>Must be bona fide</a:t>
            </a:r>
          </a:p>
          <a:p>
            <a:pPr lvl="1" eaLnBrk="1" hangingPunct="1"/>
            <a:r>
              <a:rPr lang="en-US" altLang="en-US" smtClean="0"/>
              <a:t>Must apply to all employees</a:t>
            </a:r>
          </a:p>
          <a:p>
            <a:pPr lvl="1" eaLnBrk="1" hangingPunct="1"/>
            <a:r>
              <a:rPr lang="en-US" altLang="en-US" smtClean="0"/>
              <a:t>Origins of the system cannot be discriminatory</a:t>
            </a:r>
          </a:p>
          <a:p>
            <a:pPr lvl="1" eaLnBrk="1" hangingPunct="1"/>
            <a:r>
              <a:rPr lang="en-US" altLang="en-US" smtClean="0"/>
              <a:t>Cannot be used to perpetuate discrimination</a:t>
            </a:r>
          </a:p>
        </p:txBody>
      </p:sp>
      <p:sp>
        <p:nvSpPr>
          <p:cNvPr id="1368068" name="Rectangle 4"/>
          <p:cNvSpPr>
            <a:spLocks noGrp="1" noChangeArrowheads="1"/>
          </p:cNvSpPr>
          <p:nvPr>
            <p:ph type="title"/>
          </p:nvPr>
        </p:nvSpPr>
        <p:spPr/>
        <p:txBody>
          <a:bodyPr/>
          <a:lstStyle/>
          <a:p>
            <a:pPr eaLnBrk="1" hangingPunct="1">
              <a:defRPr/>
            </a:pPr>
            <a:r>
              <a:rPr lang="en-US" dirty="0" smtClean="0"/>
              <a:t>Defense:  Seniority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8066">
                                            <p:txEl>
                                              <p:pRg st="0" end="0"/>
                                            </p:txEl>
                                          </p:spTgt>
                                        </p:tgtEl>
                                        <p:attrNameLst>
                                          <p:attrName>style.visibility</p:attrName>
                                        </p:attrNameLst>
                                      </p:cBhvr>
                                      <p:to>
                                        <p:strVal val="visible"/>
                                      </p:to>
                                    </p:set>
                                    <p:animEffect transition="in" filter="blinds(horizontal)">
                                      <p:cBhvr>
                                        <p:cTn id="7" dur="500"/>
                                        <p:tgtEl>
                                          <p:spTgt spid="1368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8066">
                                            <p:txEl>
                                              <p:pRg st="1" end="1"/>
                                            </p:txEl>
                                          </p:spTgt>
                                        </p:tgtEl>
                                        <p:attrNameLst>
                                          <p:attrName>style.visibility</p:attrName>
                                        </p:attrNameLst>
                                      </p:cBhvr>
                                      <p:to>
                                        <p:strVal val="visible"/>
                                      </p:to>
                                    </p:set>
                                    <p:animEffect transition="in" filter="blinds(horizontal)">
                                      <p:cBhvr>
                                        <p:cTn id="12" dur="500"/>
                                        <p:tgtEl>
                                          <p:spTgt spid="13680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8066">
                                            <p:txEl>
                                              <p:pRg st="2" end="2"/>
                                            </p:txEl>
                                          </p:spTgt>
                                        </p:tgtEl>
                                        <p:attrNameLst>
                                          <p:attrName>style.visibility</p:attrName>
                                        </p:attrNameLst>
                                      </p:cBhvr>
                                      <p:to>
                                        <p:strVal val="visible"/>
                                      </p:to>
                                    </p:set>
                                    <p:animEffect transition="in" filter="blinds(horizontal)">
                                      <p:cBhvr>
                                        <p:cTn id="17" dur="500"/>
                                        <p:tgtEl>
                                          <p:spTgt spid="13680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8066">
                                            <p:txEl>
                                              <p:pRg st="3" end="3"/>
                                            </p:txEl>
                                          </p:spTgt>
                                        </p:tgtEl>
                                        <p:attrNameLst>
                                          <p:attrName>style.visibility</p:attrName>
                                        </p:attrNameLst>
                                      </p:cBhvr>
                                      <p:to>
                                        <p:strVal val="visible"/>
                                      </p:to>
                                    </p:set>
                                    <p:animEffect transition="in" filter="blinds(horizontal)">
                                      <p:cBhvr>
                                        <p:cTn id="22" dur="500"/>
                                        <p:tgtEl>
                                          <p:spTgt spid="13680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8066">
                                            <p:txEl>
                                              <p:pRg st="4" end="4"/>
                                            </p:txEl>
                                          </p:spTgt>
                                        </p:tgtEl>
                                        <p:attrNameLst>
                                          <p:attrName>style.visibility</p:attrName>
                                        </p:attrNameLst>
                                      </p:cBhvr>
                                      <p:to>
                                        <p:strVal val="visible"/>
                                      </p:to>
                                    </p:set>
                                    <p:animEffect transition="in" filter="blinds(horizontal)">
                                      <p:cBhvr>
                                        <p:cTn id="27" dur="500"/>
                                        <p:tgtEl>
                                          <p:spTgt spid="13680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8066">
                                            <p:txEl>
                                              <p:pRg st="5" end="5"/>
                                            </p:txEl>
                                          </p:spTgt>
                                        </p:tgtEl>
                                        <p:attrNameLst>
                                          <p:attrName>style.visibility</p:attrName>
                                        </p:attrNameLst>
                                      </p:cBhvr>
                                      <p:to>
                                        <p:strVal val="visible"/>
                                      </p:to>
                                    </p:set>
                                    <p:animEffect transition="in" filter="blinds(horizontal)">
                                      <p:cBhvr>
                                        <p:cTn id="32" dur="500"/>
                                        <p:tgtEl>
                                          <p:spTgt spid="13680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E1A04DDE-E31F-47F4-9228-6CFEAEF53FF1}" type="slidenum">
              <a:rPr lang="en-US"/>
              <a:pPr>
                <a:defRPr/>
              </a:pPr>
              <a:t>32</a:t>
            </a:fld>
            <a:endParaRPr lang="en-US"/>
          </a:p>
        </p:txBody>
      </p:sp>
      <p:sp>
        <p:nvSpPr>
          <p:cNvPr id="1370114" name="Rectangle 2"/>
          <p:cNvSpPr>
            <a:spLocks noGrp="1" noChangeArrowheads="1"/>
          </p:cNvSpPr>
          <p:nvPr>
            <p:ph type="body" idx="1"/>
          </p:nvPr>
        </p:nvSpPr>
        <p:spPr/>
        <p:txBody>
          <a:bodyPr lIns="90488" tIns="44450" rIns="90488" bIns="44450"/>
          <a:lstStyle/>
          <a:p>
            <a:pPr eaLnBrk="1" hangingPunct="1"/>
            <a:r>
              <a:rPr lang="en-US" altLang="en-US" smtClean="0"/>
              <a:t>Aptitude</a:t>
            </a:r>
          </a:p>
          <a:p>
            <a:pPr lvl="1" eaLnBrk="1" hangingPunct="1"/>
            <a:r>
              <a:rPr lang="en-US" altLang="en-US" smtClean="0"/>
              <a:t>Tests must be validated</a:t>
            </a:r>
          </a:p>
          <a:p>
            <a:pPr lvl="1" eaLnBrk="1" hangingPunct="1"/>
            <a:r>
              <a:rPr lang="en-US" altLang="en-US" smtClean="0"/>
              <a:t>Job-related</a:t>
            </a:r>
          </a:p>
          <a:p>
            <a:pPr lvl="1" eaLnBrk="1" hangingPunct="1"/>
            <a:r>
              <a:rPr lang="en-US" altLang="en-US" smtClean="0"/>
              <a:t>Do not eliminate certain races</a:t>
            </a:r>
          </a:p>
          <a:p>
            <a:pPr lvl="1" eaLnBrk="1" hangingPunct="1"/>
            <a:r>
              <a:rPr lang="en-US" altLang="en-US" smtClean="0"/>
              <a:t>Validate by following employees for correlation between test scores and job performance</a:t>
            </a:r>
          </a:p>
        </p:txBody>
      </p:sp>
      <p:sp>
        <p:nvSpPr>
          <p:cNvPr id="1370116" name="Rectangle 4"/>
          <p:cNvSpPr>
            <a:spLocks noGrp="1" noChangeArrowheads="1"/>
          </p:cNvSpPr>
          <p:nvPr>
            <p:ph type="title"/>
          </p:nvPr>
        </p:nvSpPr>
        <p:spPr/>
        <p:txBody>
          <a:bodyPr/>
          <a:lstStyle/>
          <a:p>
            <a:pPr eaLnBrk="1" hangingPunct="1">
              <a:defRPr/>
            </a:pPr>
            <a:r>
              <a:rPr lang="en-US" dirty="0" smtClean="0"/>
              <a:t>Defense:  Aptitude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0114">
                                            <p:txEl>
                                              <p:pRg st="0" end="0"/>
                                            </p:txEl>
                                          </p:spTgt>
                                        </p:tgtEl>
                                        <p:attrNameLst>
                                          <p:attrName>style.visibility</p:attrName>
                                        </p:attrNameLst>
                                      </p:cBhvr>
                                      <p:to>
                                        <p:strVal val="visible"/>
                                      </p:to>
                                    </p:set>
                                    <p:animEffect transition="in" filter="blinds(horizontal)">
                                      <p:cBhvr>
                                        <p:cTn id="7" dur="500"/>
                                        <p:tgtEl>
                                          <p:spTgt spid="1370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0114">
                                            <p:txEl>
                                              <p:pRg st="1" end="1"/>
                                            </p:txEl>
                                          </p:spTgt>
                                        </p:tgtEl>
                                        <p:attrNameLst>
                                          <p:attrName>style.visibility</p:attrName>
                                        </p:attrNameLst>
                                      </p:cBhvr>
                                      <p:to>
                                        <p:strVal val="visible"/>
                                      </p:to>
                                    </p:set>
                                    <p:animEffect transition="in" filter="blinds(horizontal)">
                                      <p:cBhvr>
                                        <p:cTn id="12" dur="500"/>
                                        <p:tgtEl>
                                          <p:spTgt spid="13701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0114">
                                            <p:txEl>
                                              <p:pRg st="2" end="2"/>
                                            </p:txEl>
                                          </p:spTgt>
                                        </p:tgtEl>
                                        <p:attrNameLst>
                                          <p:attrName>style.visibility</p:attrName>
                                        </p:attrNameLst>
                                      </p:cBhvr>
                                      <p:to>
                                        <p:strVal val="visible"/>
                                      </p:to>
                                    </p:set>
                                    <p:animEffect transition="in" filter="blinds(horizontal)">
                                      <p:cBhvr>
                                        <p:cTn id="17" dur="500"/>
                                        <p:tgtEl>
                                          <p:spTgt spid="13701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0114">
                                            <p:txEl>
                                              <p:pRg st="3" end="3"/>
                                            </p:txEl>
                                          </p:spTgt>
                                        </p:tgtEl>
                                        <p:attrNameLst>
                                          <p:attrName>style.visibility</p:attrName>
                                        </p:attrNameLst>
                                      </p:cBhvr>
                                      <p:to>
                                        <p:strVal val="visible"/>
                                      </p:to>
                                    </p:set>
                                    <p:animEffect transition="in" filter="blinds(horizontal)">
                                      <p:cBhvr>
                                        <p:cTn id="22" dur="500"/>
                                        <p:tgtEl>
                                          <p:spTgt spid="13701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0114">
                                            <p:txEl>
                                              <p:pRg st="4" end="4"/>
                                            </p:txEl>
                                          </p:spTgt>
                                        </p:tgtEl>
                                        <p:attrNameLst>
                                          <p:attrName>style.visibility</p:attrName>
                                        </p:attrNameLst>
                                      </p:cBhvr>
                                      <p:to>
                                        <p:strVal val="visible"/>
                                      </p:to>
                                    </p:set>
                                    <p:animEffect transition="in" filter="blinds(horizontal)">
                                      <p:cBhvr>
                                        <p:cTn id="27" dur="500"/>
                                        <p:tgtEl>
                                          <p:spTgt spid="1370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14"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288CD0EE-6FAA-429E-90C3-A46792416733}" type="slidenum">
              <a:rPr lang="en-US"/>
              <a:pPr>
                <a:defRPr/>
              </a:pPr>
              <a:t>33</a:t>
            </a:fld>
            <a:endParaRPr lang="en-US"/>
          </a:p>
        </p:txBody>
      </p:sp>
      <p:sp>
        <p:nvSpPr>
          <p:cNvPr id="1372162" name="Rectangle 2"/>
          <p:cNvSpPr>
            <a:spLocks noGrp="1" noChangeArrowheads="1"/>
          </p:cNvSpPr>
          <p:nvPr>
            <p:ph type="body" idx="1"/>
          </p:nvPr>
        </p:nvSpPr>
        <p:spPr/>
        <p:txBody>
          <a:bodyPr lIns="90488" tIns="44450" rIns="90488" bIns="44450"/>
          <a:lstStyle/>
          <a:p>
            <a:pPr eaLnBrk="1" hangingPunct="1">
              <a:spcBef>
                <a:spcPts val="863"/>
              </a:spcBef>
            </a:pPr>
            <a:r>
              <a:rPr lang="en-US" altLang="en-US" smtClean="0"/>
              <a:t>Misconduct</a:t>
            </a:r>
          </a:p>
          <a:p>
            <a:pPr lvl="1" eaLnBrk="1" hangingPunct="1">
              <a:spcBef>
                <a:spcPts val="863"/>
              </a:spcBef>
            </a:pPr>
            <a:r>
              <a:rPr lang="en-US" altLang="en-US" smtClean="0"/>
              <a:t>Defense that there was a valid reason for termination or different treatment</a:t>
            </a:r>
          </a:p>
          <a:p>
            <a:pPr lvl="1" eaLnBrk="1" hangingPunct="1">
              <a:spcBef>
                <a:spcPts val="863"/>
              </a:spcBef>
            </a:pPr>
            <a:r>
              <a:rPr lang="en-US" altLang="en-US" smtClean="0"/>
              <a:t>Employer could even use misconduct by employee discovered after termination</a:t>
            </a:r>
          </a:p>
        </p:txBody>
      </p:sp>
      <p:sp>
        <p:nvSpPr>
          <p:cNvPr id="1372164" name="Rectangle 4"/>
          <p:cNvSpPr>
            <a:spLocks noGrp="1" noChangeArrowheads="1"/>
          </p:cNvSpPr>
          <p:nvPr>
            <p:ph type="title"/>
          </p:nvPr>
        </p:nvSpPr>
        <p:spPr/>
        <p:txBody>
          <a:bodyPr/>
          <a:lstStyle/>
          <a:p>
            <a:pPr eaLnBrk="1" hangingPunct="1">
              <a:defRPr/>
            </a:pPr>
            <a:r>
              <a:rPr lang="en-US" dirty="0" smtClean="0"/>
              <a:t>Defense:  Misconduct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62">
                                            <p:txEl>
                                              <p:pRg st="0" end="0"/>
                                            </p:txEl>
                                          </p:spTgt>
                                        </p:tgtEl>
                                        <p:attrNameLst>
                                          <p:attrName>style.visibility</p:attrName>
                                        </p:attrNameLst>
                                      </p:cBhvr>
                                      <p:to>
                                        <p:strVal val="visible"/>
                                      </p:to>
                                    </p:set>
                                    <p:animEffect transition="in" filter="blinds(horizontal)">
                                      <p:cBhvr>
                                        <p:cTn id="7" dur="500"/>
                                        <p:tgtEl>
                                          <p:spTgt spid="1372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62">
                                            <p:txEl>
                                              <p:pRg st="1" end="1"/>
                                            </p:txEl>
                                          </p:spTgt>
                                        </p:tgtEl>
                                        <p:attrNameLst>
                                          <p:attrName>style.visibility</p:attrName>
                                        </p:attrNameLst>
                                      </p:cBhvr>
                                      <p:to>
                                        <p:strVal val="visible"/>
                                      </p:to>
                                    </p:set>
                                    <p:animEffect transition="in" filter="blinds(horizontal)">
                                      <p:cBhvr>
                                        <p:cTn id="12" dur="500"/>
                                        <p:tgtEl>
                                          <p:spTgt spid="13721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162">
                                            <p:txEl>
                                              <p:pRg st="2" end="2"/>
                                            </p:txEl>
                                          </p:spTgt>
                                        </p:tgtEl>
                                        <p:attrNameLst>
                                          <p:attrName>style.visibility</p:attrName>
                                        </p:attrNameLst>
                                      </p:cBhvr>
                                      <p:to>
                                        <p:strVal val="visible"/>
                                      </p:to>
                                    </p:set>
                                    <p:animEffect transition="in" filter="blinds(horizontal)">
                                      <p:cBhvr>
                                        <p:cTn id="17" dur="500"/>
                                        <p:tgtEl>
                                          <p:spTgt spid="1372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62"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87ED31EA-ED19-4FB7-B4F8-679A4D126C12}" type="slidenum">
              <a:rPr lang="en-US"/>
              <a:pPr>
                <a:defRPr/>
              </a:pPr>
              <a:t>34</a:t>
            </a:fld>
            <a:endParaRPr lang="en-US"/>
          </a:p>
        </p:txBody>
      </p:sp>
      <p:sp>
        <p:nvSpPr>
          <p:cNvPr id="1374210"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21.6</a:t>
            </a:r>
            <a:r>
              <a:rPr lang="en-US" altLang="en-US" b="1" smtClean="0"/>
              <a:t> 	</a:t>
            </a:r>
            <a:r>
              <a:rPr lang="en-US" altLang="en-US" b="1" i="1" smtClean="0"/>
              <a:t>McKennon v. Nashville Banner Publishing Co. </a:t>
            </a:r>
            <a:r>
              <a:rPr lang="en-US" altLang="en-US" b="1" smtClean="0"/>
              <a:t>(1995)</a:t>
            </a:r>
          </a:p>
          <a:p>
            <a:pPr lvl="1" eaLnBrk="1" hangingPunct="1"/>
            <a:r>
              <a:rPr lang="en-US" altLang="en-US" smtClean="0"/>
              <a:t>Does Banner deny discriminatory intent?</a:t>
            </a:r>
          </a:p>
          <a:p>
            <a:pPr lvl="1" eaLnBrk="1" hangingPunct="1"/>
            <a:r>
              <a:rPr lang="en-US" altLang="en-US" smtClean="0"/>
              <a:t>Is reinstatement a remedy?</a:t>
            </a:r>
          </a:p>
        </p:txBody>
      </p:sp>
      <p:sp>
        <p:nvSpPr>
          <p:cNvPr id="1374212" name="Rectangle 4"/>
          <p:cNvSpPr>
            <a:spLocks noGrp="1" noChangeArrowheads="1"/>
          </p:cNvSpPr>
          <p:nvPr>
            <p:ph type="title"/>
          </p:nvPr>
        </p:nvSpPr>
        <p:spPr/>
        <p:txBody>
          <a:bodyPr/>
          <a:lstStyle/>
          <a:p>
            <a:pPr eaLnBrk="1" hangingPunct="1">
              <a:defRPr/>
            </a:pPr>
            <a:r>
              <a:rPr lang="en-US" dirty="0" smtClean="0"/>
              <a:t>Misconduct Limits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4210">
                                            <p:txEl>
                                              <p:pRg st="0" end="0"/>
                                            </p:txEl>
                                          </p:spTgt>
                                        </p:tgtEl>
                                        <p:attrNameLst>
                                          <p:attrName>style.visibility</p:attrName>
                                        </p:attrNameLst>
                                      </p:cBhvr>
                                      <p:to>
                                        <p:strVal val="visible"/>
                                      </p:to>
                                    </p:set>
                                    <p:animEffect transition="in" filter="blinds(horizontal)">
                                      <p:cBhvr>
                                        <p:cTn id="7" dur="500"/>
                                        <p:tgtEl>
                                          <p:spTgt spid="13742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4210">
                                            <p:txEl>
                                              <p:pRg st="1" end="1"/>
                                            </p:txEl>
                                          </p:spTgt>
                                        </p:tgtEl>
                                        <p:attrNameLst>
                                          <p:attrName>style.visibility</p:attrName>
                                        </p:attrNameLst>
                                      </p:cBhvr>
                                      <p:to>
                                        <p:strVal val="visible"/>
                                      </p:to>
                                    </p:set>
                                    <p:animEffect transition="in" filter="blinds(horizontal)">
                                      <p:cBhvr>
                                        <p:cTn id="12" dur="500"/>
                                        <p:tgtEl>
                                          <p:spTgt spid="13742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4210">
                                            <p:txEl>
                                              <p:pRg st="2" end="2"/>
                                            </p:txEl>
                                          </p:spTgt>
                                        </p:tgtEl>
                                        <p:attrNameLst>
                                          <p:attrName>style.visibility</p:attrName>
                                        </p:attrNameLst>
                                      </p:cBhvr>
                                      <p:to>
                                        <p:strVal val="visible"/>
                                      </p:to>
                                    </p:set>
                                    <p:animEffect transition="in" filter="blinds(horizontal)">
                                      <p:cBhvr>
                                        <p:cTn id="17" dur="500"/>
                                        <p:tgtEl>
                                          <p:spTgt spid="13742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0"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EF7FCFC6-7A71-4788-8177-04AB3B0C6E20}" type="slidenum">
              <a:rPr lang="en-US"/>
              <a:pPr>
                <a:defRPr/>
              </a:pPr>
              <a:t>35</a:t>
            </a:fld>
            <a:endParaRPr lang="en-US"/>
          </a:p>
        </p:txBody>
      </p:sp>
      <p:sp>
        <p:nvSpPr>
          <p:cNvPr id="1376259" name="Rectangle 3"/>
          <p:cNvSpPr>
            <a:spLocks noGrp="1" noChangeArrowheads="1"/>
          </p:cNvSpPr>
          <p:nvPr>
            <p:ph type="body" idx="1"/>
          </p:nvPr>
        </p:nvSpPr>
        <p:spPr/>
        <p:txBody>
          <a:bodyPr lIns="90488" tIns="44450" rIns="90488" bIns="44450"/>
          <a:lstStyle/>
          <a:p>
            <a:pPr eaLnBrk="1" hangingPunct="1"/>
            <a:r>
              <a:rPr lang="en-US" altLang="en-US" smtClean="0"/>
              <a:t>EEOC is Responsible</a:t>
            </a:r>
          </a:p>
          <a:p>
            <a:pPr lvl="1" eaLnBrk="1" hangingPunct="1"/>
            <a:r>
              <a:rPr lang="en-US" altLang="en-US" smtClean="0"/>
              <a:t>Five-member commission</a:t>
            </a:r>
          </a:p>
          <a:p>
            <a:pPr lvl="1" eaLnBrk="1" hangingPunct="1"/>
            <a:r>
              <a:rPr lang="en-US" altLang="en-US" smtClean="0"/>
              <a:t>Appointed by president/approved by Senate</a:t>
            </a:r>
          </a:p>
          <a:p>
            <a:pPr lvl="1" eaLnBrk="1" hangingPunct="1"/>
            <a:r>
              <a:rPr lang="en-US" altLang="en-US" smtClean="0"/>
              <a:t>No more than three from same party</a:t>
            </a:r>
          </a:p>
        </p:txBody>
      </p:sp>
      <p:sp>
        <p:nvSpPr>
          <p:cNvPr id="1376260" name="Rectangle 4"/>
          <p:cNvSpPr>
            <a:spLocks noGrp="1" noChangeArrowheads="1"/>
          </p:cNvSpPr>
          <p:nvPr>
            <p:ph type="title"/>
          </p:nvPr>
        </p:nvSpPr>
        <p:spPr/>
        <p:txBody>
          <a:bodyPr/>
          <a:lstStyle/>
          <a:p>
            <a:pPr eaLnBrk="1" hangingPunct="1">
              <a:defRPr/>
            </a:pPr>
            <a:r>
              <a:rPr lang="en-US" smtClean="0"/>
              <a:t>Title VII 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6259">
                                            <p:txEl>
                                              <p:pRg st="0" end="0"/>
                                            </p:txEl>
                                          </p:spTgt>
                                        </p:tgtEl>
                                        <p:attrNameLst>
                                          <p:attrName>style.visibility</p:attrName>
                                        </p:attrNameLst>
                                      </p:cBhvr>
                                      <p:to>
                                        <p:strVal val="visible"/>
                                      </p:to>
                                    </p:set>
                                    <p:animEffect transition="in" filter="blinds(horizontal)">
                                      <p:cBhvr>
                                        <p:cTn id="7" dur="500"/>
                                        <p:tgtEl>
                                          <p:spTgt spid="137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6259">
                                            <p:txEl>
                                              <p:pRg st="1" end="1"/>
                                            </p:txEl>
                                          </p:spTgt>
                                        </p:tgtEl>
                                        <p:attrNameLst>
                                          <p:attrName>style.visibility</p:attrName>
                                        </p:attrNameLst>
                                      </p:cBhvr>
                                      <p:to>
                                        <p:strVal val="visible"/>
                                      </p:to>
                                    </p:set>
                                    <p:animEffect transition="in" filter="blinds(horizontal)">
                                      <p:cBhvr>
                                        <p:cTn id="12" dur="500"/>
                                        <p:tgtEl>
                                          <p:spTgt spid="137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6259">
                                            <p:txEl>
                                              <p:pRg st="2" end="2"/>
                                            </p:txEl>
                                          </p:spTgt>
                                        </p:tgtEl>
                                        <p:attrNameLst>
                                          <p:attrName>style.visibility</p:attrName>
                                        </p:attrNameLst>
                                      </p:cBhvr>
                                      <p:to>
                                        <p:strVal val="visible"/>
                                      </p:to>
                                    </p:set>
                                    <p:animEffect transition="in" filter="blinds(horizontal)">
                                      <p:cBhvr>
                                        <p:cTn id="17" dur="500"/>
                                        <p:tgtEl>
                                          <p:spTgt spid="1376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6259">
                                            <p:txEl>
                                              <p:pRg st="3" end="3"/>
                                            </p:txEl>
                                          </p:spTgt>
                                        </p:tgtEl>
                                        <p:attrNameLst>
                                          <p:attrName>style.visibility</p:attrName>
                                        </p:attrNameLst>
                                      </p:cBhvr>
                                      <p:to>
                                        <p:strVal val="visible"/>
                                      </p:to>
                                    </p:set>
                                    <p:animEffect transition="in" filter="blinds(horizontal)">
                                      <p:cBhvr>
                                        <p:cTn id="22" dur="500"/>
                                        <p:tgtEl>
                                          <p:spTgt spid="137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6CF07BCB-0EEB-48D7-BE85-0A0B885010F9}" type="slidenum">
              <a:rPr lang="en-US"/>
              <a:pPr>
                <a:defRPr/>
              </a:pPr>
              <a:t>36</a:t>
            </a:fld>
            <a:endParaRPr lang="en-US"/>
          </a:p>
        </p:txBody>
      </p:sp>
      <p:sp>
        <p:nvSpPr>
          <p:cNvPr id="1378306" name="Rectangle 2"/>
          <p:cNvSpPr>
            <a:spLocks noGrp="1" noChangeArrowheads="1"/>
          </p:cNvSpPr>
          <p:nvPr>
            <p:ph type="body" idx="1"/>
          </p:nvPr>
        </p:nvSpPr>
        <p:spPr>
          <a:xfrm>
            <a:off x="1066800" y="1600200"/>
            <a:ext cx="7696200" cy="4648200"/>
          </a:xfrm>
        </p:spPr>
        <p:txBody>
          <a:bodyPr lIns="90488" tIns="44450" rIns="90488" bIns="44450"/>
          <a:lstStyle/>
          <a:p>
            <a:pPr eaLnBrk="1" hangingPunct="1">
              <a:spcBef>
                <a:spcPct val="15000"/>
              </a:spcBef>
            </a:pPr>
            <a:r>
              <a:rPr lang="en-US" altLang="en-US" sz="2800" smtClean="0"/>
              <a:t>Steps in an EEOC Case</a:t>
            </a:r>
          </a:p>
          <a:p>
            <a:pPr lvl="1" eaLnBrk="1" hangingPunct="1">
              <a:spcBef>
                <a:spcPct val="15000"/>
              </a:spcBef>
            </a:pPr>
            <a:r>
              <a:rPr lang="en-US" altLang="en-US" sz="2400" smtClean="0"/>
              <a:t>Complaint</a:t>
            </a:r>
          </a:p>
          <a:p>
            <a:pPr lvl="2" eaLnBrk="1" hangingPunct="1">
              <a:spcBef>
                <a:spcPct val="15000"/>
              </a:spcBef>
            </a:pPr>
            <a:r>
              <a:rPr lang="en-US" altLang="en-US" sz="2000" smtClean="0"/>
              <a:t>Filed by employee</a:t>
            </a:r>
          </a:p>
          <a:p>
            <a:pPr lvl="2" eaLnBrk="1" hangingPunct="1">
              <a:spcBef>
                <a:spcPct val="15000"/>
              </a:spcBef>
            </a:pPr>
            <a:r>
              <a:rPr lang="en-US" altLang="en-US" sz="2000" smtClean="0"/>
              <a:t>Must be done within 180 days from the violation</a:t>
            </a:r>
          </a:p>
          <a:p>
            <a:pPr lvl="2" eaLnBrk="1" hangingPunct="1">
              <a:spcBef>
                <a:spcPct val="15000"/>
              </a:spcBef>
            </a:pPr>
            <a:r>
              <a:rPr lang="en-US" altLang="en-US" sz="2000" smtClean="0"/>
              <a:t>Filed with EEOC or state agency</a:t>
            </a:r>
          </a:p>
          <a:p>
            <a:pPr lvl="1" eaLnBrk="1" hangingPunct="1">
              <a:spcBef>
                <a:spcPct val="15000"/>
              </a:spcBef>
            </a:pPr>
            <a:r>
              <a:rPr lang="en-US" altLang="en-US" sz="2400" smtClean="0"/>
              <a:t>Employer is notified of the charge</a:t>
            </a:r>
          </a:p>
          <a:p>
            <a:pPr lvl="1" eaLnBrk="1" hangingPunct="1">
              <a:spcBef>
                <a:spcPct val="15000"/>
              </a:spcBef>
            </a:pPr>
            <a:r>
              <a:rPr lang="en-US" altLang="en-US" sz="2400" smtClean="0"/>
              <a:t>EEOC has 180 days from filing of complaint to take action</a:t>
            </a:r>
          </a:p>
          <a:p>
            <a:pPr lvl="1" eaLnBrk="1" hangingPunct="1">
              <a:spcBef>
                <a:spcPct val="15000"/>
              </a:spcBef>
            </a:pPr>
            <a:r>
              <a:rPr lang="en-US" altLang="en-US" sz="2400" smtClean="0"/>
              <a:t>If case not settled within 180 days, employee gets right-to-sue letter</a:t>
            </a:r>
          </a:p>
          <a:p>
            <a:pPr lvl="1" eaLnBrk="1" hangingPunct="1">
              <a:spcBef>
                <a:spcPct val="15000"/>
              </a:spcBef>
            </a:pPr>
            <a:r>
              <a:rPr lang="en-US" altLang="en-US" sz="2400" smtClean="0"/>
              <a:t>180 days from discriminatory act, and each paycheck is an act – Lily Ledbetter law</a:t>
            </a:r>
          </a:p>
        </p:txBody>
      </p:sp>
      <p:sp>
        <p:nvSpPr>
          <p:cNvPr id="1378308" name="Rectangle 4"/>
          <p:cNvSpPr>
            <a:spLocks noGrp="1" noChangeArrowheads="1"/>
          </p:cNvSpPr>
          <p:nvPr>
            <p:ph type="title"/>
          </p:nvPr>
        </p:nvSpPr>
        <p:spPr/>
        <p:txBody>
          <a:bodyPr/>
          <a:lstStyle/>
          <a:p>
            <a:pPr eaLnBrk="1" hangingPunct="1">
              <a:defRPr/>
            </a:pPr>
            <a:r>
              <a:rPr lang="en-US" smtClean="0"/>
              <a:t>Title VII 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8306">
                                            <p:txEl>
                                              <p:pRg st="0" end="0"/>
                                            </p:txEl>
                                          </p:spTgt>
                                        </p:tgtEl>
                                        <p:attrNameLst>
                                          <p:attrName>style.visibility</p:attrName>
                                        </p:attrNameLst>
                                      </p:cBhvr>
                                      <p:to>
                                        <p:strVal val="visible"/>
                                      </p:to>
                                    </p:set>
                                    <p:animEffect transition="in" filter="blinds(horizontal)">
                                      <p:cBhvr>
                                        <p:cTn id="7" dur="500"/>
                                        <p:tgtEl>
                                          <p:spTgt spid="137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8306">
                                            <p:txEl>
                                              <p:pRg st="1" end="1"/>
                                            </p:txEl>
                                          </p:spTgt>
                                        </p:tgtEl>
                                        <p:attrNameLst>
                                          <p:attrName>style.visibility</p:attrName>
                                        </p:attrNameLst>
                                      </p:cBhvr>
                                      <p:to>
                                        <p:strVal val="visible"/>
                                      </p:to>
                                    </p:set>
                                    <p:animEffect transition="in" filter="blinds(horizontal)">
                                      <p:cBhvr>
                                        <p:cTn id="12" dur="500"/>
                                        <p:tgtEl>
                                          <p:spTgt spid="1378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8306">
                                            <p:txEl>
                                              <p:pRg st="2" end="2"/>
                                            </p:txEl>
                                          </p:spTgt>
                                        </p:tgtEl>
                                        <p:attrNameLst>
                                          <p:attrName>style.visibility</p:attrName>
                                        </p:attrNameLst>
                                      </p:cBhvr>
                                      <p:to>
                                        <p:strVal val="visible"/>
                                      </p:to>
                                    </p:set>
                                    <p:animEffect transition="in" filter="blinds(horizontal)">
                                      <p:cBhvr>
                                        <p:cTn id="17" dur="500"/>
                                        <p:tgtEl>
                                          <p:spTgt spid="1378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8306">
                                            <p:txEl>
                                              <p:pRg st="3" end="3"/>
                                            </p:txEl>
                                          </p:spTgt>
                                        </p:tgtEl>
                                        <p:attrNameLst>
                                          <p:attrName>style.visibility</p:attrName>
                                        </p:attrNameLst>
                                      </p:cBhvr>
                                      <p:to>
                                        <p:strVal val="visible"/>
                                      </p:to>
                                    </p:set>
                                    <p:animEffect transition="in" filter="blinds(horizontal)">
                                      <p:cBhvr>
                                        <p:cTn id="22" dur="500"/>
                                        <p:tgtEl>
                                          <p:spTgt spid="13783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8306">
                                            <p:txEl>
                                              <p:pRg st="4" end="4"/>
                                            </p:txEl>
                                          </p:spTgt>
                                        </p:tgtEl>
                                        <p:attrNameLst>
                                          <p:attrName>style.visibility</p:attrName>
                                        </p:attrNameLst>
                                      </p:cBhvr>
                                      <p:to>
                                        <p:strVal val="visible"/>
                                      </p:to>
                                    </p:set>
                                    <p:animEffect transition="in" filter="blinds(horizontal)">
                                      <p:cBhvr>
                                        <p:cTn id="27" dur="500"/>
                                        <p:tgtEl>
                                          <p:spTgt spid="13783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78306">
                                            <p:txEl>
                                              <p:pRg st="5" end="5"/>
                                            </p:txEl>
                                          </p:spTgt>
                                        </p:tgtEl>
                                        <p:attrNameLst>
                                          <p:attrName>style.visibility</p:attrName>
                                        </p:attrNameLst>
                                      </p:cBhvr>
                                      <p:to>
                                        <p:strVal val="visible"/>
                                      </p:to>
                                    </p:set>
                                    <p:animEffect transition="in" filter="blinds(horizontal)">
                                      <p:cBhvr>
                                        <p:cTn id="32" dur="500"/>
                                        <p:tgtEl>
                                          <p:spTgt spid="13783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78306">
                                            <p:txEl>
                                              <p:pRg st="6" end="6"/>
                                            </p:txEl>
                                          </p:spTgt>
                                        </p:tgtEl>
                                        <p:attrNameLst>
                                          <p:attrName>style.visibility</p:attrName>
                                        </p:attrNameLst>
                                      </p:cBhvr>
                                      <p:to>
                                        <p:strVal val="visible"/>
                                      </p:to>
                                    </p:set>
                                    <p:animEffect transition="in" filter="blinds(horizontal)">
                                      <p:cBhvr>
                                        <p:cTn id="37" dur="500"/>
                                        <p:tgtEl>
                                          <p:spTgt spid="137830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78306">
                                            <p:txEl>
                                              <p:pRg st="7" end="7"/>
                                            </p:txEl>
                                          </p:spTgt>
                                        </p:tgtEl>
                                        <p:attrNameLst>
                                          <p:attrName>style.visibility</p:attrName>
                                        </p:attrNameLst>
                                      </p:cBhvr>
                                      <p:to>
                                        <p:strVal val="visible"/>
                                      </p:to>
                                    </p:set>
                                    <p:animEffect transition="in" filter="blinds(horizontal)">
                                      <p:cBhvr>
                                        <p:cTn id="42" dur="500"/>
                                        <p:tgtEl>
                                          <p:spTgt spid="137830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78306">
                                            <p:txEl>
                                              <p:pRg st="8" end="8"/>
                                            </p:txEl>
                                          </p:spTgt>
                                        </p:tgtEl>
                                        <p:attrNameLst>
                                          <p:attrName>style.visibility</p:attrName>
                                        </p:attrNameLst>
                                      </p:cBhvr>
                                      <p:to>
                                        <p:strVal val="visible"/>
                                      </p:to>
                                    </p:set>
                                    <p:animEffect transition="in" filter="blinds(horizontal)">
                                      <p:cBhvr>
                                        <p:cTn id="47" dur="500"/>
                                        <p:tgtEl>
                                          <p:spTgt spid="13783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6"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9F1530FC-E3FA-4AAA-89A0-89F4A562E760}" type="slidenum">
              <a:rPr lang="en-US"/>
              <a:pPr>
                <a:defRPr/>
              </a:pPr>
              <a:t>37</a:t>
            </a:fld>
            <a:endParaRPr lang="en-US"/>
          </a:p>
        </p:txBody>
      </p:sp>
      <p:sp>
        <p:nvSpPr>
          <p:cNvPr id="1380354" name="Rectangle 2"/>
          <p:cNvSpPr>
            <a:spLocks noGrp="1" noChangeArrowheads="1"/>
          </p:cNvSpPr>
          <p:nvPr>
            <p:ph type="body" idx="1"/>
          </p:nvPr>
        </p:nvSpPr>
        <p:spPr/>
        <p:txBody>
          <a:bodyPr lIns="90488" tIns="44450" rIns="90488" bIns="44450"/>
          <a:lstStyle/>
          <a:p>
            <a:pPr eaLnBrk="1" hangingPunct="1"/>
            <a:r>
              <a:rPr lang="en-US" altLang="en-US" smtClean="0"/>
              <a:t>Remedies</a:t>
            </a:r>
          </a:p>
          <a:p>
            <a:pPr lvl="1" eaLnBrk="1" hangingPunct="1"/>
            <a:r>
              <a:rPr lang="en-US" altLang="en-US" smtClean="0"/>
              <a:t>Injunctions</a:t>
            </a:r>
          </a:p>
          <a:p>
            <a:pPr lvl="1" eaLnBrk="1" hangingPunct="1"/>
            <a:r>
              <a:rPr lang="en-US" altLang="en-US" smtClean="0"/>
              <a:t>Back pay</a:t>
            </a:r>
          </a:p>
          <a:p>
            <a:pPr lvl="1" eaLnBrk="1" hangingPunct="1"/>
            <a:r>
              <a:rPr lang="en-US" altLang="en-US" smtClean="0"/>
              <a:t>Punitive damages</a:t>
            </a:r>
          </a:p>
          <a:p>
            <a:pPr lvl="1" eaLnBrk="1" hangingPunct="1"/>
            <a:r>
              <a:rPr lang="en-US" altLang="en-US" smtClean="0"/>
              <a:t>Affirmative action</a:t>
            </a:r>
          </a:p>
          <a:p>
            <a:pPr lvl="1" eaLnBrk="1" hangingPunct="1"/>
            <a:r>
              <a:rPr lang="en-US" altLang="en-US" smtClean="0"/>
              <a:t>Attorneys’ fees</a:t>
            </a:r>
          </a:p>
        </p:txBody>
      </p:sp>
      <p:sp>
        <p:nvSpPr>
          <p:cNvPr id="1380356" name="Rectangle 4"/>
          <p:cNvSpPr>
            <a:spLocks noGrp="1" noChangeArrowheads="1"/>
          </p:cNvSpPr>
          <p:nvPr>
            <p:ph type="title"/>
          </p:nvPr>
        </p:nvSpPr>
        <p:spPr/>
        <p:txBody>
          <a:bodyPr/>
          <a:lstStyle/>
          <a:p>
            <a:pPr eaLnBrk="1" hangingPunct="1">
              <a:defRPr/>
            </a:pPr>
            <a:r>
              <a:rPr lang="en-US" smtClean="0"/>
              <a:t>Title VII 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0354">
                                            <p:txEl>
                                              <p:pRg st="0" end="0"/>
                                            </p:txEl>
                                          </p:spTgt>
                                        </p:tgtEl>
                                        <p:attrNameLst>
                                          <p:attrName>style.visibility</p:attrName>
                                        </p:attrNameLst>
                                      </p:cBhvr>
                                      <p:to>
                                        <p:strVal val="visible"/>
                                      </p:to>
                                    </p:set>
                                    <p:animEffect transition="in" filter="blinds(horizontal)">
                                      <p:cBhvr>
                                        <p:cTn id="7" dur="500"/>
                                        <p:tgtEl>
                                          <p:spTgt spid="1380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0354">
                                            <p:txEl>
                                              <p:pRg st="1" end="1"/>
                                            </p:txEl>
                                          </p:spTgt>
                                        </p:tgtEl>
                                        <p:attrNameLst>
                                          <p:attrName>style.visibility</p:attrName>
                                        </p:attrNameLst>
                                      </p:cBhvr>
                                      <p:to>
                                        <p:strVal val="visible"/>
                                      </p:to>
                                    </p:set>
                                    <p:animEffect transition="in" filter="blinds(horizontal)">
                                      <p:cBhvr>
                                        <p:cTn id="12" dur="500"/>
                                        <p:tgtEl>
                                          <p:spTgt spid="13803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0354">
                                            <p:txEl>
                                              <p:pRg st="2" end="2"/>
                                            </p:txEl>
                                          </p:spTgt>
                                        </p:tgtEl>
                                        <p:attrNameLst>
                                          <p:attrName>style.visibility</p:attrName>
                                        </p:attrNameLst>
                                      </p:cBhvr>
                                      <p:to>
                                        <p:strVal val="visible"/>
                                      </p:to>
                                    </p:set>
                                    <p:animEffect transition="in" filter="blinds(horizontal)">
                                      <p:cBhvr>
                                        <p:cTn id="17" dur="500"/>
                                        <p:tgtEl>
                                          <p:spTgt spid="13803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80354">
                                            <p:txEl>
                                              <p:pRg st="3" end="3"/>
                                            </p:txEl>
                                          </p:spTgt>
                                        </p:tgtEl>
                                        <p:attrNameLst>
                                          <p:attrName>style.visibility</p:attrName>
                                        </p:attrNameLst>
                                      </p:cBhvr>
                                      <p:to>
                                        <p:strVal val="visible"/>
                                      </p:to>
                                    </p:set>
                                    <p:animEffect transition="in" filter="blinds(horizontal)">
                                      <p:cBhvr>
                                        <p:cTn id="22" dur="500"/>
                                        <p:tgtEl>
                                          <p:spTgt spid="13803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80354">
                                            <p:txEl>
                                              <p:pRg st="4" end="4"/>
                                            </p:txEl>
                                          </p:spTgt>
                                        </p:tgtEl>
                                        <p:attrNameLst>
                                          <p:attrName>style.visibility</p:attrName>
                                        </p:attrNameLst>
                                      </p:cBhvr>
                                      <p:to>
                                        <p:strVal val="visible"/>
                                      </p:to>
                                    </p:set>
                                    <p:animEffect transition="in" filter="blinds(horizontal)">
                                      <p:cBhvr>
                                        <p:cTn id="27" dur="500"/>
                                        <p:tgtEl>
                                          <p:spTgt spid="13803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80354">
                                            <p:txEl>
                                              <p:pRg st="5" end="5"/>
                                            </p:txEl>
                                          </p:spTgt>
                                        </p:tgtEl>
                                        <p:attrNameLst>
                                          <p:attrName>style.visibility</p:attrName>
                                        </p:attrNameLst>
                                      </p:cBhvr>
                                      <p:to>
                                        <p:strVal val="visible"/>
                                      </p:to>
                                    </p:set>
                                    <p:animEffect transition="in" filter="blinds(horizontal)">
                                      <p:cBhvr>
                                        <p:cTn id="32" dur="500"/>
                                        <p:tgtEl>
                                          <p:spTgt spid="13803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4"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51DBB9DE-68D8-48E9-B082-5B749F17A59C}" type="slidenum">
              <a:rPr lang="en-US"/>
              <a:pPr>
                <a:defRPr/>
              </a:pPr>
              <a:t>38</a:t>
            </a:fld>
            <a:endParaRPr lang="en-US"/>
          </a:p>
        </p:txBody>
      </p:sp>
      <p:sp>
        <p:nvSpPr>
          <p:cNvPr id="1382403" name="Rectangle 3"/>
          <p:cNvSpPr>
            <a:spLocks noGrp="1" noChangeArrowheads="1"/>
          </p:cNvSpPr>
          <p:nvPr>
            <p:ph type="body" idx="1"/>
          </p:nvPr>
        </p:nvSpPr>
        <p:spPr>
          <a:xfrm>
            <a:off x="1066800" y="1600200"/>
            <a:ext cx="8077200" cy="4525963"/>
          </a:xfrm>
        </p:spPr>
        <p:txBody>
          <a:bodyPr lIns="90488" tIns="44450" rIns="90488" bIns="44450"/>
          <a:lstStyle/>
          <a:p>
            <a:pPr eaLnBrk="1" hangingPunct="1">
              <a:spcBef>
                <a:spcPts val="863"/>
              </a:spcBef>
            </a:pPr>
            <a:r>
              <a:rPr lang="en-US" altLang="en-US" sz="3200" smtClean="0"/>
              <a:t>Age Discrimination in Employment Act of 1967</a:t>
            </a:r>
          </a:p>
          <a:p>
            <a:pPr lvl="1" eaLnBrk="1" hangingPunct="1">
              <a:spcBef>
                <a:spcPts val="863"/>
              </a:spcBef>
            </a:pPr>
            <a:r>
              <a:rPr lang="en-US" altLang="en-US" sz="2800" smtClean="0"/>
              <a:t>Applies to employers with 20 or more employees</a:t>
            </a:r>
          </a:p>
          <a:p>
            <a:pPr lvl="1" eaLnBrk="1" hangingPunct="1">
              <a:spcBef>
                <a:spcPts val="863"/>
              </a:spcBef>
            </a:pPr>
            <a:r>
              <a:rPr lang="en-US" altLang="en-US" sz="2800" smtClean="0"/>
              <a:t>Protects those who are 40 years of age</a:t>
            </a:r>
          </a:p>
          <a:p>
            <a:pPr eaLnBrk="1" hangingPunct="1">
              <a:spcBef>
                <a:spcPts val="863"/>
              </a:spcBef>
            </a:pPr>
            <a:r>
              <a:rPr lang="en-US" altLang="en-US" sz="3200" b="1" smtClean="0">
                <a:solidFill>
                  <a:srgbClr val="FFFF00"/>
                </a:solidFill>
              </a:rPr>
              <a:t>Case 21.7   </a:t>
            </a:r>
            <a:r>
              <a:rPr lang="en-US" altLang="en-US" sz="3200" b="1" i="1" smtClean="0"/>
              <a:t>Gonzalez v. El Dia, Inc. </a:t>
            </a:r>
            <a:r>
              <a:rPr lang="en-US" altLang="en-US" sz="3200" b="1" smtClean="0"/>
              <a:t>(2002)</a:t>
            </a:r>
          </a:p>
          <a:p>
            <a:pPr lvl="1" eaLnBrk="1" hangingPunct="1">
              <a:spcBef>
                <a:spcPts val="863"/>
              </a:spcBef>
            </a:pPr>
            <a:r>
              <a:rPr lang="en-US" altLang="en-US" sz="2800" smtClean="0"/>
              <a:t>What remarks were made about Ms. Gonzalez related to her age?</a:t>
            </a:r>
          </a:p>
          <a:p>
            <a:pPr lvl="1" eaLnBrk="1" hangingPunct="1">
              <a:spcBef>
                <a:spcPts val="863"/>
              </a:spcBef>
            </a:pPr>
            <a:r>
              <a:rPr lang="en-US" altLang="en-US" sz="2800" smtClean="0"/>
              <a:t>What was it not discrimination?</a:t>
            </a:r>
          </a:p>
        </p:txBody>
      </p:sp>
      <p:sp>
        <p:nvSpPr>
          <p:cNvPr id="1382404" name="Rectangle 4"/>
          <p:cNvSpPr>
            <a:spLocks noGrp="1" noChangeArrowheads="1"/>
          </p:cNvSpPr>
          <p:nvPr>
            <p:ph type="title"/>
          </p:nvPr>
        </p:nvSpPr>
        <p:spPr/>
        <p:txBody>
          <a:bodyPr/>
          <a:lstStyle/>
          <a:p>
            <a:pPr eaLnBrk="1" hangingPunct="1">
              <a:defRPr/>
            </a:pPr>
            <a:r>
              <a:rPr lang="en-US" sz="4400" dirty="0" smtClean="0"/>
              <a:t>Other Antidiscrimination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03">
                                            <p:txEl>
                                              <p:pRg st="0" end="0"/>
                                            </p:txEl>
                                          </p:spTgt>
                                        </p:tgtEl>
                                        <p:attrNameLst>
                                          <p:attrName>style.visibility</p:attrName>
                                        </p:attrNameLst>
                                      </p:cBhvr>
                                      <p:to>
                                        <p:strVal val="visible"/>
                                      </p:to>
                                    </p:set>
                                    <p:animEffect transition="in" filter="blinds(horizontal)">
                                      <p:cBhvr>
                                        <p:cTn id="7" dur="500"/>
                                        <p:tgtEl>
                                          <p:spTgt spid="138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403">
                                            <p:txEl>
                                              <p:pRg st="1" end="1"/>
                                            </p:txEl>
                                          </p:spTgt>
                                        </p:tgtEl>
                                        <p:attrNameLst>
                                          <p:attrName>style.visibility</p:attrName>
                                        </p:attrNameLst>
                                      </p:cBhvr>
                                      <p:to>
                                        <p:strVal val="visible"/>
                                      </p:to>
                                    </p:set>
                                    <p:animEffect transition="in" filter="blinds(horizontal)">
                                      <p:cBhvr>
                                        <p:cTn id="12" dur="500"/>
                                        <p:tgtEl>
                                          <p:spTgt spid="138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403">
                                            <p:txEl>
                                              <p:pRg st="2" end="2"/>
                                            </p:txEl>
                                          </p:spTgt>
                                        </p:tgtEl>
                                        <p:attrNameLst>
                                          <p:attrName>style.visibility</p:attrName>
                                        </p:attrNameLst>
                                      </p:cBhvr>
                                      <p:to>
                                        <p:strVal val="visible"/>
                                      </p:to>
                                    </p:set>
                                    <p:animEffect transition="in" filter="blinds(horizontal)">
                                      <p:cBhvr>
                                        <p:cTn id="17" dur="500"/>
                                        <p:tgtEl>
                                          <p:spTgt spid="1382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82403">
                                            <p:txEl>
                                              <p:pRg st="3" end="3"/>
                                            </p:txEl>
                                          </p:spTgt>
                                        </p:tgtEl>
                                        <p:attrNameLst>
                                          <p:attrName>style.visibility</p:attrName>
                                        </p:attrNameLst>
                                      </p:cBhvr>
                                      <p:to>
                                        <p:strVal val="visible"/>
                                      </p:to>
                                    </p:set>
                                    <p:animEffect transition="in" filter="blinds(horizontal)">
                                      <p:cBhvr>
                                        <p:cTn id="22" dur="500"/>
                                        <p:tgtEl>
                                          <p:spTgt spid="1382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82403">
                                            <p:txEl>
                                              <p:pRg st="4" end="4"/>
                                            </p:txEl>
                                          </p:spTgt>
                                        </p:tgtEl>
                                        <p:attrNameLst>
                                          <p:attrName>style.visibility</p:attrName>
                                        </p:attrNameLst>
                                      </p:cBhvr>
                                      <p:to>
                                        <p:strVal val="visible"/>
                                      </p:to>
                                    </p:set>
                                    <p:animEffect transition="in" filter="blinds(horizontal)">
                                      <p:cBhvr>
                                        <p:cTn id="27" dur="500"/>
                                        <p:tgtEl>
                                          <p:spTgt spid="13824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82403">
                                            <p:txEl>
                                              <p:pRg st="5" end="5"/>
                                            </p:txEl>
                                          </p:spTgt>
                                        </p:tgtEl>
                                        <p:attrNameLst>
                                          <p:attrName>style.visibility</p:attrName>
                                        </p:attrNameLst>
                                      </p:cBhvr>
                                      <p:to>
                                        <p:strVal val="visible"/>
                                      </p:to>
                                    </p:set>
                                    <p:animEffect transition="in" filter="blinds(horizontal)">
                                      <p:cBhvr>
                                        <p:cTn id="32" dur="500"/>
                                        <p:tgtEl>
                                          <p:spTgt spid="138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pPr>
              <a:defRPr/>
            </a:pPr>
            <a:r>
              <a:rPr lang="en-US"/>
              <a:t>21-</a:t>
            </a:r>
            <a:fld id="{D87F17EC-D16C-4FD8-B9C0-8BDE95AD65CA}" type="slidenum">
              <a:rPr lang="en-US"/>
              <a:pPr>
                <a:defRPr/>
              </a:pPr>
              <a:t>3</a:t>
            </a:fld>
            <a:endParaRPr lang="en-US"/>
          </a:p>
        </p:txBody>
      </p:sp>
      <p:sp>
        <p:nvSpPr>
          <p:cNvPr id="1396738" name="Rectangle 2"/>
          <p:cNvSpPr>
            <a:spLocks noGrp="1" noChangeArrowheads="1"/>
          </p:cNvSpPr>
          <p:nvPr>
            <p:ph type="title" idx="4294967295"/>
          </p:nvPr>
        </p:nvSpPr>
        <p:spPr>
          <a:xfrm>
            <a:off x="609600" y="304800"/>
            <a:ext cx="8077200" cy="1143000"/>
          </a:xfrm>
        </p:spPr>
        <p:txBody>
          <a:bodyPr/>
          <a:lstStyle/>
          <a:p>
            <a:pPr eaLnBrk="1" hangingPunct="1">
              <a:lnSpc>
                <a:spcPct val="90000"/>
              </a:lnSpc>
              <a:defRPr/>
            </a:pPr>
            <a:r>
              <a:rPr lang="en-US" sz="4000" dirty="0" smtClean="0"/>
              <a:t>Employment Discrimination – Federal Law</a:t>
            </a:r>
          </a:p>
        </p:txBody>
      </p:sp>
      <p:graphicFrame>
        <p:nvGraphicFramePr>
          <p:cNvPr id="1396788" name="Group 52"/>
          <p:cNvGraphicFramePr>
            <a:graphicFrameLocks noGrp="1"/>
          </p:cNvGraphicFramePr>
          <p:nvPr>
            <p:ph/>
          </p:nvPr>
        </p:nvGraphicFramePr>
        <p:xfrm>
          <a:off x="1143000" y="1582738"/>
          <a:ext cx="8001000" cy="4940306"/>
        </p:xfrm>
        <a:graphic>
          <a:graphicData uri="http://schemas.openxmlformats.org/drawingml/2006/table">
            <a:tbl>
              <a:tblPr/>
              <a:tblGrid>
                <a:gridCol w="2819400"/>
                <a:gridCol w="781050"/>
                <a:gridCol w="4400550"/>
              </a:tblGrid>
              <a:tr h="39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Statute</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Date</a:t>
                      </a:r>
                    </a:p>
                  </a:txBody>
                  <a:tcPr marT="45722" marB="4572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Provisions</a:t>
                      </a:r>
                    </a:p>
                  </a:txBody>
                  <a:tcPr marT="45722" marB="45722" horzOverflow="overflow">
                    <a:lnL>
                      <a:noFill/>
                    </a:lnL>
                    <a:lnR cap="flat">
                      <a:noFill/>
                    </a:lnR>
                    <a:lnT cap="flat">
                      <a:noFill/>
                    </a:lnT>
                    <a:lnB>
                      <a:noFill/>
                    </a:lnB>
                    <a:lnTlToBr>
                      <a:noFill/>
                    </a:lnTlToBr>
                    <a:lnBlToTr>
                      <a:noFill/>
                    </a:lnBlToTr>
                    <a:noFill/>
                  </a:tcPr>
                </a:tc>
              </a:tr>
              <a:tr h="45440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Americans with Disabilities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29 U.S.C. </a:t>
                      </a: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 12101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Civil Rights Act of 1991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42 U.S.C. </a:t>
                      </a: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 1981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Glass Ceiling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42 U.S.C. </a:t>
                      </a: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 2000e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Family and Medical Leave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29 U.S.C. </a:t>
                      </a: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 2601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Lilly Ledbetter Fair Pay Act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42 USC § 2000a</a:t>
                      </a: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1990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1991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1991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1993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cs typeface="Times New Roman" pitchFamily="18" charset="0"/>
                        </a:rPr>
                        <a:t>2009</a:t>
                      </a:r>
                      <a:endParaRPr kumimoji="0" lang="en-US" sz="1600" b="0" i="0" u="none" strike="noStrike" cap="none" normalizeH="0" baseline="0" dirty="0" smtClean="0">
                        <a:ln>
                          <a:noFill/>
                        </a:ln>
                        <a:solidFill>
                          <a:schemeClr val="bg1"/>
                        </a:solidFill>
                        <a:effectLst/>
                        <a:latin typeface="Times New Roman" pitchFamily="18" charset="0"/>
                      </a:endParaRPr>
                    </a:p>
                  </a:txBody>
                  <a:tcPr marT="45722" marB="4572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Prohibits discrimination against the handicapped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Clarifies disparate impact suit requirements; clarifies the meaning of “business necessity” and “job related”; changes some Supreme Court decisions (</a:t>
                      </a:r>
                      <a:r>
                        <a:rPr kumimoji="0" lang="en-US" sz="1600" b="0" i="1" u="none" strike="noStrike" cap="none" normalizeH="0" baseline="0" dirty="0" smtClean="0">
                          <a:ln>
                            <a:noFill/>
                          </a:ln>
                          <a:solidFill>
                            <a:schemeClr val="bg1"/>
                          </a:solidFill>
                          <a:effectLst/>
                          <a:latin typeface="Times New Roman" pitchFamily="18" charset="0"/>
                        </a:rPr>
                        <a:t>Wards Cove</a:t>
                      </a:r>
                      <a:r>
                        <a:rPr kumimoji="0" lang="en-US" sz="1600" b="0" i="0" u="none" strike="noStrike" cap="none" normalizeH="0" baseline="0" dirty="0" smtClean="0">
                          <a:ln>
                            <a:noFill/>
                          </a:ln>
                          <a:solidFill>
                            <a:schemeClr val="bg1"/>
                          </a:solidFill>
                          <a:effectLst/>
                          <a:latin typeface="Times New Roman" pitchFamily="18" charset="0"/>
                        </a:rPr>
                        <a:t>); punitive damage recovery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Creates commission to study barriers to women entering management and decision-making positions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Establishes 12 weeks of leave for medical or family reasons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rPr>
                        <a:t>Changes the recovery period for back pay</a:t>
                      </a:r>
                    </a:p>
                  </a:txBody>
                  <a:tcPr marT="45722" marB="45722"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6788"/>
                                        </p:tgtEl>
                                        <p:attrNameLst>
                                          <p:attrName>style.visibility</p:attrName>
                                        </p:attrNameLst>
                                      </p:cBhvr>
                                      <p:to>
                                        <p:strVal val="visible"/>
                                      </p:to>
                                    </p:set>
                                    <p:animEffect transition="in" filter="blinds(horizontal)">
                                      <p:cBhvr>
                                        <p:cTn id="7" dur="500"/>
                                        <p:tgtEl>
                                          <p:spTgt spid="139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400" dirty="0" smtClean="0"/>
              <a:t>Other Antidiscrimination Laws</a:t>
            </a:r>
            <a:endParaRPr lang="en-US" sz="4400" dirty="0"/>
          </a:p>
        </p:txBody>
      </p:sp>
      <p:sp>
        <p:nvSpPr>
          <p:cNvPr id="41987" name="Content Placeholder 2"/>
          <p:cNvSpPr>
            <a:spLocks noGrp="1"/>
          </p:cNvSpPr>
          <p:nvPr>
            <p:ph idx="1"/>
          </p:nvPr>
        </p:nvSpPr>
        <p:spPr/>
        <p:txBody>
          <a:bodyPr/>
          <a:lstStyle/>
          <a:p>
            <a:pPr eaLnBrk="1" hangingPunct="1"/>
            <a:r>
              <a:rPr lang="en-US" altLang="en-US" smtClean="0"/>
              <a:t>Equal Pay Act of 1963</a:t>
            </a:r>
          </a:p>
          <a:p>
            <a:pPr lvl="1" eaLnBrk="1" hangingPunct="1"/>
            <a:r>
              <a:rPr lang="en-US" altLang="en-US" smtClean="0"/>
              <a:t>Equal pay for equal work</a:t>
            </a:r>
          </a:p>
          <a:p>
            <a:pPr eaLnBrk="1" hangingPunct="1"/>
            <a:r>
              <a:rPr lang="en-US" altLang="en-US" smtClean="0"/>
              <a:t>Communicable Diseases in the Workplace</a:t>
            </a:r>
          </a:p>
          <a:p>
            <a:pPr lvl="1" eaLnBrk="1" hangingPunct="1"/>
            <a:r>
              <a:rPr lang="en-US" altLang="en-US" i="1" smtClean="0"/>
              <a:t>Arline</a:t>
            </a:r>
            <a:r>
              <a:rPr lang="en-US" altLang="en-US" smtClean="0"/>
              <a:t> case held that employer could not discriminate on the basis of tuberculosis</a:t>
            </a:r>
          </a:p>
          <a:p>
            <a:endParaRPr lang="en-US" altLang="en-US" smtClean="0"/>
          </a:p>
        </p:txBody>
      </p:sp>
      <p:sp>
        <p:nvSpPr>
          <p:cNvPr id="4" name="Slide Number Placeholder 3"/>
          <p:cNvSpPr>
            <a:spLocks noGrp="1"/>
          </p:cNvSpPr>
          <p:nvPr>
            <p:ph type="sldNum" sz="quarter" idx="10"/>
          </p:nvPr>
        </p:nvSpPr>
        <p:spPr/>
        <p:txBody>
          <a:bodyPr/>
          <a:lstStyle/>
          <a:p>
            <a:pPr>
              <a:defRPr/>
            </a:pPr>
            <a:r>
              <a:rPr lang="en-US"/>
              <a:t>21-</a:t>
            </a:r>
            <a:fld id="{0D603DBA-2115-4A5A-BFFB-4EE0BF286242}" type="slidenum">
              <a:rPr lang="en-US"/>
              <a:pPr>
                <a:defRPr/>
              </a:pPr>
              <a:t>39</a:t>
            </a:fld>
            <a:endParaRPr lang="en-US"/>
          </a:p>
        </p:txBody>
      </p:sp>
    </p:spTree>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ABB9D3EF-B98E-4D2B-832B-6BC9C4D319FC}" type="slidenum">
              <a:rPr lang="en-US"/>
              <a:pPr>
                <a:defRPr/>
              </a:pPr>
              <a:t>40</a:t>
            </a:fld>
            <a:endParaRPr lang="en-US"/>
          </a:p>
        </p:txBody>
      </p:sp>
      <p:sp>
        <p:nvSpPr>
          <p:cNvPr id="1384450" name="Rectangle 2"/>
          <p:cNvSpPr>
            <a:spLocks noGrp="1" noChangeArrowheads="1"/>
          </p:cNvSpPr>
          <p:nvPr>
            <p:ph type="body" idx="1"/>
          </p:nvPr>
        </p:nvSpPr>
        <p:spPr>
          <a:xfrm>
            <a:off x="1066800" y="1600200"/>
            <a:ext cx="7696200" cy="4648200"/>
          </a:xfrm>
        </p:spPr>
        <p:txBody>
          <a:bodyPr lIns="90488" tIns="44450" rIns="90488" bIns="44450"/>
          <a:lstStyle/>
          <a:p>
            <a:pPr eaLnBrk="1" hangingPunct="1">
              <a:lnSpc>
                <a:spcPct val="90000"/>
              </a:lnSpc>
              <a:spcBef>
                <a:spcPts val="763"/>
              </a:spcBef>
            </a:pPr>
            <a:r>
              <a:rPr lang="en-US" altLang="en-US" sz="3200" smtClean="0"/>
              <a:t>Rehabilitation Act of 1973</a:t>
            </a:r>
          </a:p>
          <a:p>
            <a:pPr lvl="1" eaLnBrk="1" hangingPunct="1">
              <a:lnSpc>
                <a:spcPct val="90000"/>
              </a:lnSpc>
              <a:spcBef>
                <a:spcPts val="763"/>
              </a:spcBef>
            </a:pPr>
            <a:r>
              <a:rPr lang="en-US" altLang="en-US" sz="2800" smtClean="0"/>
              <a:t>Protection for handicapped</a:t>
            </a:r>
          </a:p>
          <a:p>
            <a:pPr lvl="1" eaLnBrk="1" hangingPunct="1">
              <a:lnSpc>
                <a:spcPct val="90000"/>
              </a:lnSpc>
              <a:spcBef>
                <a:spcPts val="763"/>
              </a:spcBef>
            </a:pPr>
            <a:r>
              <a:rPr lang="en-US" altLang="en-US" sz="2800" smtClean="0"/>
              <a:t>Enforced by Labor Department</a:t>
            </a:r>
          </a:p>
          <a:p>
            <a:pPr lvl="1" eaLnBrk="1" hangingPunct="1">
              <a:lnSpc>
                <a:spcPct val="90000"/>
              </a:lnSpc>
              <a:spcBef>
                <a:spcPts val="763"/>
              </a:spcBef>
            </a:pPr>
            <a:r>
              <a:rPr lang="en-US" altLang="en-US" sz="2800" smtClean="0"/>
              <a:t>Must make reasonable accommodations for handicapped</a:t>
            </a:r>
          </a:p>
          <a:p>
            <a:pPr lvl="1" eaLnBrk="1" hangingPunct="1">
              <a:lnSpc>
                <a:spcPct val="90000"/>
              </a:lnSpc>
              <a:spcBef>
                <a:spcPts val="763"/>
              </a:spcBef>
            </a:pPr>
            <a:r>
              <a:rPr lang="en-US" altLang="en-US" sz="2800" smtClean="0"/>
              <a:t>Employers covered:</a:t>
            </a:r>
          </a:p>
          <a:p>
            <a:pPr lvl="2" eaLnBrk="1" hangingPunct="1">
              <a:lnSpc>
                <a:spcPct val="90000"/>
              </a:lnSpc>
              <a:spcBef>
                <a:spcPts val="763"/>
              </a:spcBef>
            </a:pPr>
            <a:r>
              <a:rPr lang="en-US" altLang="en-US" sz="2400" smtClean="0"/>
              <a:t>Federal contacts over $2,500</a:t>
            </a:r>
          </a:p>
          <a:p>
            <a:pPr lvl="2" eaLnBrk="1" hangingPunct="1">
              <a:lnSpc>
                <a:spcPct val="90000"/>
              </a:lnSpc>
              <a:spcBef>
                <a:spcPts val="763"/>
              </a:spcBef>
            </a:pPr>
            <a:r>
              <a:rPr lang="en-US" altLang="en-US" sz="2400" smtClean="0"/>
              <a:t>States and municipalities</a:t>
            </a:r>
          </a:p>
          <a:p>
            <a:pPr lvl="1" eaLnBrk="1" hangingPunct="1">
              <a:lnSpc>
                <a:spcPct val="90000"/>
              </a:lnSpc>
              <a:spcBef>
                <a:spcPts val="763"/>
              </a:spcBef>
            </a:pPr>
            <a:r>
              <a:rPr lang="en-US" altLang="en-US" sz="2800" smtClean="0"/>
              <a:t>Covers:  Diabetes, epilepsy, heart diseases, cancer, retardation, blindness, deaf persons, former drug addicts and alcoholics</a:t>
            </a:r>
          </a:p>
        </p:txBody>
      </p:sp>
      <p:sp>
        <p:nvSpPr>
          <p:cNvPr id="1384453" name="Rectangle 5"/>
          <p:cNvSpPr>
            <a:spLocks noGrp="1" noChangeArrowheads="1"/>
          </p:cNvSpPr>
          <p:nvPr>
            <p:ph type="title"/>
          </p:nvPr>
        </p:nvSpPr>
        <p:spPr/>
        <p:txBody>
          <a:bodyPr/>
          <a:lstStyle/>
          <a:p>
            <a:pPr eaLnBrk="1" hangingPunct="1">
              <a:defRPr/>
            </a:pPr>
            <a:r>
              <a:rPr lang="en-US" sz="4400" dirty="0" smtClean="0"/>
              <a:t>Other Antidiscrimination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4450">
                                            <p:txEl>
                                              <p:pRg st="0" end="0"/>
                                            </p:txEl>
                                          </p:spTgt>
                                        </p:tgtEl>
                                        <p:attrNameLst>
                                          <p:attrName>style.visibility</p:attrName>
                                        </p:attrNameLst>
                                      </p:cBhvr>
                                      <p:to>
                                        <p:strVal val="visible"/>
                                      </p:to>
                                    </p:set>
                                    <p:animEffect transition="in" filter="blinds(horizontal)">
                                      <p:cBhvr>
                                        <p:cTn id="7" dur="500"/>
                                        <p:tgtEl>
                                          <p:spTgt spid="1384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4450">
                                            <p:txEl>
                                              <p:pRg st="1" end="1"/>
                                            </p:txEl>
                                          </p:spTgt>
                                        </p:tgtEl>
                                        <p:attrNameLst>
                                          <p:attrName>style.visibility</p:attrName>
                                        </p:attrNameLst>
                                      </p:cBhvr>
                                      <p:to>
                                        <p:strVal val="visible"/>
                                      </p:to>
                                    </p:set>
                                    <p:animEffect transition="in" filter="blinds(horizontal)">
                                      <p:cBhvr>
                                        <p:cTn id="12" dur="500"/>
                                        <p:tgtEl>
                                          <p:spTgt spid="13844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4450">
                                            <p:txEl>
                                              <p:pRg st="2" end="2"/>
                                            </p:txEl>
                                          </p:spTgt>
                                        </p:tgtEl>
                                        <p:attrNameLst>
                                          <p:attrName>style.visibility</p:attrName>
                                        </p:attrNameLst>
                                      </p:cBhvr>
                                      <p:to>
                                        <p:strVal val="visible"/>
                                      </p:to>
                                    </p:set>
                                    <p:animEffect transition="in" filter="blinds(horizontal)">
                                      <p:cBhvr>
                                        <p:cTn id="17" dur="500"/>
                                        <p:tgtEl>
                                          <p:spTgt spid="13844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84450">
                                            <p:txEl>
                                              <p:pRg st="3" end="3"/>
                                            </p:txEl>
                                          </p:spTgt>
                                        </p:tgtEl>
                                        <p:attrNameLst>
                                          <p:attrName>style.visibility</p:attrName>
                                        </p:attrNameLst>
                                      </p:cBhvr>
                                      <p:to>
                                        <p:strVal val="visible"/>
                                      </p:to>
                                    </p:set>
                                    <p:animEffect transition="in" filter="blinds(horizontal)">
                                      <p:cBhvr>
                                        <p:cTn id="22" dur="500"/>
                                        <p:tgtEl>
                                          <p:spTgt spid="138445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84450">
                                            <p:txEl>
                                              <p:pRg st="4" end="4"/>
                                            </p:txEl>
                                          </p:spTgt>
                                        </p:tgtEl>
                                        <p:attrNameLst>
                                          <p:attrName>style.visibility</p:attrName>
                                        </p:attrNameLst>
                                      </p:cBhvr>
                                      <p:to>
                                        <p:strVal val="visible"/>
                                      </p:to>
                                    </p:set>
                                    <p:animEffect transition="in" filter="blinds(horizontal)">
                                      <p:cBhvr>
                                        <p:cTn id="27" dur="500"/>
                                        <p:tgtEl>
                                          <p:spTgt spid="1384450">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84450">
                                            <p:txEl>
                                              <p:pRg st="5" end="5"/>
                                            </p:txEl>
                                          </p:spTgt>
                                        </p:tgtEl>
                                        <p:attrNameLst>
                                          <p:attrName>style.visibility</p:attrName>
                                        </p:attrNameLst>
                                      </p:cBhvr>
                                      <p:to>
                                        <p:strVal val="visible"/>
                                      </p:to>
                                    </p:set>
                                    <p:animEffect transition="in" filter="blinds(horizontal)">
                                      <p:cBhvr>
                                        <p:cTn id="30" dur="500"/>
                                        <p:tgtEl>
                                          <p:spTgt spid="1384450">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84450">
                                            <p:txEl>
                                              <p:pRg st="6" end="6"/>
                                            </p:txEl>
                                          </p:spTgt>
                                        </p:tgtEl>
                                        <p:attrNameLst>
                                          <p:attrName>style.visibility</p:attrName>
                                        </p:attrNameLst>
                                      </p:cBhvr>
                                      <p:to>
                                        <p:strVal val="visible"/>
                                      </p:to>
                                    </p:set>
                                    <p:animEffect transition="in" filter="blinds(horizontal)">
                                      <p:cBhvr>
                                        <p:cTn id="33" dur="500"/>
                                        <p:tgtEl>
                                          <p:spTgt spid="1384450">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84450">
                                            <p:txEl>
                                              <p:pRg st="7" end="7"/>
                                            </p:txEl>
                                          </p:spTgt>
                                        </p:tgtEl>
                                        <p:attrNameLst>
                                          <p:attrName>style.visibility</p:attrName>
                                        </p:attrNameLst>
                                      </p:cBhvr>
                                      <p:to>
                                        <p:strVal val="visible"/>
                                      </p:to>
                                    </p:set>
                                    <p:animEffect transition="in" filter="blinds(horizontal)">
                                      <p:cBhvr>
                                        <p:cTn id="38" dur="500"/>
                                        <p:tgtEl>
                                          <p:spTgt spid="13844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0"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E1BD8512-0240-4984-8475-0EE654638F39}" type="slidenum">
              <a:rPr lang="en-US"/>
              <a:pPr>
                <a:defRPr/>
              </a:pPr>
              <a:t>41</a:t>
            </a:fld>
            <a:endParaRPr lang="en-US"/>
          </a:p>
        </p:txBody>
      </p:sp>
      <p:sp>
        <p:nvSpPr>
          <p:cNvPr id="1386498"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Americans with Disabilities Act</a:t>
            </a:r>
          </a:p>
          <a:p>
            <a:pPr lvl="1" eaLnBrk="1" hangingPunct="1">
              <a:spcBef>
                <a:spcPts val="863"/>
              </a:spcBef>
            </a:pPr>
            <a:r>
              <a:rPr lang="en-US" altLang="en-US" sz="2800" smtClean="0"/>
              <a:t>Applies to employers with 15 or more employees</a:t>
            </a:r>
          </a:p>
          <a:p>
            <a:pPr lvl="1" eaLnBrk="1" hangingPunct="1">
              <a:spcBef>
                <a:spcPts val="863"/>
              </a:spcBef>
            </a:pPr>
            <a:r>
              <a:rPr lang="en-US" altLang="en-US" sz="2800" smtClean="0"/>
              <a:t>Required to make reasonable accommodations for handicapped</a:t>
            </a:r>
          </a:p>
          <a:p>
            <a:pPr lvl="2" eaLnBrk="1" hangingPunct="1">
              <a:spcBef>
                <a:spcPts val="863"/>
              </a:spcBef>
            </a:pPr>
            <a:r>
              <a:rPr lang="en-US" altLang="en-US" sz="2400" smtClean="0"/>
              <a:t>Cost, size of work force, nature of operations</a:t>
            </a:r>
          </a:p>
          <a:p>
            <a:pPr lvl="1" eaLnBrk="1" hangingPunct="1">
              <a:spcBef>
                <a:spcPts val="863"/>
              </a:spcBef>
            </a:pPr>
            <a:r>
              <a:rPr lang="en-US" altLang="en-US" sz="2800" smtClean="0"/>
              <a:t>Cannot use tests to screen out handicapped applicants</a:t>
            </a:r>
          </a:p>
          <a:p>
            <a:pPr lvl="1" eaLnBrk="1" hangingPunct="1">
              <a:spcBef>
                <a:spcPts val="863"/>
              </a:spcBef>
            </a:pPr>
            <a:r>
              <a:rPr lang="en-US" altLang="en-US" sz="2800" smtClean="0"/>
              <a:t>Local governments required to make transportation available to handicapped</a:t>
            </a:r>
          </a:p>
        </p:txBody>
      </p:sp>
      <p:sp>
        <p:nvSpPr>
          <p:cNvPr id="1386501" name="Rectangle 5"/>
          <p:cNvSpPr>
            <a:spLocks noGrp="1" noChangeArrowheads="1"/>
          </p:cNvSpPr>
          <p:nvPr>
            <p:ph type="title"/>
          </p:nvPr>
        </p:nvSpPr>
        <p:spPr/>
        <p:txBody>
          <a:bodyPr/>
          <a:lstStyle/>
          <a:p>
            <a:pPr eaLnBrk="1" hangingPunct="1">
              <a:defRPr/>
            </a:pPr>
            <a:r>
              <a:rPr lang="en-US" sz="4400" dirty="0" smtClean="0"/>
              <a:t>Other Antidiscrimination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6498">
                                            <p:txEl>
                                              <p:pRg st="0" end="0"/>
                                            </p:txEl>
                                          </p:spTgt>
                                        </p:tgtEl>
                                        <p:attrNameLst>
                                          <p:attrName>style.visibility</p:attrName>
                                        </p:attrNameLst>
                                      </p:cBhvr>
                                      <p:to>
                                        <p:strVal val="visible"/>
                                      </p:to>
                                    </p:set>
                                    <p:animEffect transition="in" filter="blinds(horizontal)">
                                      <p:cBhvr>
                                        <p:cTn id="7" dur="500"/>
                                        <p:tgtEl>
                                          <p:spTgt spid="1386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6498">
                                            <p:txEl>
                                              <p:pRg st="1" end="1"/>
                                            </p:txEl>
                                          </p:spTgt>
                                        </p:tgtEl>
                                        <p:attrNameLst>
                                          <p:attrName>style.visibility</p:attrName>
                                        </p:attrNameLst>
                                      </p:cBhvr>
                                      <p:to>
                                        <p:strVal val="visible"/>
                                      </p:to>
                                    </p:set>
                                    <p:animEffect transition="in" filter="blinds(horizontal)">
                                      <p:cBhvr>
                                        <p:cTn id="12" dur="500"/>
                                        <p:tgtEl>
                                          <p:spTgt spid="13864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6498">
                                            <p:txEl>
                                              <p:pRg st="2" end="2"/>
                                            </p:txEl>
                                          </p:spTgt>
                                        </p:tgtEl>
                                        <p:attrNameLst>
                                          <p:attrName>style.visibility</p:attrName>
                                        </p:attrNameLst>
                                      </p:cBhvr>
                                      <p:to>
                                        <p:strVal val="visible"/>
                                      </p:to>
                                    </p:set>
                                    <p:animEffect transition="in" filter="blinds(horizontal)">
                                      <p:cBhvr>
                                        <p:cTn id="17" dur="500"/>
                                        <p:tgtEl>
                                          <p:spTgt spid="138649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86498">
                                            <p:txEl>
                                              <p:pRg st="3" end="3"/>
                                            </p:txEl>
                                          </p:spTgt>
                                        </p:tgtEl>
                                        <p:attrNameLst>
                                          <p:attrName>style.visibility</p:attrName>
                                        </p:attrNameLst>
                                      </p:cBhvr>
                                      <p:to>
                                        <p:strVal val="visible"/>
                                      </p:to>
                                    </p:set>
                                    <p:animEffect transition="in" filter="blinds(horizontal)">
                                      <p:cBhvr>
                                        <p:cTn id="20" dur="500"/>
                                        <p:tgtEl>
                                          <p:spTgt spid="138649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86498">
                                            <p:txEl>
                                              <p:pRg st="4" end="4"/>
                                            </p:txEl>
                                          </p:spTgt>
                                        </p:tgtEl>
                                        <p:attrNameLst>
                                          <p:attrName>style.visibility</p:attrName>
                                        </p:attrNameLst>
                                      </p:cBhvr>
                                      <p:to>
                                        <p:strVal val="visible"/>
                                      </p:to>
                                    </p:set>
                                    <p:animEffect transition="in" filter="blinds(horizontal)">
                                      <p:cBhvr>
                                        <p:cTn id="25" dur="500"/>
                                        <p:tgtEl>
                                          <p:spTgt spid="1386498">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86498">
                                            <p:txEl>
                                              <p:pRg st="5" end="5"/>
                                            </p:txEl>
                                          </p:spTgt>
                                        </p:tgtEl>
                                        <p:attrNameLst>
                                          <p:attrName>style.visibility</p:attrName>
                                        </p:attrNameLst>
                                      </p:cBhvr>
                                      <p:to>
                                        <p:strVal val="visible"/>
                                      </p:to>
                                    </p:set>
                                    <p:animEffect transition="in" filter="blinds(horizontal)">
                                      <p:cBhvr>
                                        <p:cTn id="30" dur="500"/>
                                        <p:tgtEl>
                                          <p:spTgt spid="13864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498"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A9E3543C-748D-4C33-9BC2-C8FD2B91FF91}" type="slidenum">
              <a:rPr lang="en-US"/>
              <a:pPr>
                <a:defRPr/>
              </a:pPr>
              <a:t>42</a:t>
            </a:fld>
            <a:endParaRPr lang="en-US"/>
          </a:p>
        </p:txBody>
      </p:sp>
      <p:sp>
        <p:nvSpPr>
          <p:cNvPr id="1405954" name="Rectangle 2"/>
          <p:cNvSpPr>
            <a:spLocks noGrp="1" noChangeArrowheads="1"/>
          </p:cNvSpPr>
          <p:nvPr>
            <p:ph type="title"/>
          </p:nvPr>
        </p:nvSpPr>
        <p:spPr/>
        <p:txBody>
          <a:bodyPr/>
          <a:lstStyle/>
          <a:p>
            <a:pPr eaLnBrk="1" hangingPunct="1">
              <a:defRPr/>
            </a:pPr>
            <a:r>
              <a:rPr lang="en-US" smtClean="0"/>
              <a:t>ADA Obligations</a:t>
            </a:r>
          </a:p>
        </p:txBody>
      </p:sp>
      <p:sp>
        <p:nvSpPr>
          <p:cNvPr id="1405955" name="Rectangle 3"/>
          <p:cNvSpPr>
            <a:spLocks noGrp="1" noChangeArrowheads="1"/>
          </p:cNvSpPr>
          <p:nvPr>
            <p:ph type="body" idx="1"/>
          </p:nvPr>
        </p:nvSpPr>
        <p:spPr>
          <a:xfrm>
            <a:off x="1066800" y="1600200"/>
            <a:ext cx="7848600" cy="4876800"/>
          </a:xfrm>
        </p:spPr>
        <p:txBody>
          <a:bodyPr/>
          <a:lstStyle/>
          <a:p>
            <a:pPr eaLnBrk="1" hangingPunct="1">
              <a:spcBef>
                <a:spcPct val="0"/>
              </a:spcBef>
              <a:buFontTx/>
              <a:buNone/>
            </a:pPr>
            <a:r>
              <a:rPr lang="en-US" altLang="en-US" sz="2000" b="1" smtClean="0"/>
              <a:t>Minimizing an Employer’s ADA Risks</a:t>
            </a:r>
            <a:endParaRPr lang="en-US" altLang="en-US" sz="1400" b="1" smtClean="0"/>
          </a:p>
          <a:p>
            <a:pPr eaLnBrk="1" hangingPunct="1">
              <a:spcBef>
                <a:spcPts val="600"/>
              </a:spcBef>
              <a:buFontTx/>
              <a:buNone/>
            </a:pPr>
            <a:r>
              <a:rPr lang="en-US" altLang="en-US" sz="1800" smtClean="0"/>
              <a:t>1.	Post notices describing the provisions of the ADA in your workplace.</a:t>
            </a:r>
          </a:p>
          <a:p>
            <a:pPr eaLnBrk="1" hangingPunct="1">
              <a:spcBef>
                <a:spcPts val="600"/>
              </a:spcBef>
              <a:buFontTx/>
              <a:buNone/>
            </a:pPr>
            <a:r>
              <a:rPr lang="en-US" altLang="en-US" sz="1800" smtClean="0"/>
              <a:t>2.	Review job requirements to ensure that they bear a direct relationship to the ability to perform the essential functions of the job in question.</a:t>
            </a:r>
          </a:p>
          <a:p>
            <a:pPr eaLnBrk="1" hangingPunct="1">
              <a:spcBef>
                <a:spcPts val="600"/>
              </a:spcBef>
              <a:buFontTx/>
              <a:buNone/>
            </a:pPr>
            <a:r>
              <a:rPr lang="en-US" altLang="en-US" sz="1800" smtClean="0"/>
              <a:t>3.	Identify, in writing, the "essential functions" of a job before advertising for or interviewing potential candidates.</a:t>
            </a:r>
          </a:p>
          <a:p>
            <a:pPr eaLnBrk="1" hangingPunct="1">
              <a:spcBef>
                <a:spcPts val="600"/>
              </a:spcBef>
              <a:buFontTx/>
              <a:buNone/>
            </a:pPr>
            <a:r>
              <a:rPr lang="en-US" altLang="en-US" sz="1800" smtClean="0"/>
              <a:t>4.	Before rejecting an otherwise qualified applicant or terminating an employee on the basis of a disability, first determine that (a) the individual cannot perform the essential duties of the position, or (b) the individual cannot perform the essential duties of the position without imminent and substantial risk of injury to self or others, and (c) the employer cannot reasonably accommodate the disability.</a:t>
            </a:r>
          </a:p>
          <a:p>
            <a:pPr eaLnBrk="1" hangingPunct="1">
              <a:spcBef>
                <a:spcPts val="600"/>
              </a:spcBef>
              <a:buFontTx/>
              <a:buNone/>
            </a:pPr>
            <a:r>
              <a:rPr lang="en-US" altLang="en-US" sz="1800" smtClean="0"/>
              <a:t>5.	Articulate factors, other than an individual's disability, that are the basis of an adverse employment decision.  Document your findings and the tangible evidence on which a decision to reject or terminate was based; make notes of accommodations considered.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5955">
                                            <p:txEl>
                                              <p:pRg st="0" end="0"/>
                                            </p:txEl>
                                          </p:spTgt>
                                        </p:tgtEl>
                                        <p:attrNameLst>
                                          <p:attrName>style.visibility</p:attrName>
                                        </p:attrNameLst>
                                      </p:cBhvr>
                                      <p:to>
                                        <p:strVal val="visible"/>
                                      </p:to>
                                    </p:set>
                                    <p:animEffect transition="in" filter="blinds(horizontal)">
                                      <p:cBhvr>
                                        <p:cTn id="7" dur="500"/>
                                        <p:tgtEl>
                                          <p:spTgt spid="140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5955">
                                            <p:txEl>
                                              <p:pRg st="1" end="1"/>
                                            </p:txEl>
                                          </p:spTgt>
                                        </p:tgtEl>
                                        <p:attrNameLst>
                                          <p:attrName>style.visibility</p:attrName>
                                        </p:attrNameLst>
                                      </p:cBhvr>
                                      <p:to>
                                        <p:strVal val="visible"/>
                                      </p:to>
                                    </p:set>
                                    <p:animEffect transition="in" filter="blinds(horizontal)">
                                      <p:cBhvr>
                                        <p:cTn id="12" dur="500"/>
                                        <p:tgtEl>
                                          <p:spTgt spid="1405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5955">
                                            <p:txEl>
                                              <p:pRg st="2" end="2"/>
                                            </p:txEl>
                                          </p:spTgt>
                                        </p:tgtEl>
                                        <p:attrNameLst>
                                          <p:attrName>style.visibility</p:attrName>
                                        </p:attrNameLst>
                                      </p:cBhvr>
                                      <p:to>
                                        <p:strVal val="visible"/>
                                      </p:to>
                                    </p:set>
                                    <p:animEffect transition="in" filter="blinds(horizontal)">
                                      <p:cBhvr>
                                        <p:cTn id="17" dur="500"/>
                                        <p:tgtEl>
                                          <p:spTgt spid="1405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5955">
                                            <p:txEl>
                                              <p:pRg st="3" end="3"/>
                                            </p:txEl>
                                          </p:spTgt>
                                        </p:tgtEl>
                                        <p:attrNameLst>
                                          <p:attrName>style.visibility</p:attrName>
                                        </p:attrNameLst>
                                      </p:cBhvr>
                                      <p:to>
                                        <p:strVal val="visible"/>
                                      </p:to>
                                    </p:set>
                                    <p:animEffect transition="in" filter="blinds(horizontal)">
                                      <p:cBhvr>
                                        <p:cTn id="22" dur="500"/>
                                        <p:tgtEl>
                                          <p:spTgt spid="1405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5955">
                                            <p:txEl>
                                              <p:pRg st="4" end="4"/>
                                            </p:txEl>
                                          </p:spTgt>
                                        </p:tgtEl>
                                        <p:attrNameLst>
                                          <p:attrName>style.visibility</p:attrName>
                                        </p:attrNameLst>
                                      </p:cBhvr>
                                      <p:to>
                                        <p:strVal val="visible"/>
                                      </p:to>
                                    </p:set>
                                    <p:animEffect transition="in" filter="blinds(horizontal)">
                                      <p:cBhvr>
                                        <p:cTn id="27" dur="500"/>
                                        <p:tgtEl>
                                          <p:spTgt spid="14059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5955">
                                            <p:txEl>
                                              <p:pRg st="5" end="5"/>
                                            </p:txEl>
                                          </p:spTgt>
                                        </p:tgtEl>
                                        <p:attrNameLst>
                                          <p:attrName>style.visibility</p:attrName>
                                        </p:attrNameLst>
                                      </p:cBhvr>
                                      <p:to>
                                        <p:strVal val="visible"/>
                                      </p:to>
                                    </p:set>
                                    <p:animEffect transition="in" filter="blinds(horizontal)">
                                      <p:cBhvr>
                                        <p:cTn id="32" dur="500"/>
                                        <p:tgtEl>
                                          <p:spTgt spid="1405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5B293DC8-123E-46F4-9B5E-2982386182CA}" type="slidenum">
              <a:rPr lang="en-US"/>
              <a:pPr>
                <a:defRPr/>
              </a:pPr>
              <a:t>43</a:t>
            </a:fld>
            <a:endParaRPr lang="en-US"/>
          </a:p>
        </p:txBody>
      </p:sp>
      <p:sp>
        <p:nvSpPr>
          <p:cNvPr id="1406978" name="Rectangle 2"/>
          <p:cNvSpPr>
            <a:spLocks noGrp="1" noChangeArrowheads="1"/>
          </p:cNvSpPr>
          <p:nvPr>
            <p:ph type="title"/>
          </p:nvPr>
        </p:nvSpPr>
        <p:spPr/>
        <p:txBody>
          <a:bodyPr/>
          <a:lstStyle/>
          <a:p>
            <a:pPr eaLnBrk="1" hangingPunct="1">
              <a:defRPr/>
            </a:pPr>
            <a:r>
              <a:rPr lang="en-US" dirty="0" smtClean="0"/>
              <a:t>ADA Obligations</a:t>
            </a:r>
          </a:p>
        </p:txBody>
      </p:sp>
      <p:sp>
        <p:nvSpPr>
          <p:cNvPr id="1406979" name="Rectangle 3"/>
          <p:cNvSpPr>
            <a:spLocks noGrp="1" noChangeArrowheads="1"/>
          </p:cNvSpPr>
          <p:nvPr>
            <p:ph type="body" idx="1"/>
          </p:nvPr>
        </p:nvSpPr>
        <p:spPr>
          <a:xfrm>
            <a:off x="1066800" y="1600200"/>
            <a:ext cx="7696200" cy="4525963"/>
          </a:xfrm>
        </p:spPr>
        <p:txBody>
          <a:bodyPr/>
          <a:lstStyle/>
          <a:p>
            <a:pPr eaLnBrk="1" hangingPunct="1">
              <a:spcBef>
                <a:spcPts val="600"/>
              </a:spcBef>
              <a:buFontTx/>
              <a:buNone/>
            </a:pPr>
            <a:r>
              <a:rPr lang="en-US" altLang="en-US" sz="2000" b="1" smtClean="0"/>
              <a:t>Minimizing an Employer’s ADA Risks</a:t>
            </a:r>
          </a:p>
          <a:p>
            <a:pPr eaLnBrk="1" hangingPunct="1">
              <a:spcBef>
                <a:spcPts val="600"/>
              </a:spcBef>
              <a:buFontTx/>
              <a:buNone/>
            </a:pPr>
            <a:r>
              <a:rPr lang="en-US" altLang="en-US" sz="1800" smtClean="0"/>
              <a:t>6.	Ask the disabled individual for advice on accommodations.  This shows the employer's good faith and a willingness to consider such proposals.</a:t>
            </a:r>
          </a:p>
          <a:p>
            <a:pPr eaLnBrk="1" hangingPunct="1">
              <a:spcBef>
                <a:spcPts val="600"/>
              </a:spcBef>
              <a:buFontTx/>
              <a:buNone/>
            </a:pPr>
            <a:r>
              <a:rPr lang="en-US" altLang="en-US" sz="1800" smtClean="0"/>
              <a:t>7.	Institute programs of benefits and consultation to assist disabled employees in effectively managing health, leave, and other benefits.</a:t>
            </a:r>
          </a:p>
          <a:p>
            <a:pPr eaLnBrk="1" hangingPunct="1">
              <a:spcBef>
                <a:spcPts val="600"/>
              </a:spcBef>
              <a:buFontTx/>
              <a:buNone/>
            </a:pPr>
            <a:r>
              <a:rPr lang="en-US" altLang="en-US" sz="1800" smtClean="0"/>
              <a:t>8.	Check with insurance carriers regarding coverage of disabled employees and attempt (within economic reason) to maintain provided coverage or arrange for separate coverage.</a:t>
            </a:r>
          </a:p>
          <a:p>
            <a:pPr eaLnBrk="1" hangingPunct="1">
              <a:spcBef>
                <a:spcPts val="600"/>
              </a:spcBef>
              <a:buFontTx/>
              <a:buNone/>
            </a:pPr>
            <a:r>
              <a:rPr lang="en-US" altLang="en-US" sz="1800" smtClean="0"/>
              <a:t>9.	Keep disabled individuals in mind when making structural alterations or purchasing office furniture and equipment.</a:t>
            </a:r>
          </a:p>
          <a:p>
            <a:pPr eaLnBrk="1" hangingPunct="1">
              <a:spcBef>
                <a:spcPts val="600"/>
              </a:spcBef>
              <a:buFontTx/>
              <a:buNone/>
            </a:pPr>
            <a:r>
              <a:rPr lang="en-US" altLang="en-US" sz="1800" smtClean="0"/>
              <a:t>10.	Document all adverse employment actions, including reasons for the employment action with respect to disabled employees; focus on the employee's inability to do the job effectively rather than any relation to the employee's disability.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6979">
                                            <p:txEl>
                                              <p:pRg st="0" end="0"/>
                                            </p:txEl>
                                          </p:spTgt>
                                        </p:tgtEl>
                                        <p:attrNameLst>
                                          <p:attrName>style.visibility</p:attrName>
                                        </p:attrNameLst>
                                      </p:cBhvr>
                                      <p:to>
                                        <p:strVal val="visible"/>
                                      </p:to>
                                    </p:set>
                                    <p:animEffect transition="in" filter="blinds(horizontal)">
                                      <p:cBhvr>
                                        <p:cTn id="7" dur="500"/>
                                        <p:tgtEl>
                                          <p:spTgt spid="140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6979">
                                            <p:txEl>
                                              <p:pRg st="1" end="1"/>
                                            </p:txEl>
                                          </p:spTgt>
                                        </p:tgtEl>
                                        <p:attrNameLst>
                                          <p:attrName>style.visibility</p:attrName>
                                        </p:attrNameLst>
                                      </p:cBhvr>
                                      <p:to>
                                        <p:strVal val="visible"/>
                                      </p:to>
                                    </p:set>
                                    <p:animEffect transition="in" filter="blinds(horizontal)">
                                      <p:cBhvr>
                                        <p:cTn id="12" dur="500"/>
                                        <p:tgtEl>
                                          <p:spTgt spid="140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6979">
                                            <p:txEl>
                                              <p:pRg st="2" end="2"/>
                                            </p:txEl>
                                          </p:spTgt>
                                        </p:tgtEl>
                                        <p:attrNameLst>
                                          <p:attrName>style.visibility</p:attrName>
                                        </p:attrNameLst>
                                      </p:cBhvr>
                                      <p:to>
                                        <p:strVal val="visible"/>
                                      </p:to>
                                    </p:set>
                                    <p:animEffect transition="in" filter="blinds(horizontal)">
                                      <p:cBhvr>
                                        <p:cTn id="17" dur="500"/>
                                        <p:tgtEl>
                                          <p:spTgt spid="140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6979">
                                            <p:txEl>
                                              <p:pRg st="3" end="3"/>
                                            </p:txEl>
                                          </p:spTgt>
                                        </p:tgtEl>
                                        <p:attrNameLst>
                                          <p:attrName>style.visibility</p:attrName>
                                        </p:attrNameLst>
                                      </p:cBhvr>
                                      <p:to>
                                        <p:strVal val="visible"/>
                                      </p:to>
                                    </p:set>
                                    <p:animEffect transition="in" filter="blinds(horizontal)">
                                      <p:cBhvr>
                                        <p:cTn id="22" dur="500"/>
                                        <p:tgtEl>
                                          <p:spTgt spid="1406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6979">
                                            <p:txEl>
                                              <p:pRg st="4" end="4"/>
                                            </p:txEl>
                                          </p:spTgt>
                                        </p:tgtEl>
                                        <p:attrNameLst>
                                          <p:attrName>style.visibility</p:attrName>
                                        </p:attrNameLst>
                                      </p:cBhvr>
                                      <p:to>
                                        <p:strVal val="visible"/>
                                      </p:to>
                                    </p:set>
                                    <p:animEffect transition="in" filter="blinds(horizontal)">
                                      <p:cBhvr>
                                        <p:cTn id="27" dur="500"/>
                                        <p:tgtEl>
                                          <p:spTgt spid="1406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6979">
                                            <p:txEl>
                                              <p:pRg st="5" end="5"/>
                                            </p:txEl>
                                          </p:spTgt>
                                        </p:tgtEl>
                                        <p:attrNameLst>
                                          <p:attrName>style.visibility</p:attrName>
                                        </p:attrNameLst>
                                      </p:cBhvr>
                                      <p:to>
                                        <p:strVal val="visible"/>
                                      </p:to>
                                    </p:set>
                                    <p:animEffect transition="in" filter="blinds(horizontal)">
                                      <p:cBhvr>
                                        <p:cTn id="32" dur="500"/>
                                        <p:tgtEl>
                                          <p:spTgt spid="1406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a:t>21-</a:t>
            </a:r>
            <a:fld id="{D2550AE0-11A3-45A7-8F4E-DA6E4879E3A8}" type="slidenum">
              <a:rPr lang="en-US"/>
              <a:pPr>
                <a:defRPr/>
              </a:pPr>
              <a:t>44</a:t>
            </a:fld>
            <a:endParaRPr lang="en-US"/>
          </a:p>
        </p:txBody>
      </p:sp>
      <p:sp>
        <p:nvSpPr>
          <p:cNvPr id="1408002" name="Rectangle 2"/>
          <p:cNvSpPr>
            <a:spLocks noGrp="1" noChangeArrowheads="1"/>
          </p:cNvSpPr>
          <p:nvPr>
            <p:ph type="title"/>
          </p:nvPr>
        </p:nvSpPr>
        <p:spPr/>
        <p:txBody>
          <a:bodyPr/>
          <a:lstStyle/>
          <a:p>
            <a:pPr eaLnBrk="1" hangingPunct="1">
              <a:lnSpc>
                <a:spcPct val="90000"/>
              </a:lnSpc>
              <a:defRPr/>
            </a:pPr>
            <a:r>
              <a:rPr lang="en-US" sz="4000" dirty="0" smtClean="0"/>
              <a:t>ADA Job Interview Questions and Issues</a:t>
            </a:r>
          </a:p>
        </p:txBody>
      </p:sp>
      <p:sp>
        <p:nvSpPr>
          <p:cNvPr id="1408004" name="Rectangle 4"/>
          <p:cNvSpPr>
            <a:spLocks noGrp="1" noChangeArrowheads="1"/>
          </p:cNvSpPr>
          <p:nvPr>
            <p:ph type="body" sz="half" idx="1"/>
          </p:nvPr>
        </p:nvSpPr>
        <p:spPr>
          <a:xfrm>
            <a:off x="1066800" y="1524000"/>
            <a:ext cx="3733800" cy="4800600"/>
          </a:xfrm>
        </p:spPr>
        <p:txBody>
          <a:bodyPr/>
          <a:lstStyle/>
          <a:p>
            <a:pPr marL="381000" indent="-381000" eaLnBrk="1" hangingPunct="1">
              <a:spcBef>
                <a:spcPct val="0"/>
              </a:spcBef>
              <a:buFontTx/>
              <a:buNone/>
            </a:pPr>
            <a:r>
              <a:rPr lang="en-US" altLang="en-US" sz="1600" b="1" smtClean="0"/>
              <a:t>Legal</a:t>
            </a:r>
          </a:p>
          <a:p>
            <a:pPr marL="381000" indent="-381000" eaLnBrk="1" hangingPunct="1">
              <a:spcBef>
                <a:spcPct val="0"/>
              </a:spcBef>
              <a:buFontTx/>
              <a:buNone/>
            </a:pPr>
            <a:endParaRPr lang="en-US" altLang="en-US" sz="1600" smtClean="0"/>
          </a:p>
          <a:p>
            <a:pPr marL="381000" indent="-381000" eaLnBrk="1" hangingPunct="1">
              <a:spcBef>
                <a:spcPct val="0"/>
              </a:spcBef>
              <a:buFontTx/>
              <a:buAutoNum type="arabicPeriod"/>
            </a:pPr>
            <a:r>
              <a:rPr lang="en-US" altLang="en-US" sz="1500" smtClean="0"/>
              <a:t>Do you have 20/20 corrected vision?</a:t>
            </a:r>
          </a:p>
          <a:p>
            <a:pPr marL="381000" indent="-381000" eaLnBrk="1" hangingPunct="1">
              <a:spcBef>
                <a:spcPct val="0"/>
              </a:spcBef>
              <a:buFontTx/>
              <a:buAutoNum type="arabicPeriod"/>
            </a:pPr>
            <a:endParaRPr lang="en-US" altLang="en-US" sz="1500" smtClean="0"/>
          </a:p>
          <a:p>
            <a:pPr marL="381000" indent="-381000" eaLnBrk="1" hangingPunct="1">
              <a:spcBef>
                <a:spcPct val="0"/>
              </a:spcBef>
              <a:buFontTx/>
              <a:buNone/>
            </a:pPr>
            <a:r>
              <a:rPr lang="en-US" altLang="en-US" sz="1500" smtClean="0"/>
              <a:t>2.	How well can you handle stress?</a:t>
            </a:r>
          </a:p>
          <a:p>
            <a:pPr marL="381000" indent="-381000" eaLnBrk="1" hangingPunct="1">
              <a:spcBef>
                <a:spcPct val="0"/>
              </a:spcBef>
              <a:buFontTx/>
              <a:buNone/>
            </a:pPr>
            <a:endParaRPr lang="en-US" altLang="en-US" sz="1500" smtClean="0"/>
          </a:p>
          <a:p>
            <a:pPr marL="381000" indent="-381000" eaLnBrk="1" hangingPunct="1">
              <a:spcBef>
                <a:spcPct val="0"/>
              </a:spcBef>
              <a:buFontTx/>
              <a:buNone/>
            </a:pPr>
            <a:endParaRPr lang="en-US" altLang="en-US" sz="1500" smtClean="0"/>
          </a:p>
          <a:p>
            <a:pPr marL="381000" indent="-381000" eaLnBrk="1" hangingPunct="1">
              <a:spcBef>
                <a:spcPct val="0"/>
              </a:spcBef>
              <a:buFontTx/>
              <a:buNone/>
            </a:pPr>
            <a:r>
              <a:rPr lang="en-US" altLang="en-US" sz="1500" smtClean="0"/>
              <a:t>3.	Can you perform this function with or without reasonable accommodation?</a:t>
            </a:r>
          </a:p>
          <a:p>
            <a:pPr marL="381000" indent="-381000" eaLnBrk="1" hangingPunct="1">
              <a:spcBef>
                <a:spcPct val="0"/>
              </a:spcBef>
              <a:buFontTx/>
              <a:buNone/>
            </a:pPr>
            <a:endParaRPr lang="en-US" altLang="en-US" sz="1500" smtClean="0"/>
          </a:p>
          <a:p>
            <a:pPr marL="381000" indent="-381000" eaLnBrk="1" hangingPunct="1">
              <a:spcBef>
                <a:spcPct val="0"/>
              </a:spcBef>
              <a:buFontTx/>
              <a:buNone/>
            </a:pPr>
            <a:r>
              <a:rPr lang="en-US" altLang="en-US" sz="1500" smtClean="0"/>
              <a:t>4.	How many days were you absent from work last year?</a:t>
            </a:r>
          </a:p>
          <a:p>
            <a:pPr marL="381000" indent="-381000" eaLnBrk="1" hangingPunct="1">
              <a:spcBef>
                <a:spcPct val="0"/>
              </a:spcBef>
              <a:buFontTx/>
              <a:buNone/>
            </a:pPr>
            <a:endParaRPr lang="en-US" altLang="en-US" sz="1500" smtClean="0"/>
          </a:p>
          <a:p>
            <a:pPr marL="381000" indent="-381000" eaLnBrk="1" hangingPunct="1">
              <a:spcBef>
                <a:spcPct val="0"/>
              </a:spcBef>
              <a:buFontTx/>
              <a:buAutoNum type="arabicPeriod" startAt="5"/>
            </a:pPr>
            <a:r>
              <a:rPr lang="en-US" altLang="en-US" sz="1500" smtClean="0"/>
              <a:t>Are you currently illegally using drugs?</a:t>
            </a:r>
          </a:p>
          <a:p>
            <a:pPr marL="381000" indent="-381000" eaLnBrk="1" hangingPunct="1">
              <a:spcBef>
                <a:spcPct val="0"/>
              </a:spcBef>
              <a:buFontTx/>
              <a:buNone/>
            </a:pPr>
            <a:endParaRPr lang="en-US" altLang="en-US" sz="1500" smtClean="0"/>
          </a:p>
          <a:p>
            <a:pPr marL="381000" indent="-381000" eaLnBrk="1" hangingPunct="1">
              <a:spcBef>
                <a:spcPct val="0"/>
              </a:spcBef>
              <a:buFontTx/>
              <a:buNone/>
            </a:pPr>
            <a:r>
              <a:rPr lang="en-US" altLang="en-US" sz="1500" smtClean="0"/>
              <a:t>6.	Do you regularly eat three meals per day?</a:t>
            </a:r>
          </a:p>
          <a:p>
            <a:pPr marL="381000" indent="-381000" eaLnBrk="1" hangingPunct="1">
              <a:spcBef>
                <a:spcPct val="0"/>
              </a:spcBef>
              <a:buFontTx/>
              <a:buNone/>
            </a:pPr>
            <a:endParaRPr lang="en-US" altLang="en-US" sz="1500" smtClean="0"/>
          </a:p>
          <a:p>
            <a:pPr marL="381000" indent="-381000" eaLnBrk="1" hangingPunct="1">
              <a:spcBef>
                <a:spcPct val="0"/>
              </a:spcBef>
              <a:buFontTx/>
              <a:buNone/>
            </a:pPr>
            <a:endParaRPr lang="en-US" altLang="en-US" sz="1500" smtClean="0"/>
          </a:p>
          <a:p>
            <a:pPr marL="381000" indent="-381000" eaLnBrk="1" hangingPunct="1">
              <a:spcBef>
                <a:spcPct val="0"/>
              </a:spcBef>
              <a:buFontTx/>
              <a:buNone/>
            </a:pPr>
            <a:r>
              <a:rPr lang="en-US" altLang="en-US" sz="1500" smtClean="0"/>
              <a:t>7.	Do you drink alcohol?</a:t>
            </a:r>
          </a:p>
        </p:txBody>
      </p:sp>
      <p:sp>
        <p:nvSpPr>
          <p:cNvPr id="1408005" name="Rectangle 5"/>
          <p:cNvSpPr>
            <a:spLocks noGrp="1" noChangeArrowheads="1"/>
          </p:cNvSpPr>
          <p:nvPr>
            <p:ph type="body" sz="half" idx="2"/>
          </p:nvPr>
        </p:nvSpPr>
        <p:spPr>
          <a:xfrm>
            <a:off x="4800600" y="1524000"/>
            <a:ext cx="4191000" cy="4602163"/>
          </a:xfrm>
        </p:spPr>
        <p:txBody>
          <a:bodyPr/>
          <a:lstStyle/>
          <a:p>
            <a:pPr marL="290513" indent="-290513" eaLnBrk="1" hangingPunct="1">
              <a:spcBef>
                <a:spcPct val="0"/>
              </a:spcBef>
              <a:buFontTx/>
              <a:buNone/>
            </a:pPr>
            <a:r>
              <a:rPr lang="en-US" altLang="en-US" sz="1600" b="1" smtClean="0"/>
              <a:t>Illegal</a:t>
            </a:r>
            <a:endParaRPr lang="en-US" altLang="en-US" sz="1600" smtClean="0"/>
          </a:p>
          <a:p>
            <a:pPr marL="290513" indent="-290513" eaLnBrk="1" hangingPunct="1">
              <a:spcBef>
                <a:spcPct val="0"/>
              </a:spcBef>
              <a:buFontTx/>
              <a:buNone/>
            </a:pPr>
            <a:endParaRPr lang="en-US" altLang="en-US" sz="1600" smtClean="0"/>
          </a:p>
          <a:p>
            <a:pPr marL="290513" indent="-290513" eaLnBrk="1" hangingPunct="1">
              <a:spcBef>
                <a:spcPct val="0"/>
              </a:spcBef>
              <a:buFontTx/>
              <a:buNone/>
            </a:pPr>
            <a:r>
              <a:rPr lang="en-US" altLang="en-US" sz="1500" smtClean="0"/>
              <a:t>1.	What is your corrected vision?</a:t>
            </a:r>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2.	Does stress ever affect your ability to be productive?</a:t>
            </a:r>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3.	Would you need reasonable accommodation in this job?</a:t>
            </a:r>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4.	How many days were you sick last year?</a:t>
            </a:r>
          </a:p>
          <a:p>
            <a:pPr marL="290513" indent="-290513" eaLnBrk="1" hangingPunct="1">
              <a:spcBef>
                <a:spcPct val="0"/>
              </a:spcBef>
              <a:buFontTx/>
              <a:buNone/>
            </a:pPr>
            <a:endParaRPr lang="en-US" altLang="en-US" sz="1500" smtClean="0"/>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5.	What medications are you currently taking?</a:t>
            </a:r>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6.	Do you need to eat a number of small snacks at regular intervals throughout the day in order to maintain your energy level?</a:t>
            </a:r>
          </a:p>
          <a:p>
            <a:pPr marL="290513" indent="-290513" eaLnBrk="1" hangingPunct="1">
              <a:spcBef>
                <a:spcPct val="0"/>
              </a:spcBef>
              <a:buFontTx/>
              <a:buNone/>
            </a:pPr>
            <a:endParaRPr lang="en-US" altLang="en-US" sz="1500" smtClean="0"/>
          </a:p>
          <a:p>
            <a:pPr marL="290513" indent="-290513" eaLnBrk="1" hangingPunct="1">
              <a:spcBef>
                <a:spcPct val="0"/>
              </a:spcBef>
              <a:buFontTx/>
              <a:buNone/>
            </a:pPr>
            <a:r>
              <a:rPr lang="en-US" altLang="en-US" sz="1500" smtClean="0"/>
              <a:t>7.	How much alcohol do you drink per week?</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8004">
                                            <p:txEl>
                                              <p:pRg st="0" end="0"/>
                                            </p:txEl>
                                          </p:spTgt>
                                        </p:tgtEl>
                                        <p:attrNameLst>
                                          <p:attrName>style.visibility</p:attrName>
                                        </p:attrNameLst>
                                      </p:cBhvr>
                                      <p:to>
                                        <p:strVal val="visible"/>
                                      </p:to>
                                    </p:set>
                                    <p:animEffect transition="in" filter="blinds(horizontal)">
                                      <p:cBhvr>
                                        <p:cTn id="7" dur="500"/>
                                        <p:tgtEl>
                                          <p:spTgt spid="14080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8004">
                                            <p:txEl>
                                              <p:pRg st="2" end="2"/>
                                            </p:txEl>
                                          </p:spTgt>
                                        </p:tgtEl>
                                        <p:attrNameLst>
                                          <p:attrName>style.visibility</p:attrName>
                                        </p:attrNameLst>
                                      </p:cBhvr>
                                      <p:to>
                                        <p:strVal val="visible"/>
                                      </p:to>
                                    </p:set>
                                    <p:animEffect transition="in" filter="blinds(horizontal)">
                                      <p:cBhvr>
                                        <p:cTn id="12" dur="500"/>
                                        <p:tgtEl>
                                          <p:spTgt spid="14080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8004">
                                            <p:txEl>
                                              <p:pRg st="4" end="4"/>
                                            </p:txEl>
                                          </p:spTgt>
                                        </p:tgtEl>
                                        <p:attrNameLst>
                                          <p:attrName>style.visibility</p:attrName>
                                        </p:attrNameLst>
                                      </p:cBhvr>
                                      <p:to>
                                        <p:strVal val="visible"/>
                                      </p:to>
                                    </p:set>
                                    <p:animEffect transition="in" filter="blinds(horizontal)">
                                      <p:cBhvr>
                                        <p:cTn id="17" dur="500"/>
                                        <p:tgtEl>
                                          <p:spTgt spid="140800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8004">
                                            <p:txEl>
                                              <p:pRg st="7" end="7"/>
                                            </p:txEl>
                                          </p:spTgt>
                                        </p:tgtEl>
                                        <p:attrNameLst>
                                          <p:attrName>style.visibility</p:attrName>
                                        </p:attrNameLst>
                                      </p:cBhvr>
                                      <p:to>
                                        <p:strVal val="visible"/>
                                      </p:to>
                                    </p:set>
                                    <p:animEffect transition="in" filter="blinds(horizontal)">
                                      <p:cBhvr>
                                        <p:cTn id="22" dur="500"/>
                                        <p:tgtEl>
                                          <p:spTgt spid="140800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8004">
                                            <p:txEl>
                                              <p:pRg st="9" end="9"/>
                                            </p:txEl>
                                          </p:spTgt>
                                        </p:tgtEl>
                                        <p:attrNameLst>
                                          <p:attrName>style.visibility</p:attrName>
                                        </p:attrNameLst>
                                      </p:cBhvr>
                                      <p:to>
                                        <p:strVal val="visible"/>
                                      </p:to>
                                    </p:set>
                                    <p:animEffect transition="in" filter="blinds(horizontal)">
                                      <p:cBhvr>
                                        <p:cTn id="27" dur="500"/>
                                        <p:tgtEl>
                                          <p:spTgt spid="140800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8004">
                                            <p:txEl>
                                              <p:pRg st="11" end="11"/>
                                            </p:txEl>
                                          </p:spTgt>
                                        </p:tgtEl>
                                        <p:attrNameLst>
                                          <p:attrName>style.visibility</p:attrName>
                                        </p:attrNameLst>
                                      </p:cBhvr>
                                      <p:to>
                                        <p:strVal val="visible"/>
                                      </p:to>
                                    </p:set>
                                    <p:animEffect transition="in" filter="blinds(horizontal)">
                                      <p:cBhvr>
                                        <p:cTn id="32" dur="500"/>
                                        <p:tgtEl>
                                          <p:spTgt spid="1408004">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8004">
                                            <p:txEl>
                                              <p:pRg st="13" end="13"/>
                                            </p:txEl>
                                          </p:spTgt>
                                        </p:tgtEl>
                                        <p:attrNameLst>
                                          <p:attrName>style.visibility</p:attrName>
                                        </p:attrNameLst>
                                      </p:cBhvr>
                                      <p:to>
                                        <p:strVal val="visible"/>
                                      </p:to>
                                    </p:set>
                                    <p:animEffect transition="in" filter="blinds(horizontal)">
                                      <p:cBhvr>
                                        <p:cTn id="37" dur="500"/>
                                        <p:tgtEl>
                                          <p:spTgt spid="1408004">
                                            <p:txEl>
                                              <p:pRg st="13" end="1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8004">
                                            <p:txEl>
                                              <p:pRg st="16" end="16"/>
                                            </p:txEl>
                                          </p:spTgt>
                                        </p:tgtEl>
                                        <p:attrNameLst>
                                          <p:attrName>style.visibility</p:attrName>
                                        </p:attrNameLst>
                                      </p:cBhvr>
                                      <p:to>
                                        <p:strVal val="visible"/>
                                      </p:to>
                                    </p:set>
                                    <p:animEffect transition="in" filter="blinds(horizontal)">
                                      <p:cBhvr>
                                        <p:cTn id="42" dur="500"/>
                                        <p:tgtEl>
                                          <p:spTgt spid="1408004">
                                            <p:txEl>
                                              <p:pRg st="16" end="1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8005">
                                            <p:txEl>
                                              <p:pRg st="0" end="0"/>
                                            </p:txEl>
                                          </p:spTgt>
                                        </p:tgtEl>
                                        <p:attrNameLst>
                                          <p:attrName>style.visibility</p:attrName>
                                        </p:attrNameLst>
                                      </p:cBhvr>
                                      <p:to>
                                        <p:strVal val="visible"/>
                                      </p:to>
                                    </p:set>
                                    <p:animEffect transition="in" filter="blinds(horizontal)">
                                      <p:cBhvr>
                                        <p:cTn id="47" dur="500"/>
                                        <p:tgtEl>
                                          <p:spTgt spid="140800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8005">
                                            <p:txEl>
                                              <p:pRg st="2" end="2"/>
                                            </p:txEl>
                                          </p:spTgt>
                                        </p:tgtEl>
                                        <p:attrNameLst>
                                          <p:attrName>style.visibility</p:attrName>
                                        </p:attrNameLst>
                                      </p:cBhvr>
                                      <p:to>
                                        <p:strVal val="visible"/>
                                      </p:to>
                                    </p:set>
                                    <p:animEffect transition="in" filter="blinds(horizontal)">
                                      <p:cBhvr>
                                        <p:cTn id="52" dur="500"/>
                                        <p:tgtEl>
                                          <p:spTgt spid="1408005">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8005">
                                            <p:txEl>
                                              <p:pRg st="4" end="4"/>
                                            </p:txEl>
                                          </p:spTgt>
                                        </p:tgtEl>
                                        <p:attrNameLst>
                                          <p:attrName>style.visibility</p:attrName>
                                        </p:attrNameLst>
                                      </p:cBhvr>
                                      <p:to>
                                        <p:strVal val="visible"/>
                                      </p:to>
                                    </p:set>
                                    <p:animEffect transition="in" filter="blinds(horizontal)">
                                      <p:cBhvr>
                                        <p:cTn id="57" dur="500"/>
                                        <p:tgtEl>
                                          <p:spTgt spid="1408005">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8005">
                                            <p:txEl>
                                              <p:pRg st="6" end="6"/>
                                            </p:txEl>
                                          </p:spTgt>
                                        </p:tgtEl>
                                        <p:attrNameLst>
                                          <p:attrName>style.visibility</p:attrName>
                                        </p:attrNameLst>
                                      </p:cBhvr>
                                      <p:to>
                                        <p:strVal val="visible"/>
                                      </p:to>
                                    </p:set>
                                    <p:animEffect transition="in" filter="blinds(horizontal)">
                                      <p:cBhvr>
                                        <p:cTn id="62" dur="500"/>
                                        <p:tgtEl>
                                          <p:spTgt spid="1408005">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8005">
                                            <p:txEl>
                                              <p:pRg st="8" end="8"/>
                                            </p:txEl>
                                          </p:spTgt>
                                        </p:tgtEl>
                                        <p:attrNameLst>
                                          <p:attrName>style.visibility</p:attrName>
                                        </p:attrNameLst>
                                      </p:cBhvr>
                                      <p:to>
                                        <p:strVal val="visible"/>
                                      </p:to>
                                    </p:set>
                                    <p:animEffect transition="in" filter="blinds(horizontal)">
                                      <p:cBhvr>
                                        <p:cTn id="67" dur="500"/>
                                        <p:tgtEl>
                                          <p:spTgt spid="1408005">
                                            <p:txEl>
                                              <p:pRg st="8" end="8"/>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8005">
                                            <p:txEl>
                                              <p:pRg st="11" end="11"/>
                                            </p:txEl>
                                          </p:spTgt>
                                        </p:tgtEl>
                                        <p:attrNameLst>
                                          <p:attrName>style.visibility</p:attrName>
                                        </p:attrNameLst>
                                      </p:cBhvr>
                                      <p:to>
                                        <p:strVal val="visible"/>
                                      </p:to>
                                    </p:set>
                                    <p:animEffect transition="in" filter="blinds(horizontal)">
                                      <p:cBhvr>
                                        <p:cTn id="72" dur="500"/>
                                        <p:tgtEl>
                                          <p:spTgt spid="1408005">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8005">
                                            <p:txEl>
                                              <p:pRg st="13" end="13"/>
                                            </p:txEl>
                                          </p:spTgt>
                                        </p:tgtEl>
                                        <p:attrNameLst>
                                          <p:attrName>style.visibility</p:attrName>
                                        </p:attrNameLst>
                                      </p:cBhvr>
                                      <p:to>
                                        <p:strVal val="visible"/>
                                      </p:to>
                                    </p:set>
                                    <p:animEffect transition="in" filter="blinds(horizontal)">
                                      <p:cBhvr>
                                        <p:cTn id="77" dur="500"/>
                                        <p:tgtEl>
                                          <p:spTgt spid="1408005">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8005">
                                            <p:txEl>
                                              <p:pRg st="15" end="15"/>
                                            </p:txEl>
                                          </p:spTgt>
                                        </p:tgtEl>
                                        <p:attrNameLst>
                                          <p:attrName>style.visibility</p:attrName>
                                        </p:attrNameLst>
                                      </p:cBhvr>
                                      <p:to>
                                        <p:strVal val="visible"/>
                                      </p:to>
                                    </p:set>
                                    <p:animEffect transition="in" filter="blinds(horizontal)">
                                      <p:cBhvr>
                                        <p:cTn id="82" dur="500"/>
                                        <p:tgtEl>
                                          <p:spTgt spid="140800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4" grpId="0" build="p"/>
      <p:bldP spid="140800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C467E090-F828-4FDD-BA5A-B33C285E4E78}" type="slidenum">
              <a:rPr lang="en-US"/>
              <a:pPr>
                <a:defRPr/>
              </a:pPr>
              <a:t>45</a:t>
            </a:fld>
            <a:endParaRPr lang="en-US"/>
          </a:p>
        </p:txBody>
      </p:sp>
      <p:sp>
        <p:nvSpPr>
          <p:cNvPr id="1390594" name="Rectangle 2"/>
          <p:cNvSpPr>
            <a:spLocks noGrp="1" noChangeArrowheads="1"/>
          </p:cNvSpPr>
          <p:nvPr>
            <p:ph type="body" idx="1"/>
          </p:nvPr>
        </p:nvSpPr>
        <p:spPr/>
        <p:txBody>
          <a:bodyPr lIns="90488" tIns="44450" rIns="90488" bIns="44450"/>
          <a:lstStyle/>
          <a:p>
            <a:pPr eaLnBrk="1" hangingPunct="1"/>
            <a:r>
              <a:rPr lang="en-US" altLang="en-US" smtClean="0"/>
              <a:t>Family and Medical Leave Act</a:t>
            </a:r>
          </a:p>
          <a:p>
            <a:pPr lvl="1" eaLnBrk="1" hangingPunct="1"/>
            <a:r>
              <a:rPr lang="en-US" altLang="en-US" smtClean="0"/>
              <a:t>Twelve weeks’ unpaid leave each year for birth or adoption of child, illness of spouse, parent, or child</a:t>
            </a:r>
          </a:p>
          <a:p>
            <a:pPr lvl="1" eaLnBrk="1" hangingPunct="1"/>
            <a:r>
              <a:rPr lang="en-US" altLang="en-US" smtClean="0"/>
              <a:t>Must return to same job or equivalent</a:t>
            </a:r>
          </a:p>
        </p:txBody>
      </p:sp>
      <p:sp>
        <p:nvSpPr>
          <p:cNvPr id="1390597" name="Rectangle 5"/>
          <p:cNvSpPr>
            <a:spLocks noGrp="1" noChangeArrowheads="1"/>
          </p:cNvSpPr>
          <p:nvPr>
            <p:ph type="title"/>
          </p:nvPr>
        </p:nvSpPr>
        <p:spPr/>
        <p:txBody>
          <a:bodyPr/>
          <a:lstStyle/>
          <a:p>
            <a:pPr eaLnBrk="1" hangingPunct="1">
              <a:defRPr/>
            </a:pPr>
            <a:r>
              <a:rPr lang="en-US" sz="4400" dirty="0" smtClean="0"/>
              <a:t>Other Antidiscrimination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0594">
                                            <p:txEl>
                                              <p:pRg st="0" end="0"/>
                                            </p:txEl>
                                          </p:spTgt>
                                        </p:tgtEl>
                                        <p:attrNameLst>
                                          <p:attrName>style.visibility</p:attrName>
                                        </p:attrNameLst>
                                      </p:cBhvr>
                                      <p:to>
                                        <p:strVal val="visible"/>
                                      </p:to>
                                    </p:set>
                                    <p:animEffect transition="in" filter="blinds(horizontal)">
                                      <p:cBhvr>
                                        <p:cTn id="7" dur="500"/>
                                        <p:tgtEl>
                                          <p:spTgt spid="139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0594">
                                            <p:txEl>
                                              <p:pRg st="1" end="1"/>
                                            </p:txEl>
                                          </p:spTgt>
                                        </p:tgtEl>
                                        <p:attrNameLst>
                                          <p:attrName>style.visibility</p:attrName>
                                        </p:attrNameLst>
                                      </p:cBhvr>
                                      <p:to>
                                        <p:strVal val="visible"/>
                                      </p:to>
                                    </p:set>
                                    <p:animEffect transition="in" filter="blinds(horizontal)">
                                      <p:cBhvr>
                                        <p:cTn id="12" dur="500"/>
                                        <p:tgtEl>
                                          <p:spTgt spid="139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0594">
                                            <p:txEl>
                                              <p:pRg st="2" end="2"/>
                                            </p:txEl>
                                          </p:spTgt>
                                        </p:tgtEl>
                                        <p:attrNameLst>
                                          <p:attrName>style.visibility</p:attrName>
                                        </p:attrNameLst>
                                      </p:cBhvr>
                                      <p:to>
                                        <p:strVal val="visible"/>
                                      </p:to>
                                    </p:set>
                                    <p:animEffect transition="in" filter="blinds(horizontal)">
                                      <p:cBhvr>
                                        <p:cTn id="17" dur="500"/>
                                        <p:tgtEl>
                                          <p:spTgt spid="1390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4"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8D8A806D-2CA1-40CD-936A-F461824DD38D}" type="slidenum">
              <a:rPr lang="en-US"/>
              <a:pPr>
                <a:defRPr/>
              </a:pPr>
              <a:t>46</a:t>
            </a:fld>
            <a:endParaRPr lang="en-US"/>
          </a:p>
        </p:txBody>
      </p:sp>
      <p:sp>
        <p:nvSpPr>
          <p:cNvPr id="1392643" name="Rectangle 3"/>
          <p:cNvSpPr>
            <a:spLocks noGrp="1" noChangeArrowheads="1"/>
          </p:cNvSpPr>
          <p:nvPr>
            <p:ph type="body" idx="1"/>
          </p:nvPr>
        </p:nvSpPr>
        <p:spPr/>
        <p:txBody>
          <a:bodyPr lIns="90488" tIns="44450" rIns="90488" bIns="44450"/>
          <a:lstStyle/>
          <a:p>
            <a:pPr eaLnBrk="1" hangingPunct="1"/>
            <a:r>
              <a:rPr lang="en-US" altLang="en-US" smtClean="0"/>
              <a:t>Companies Must Follow Restrictions of Host Country</a:t>
            </a:r>
          </a:p>
          <a:p>
            <a:pPr lvl="1" eaLnBrk="1" hangingPunct="1"/>
            <a:r>
              <a:rPr lang="en-US" altLang="en-US" smtClean="0"/>
              <a:t>UN treaties support equal pay and nondiscriminatory treatment</a:t>
            </a:r>
          </a:p>
          <a:p>
            <a:pPr lvl="1" eaLnBrk="1" hangingPunct="1"/>
            <a:r>
              <a:rPr lang="en-US" altLang="en-US" smtClean="0"/>
              <a:t>EU follows all the treaties</a:t>
            </a:r>
          </a:p>
        </p:txBody>
      </p:sp>
      <p:sp>
        <p:nvSpPr>
          <p:cNvPr id="1392644" name="Rectangle 4"/>
          <p:cNvSpPr>
            <a:spLocks noGrp="1" noChangeArrowheads="1"/>
          </p:cNvSpPr>
          <p:nvPr>
            <p:ph type="title"/>
          </p:nvPr>
        </p:nvSpPr>
        <p:spPr/>
        <p:txBody>
          <a:bodyPr/>
          <a:lstStyle/>
          <a:p>
            <a:pPr eaLnBrk="1" hangingPunct="1">
              <a:defRPr/>
            </a:pPr>
            <a:r>
              <a:rPr lang="en-US" dirty="0" smtClean="0"/>
              <a:t>The Global Workforce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43">
                                            <p:txEl>
                                              <p:pRg st="0" end="0"/>
                                            </p:txEl>
                                          </p:spTgt>
                                        </p:tgtEl>
                                        <p:attrNameLst>
                                          <p:attrName>style.visibility</p:attrName>
                                        </p:attrNameLst>
                                      </p:cBhvr>
                                      <p:to>
                                        <p:strVal val="visible"/>
                                      </p:to>
                                    </p:set>
                                    <p:animEffect transition="in" filter="blinds(horizontal)">
                                      <p:cBhvr>
                                        <p:cTn id="7" dur="500"/>
                                        <p:tgtEl>
                                          <p:spTgt spid="139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43">
                                            <p:txEl>
                                              <p:pRg st="1" end="1"/>
                                            </p:txEl>
                                          </p:spTgt>
                                        </p:tgtEl>
                                        <p:attrNameLst>
                                          <p:attrName>style.visibility</p:attrName>
                                        </p:attrNameLst>
                                      </p:cBhvr>
                                      <p:to>
                                        <p:strVal val="visible"/>
                                      </p:to>
                                    </p:set>
                                    <p:animEffect transition="in" filter="blinds(horizontal)">
                                      <p:cBhvr>
                                        <p:cTn id="12" dur="500"/>
                                        <p:tgtEl>
                                          <p:spTgt spid="139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2643">
                                            <p:txEl>
                                              <p:pRg st="2" end="2"/>
                                            </p:txEl>
                                          </p:spTgt>
                                        </p:tgtEl>
                                        <p:attrNameLst>
                                          <p:attrName>style.visibility</p:attrName>
                                        </p:attrNameLst>
                                      </p:cBhvr>
                                      <p:to>
                                        <p:strVal val="visible"/>
                                      </p:to>
                                    </p:set>
                                    <p:animEffect transition="in" filter="blinds(horizontal)">
                                      <p:cBhvr>
                                        <p:cTn id="17" dur="500"/>
                                        <p:tgtEl>
                                          <p:spTgt spid="139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7953A4AD-6964-45D4-BF9A-F2977B39F90F}" type="slidenum">
              <a:rPr lang="en-US"/>
              <a:pPr>
                <a:defRPr/>
              </a:pPr>
              <a:t>4</a:t>
            </a:fld>
            <a:endParaRPr lang="en-US"/>
          </a:p>
        </p:txBody>
      </p:sp>
      <p:sp>
        <p:nvSpPr>
          <p:cNvPr id="1318915" name="Rectangle 3"/>
          <p:cNvSpPr>
            <a:spLocks noGrp="1" noChangeArrowheads="1"/>
          </p:cNvSpPr>
          <p:nvPr>
            <p:ph type="body" idx="1"/>
          </p:nvPr>
        </p:nvSpPr>
        <p:spPr>
          <a:xfrm>
            <a:off x="1066800" y="1600200"/>
            <a:ext cx="7620000" cy="4724400"/>
          </a:xfrm>
        </p:spPr>
        <p:txBody>
          <a:bodyPr lIns="90488" tIns="44450" rIns="90488" bIns="44450"/>
          <a:lstStyle/>
          <a:p>
            <a:pPr eaLnBrk="1" hangingPunct="1">
              <a:spcBef>
                <a:spcPts val="863"/>
              </a:spcBef>
            </a:pPr>
            <a:r>
              <a:rPr lang="en-US" altLang="en-US" sz="3200" smtClean="0"/>
              <a:t>No Protection Under “At-Will” Employment Doctrine</a:t>
            </a:r>
          </a:p>
          <a:p>
            <a:pPr eaLnBrk="1" hangingPunct="1">
              <a:spcBef>
                <a:spcPts val="863"/>
              </a:spcBef>
            </a:pPr>
            <a:r>
              <a:rPr lang="en-US" altLang="en-US" sz="3200" smtClean="0"/>
              <a:t>Civil Rights Act of 1866</a:t>
            </a:r>
          </a:p>
          <a:p>
            <a:pPr eaLnBrk="1" hangingPunct="1">
              <a:spcBef>
                <a:spcPts val="863"/>
              </a:spcBef>
            </a:pPr>
            <a:r>
              <a:rPr lang="en-US" altLang="en-US" sz="3200" smtClean="0"/>
              <a:t>Equal Pay Act of 1963</a:t>
            </a:r>
          </a:p>
          <a:p>
            <a:pPr eaLnBrk="1" hangingPunct="1">
              <a:spcBef>
                <a:spcPts val="863"/>
              </a:spcBef>
            </a:pPr>
            <a:r>
              <a:rPr lang="en-US" altLang="en-US" sz="3200" smtClean="0"/>
              <a:t>Title VII of the Civil Rights Act of 1964 </a:t>
            </a:r>
          </a:p>
          <a:p>
            <a:pPr lvl="1" eaLnBrk="1" hangingPunct="1">
              <a:spcBef>
                <a:spcPts val="863"/>
              </a:spcBef>
            </a:pPr>
            <a:r>
              <a:rPr lang="en-US" altLang="en-US" sz="2800" smtClean="0"/>
              <a:t>Prohibited discrimination in employment on the basis of race, color, religion, sex, or national origin (Amended by the Equal Employment Opportunity Act of 1972)</a:t>
            </a:r>
          </a:p>
        </p:txBody>
      </p:sp>
      <p:sp>
        <p:nvSpPr>
          <p:cNvPr id="1318916" name="Rectangle 4"/>
          <p:cNvSpPr>
            <a:spLocks noGrp="1" noChangeArrowheads="1"/>
          </p:cNvSpPr>
          <p:nvPr>
            <p:ph type="title"/>
          </p:nvPr>
        </p:nvSpPr>
        <p:spPr/>
        <p:txBody>
          <a:bodyPr/>
          <a:lstStyle/>
          <a:p>
            <a:pPr eaLnBrk="1" hangingPunct="1">
              <a:defRPr/>
            </a:pPr>
            <a:r>
              <a:rPr lang="en-US" smtClean="0"/>
              <a:t>History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8915">
                                            <p:txEl>
                                              <p:pRg st="0" end="0"/>
                                            </p:txEl>
                                          </p:spTgt>
                                        </p:tgtEl>
                                        <p:attrNameLst>
                                          <p:attrName>style.visibility</p:attrName>
                                        </p:attrNameLst>
                                      </p:cBhvr>
                                      <p:to>
                                        <p:strVal val="visible"/>
                                      </p:to>
                                    </p:set>
                                    <p:animEffect transition="in" filter="blinds(horizontal)">
                                      <p:cBhvr>
                                        <p:cTn id="7" dur="500"/>
                                        <p:tgtEl>
                                          <p:spTgt spid="131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8915">
                                            <p:txEl>
                                              <p:pRg st="1" end="1"/>
                                            </p:txEl>
                                          </p:spTgt>
                                        </p:tgtEl>
                                        <p:attrNameLst>
                                          <p:attrName>style.visibility</p:attrName>
                                        </p:attrNameLst>
                                      </p:cBhvr>
                                      <p:to>
                                        <p:strVal val="visible"/>
                                      </p:to>
                                    </p:set>
                                    <p:animEffect transition="in" filter="blinds(horizontal)">
                                      <p:cBhvr>
                                        <p:cTn id="12" dur="500"/>
                                        <p:tgtEl>
                                          <p:spTgt spid="131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8915">
                                            <p:txEl>
                                              <p:pRg st="2" end="2"/>
                                            </p:txEl>
                                          </p:spTgt>
                                        </p:tgtEl>
                                        <p:attrNameLst>
                                          <p:attrName>style.visibility</p:attrName>
                                        </p:attrNameLst>
                                      </p:cBhvr>
                                      <p:to>
                                        <p:strVal val="visible"/>
                                      </p:to>
                                    </p:set>
                                    <p:animEffect transition="in" filter="blinds(horizontal)">
                                      <p:cBhvr>
                                        <p:cTn id="17" dur="500"/>
                                        <p:tgtEl>
                                          <p:spTgt spid="131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8915">
                                            <p:txEl>
                                              <p:pRg st="3" end="3"/>
                                            </p:txEl>
                                          </p:spTgt>
                                        </p:tgtEl>
                                        <p:attrNameLst>
                                          <p:attrName>style.visibility</p:attrName>
                                        </p:attrNameLst>
                                      </p:cBhvr>
                                      <p:to>
                                        <p:strVal val="visible"/>
                                      </p:to>
                                    </p:set>
                                    <p:animEffect transition="in" filter="blinds(horizontal)">
                                      <p:cBhvr>
                                        <p:cTn id="22" dur="500"/>
                                        <p:tgtEl>
                                          <p:spTgt spid="131891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18915">
                                            <p:txEl>
                                              <p:pRg st="4" end="4"/>
                                            </p:txEl>
                                          </p:spTgt>
                                        </p:tgtEl>
                                        <p:attrNameLst>
                                          <p:attrName>style.visibility</p:attrName>
                                        </p:attrNameLst>
                                      </p:cBhvr>
                                      <p:to>
                                        <p:strVal val="visible"/>
                                      </p:to>
                                    </p:set>
                                    <p:animEffect transition="in" filter="blinds(horizontal)">
                                      <p:cBhvr>
                                        <p:cTn id="25" dur="500"/>
                                        <p:tgtEl>
                                          <p:spTgt spid="131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81814E18-16CC-4429-94D5-F3FD9CD66A57}" type="slidenum">
              <a:rPr lang="en-US"/>
              <a:pPr>
                <a:defRPr/>
              </a:pPr>
              <a:t>5</a:t>
            </a:fld>
            <a:endParaRPr lang="en-US"/>
          </a:p>
        </p:txBody>
      </p:sp>
      <p:sp>
        <p:nvSpPr>
          <p:cNvPr id="1320962" name="Rectangle 2"/>
          <p:cNvSpPr>
            <a:spLocks noGrp="1" noChangeArrowheads="1"/>
          </p:cNvSpPr>
          <p:nvPr>
            <p:ph type="body" idx="1"/>
          </p:nvPr>
        </p:nvSpPr>
        <p:spPr>
          <a:xfrm>
            <a:off x="1066800" y="1600200"/>
            <a:ext cx="7620000" cy="4495800"/>
          </a:xfrm>
        </p:spPr>
        <p:txBody>
          <a:bodyPr lIns="90488" tIns="44450" rIns="90488" bIns="44450"/>
          <a:lstStyle/>
          <a:p>
            <a:pPr eaLnBrk="1" hangingPunct="1">
              <a:spcBef>
                <a:spcPts val="863"/>
              </a:spcBef>
            </a:pPr>
            <a:r>
              <a:rPr lang="en-US" altLang="en-US" sz="3200" smtClean="0"/>
              <a:t>Title VII of the Civil Rights Act of 1964  </a:t>
            </a:r>
          </a:p>
          <a:p>
            <a:pPr lvl="1" eaLnBrk="1" hangingPunct="1">
              <a:spcBef>
                <a:spcPts val="863"/>
              </a:spcBef>
            </a:pPr>
            <a:r>
              <a:rPr lang="en-US" altLang="en-US" sz="2800" smtClean="0"/>
              <a:t>EEOC created</a:t>
            </a:r>
          </a:p>
          <a:p>
            <a:pPr lvl="1" eaLnBrk="1" hangingPunct="1">
              <a:spcBef>
                <a:spcPts val="863"/>
              </a:spcBef>
            </a:pPr>
            <a:r>
              <a:rPr lang="en-US" altLang="en-US" sz="2800" smtClean="0"/>
              <a:t>Federal courts given jurisdiction for suits</a:t>
            </a:r>
          </a:p>
          <a:p>
            <a:pPr lvl="1" eaLnBrk="1" hangingPunct="1">
              <a:spcBef>
                <a:spcPts val="863"/>
              </a:spcBef>
            </a:pPr>
            <a:r>
              <a:rPr lang="en-US" altLang="en-US" sz="2800" smtClean="0"/>
              <a:t>Equal Employment Opportunity Act of 1972 expanded power of EEOC</a:t>
            </a:r>
          </a:p>
          <a:p>
            <a:pPr lvl="1" eaLnBrk="1" hangingPunct="1">
              <a:spcBef>
                <a:spcPts val="863"/>
              </a:spcBef>
            </a:pPr>
            <a:r>
              <a:rPr lang="en-US" altLang="en-US" sz="2800" smtClean="0"/>
              <a:t>Amended in 1975 by the Pregnancy Discrimination Act</a:t>
            </a:r>
          </a:p>
          <a:p>
            <a:pPr lvl="2" eaLnBrk="1" hangingPunct="1">
              <a:spcBef>
                <a:spcPts val="863"/>
              </a:spcBef>
            </a:pPr>
            <a:r>
              <a:rPr lang="en-US" altLang="en-US" sz="2400" smtClean="0"/>
              <a:t>Prohibited discrimination on the basis of pregnancy or childbirth</a:t>
            </a:r>
          </a:p>
        </p:txBody>
      </p:sp>
      <p:sp>
        <p:nvSpPr>
          <p:cNvPr id="1320964" name="Rectangle 4"/>
          <p:cNvSpPr>
            <a:spLocks noGrp="1" noChangeArrowheads="1"/>
          </p:cNvSpPr>
          <p:nvPr>
            <p:ph type="title"/>
          </p:nvPr>
        </p:nvSpPr>
        <p:spPr/>
        <p:txBody>
          <a:bodyPr/>
          <a:lstStyle/>
          <a:p>
            <a:pPr eaLnBrk="1" hangingPunct="1">
              <a:defRPr/>
            </a:pPr>
            <a:r>
              <a:rPr lang="en-US" smtClean="0"/>
              <a:t>History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62">
                                            <p:txEl>
                                              <p:pRg st="0" end="0"/>
                                            </p:txEl>
                                          </p:spTgt>
                                        </p:tgtEl>
                                        <p:attrNameLst>
                                          <p:attrName>style.visibility</p:attrName>
                                        </p:attrNameLst>
                                      </p:cBhvr>
                                      <p:to>
                                        <p:strVal val="visible"/>
                                      </p:to>
                                    </p:set>
                                    <p:animEffect transition="in" filter="blinds(horizontal)">
                                      <p:cBhvr>
                                        <p:cTn id="7" dur="500"/>
                                        <p:tgtEl>
                                          <p:spTgt spid="13209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62">
                                            <p:txEl>
                                              <p:pRg st="1" end="1"/>
                                            </p:txEl>
                                          </p:spTgt>
                                        </p:tgtEl>
                                        <p:attrNameLst>
                                          <p:attrName>style.visibility</p:attrName>
                                        </p:attrNameLst>
                                      </p:cBhvr>
                                      <p:to>
                                        <p:strVal val="visible"/>
                                      </p:to>
                                    </p:set>
                                    <p:animEffect transition="in" filter="blinds(horizontal)">
                                      <p:cBhvr>
                                        <p:cTn id="12" dur="500"/>
                                        <p:tgtEl>
                                          <p:spTgt spid="13209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0962">
                                            <p:txEl>
                                              <p:pRg st="2" end="2"/>
                                            </p:txEl>
                                          </p:spTgt>
                                        </p:tgtEl>
                                        <p:attrNameLst>
                                          <p:attrName>style.visibility</p:attrName>
                                        </p:attrNameLst>
                                      </p:cBhvr>
                                      <p:to>
                                        <p:strVal val="visible"/>
                                      </p:to>
                                    </p:set>
                                    <p:animEffect transition="in" filter="blinds(horizontal)">
                                      <p:cBhvr>
                                        <p:cTn id="17" dur="500"/>
                                        <p:tgtEl>
                                          <p:spTgt spid="13209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0962">
                                            <p:txEl>
                                              <p:pRg st="3" end="3"/>
                                            </p:txEl>
                                          </p:spTgt>
                                        </p:tgtEl>
                                        <p:attrNameLst>
                                          <p:attrName>style.visibility</p:attrName>
                                        </p:attrNameLst>
                                      </p:cBhvr>
                                      <p:to>
                                        <p:strVal val="visible"/>
                                      </p:to>
                                    </p:set>
                                    <p:animEffect transition="in" filter="blinds(horizontal)">
                                      <p:cBhvr>
                                        <p:cTn id="22" dur="500"/>
                                        <p:tgtEl>
                                          <p:spTgt spid="13209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0962">
                                            <p:txEl>
                                              <p:pRg st="4" end="4"/>
                                            </p:txEl>
                                          </p:spTgt>
                                        </p:tgtEl>
                                        <p:attrNameLst>
                                          <p:attrName>style.visibility</p:attrName>
                                        </p:attrNameLst>
                                      </p:cBhvr>
                                      <p:to>
                                        <p:strVal val="visible"/>
                                      </p:to>
                                    </p:set>
                                    <p:animEffect transition="in" filter="blinds(horizontal)">
                                      <p:cBhvr>
                                        <p:cTn id="27" dur="500"/>
                                        <p:tgtEl>
                                          <p:spTgt spid="1320962">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20962">
                                            <p:txEl>
                                              <p:pRg st="5" end="5"/>
                                            </p:txEl>
                                          </p:spTgt>
                                        </p:tgtEl>
                                        <p:attrNameLst>
                                          <p:attrName>style.visibility</p:attrName>
                                        </p:attrNameLst>
                                      </p:cBhvr>
                                      <p:to>
                                        <p:strVal val="visible"/>
                                      </p:to>
                                    </p:set>
                                    <p:animEffect transition="in" filter="blinds(horizontal)">
                                      <p:cBhvr>
                                        <p:cTn id="30" dur="500"/>
                                        <p:tgtEl>
                                          <p:spTgt spid="13209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62"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1E95503D-52F0-468C-BF90-BBE104100D2B}" type="slidenum">
              <a:rPr lang="en-US"/>
              <a:pPr>
                <a:defRPr/>
              </a:pPr>
              <a:t>6</a:t>
            </a:fld>
            <a:endParaRPr lang="en-US"/>
          </a:p>
        </p:txBody>
      </p:sp>
      <p:sp>
        <p:nvSpPr>
          <p:cNvPr id="1323010" name="Rectangle 2"/>
          <p:cNvSpPr>
            <a:spLocks noGrp="1" noChangeArrowheads="1"/>
          </p:cNvSpPr>
          <p:nvPr>
            <p:ph type="body" idx="1"/>
          </p:nvPr>
        </p:nvSpPr>
        <p:spPr>
          <a:xfrm>
            <a:off x="1066800" y="1600200"/>
            <a:ext cx="7696200" cy="4953000"/>
          </a:xfrm>
        </p:spPr>
        <p:txBody>
          <a:bodyPr lIns="90488" tIns="44450" rIns="90488" bIns="44450"/>
          <a:lstStyle/>
          <a:p>
            <a:pPr eaLnBrk="1" hangingPunct="1">
              <a:spcBef>
                <a:spcPts val="863"/>
              </a:spcBef>
            </a:pPr>
            <a:r>
              <a:rPr lang="en-US" altLang="en-US" sz="3200" smtClean="0"/>
              <a:t>Age Discrimination Act of 1967</a:t>
            </a:r>
          </a:p>
          <a:p>
            <a:pPr lvl="1" eaLnBrk="1" hangingPunct="1">
              <a:spcBef>
                <a:spcPts val="863"/>
              </a:spcBef>
            </a:pPr>
            <a:r>
              <a:rPr lang="en-US" altLang="en-US" sz="2800" smtClean="0"/>
              <a:t>Expanded Title VII protections to include age</a:t>
            </a:r>
          </a:p>
          <a:p>
            <a:pPr eaLnBrk="1" hangingPunct="1">
              <a:spcBef>
                <a:spcPts val="863"/>
              </a:spcBef>
            </a:pPr>
            <a:r>
              <a:rPr lang="en-US" altLang="en-US" sz="3200" smtClean="0"/>
              <a:t>Rehabilitation Act of 1973</a:t>
            </a:r>
          </a:p>
          <a:p>
            <a:pPr lvl="1" eaLnBrk="1" hangingPunct="1">
              <a:spcBef>
                <a:spcPts val="863"/>
              </a:spcBef>
            </a:pPr>
            <a:r>
              <a:rPr lang="en-US" altLang="en-US" sz="2800" smtClean="0"/>
              <a:t>Prohibits federal contractors from discriminating against the handicapped</a:t>
            </a:r>
          </a:p>
          <a:p>
            <a:pPr eaLnBrk="1" hangingPunct="1">
              <a:spcBef>
                <a:spcPts val="863"/>
              </a:spcBef>
            </a:pPr>
            <a:r>
              <a:rPr lang="en-US" altLang="en-US" sz="3200" smtClean="0"/>
              <a:t>Americans with Disabilities Act of 1990</a:t>
            </a:r>
          </a:p>
          <a:p>
            <a:pPr lvl="1" eaLnBrk="1" hangingPunct="1">
              <a:spcBef>
                <a:spcPts val="863"/>
              </a:spcBef>
            </a:pPr>
            <a:r>
              <a:rPr lang="en-US" altLang="en-US" sz="2800" smtClean="0"/>
              <a:t>Provides protection for workers with disabilities and imposes requirements for access</a:t>
            </a:r>
          </a:p>
        </p:txBody>
      </p:sp>
      <p:sp>
        <p:nvSpPr>
          <p:cNvPr id="1323012" name="Rectangle 4"/>
          <p:cNvSpPr>
            <a:spLocks noGrp="1" noChangeArrowheads="1"/>
          </p:cNvSpPr>
          <p:nvPr>
            <p:ph type="title"/>
          </p:nvPr>
        </p:nvSpPr>
        <p:spPr/>
        <p:txBody>
          <a:bodyPr/>
          <a:lstStyle/>
          <a:p>
            <a:pPr eaLnBrk="1" hangingPunct="1">
              <a:defRPr/>
            </a:pPr>
            <a:r>
              <a:rPr lang="en-US" smtClean="0"/>
              <a:t>History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3010">
                                            <p:txEl>
                                              <p:pRg st="0" end="0"/>
                                            </p:txEl>
                                          </p:spTgt>
                                        </p:tgtEl>
                                        <p:attrNameLst>
                                          <p:attrName>style.visibility</p:attrName>
                                        </p:attrNameLst>
                                      </p:cBhvr>
                                      <p:to>
                                        <p:strVal val="visible"/>
                                      </p:to>
                                    </p:set>
                                    <p:animEffect transition="in" filter="blinds(horizontal)">
                                      <p:cBhvr>
                                        <p:cTn id="7" dur="500"/>
                                        <p:tgtEl>
                                          <p:spTgt spid="132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3010">
                                            <p:txEl>
                                              <p:pRg st="1" end="1"/>
                                            </p:txEl>
                                          </p:spTgt>
                                        </p:tgtEl>
                                        <p:attrNameLst>
                                          <p:attrName>style.visibility</p:attrName>
                                        </p:attrNameLst>
                                      </p:cBhvr>
                                      <p:to>
                                        <p:strVal val="visible"/>
                                      </p:to>
                                    </p:set>
                                    <p:animEffect transition="in" filter="blinds(horizontal)">
                                      <p:cBhvr>
                                        <p:cTn id="12" dur="500"/>
                                        <p:tgtEl>
                                          <p:spTgt spid="132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3010">
                                            <p:txEl>
                                              <p:pRg st="2" end="2"/>
                                            </p:txEl>
                                          </p:spTgt>
                                        </p:tgtEl>
                                        <p:attrNameLst>
                                          <p:attrName>style.visibility</p:attrName>
                                        </p:attrNameLst>
                                      </p:cBhvr>
                                      <p:to>
                                        <p:strVal val="visible"/>
                                      </p:to>
                                    </p:set>
                                    <p:animEffect transition="in" filter="blinds(horizontal)">
                                      <p:cBhvr>
                                        <p:cTn id="17" dur="500"/>
                                        <p:tgtEl>
                                          <p:spTgt spid="132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3010">
                                            <p:txEl>
                                              <p:pRg st="3" end="3"/>
                                            </p:txEl>
                                          </p:spTgt>
                                        </p:tgtEl>
                                        <p:attrNameLst>
                                          <p:attrName>style.visibility</p:attrName>
                                        </p:attrNameLst>
                                      </p:cBhvr>
                                      <p:to>
                                        <p:strVal val="visible"/>
                                      </p:to>
                                    </p:set>
                                    <p:animEffect transition="in" filter="blinds(horizontal)">
                                      <p:cBhvr>
                                        <p:cTn id="22" dur="500"/>
                                        <p:tgtEl>
                                          <p:spTgt spid="1323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3010">
                                            <p:txEl>
                                              <p:pRg st="4" end="4"/>
                                            </p:txEl>
                                          </p:spTgt>
                                        </p:tgtEl>
                                        <p:attrNameLst>
                                          <p:attrName>style.visibility</p:attrName>
                                        </p:attrNameLst>
                                      </p:cBhvr>
                                      <p:to>
                                        <p:strVal val="visible"/>
                                      </p:to>
                                    </p:set>
                                    <p:animEffect transition="in" filter="blinds(horizontal)">
                                      <p:cBhvr>
                                        <p:cTn id="27" dur="500"/>
                                        <p:tgtEl>
                                          <p:spTgt spid="13230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3010">
                                            <p:txEl>
                                              <p:pRg st="5" end="5"/>
                                            </p:txEl>
                                          </p:spTgt>
                                        </p:tgtEl>
                                        <p:attrNameLst>
                                          <p:attrName>style.visibility</p:attrName>
                                        </p:attrNameLst>
                                      </p:cBhvr>
                                      <p:to>
                                        <p:strVal val="visible"/>
                                      </p:to>
                                    </p:set>
                                    <p:animEffect transition="in" filter="blinds(horizontal)">
                                      <p:cBhvr>
                                        <p:cTn id="32" dur="500"/>
                                        <p:tgtEl>
                                          <p:spTgt spid="13230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21-</a:t>
            </a:r>
            <a:fld id="{6A330686-8E78-4733-AA8D-65404267761A}" type="slidenum">
              <a:rPr lang="en-US"/>
              <a:pPr>
                <a:defRPr/>
              </a:pPr>
              <a:t>7</a:t>
            </a:fld>
            <a:endParaRPr lang="en-US"/>
          </a:p>
        </p:txBody>
      </p:sp>
      <p:sp>
        <p:nvSpPr>
          <p:cNvPr id="1325058" name="Rectangle 2"/>
          <p:cNvSpPr>
            <a:spLocks noGrp="1" noChangeArrowheads="1"/>
          </p:cNvSpPr>
          <p:nvPr>
            <p:ph type="body" idx="1"/>
          </p:nvPr>
        </p:nvSpPr>
        <p:spPr/>
        <p:txBody>
          <a:bodyPr lIns="90488" tIns="44450" rIns="90488" bIns="44450"/>
          <a:lstStyle/>
          <a:p>
            <a:pPr eaLnBrk="1" hangingPunct="1"/>
            <a:r>
              <a:rPr lang="en-US" altLang="en-US" smtClean="0"/>
              <a:t>Family and Medical Leave Act</a:t>
            </a:r>
          </a:p>
          <a:p>
            <a:pPr lvl="1" eaLnBrk="1" hangingPunct="1"/>
            <a:r>
              <a:rPr lang="en-US" altLang="en-US" smtClean="0"/>
              <a:t>Provides Family member with right to 12 weeks unpaid leave</a:t>
            </a:r>
          </a:p>
          <a:p>
            <a:pPr eaLnBrk="1" hangingPunct="1"/>
            <a:r>
              <a:rPr lang="en-US" altLang="en-US" smtClean="0"/>
              <a:t>Executive Orders: Apply to Agencies and Federal Contractors</a:t>
            </a:r>
          </a:p>
          <a:p>
            <a:pPr lvl="1" eaLnBrk="1" hangingPunct="1">
              <a:buFontTx/>
              <a:buNone/>
            </a:pPr>
            <a:endParaRPr lang="en-US" altLang="en-US" smtClean="0"/>
          </a:p>
        </p:txBody>
      </p:sp>
      <p:sp>
        <p:nvSpPr>
          <p:cNvPr id="1325060" name="Rectangle 4"/>
          <p:cNvSpPr>
            <a:spLocks noGrp="1" noChangeArrowheads="1"/>
          </p:cNvSpPr>
          <p:nvPr>
            <p:ph type="title"/>
          </p:nvPr>
        </p:nvSpPr>
        <p:spPr/>
        <p:txBody>
          <a:bodyPr/>
          <a:lstStyle/>
          <a:p>
            <a:pPr eaLnBrk="1" hangingPunct="1">
              <a:defRPr/>
            </a:pPr>
            <a:r>
              <a:rPr lang="en-US" smtClean="0"/>
              <a:t>History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5058">
                                            <p:txEl>
                                              <p:pRg st="0" end="0"/>
                                            </p:txEl>
                                          </p:spTgt>
                                        </p:tgtEl>
                                        <p:attrNameLst>
                                          <p:attrName>style.visibility</p:attrName>
                                        </p:attrNameLst>
                                      </p:cBhvr>
                                      <p:to>
                                        <p:strVal val="visible"/>
                                      </p:to>
                                    </p:set>
                                    <p:animEffect transition="in" filter="blinds(horizontal)">
                                      <p:cBhvr>
                                        <p:cTn id="7" dur="500"/>
                                        <p:tgtEl>
                                          <p:spTgt spid="132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5058">
                                            <p:txEl>
                                              <p:pRg st="1" end="1"/>
                                            </p:txEl>
                                          </p:spTgt>
                                        </p:tgtEl>
                                        <p:attrNameLst>
                                          <p:attrName>style.visibility</p:attrName>
                                        </p:attrNameLst>
                                      </p:cBhvr>
                                      <p:to>
                                        <p:strVal val="visible"/>
                                      </p:to>
                                    </p:set>
                                    <p:animEffect transition="in" filter="blinds(horizontal)">
                                      <p:cBhvr>
                                        <p:cTn id="12" dur="500"/>
                                        <p:tgtEl>
                                          <p:spTgt spid="13250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5058">
                                            <p:txEl>
                                              <p:pRg st="2" end="2"/>
                                            </p:txEl>
                                          </p:spTgt>
                                        </p:tgtEl>
                                        <p:attrNameLst>
                                          <p:attrName>style.visibility</p:attrName>
                                        </p:attrNameLst>
                                      </p:cBhvr>
                                      <p:to>
                                        <p:strVal val="visible"/>
                                      </p:to>
                                    </p:set>
                                    <p:animEffect transition="in" filter="blinds(horizontal)">
                                      <p:cBhvr>
                                        <p:cTn id="17" dur="500"/>
                                        <p:tgtEl>
                                          <p:spTgt spid="13250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058"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defRPr/>
            </a:pPr>
            <a:r>
              <a:rPr lang="en-US" sz="4000" dirty="0" smtClean="0"/>
              <a:t>Employment Discrimination – Federal Law</a:t>
            </a:r>
            <a:endParaRPr lang="en-US" sz="4000" dirty="0"/>
          </a:p>
        </p:txBody>
      </p:sp>
      <p:sp>
        <p:nvSpPr>
          <p:cNvPr id="10243" name="Content Placeholder 4"/>
          <p:cNvSpPr>
            <a:spLocks noGrp="1"/>
          </p:cNvSpPr>
          <p:nvPr>
            <p:ph idx="1"/>
          </p:nvPr>
        </p:nvSpPr>
        <p:spPr/>
        <p:txBody>
          <a:bodyPr/>
          <a:lstStyle/>
          <a:p>
            <a:pPr>
              <a:spcBef>
                <a:spcPts val="863"/>
              </a:spcBef>
            </a:pPr>
            <a:r>
              <a:rPr lang="en-US" altLang="en-US" smtClean="0"/>
              <a:t>Title II of the Genetic Information Nondiscrimination Act of 2008 </a:t>
            </a:r>
          </a:p>
          <a:p>
            <a:pPr lvl="1">
              <a:spcBef>
                <a:spcPts val="863"/>
              </a:spcBef>
            </a:pPr>
            <a:r>
              <a:rPr lang="en-US" altLang="en-US" smtClean="0"/>
              <a:t>Prohibits employers from discriminating on the basis of genetic information</a:t>
            </a:r>
          </a:p>
          <a:p>
            <a:pPr>
              <a:spcBef>
                <a:spcPts val="863"/>
              </a:spcBef>
            </a:pPr>
            <a:r>
              <a:rPr lang="en-US" altLang="en-US" smtClean="0"/>
              <a:t>Lilly Ledbetter Fair Pay Act </a:t>
            </a:r>
          </a:p>
          <a:p>
            <a:pPr lvl="1">
              <a:spcBef>
                <a:spcPts val="863"/>
              </a:spcBef>
            </a:pPr>
            <a:r>
              <a:rPr lang="en-US" altLang="en-US" smtClean="0"/>
              <a:t>Effect is to change U.S. Supreme Court decision that imposed a 180-day statute of limitations on pay discrimination cases</a:t>
            </a:r>
          </a:p>
          <a:p>
            <a:endParaRPr lang="en-US" altLang="en-US" smtClean="0"/>
          </a:p>
        </p:txBody>
      </p:sp>
      <p:sp>
        <p:nvSpPr>
          <p:cNvPr id="3" name="Slide Number Placeholder 2"/>
          <p:cNvSpPr>
            <a:spLocks noGrp="1"/>
          </p:cNvSpPr>
          <p:nvPr>
            <p:ph type="sldNum" sz="quarter" idx="10"/>
          </p:nvPr>
        </p:nvSpPr>
        <p:spPr/>
        <p:txBody>
          <a:bodyPr/>
          <a:lstStyle/>
          <a:p>
            <a:pPr>
              <a:defRPr/>
            </a:pPr>
            <a:r>
              <a:rPr lang="en-US"/>
              <a:t>21-</a:t>
            </a:r>
            <a:fld id="{E3B2CCD1-7F80-4627-9090-CFC06099B1D5}" type="slidenum">
              <a:rPr lang="en-US"/>
              <a:pPr>
                <a:defRPr/>
              </a:pPr>
              <a:t>8</a:t>
            </a:fld>
            <a:endParaRPr lang="en-US"/>
          </a:p>
        </p:txBody>
      </p:sp>
    </p:spTree>
  </p:cSld>
  <p:clrMapOvr>
    <a:masterClrMapping/>
  </p:clrMapOvr>
  <p:transition spd="slow">
    <p:wipe dir="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2005</Words>
  <Application>Microsoft Office PowerPoint</Application>
  <PresentationFormat>On-screen Show (4:3)</PresentationFormat>
  <Paragraphs>492</Paragraphs>
  <Slides>47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Marlett</vt:lpstr>
      <vt:lpstr>Times New Roman</vt:lpstr>
      <vt:lpstr>Times New Roman MT Extra Bold</vt:lpstr>
      <vt:lpstr>Default Design</vt:lpstr>
      <vt:lpstr>PowerPoint Presentation</vt:lpstr>
      <vt:lpstr>Employment Discrimination – Federal Law</vt:lpstr>
      <vt:lpstr>Employment Discrimination – Federal Law</vt:lpstr>
      <vt:lpstr>Employment Discrimination – Federal Law</vt:lpstr>
      <vt:lpstr>History</vt:lpstr>
      <vt:lpstr>History</vt:lpstr>
      <vt:lpstr>History</vt:lpstr>
      <vt:lpstr>History</vt:lpstr>
      <vt:lpstr>Employment Discrimination – Federal Law</vt:lpstr>
      <vt:lpstr>Title VII Civil Rights Act</vt:lpstr>
      <vt:lpstr>Title VII Civil Rights Act</vt:lpstr>
      <vt:lpstr>Title VII Civil Rights Act</vt:lpstr>
      <vt:lpstr>Title VII Civil Rights Act</vt:lpstr>
      <vt:lpstr>Disparate Treatment</vt:lpstr>
      <vt:lpstr>Disparate Treatment</vt:lpstr>
      <vt:lpstr>Disparate Impact</vt:lpstr>
      <vt:lpstr>Disparate Impact</vt:lpstr>
      <vt:lpstr>Disparate Impact</vt:lpstr>
      <vt:lpstr>Specific Applications</vt:lpstr>
      <vt:lpstr>Specific Applications</vt:lpstr>
      <vt:lpstr>Sexual Harassment</vt:lpstr>
      <vt:lpstr>Sexual Harassment</vt:lpstr>
      <vt:lpstr>Vicarious Liability</vt:lpstr>
      <vt:lpstr>Specific Applications</vt:lpstr>
      <vt:lpstr>Sexual Discrimination</vt:lpstr>
      <vt:lpstr>Religious Discrimination</vt:lpstr>
      <vt:lpstr>Affirmative Action</vt:lpstr>
      <vt:lpstr>Affirmative Action</vt:lpstr>
      <vt:lpstr>Affirmative Action</vt:lpstr>
      <vt:lpstr>Affirmative Action:  Backlash</vt:lpstr>
      <vt:lpstr>Defense:  BFOQ</vt:lpstr>
      <vt:lpstr>Defense:  Seniority</vt:lpstr>
      <vt:lpstr>Defense:  Aptitude</vt:lpstr>
      <vt:lpstr>Defense:  Misconduct</vt:lpstr>
      <vt:lpstr>Misconduct Limits</vt:lpstr>
      <vt:lpstr>Title VII Enforcement</vt:lpstr>
      <vt:lpstr>Title VII Enforcement</vt:lpstr>
      <vt:lpstr>Title VII Enforcement</vt:lpstr>
      <vt:lpstr>Other Antidiscrimination Laws</vt:lpstr>
      <vt:lpstr>Other Antidiscrimination Laws</vt:lpstr>
      <vt:lpstr>Other Antidiscrimination Laws</vt:lpstr>
      <vt:lpstr>Other Antidiscrimination Laws</vt:lpstr>
      <vt:lpstr>ADA Obligations</vt:lpstr>
      <vt:lpstr>ADA Obligations</vt:lpstr>
      <vt:lpstr>ADA Job Interview Questions and Issues</vt:lpstr>
      <vt:lpstr>Other Antidiscrimination Laws</vt:lpstr>
      <vt:lpstr>The Global Workforce</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405</cp:revision>
  <dcterms:created xsi:type="dcterms:W3CDTF">2005-02-05T01:05:54Z</dcterms:created>
  <dcterms:modified xsi:type="dcterms:W3CDTF">2015-08-07T19:21:16Z</dcterms:modified>
</cp:coreProperties>
</file>