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3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94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8" r:id="rId28"/>
    <p:sldId id="289" r:id="rId29"/>
    <p:sldId id="290" r:id="rId30"/>
    <p:sldId id="280" r:id="rId31"/>
    <p:sldId id="291" r:id="rId32"/>
    <p:sldId id="281" r:id="rId33"/>
    <p:sldId id="292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70" d="100"/>
          <a:sy n="70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240CF97-F42C-42B5-A1DB-6B90462ECA4C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4E6F816-2A79-4839-ABBA-E4E1DBD4F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7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675DA78-9303-4DD2-85E2-5B9C06C69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5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D15A7-4F7D-45F1-BE4E-6CC09F6F26F3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9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B509B-B80B-4BCE-A07C-A440A0DC2EF5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1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081CFA-98E8-4BD6-9AD6-5F2C5FB91708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7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60218D-4DE8-4BE7-B3B1-C759B3C5A99E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5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950DD4-C75C-4FEF-8537-9E71C357B21B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3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EF7082-C5C0-493A-8444-BAE363319487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2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50989-520E-4630-B4FF-A97DDF56A4A0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9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691BAF-D2CA-4BB8-AEFD-04837C73DD3F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23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726490-E69A-4A01-BDED-C57293C08B5A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43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E1C61-D9E2-49BA-8286-9963569AD5FD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72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9DE064-3E10-46E5-A711-058C8E041F6F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5BDA28-6567-40FA-A7F9-11F88E42C65F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53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FA7E9-5C9C-4B4C-966A-34F0DC349D31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51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6D211-3852-4513-A0A5-3A530603DF15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4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CB380-F9AE-4962-9F58-FA3F9B15B9B4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0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6E992-C35D-4D16-9653-3034EB348B6B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9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8C164-65CB-4F90-82A6-4907142AB515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4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C3E0FB-D3D4-4112-B597-5E7B94E754A4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80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2014A-E08C-4083-8427-F67446753239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65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6EB91-2D7A-4CA1-9856-C74930A55060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93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937B95-2B2E-4508-A392-ECEBD707C73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F3FAC-90EE-42DE-AE94-1B4D9C78E0DB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8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113C78-5F4B-44CE-83BD-374D4A287CA2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53AD01-E861-4E2E-8771-0BC129B06763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3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87535E-E344-4F6C-83A4-C06755EA7CE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6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552A2-9194-479F-9457-79A3A5E04384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2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FA2DA-57A1-4037-A015-956F29C25C8C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F496C-0503-4D70-B4F6-B0013FEF0809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6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F98A99D-0E53-4B45-A228-289BFC9E5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5E1A7AA-E9FD-4590-BE3F-32FFC6ABE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9C64228-B840-41ED-8CF5-408E3A694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D2E5C98-7C67-43F6-8EEA-6E242915C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90701D5-F606-4A15-ABB7-B356400ED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2E6FB61-A9F3-49E8-8098-DE79911D0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558FCF3-A6CB-49BB-A777-8333CC55B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A76208F-F416-49B8-A2AD-2CACF6ACA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ADC498-4922-45AE-ADE5-9EAFE2478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2A40220-B592-4A31-86D3-D3F3EB8D5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F9C82B1-F7ED-4C87-9978-3BC054EC3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3E10F847-3742-475F-A186-09D7BFB10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375400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©2015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Cengage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Learning.  All Rights Reserved.  May not be scanned, copied or duplicated, or posted to a publicly accessible website, in whole or in part.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038600"/>
            <a:ext cx="5867400" cy="2209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3 </a:t>
            </a:r>
            <a:br>
              <a:rPr lang="en-US" altLang="en-US" sz="4800" b="1" smtClean="0"/>
            </a:br>
            <a:r>
              <a:rPr lang="en-US" altLang="en-US" sz="4800" b="1" smtClean="0"/>
              <a:t>The Judicial System</a:t>
            </a:r>
          </a:p>
        </p:txBody>
      </p:sp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Its Legal, Ethical, and </a:t>
            </a:r>
            <a:b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Global Environment</a:t>
            </a:r>
          </a:p>
        </p:txBody>
      </p:sp>
      <p:sp>
        <p:nvSpPr>
          <p:cNvPr id="3076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Marianne M. Jennings</a:t>
            </a:r>
          </a:p>
        </p:txBody>
      </p:sp>
      <p:pic>
        <p:nvPicPr>
          <p:cNvPr id="3077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10</a:t>
            </a:r>
            <a:r>
              <a:rPr lang="en-US" altLang="en-US" sz="2400" i="1" baseline="30000">
                <a:solidFill>
                  <a:schemeClr val="bg1"/>
                </a:solidFill>
                <a:latin typeface="Times New Roman" pitchFamily="18" charset="0"/>
              </a:rPr>
              <a:t>th</a:t>
            </a:r>
            <a:r>
              <a:rPr lang="en-US" altLang="en-US" sz="2400" i="1">
                <a:solidFill>
                  <a:schemeClr val="bg1"/>
                </a:solidFill>
                <a:latin typeface="Times New Roman" pitchFamily="18" charset="0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3317919-25A4-484F-9827-A4812965862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Lawyers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Those who act as advocates for plaintiffs and defendants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Have fiduciary relationship with clients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Represent client and see that procedures are followed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Privilege exists with client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Must keep what client tells them confidential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Exception is advance notice of crime to be committed</a:t>
            </a: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5283D0F-BD48-486C-B7AD-6C93A85E21B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Parties in the Judicial System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Plaintiffs – originate suite				    Represented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Defendants – party from whom plaintiff seeks recovery	         	    By Lawyers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INTERNATIONAL LAWYERS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Avocati</a:t>
            </a: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Italy		</a:t>
            </a:r>
            <a:r>
              <a:rPr lang="en-US" altLang="en-US" sz="1600" dirty="0" err="1" smtClean="0"/>
              <a:t>Procuratori</a:t>
            </a: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			Advocate – High Courts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Quebec/France	</a:t>
            </a:r>
            <a:r>
              <a:rPr lang="en-US" altLang="en-US" sz="1600" dirty="0" err="1" smtClean="0"/>
              <a:t>Notaire</a:t>
            </a:r>
            <a:r>
              <a:rPr lang="en-US" altLang="en-US" sz="1600" dirty="0" smtClean="0"/>
              <a:t> – Real Property Transactions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Juridique</a:t>
            </a:r>
            <a:r>
              <a:rPr lang="en-US" altLang="en-US" sz="1600" dirty="0" smtClean="0"/>
              <a:t> – Legal Counselor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Japan		</a:t>
            </a:r>
            <a:r>
              <a:rPr lang="en-US" altLang="en-US" sz="1600" dirty="0" err="1" smtClean="0"/>
              <a:t>Bengoshi</a:t>
            </a: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Great Britain/	Solicitors – Advice, Documents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Canada		Barristers – Higher Courts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			</a:t>
            </a:r>
            <a:r>
              <a:rPr lang="en-US" altLang="en-US" sz="1600" dirty="0" err="1" smtClean="0"/>
              <a:t>Rechtsanwalt</a:t>
            </a:r>
            <a:r>
              <a:rPr lang="en-US" altLang="en-US" sz="1600" dirty="0" smtClean="0"/>
              <a:t> – Litigator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Germany 		</a:t>
            </a:r>
            <a:r>
              <a:rPr lang="en-US" altLang="en-US" sz="1600" dirty="0" err="1" smtClean="0"/>
              <a:t>Rechtsbeistand</a:t>
            </a:r>
            <a:r>
              <a:rPr lang="en-US" altLang="en-US" sz="1600" dirty="0" smtClean="0"/>
              <a:t> - Advice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 smtClean="0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5943600" y="16764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 flipV="1">
            <a:off x="5943600" y="1905000"/>
            <a:ext cx="6096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V="1">
            <a:off x="1828800" y="2895600"/>
            <a:ext cx="1066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1828800" y="3048000"/>
            <a:ext cx="10668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 flipV="1">
            <a:off x="2590800" y="3581400"/>
            <a:ext cx="3048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2590800" y="3733800"/>
            <a:ext cx="3048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1828800" y="441960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4"/>
          <p:cNvSpPr>
            <a:spLocks noChangeShapeType="1"/>
          </p:cNvSpPr>
          <p:nvPr/>
        </p:nvSpPr>
        <p:spPr bwMode="auto">
          <a:xfrm flipV="1">
            <a:off x="2438400" y="4876800"/>
            <a:ext cx="381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>
            <a:off x="2438400" y="5029200"/>
            <a:ext cx="3810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V="1">
            <a:off x="2057400" y="5562600"/>
            <a:ext cx="8382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2057400" y="5715000"/>
            <a:ext cx="8382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442D3D8-37B7-4F88-8886-E5D49114C6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Judges</a:t>
            </a:r>
          </a:p>
          <a:p>
            <a:pPr lvl="1" eaLnBrk="1" hangingPunct="1"/>
            <a:r>
              <a:rPr lang="en-US" altLang="en-US" smtClean="0"/>
              <a:t>Can control proceedings or outcomes</a:t>
            </a:r>
          </a:p>
          <a:p>
            <a:pPr lvl="1" eaLnBrk="1" hangingPunct="1"/>
            <a:r>
              <a:rPr lang="en-US" altLang="en-US" smtClean="0"/>
              <a:t>Can be elected or appointed</a:t>
            </a:r>
          </a:p>
          <a:p>
            <a:pPr eaLnBrk="1" hangingPunct="1"/>
            <a:r>
              <a:rPr lang="en-US" altLang="en-US" smtClean="0"/>
              <a:t>Trial or Appellate</a:t>
            </a:r>
          </a:p>
          <a:p>
            <a:pPr lvl="1" eaLnBrk="1" hangingPunct="1"/>
            <a:r>
              <a:rPr lang="en-US" altLang="en-US" smtClean="0"/>
              <a:t>Trial Judge presides over trial</a:t>
            </a:r>
          </a:p>
          <a:p>
            <a:pPr lvl="1" eaLnBrk="1" hangingPunct="1"/>
            <a:r>
              <a:rPr lang="en-US" altLang="en-US" smtClean="0"/>
              <a:t>Appellate Judge hears appeal from trial court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0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6AD95E9-E6A4-491B-A355-D91D8CFAC6F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Name Changes for Parties on Appeal</a:t>
            </a:r>
          </a:p>
          <a:p>
            <a:pPr lvl="1" eaLnBrk="1" hangingPunct="1"/>
            <a:r>
              <a:rPr lang="en-US" altLang="en-US" smtClean="0"/>
              <a:t>Appellant or Petitioner: Party appealing the lower court’s decision</a:t>
            </a:r>
          </a:p>
          <a:p>
            <a:pPr lvl="1" eaLnBrk="1" hangingPunct="1"/>
            <a:r>
              <a:rPr lang="en-US" altLang="en-US" smtClean="0"/>
              <a:t>Appellee or Respondent: Party who won below and is not appealing</a:t>
            </a:r>
          </a:p>
          <a:p>
            <a:pPr lvl="1" eaLnBrk="1" hangingPunct="1"/>
            <a:r>
              <a:rPr lang="en-US" altLang="en-US" smtClean="0"/>
              <a:t>Some states reverse the name of the case on appeal; example: </a:t>
            </a:r>
            <a:r>
              <a:rPr lang="en-US" altLang="en-US" i="1" smtClean="0"/>
              <a:t>Smith v. Jones </a:t>
            </a:r>
            <a:r>
              <a:rPr lang="en-US" altLang="en-US" smtClean="0"/>
              <a:t>- trial court, Jones loses and appeals; </a:t>
            </a:r>
            <a:r>
              <a:rPr lang="en-US" altLang="en-US" i="1" smtClean="0"/>
              <a:t>Jones v. Smith </a:t>
            </a:r>
            <a:r>
              <a:rPr lang="en-US" altLang="en-US" smtClean="0"/>
              <a:t>- appellate court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F882DCE-95E2-4E83-AC3A-418836B8F3E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Jurisdiction is the Authority of a Court to Hear a Case</a:t>
            </a:r>
          </a:p>
          <a:p>
            <a:pPr eaLnBrk="1" hangingPunct="1"/>
            <a:r>
              <a:rPr lang="en-US" altLang="en-US" smtClean="0"/>
              <a:t>Types of Jurisdiction</a:t>
            </a:r>
          </a:p>
          <a:p>
            <a:pPr lvl="1" eaLnBrk="1" hangingPunct="1"/>
            <a:r>
              <a:rPr lang="en-US" altLang="en-US" smtClean="0"/>
              <a:t>Subject matter jurisdiction is jurisdiction over the subject matter of the case</a:t>
            </a:r>
          </a:p>
          <a:p>
            <a:pPr lvl="1" eaLnBrk="1" hangingPunct="1"/>
            <a:r>
              <a:rPr lang="en-US" altLang="en-US" i="1" smtClean="0"/>
              <a:t>In personam </a:t>
            </a:r>
            <a:r>
              <a:rPr lang="en-US" altLang="en-US" smtClean="0"/>
              <a:t>jurisdiction is jurisdiction over the parties in a case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Jurisdiction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5B740F6-A2D0-451E-95E3-3C428D22135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2209800"/>
          <a:ext cx="6557963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5468040" imgH="3016440" progId="Word.Document.8">
                  <p:embed/>
                </p:oleObj>
              </mc:Choice>
              <mc:Fallback>
                <p:oleObj name="Document" r:id="rId4" imgW="5468040" imgH="301644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6557963" cy="36179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0066A3D-E47D-4592-B609-301ED957F60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Federal District Court</a:t>
            </a:r>
          </a:p>
          <a:p>
            <a:pPr lvl="1" eaLnBrk="1" hangingPunct="1"/>
            <a:r>
              <a:rPr lang="en-US" altLang="en-US" smtClean="0"/>
              <a:t>General trial court of the federal system</a:t>
            </a:r>
          </a:p>
          <a:p>
            <a:pPr lvl="1" eaLnBrk="1" hangingPunct="1"/>
            <a:r>
              <a:rPr lang="en-US" altLang="en-US" smtClean="0"/>
              <a:t>Subject matter jurisdiction</a:t>
            </a:r>
          </a:p>
          <a:p>
            <a:pPr lvl="2" eaLnBrk="1" hangingPunct="1"/>
            <a:r>
              <a:rPr lang="en-US" altLang="en-US" smtClean="0"/>
              <a:t>When U.S. is a party</a:t>
            </a:r>
          </a:p>
          <a:p>
            <a:pPr lvl="2" eaLnBrk="1" hangingPunct="1"/>
            <a:r>
              <a:rPr lang="en-US" altLang="en-US" smtClean="0"/>
              <a:t>Federal question</a:t>
            </a:r>
          </a:p>
          <a:p>
            <a:pPr lvl="2" eaLnBrk="1" hangingPunct="1"/>
            <a:r>
              <a:rPr lang="en-US" altLang="en-US" smtClean="0"/>
              <a:t>Diversity of citizenship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032B74F-98AA-47E3-BB72-77E35785139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Limited Jurisdiction</a:t>
            </a:r>
          </a:p>
          <a:p>
            <a:pPr lvl="1" eaLnBrk="1" hangingPunct="1"/>
            <a:r>
              <a:rPr lang="en-US" altLang="en-US" dirty="0" smtClean="0"/>
              <a:t>One issue that arises is what law will be applied to the case</a:t>
            </a:r>
          </a:p>
          <a:p>
            <a:pPr lvl="2" eaLnBrk="1" hangingPunct="1"/>
            <a:r>
              <a:rPr lang="en-US" altLang="en-US" dirty="0" smtClean="0"/>
              <a:t>Federal courts apply state law, they do not make up a new system of federal common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B3AFDE7-D36E-42C7-AED6-C36267A166B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4"/>
              </a:spcBef>
            </a:pPr>
            <a:r>
              <a:rPr lang="en-US" altLang="en-US" sz="3200" dirty="0" smtClean="0"/>
              <a:t>Specialized Courts—Courts of Limited Original Jurisdiction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Tax court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Bankruptcy court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Claims Court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Judge Advocate General (military courts)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Courts for other agencies</a:t>
            </a:r>
          </a:p>
          <a:p>
            <a:pPr lvl="1" eaLnBrk="1" hangingPunct="1">
              <a:spcBef>
                <a:spcPts val="864"/>
              </a:spcBef>
            </a:pPr>
            <a:r>
              <a:rPr lang="en-US" altLang="en-US" sz="2800" dirty="0" smtClean="0"/>
              <a:t>Court of International Trade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863"/>
              </a:spcBef>
              <a:buFont typeface="Arial" pitchFamily="34" charset="0"/>
              <a:buChar char="•"/>
              <a:tabLst>
                <a:tab pos="852488" algn="l"/>
              </a:tabLst>
            </a:pPr>
            <a:r>
              <a:rPr lang="en-US" altLang="en-US" dirty="0" smtClean="0"/>
              <a:t>There are ninety-four federal districts</a:t>
            </a:r>
          </a:p>
          <a:p>
            <a:pPr marL="914400" lvl="2" indent="-457200" eaLnBrk="1" hangingPunct="1">
              <a:spcBef>
                <a:spcPts val="863"/>
              </a:spcBef>
              <a:buFont typeface="Times New Roman" pitchFamily="18" charset="0"/>
              <a:buChar char="‒"/>
              <a:tabLst>
                <a:tab pos="852488" algn="l"/>
              </a:tabLst>
            </a:pPr>
            <a:r>
              <a:rPr lang="en-US" altLang="en-US" dirty="0" smtClean="0"/>
              <a:t>Each state is at least one federal district and Puerto Rico and DC  are also federal districts (94 courts)</a:t>
            </a:r>
          </a:p>
          <a:p>
            <a:pPr marL="914400" lvl="2" indent="-457200" eaLnBrk="1" hangingPunct="1">
              <a:spcBef>
                <a:spcPts val="863"/>
              </a:spcBef>
              <a:buFont typeface="Times New Roman" pitchFamily="18" charset="0"/>
              <a:buChar char="‒"/>
              <a:tabLst>
                <a:tab pos="852488" algn="l"/>
              </a:tabLst>
            </a:pPr>
            <a:r>
              <a:rPr lang="en-US" altLang="en-US" dirty="0" smtClean="0"/>
              <a:t>Virgin Islands, Guam, and Northern Mariana islands also have a federal court</a:t>
            </a:r>
          </a:p>
          <a:p>
            <a:pPr marL="914400" lvl="2" indent="-457200" eaLnBrk="1" hangingPunct="1">
              <a:spcBef>
                <a:spcPts val="863"/>
              </a:spcBef>
              <a:buFont typeface="Times New Roman" pitchFamily="18" charset="0"/>
              <a:buChar char="‒"/>
              <a:tabLst>
                <a:tab pos="852488" algn="l"/>
              </a:tabLst>
            </a:pPr>
            <a:r>
              <a:rPr lang="en-US" altLang="en-US" dirty="0" smtClean="0"/>
              <a:t>Number of districts per state is determined by population and case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3-</a:t>
            </a:r>
            <a:fld id="{F864C4B8-44FE-4DF7-8931-1F9002FDFF6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9D30C01-6671-4B74-8021-A001BE1BE338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572000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Trial Courts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Place where case begins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Jury hears cases and decides disputed issues of fact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Single judge presides over case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Appellate Courts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Review actions of trial court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Usually have published opinions for uniformity and consistency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No trials held – panel of judges hears case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Types of Courts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14CE595-9F5B-4975-A780-375F236AFD5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Federal District Court Opinions</a:t>
            </a:r>
          </a:p>
          <a:p>
            <a:pPr lvl="1" eaLnBrk="1" hangingPunct="1"/>
            <a:r>
              <a:rPr lang="en-US" altLang="en-US" smtClean="0"/>
              <a:t>Opinions are reported in the Federal Supplement</a:t>
            </a:r>
          </a:p>
          <a:p>
            <a:pPr lvl="2" eaLnBrk="1" hangingPunct="1"/>
            <a:r>
              <a:rPr lang="en-US" altLang="en-US" smtClean="0"/>
              <a:t>Cite:  F.Supp. (F.Supp.2d.)</a:t>
            </a:r>
          </a:p>
          <a:p>
            <a:r>
              <a:rPr lang="en-US" altLang="en-US" smtClean="0"/>
              <a:t>Example:  </a:t>
            </a:r>
            <a:r>
              <a:rPr lang="en-US" altLang="en-US" i="1" smtClean="0"/>
              <a:t>National Federation of Independent Business v. Sebelius, 780 F. Supp. 2d 1307 (N.D. </a:t>
            </a:r>
            <a:r>
              <a:rPr lang="en-US" altLang="en-US" smtClean="0"/>
              <a:t>2011)</a:t>
            </a:r>
            <a:endParaRPr lang="en-US" altLang="en-US" i="1" smtClean="0"/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82E4923-C7D2-4EA9-AEC9-F1098C02FF6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Court of Appeals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Formerly known as U.S. Circuit Court of Appeals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Thirteen federal circuits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Generally a panel of three judges reviews appeals from Federal District Court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Opinions found in Federal Reporter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Cite:  F., F.2d or F.3d.</a:t>
            </a:r>
          </a:p>
          <a:p>
            <a:pPr>
              <a:spcBef>
                <a:spcPts val="863"/>
              </a:spcBef>
            </a:pPr>
            <a:r>
              <a:rPr lang="en-US" altLang="en-US" sz="2800" i="1" smtClean="0"/>
              <a:t>Brown v Entertainment Merchants Assoc., </a:t>
            </a:r>
            <a:r>
              <a:rPr lang="en-US" altLang="en-US" sz="2800" smtClean="0"/>
              <a:t>556 F.3d 950 (9th Cir. 2010)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6A1A95D-CD04-42BF-A988-E8094226F16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Supreme Court</a:t>
            </a:r>
          </a:p>
          <a:p>
            <a:pPr lvl="1" eaLnBrk="1" hangingPunct="1"/>
            <a:r>
              <a:rPr lang="en-US" altLang="en-US" smtClean="0"/>
              <a:t>Must decide to review cases</a:t>
            </a:r>
          </a:p>
          <a:p>
            <a:pPr lvl="2" eaLnBrk="1" hangingPunct="1"/>
            <a:r>
              <a:rPr lang="en-US" altLang="en-US" smtClean="0"/>
              <a:t>Issues writs of certiorari on those cases they will review-determined by the rule of four</a:t>
            </a:r>
          </a:p>
          <a:p>
            <a:pPr lvl="1" eaLnBrk="1" hangingPunct="1"/>
            <a:r>
              <a:rPr lang="en-US" altLang="en-US" smtClean="0"/>
              <a:t>Has original jurisdiction for</a:t>
            </a:r>
          </a:p>
          <a:p>
            <a:pPr lvl="2" eaLnBrk="1" hangingPunct="1"/>
            <a:r>
              <a:rPr lang="en-US" altLang="en-US" smtClean="0"/>
              <a:t>Disputes between and/or among states</a:t>
            </a:r>
          </a:p>
          <a:p>
            <a:pPr lvl="2" eaLnBrk="1" hangingPunct="1"/>
            <a:r>
              <a:rPr lang="en-US" altLang="en-US" smtClean="0"/>
              <a:t>Charges of espionage or ambassadors and foreign consuls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C892BF4-36E9-47FD-8BFB-B4CC444A980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Court System</a:t>
            </a:r>
            <a:r>
              <a:rPr lang="en-US" sz="4800" dirty="0" smtClean="0"/>
              <a:t> 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Supreme Court</a:t>
            </a:r>
          </a:p>
          <a:p>
            <a:pPr lvl="1" eaLnBrk="1" hangingPunct="1"/>
            <a:r>
              <a:rPr lang="en-US" altLang="en-US" smtClean="0"/>
              <a:t>Nine judges with lifetime appointments</a:t>
            </a:r>
          </a:p>
          <a:p>
            <a:pPr lvl="1" eaLnBrk="1" hangingPunct="1"/>
            <a:r>
              <a:rPr lang="en-US" altLang="en-US" smtClean="0"/>
              <a:t>Opinions reported in:</a:t>
            </a:r>
          </a:p>
          <a:p>
            <a:pPr lvl="2" eaLnBrk="1" hangingPunct="1"/>
            <a:r>
              <a:rPr lang="en-US" altLang="en-US" smtClean="0"/>
              <a:t>United States Reports—official reports</a:t>
            </a:r>
          </a:p>
          <a:p>
            <a:r>
              <a:rPr lang="en-US" altLang="en-US" i="1" smtClean="0"/>
              <a:t>Citizens United v Federal Election Com’n, </a:t>
            </a:r>
            <a:r>
              <a:rPr lang="en-US" altLang="en-US" smtClean="0"/>
              <a:t>558 U.S. 310 (2010), 130 S.Ct. 876 (2010), 175 L.Ed.2d 753 (2010)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DC3F456-D933-4A86-839D-05B9961A0FD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State Court Systems </a:t>
            </a:r>
          </a:p>
        </p:txBody>
      </p:sp>
      <p:pic>
        <p:nvPicPr>
          <p:cNvPr id="24580" name="Picture 3" descr="Sprit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>
            <a:fillRect/>
          </a:stretch>
        </p:blipFill>
        <p:spPr bwMode="auto">
          <a:xfrm>
            <a:off x="1600200" y="1676400"/>
            <a:ext cx="65833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B764CC6-3E7D-478B-9551-B84313C71AD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State Court Systems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General Trial Court</a:t>
            </a:r>
          </a:p>
          <a:p>
            <a:pPr lvl="1" eaLnBrk="1" hangingPunct="1"/>
            <a:r>
              <a:rPr lang="en-US" altLang="en-US" smtClean="0"/>
              <a:t>Usually called superior, circuit, district, or county court</a:t>
            </a:r>
          </a:p>
          <a:p>
            <a:pPr lvl="1" eaLnBrk="1" hangingPunct="1"/>
            <a:r>
              <a:rPr lang="en-US" altLang="en-US" smtClean="0"/>
              <a:t>Opinions reported in regional reporters.</a:t>
            </a:r>
          </a:p>
          <a:p>
            <a:pPr lvl="2" eaLnBrk="1" hangingPunct="1"/>
            <a:r>
              <a:rPr lang="en-US" altLang="en-US" smtClean="0"/>
              <a:t>Example: Pacific Reporter, P. or P.2d.</a:t>
            </a:r>
          </a:p>
          <a:p>
            <a:pPr lvl="1" eaLnBrk="1" hangingPunct="1"/>
            <a:r>
              <a:rPr lang="en-US" altLang="en-US" smtClean="0"/>
              <a:t>Opinions also reported in state reporters</a:t>
            </a:r>
          </a:p>
          <a:p>
            <a:pPr lvl="2" eaLnBrk="1" hangingPunct="1"/>
            <a:r>
              <a:rPr lang="en-US" altLang="en-US" smtClean="0"/>
              <a:t>Example: 45 Wash.App. 442, 725 P.2d 1022 (1986)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5D6AFC6-973B-4CD3-A7F9-8B694F4D6F6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State Court Systems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648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Lesser Courts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Small claims:  Lesser damage claims, no Lawyer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Justice of the Peace courts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Smaller damage claims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Lawyers permitted to appear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Traffic courts:  For citations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Probate courts:  For wills, guardianships, conservatorships, etc.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2228F75-5540-48D0-BFD4-A9449C97AF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Regional Reporter State Groupings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Pacific (P. or P.2d)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Alaska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Arizona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(California)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Colorado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Hawaii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Idaho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Kansas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Montana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Nevada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New Mexico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Oklahoma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Oregon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Utah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Washington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Wyoming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Northwestern (N.W. or N.W.2d)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Iowa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Michigan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Minnesota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Nebraska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North Dakota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South Dakota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Wisconsin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Southwestern (S.W. or S.W.2d)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Arkansas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Kentucky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Missouri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Tennessee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Texas</a:t>
            </a:r>
            <a:endParaRPr lang="en-US" altLang="en-US" sz="1800" b="1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39259C4-138E-4375-8704-07AA0AB7F1B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Regional Reporter State Groupings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3733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Northeastern (N.E. or N.E. 2d)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Illinois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Indiana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Massachusetts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(New York)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Ohio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Atlantic (A. or 2d)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Connecticut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Delaware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District of Columbia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Maine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Maryland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New Hampshire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New Jersey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Pennsylvania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Rhode Island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Vermont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Southeastern (S.E. or S.E.2d)</a:t>
            </a: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Georgia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North Carolina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South Carolina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Virginia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West Virginia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/>
              <a:t>Southern (So. or So.2d)</a:t>
            </a:r>
            <a:endParaRPr lang="en-US" altLang="en-US" sz="18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Alabama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Florida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Louisiana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Mississippi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160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i="1" smtClean="0"/>
              <a:t>Note:</a:t>
            </a:r>
            <a:r>
              <a:rPr lang="en-US" altLang="en-US" sz="1600" smtClean="0"/>
              <a:t>  California and New York each has its own reporter system.  </a:t>
            </a:r>
            <a:r>
              <a:rPr lang="en-US" altLang="en-US" sz="1600" i="1" smtClean="0"/>
              <a:t>Source:</a:t>
            </a:r>
            <a:r>
              <a:rPr lang="en-US" altLang="en-US" sz="1600" smtClean="0"/>
              <a:t>  The national reporter system was developed by West Publishing  Company.  Reprinted with permission of West Publishing Company.</a:t>
            </a:r>
            <a:endParaRPr lang="en-US" altLang="en-US" sz="1600" i="1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C765999-A836-4386-A489-3B5B5815153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Sample Page of a National Reporter Case</a:t>
            </a:r>
          </a:p>
        </p:txBody>
      </p:sp>
      <p:pic>
        <p:nvPicPr>
          <p:cNvPr id="30726" name="Picture 6" descr="55541_f030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00200"/>
            <a:ext cx="4038600" cy="4800600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01B3060-021E-438E-A0CF-F70C89A0195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How Courts Make Decisions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Process of Judicial Review </a:t>
            </a:r>
            <a:r>
              <a:rPr lang="en-US" altLang="en-US" sz="3200" smtClean="0"/>
              <a:t>(Appellate)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Determine whether error was made</a:t>
            </a:r>
          </a:p>
          <a:p>
            <a:pPr lvl="1" eaLnBrk="1" hangingPunct="1"/>
            <a:r>
              <a:rPr lang="en-US" altLang="en-US" smtClean="0"/>
              <a:t>Transcript is reviewed</a:t>
            </a:r>
          </a:p>
          <a:p>
            <a:pPr lvl="1" eaLnBrk="1" hangingPunct="1"/>
            <a:r>
              <a:rPr lang="en-US" altLang="en-US" smtClean="0"/>
              <a:t>All other evidence is reviewed</a:t>
            </a:r>
          </a:p>
          <a:p>
            <a:pPr lvl="1" eaLnBrk="1" hangingPunct="1"/>
            <a:r>
              <a:rPr lang="en-US" altLang="en-US" smtClean="0"/>
              <a:t>Parties submit written briefs to summarize the evidence and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89D7421B-E716-4179-A441-569AEF9888A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State Court Systems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Venue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Location of court in the system within a jurisdiction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Venue in criminal cases can change from location of crime to another court if press coverage is excessive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Civil venue is often where defendant resides or where the cause of action occurred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30DD74A-7F90-4169-A9DB-AE251BB71AD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Personal Jurisdiction</a:t>
            </a:r>
          </a:p>
        </p:txBody>
      </p:sp>
      <p:pic>
        <p:nvPicPr>
          <p:cNvPr id="31750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t="-531" r="-433" b="-531"/>
          <a:stretch>
            <a:fillRect/>
          </a:stretch>
        </p:blipFill>
        <p:spPr>
          <a:xfrm>
            <a:off x="1524000" y="1676400"/>
            <a:ext cx="5668963" cy="4532313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866E367-855A-40AC-A4DF-9A87312C891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i="1" dirty="0" smtClean="0"/>
              <a:t>In </a:t>
            </a:r>
            <a:r>
              <a:rPr lang="en-US" i="1" dirty="0" err="1" smtClean="0"/>
              <a:t>Personam</a:t>
            </a:r>
            <a:r>
              <a:rPr lang="en-US" i="1" dirty="0" smtClean="0"/>
              <a:t> </a:t>
            </a:r>
            <a:r>
              <a:rPr lang="en-US" dirty="0" smtClean="0"/>
              <a:t>Jurisdiction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34300" cy="4648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dirty="0" smtClean="0"/>
              <a:t>Means for Acquiring Jurisdiction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Property ownership in the state = </a:t>
            </a:r>
            <a:r>
              <a:rPr lang="en-US" altLang="en-US" sz="2800" i="1" dirty="0" smtClean="0"/>
              <a:t>in rem</a:t>
            </a:r>
            <a:r>
              <a:rPr lang="en-US" altLang="en-US" sz="2800" dirty="0" smtClean="0"/>
              <a:t> jurisdiction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Volunteer—parties agree to it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dirty="0" smtClean="0"/>
              <a:t>Presence in the state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Residence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Corporations incorporated or doing business in the state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dirty="0" smtClean="0"/>
              <a:t>Minimum contacts - constitutional standards of contact with a state  (“Long-Arm” Statutes)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Contacts and Long-Arm Statutes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602163"/>
          </a:xfrm>
        </p:spPr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b="1" dirty="0" smtClean="0">
                <a:solidFill>
                  <a:srgbClr val="FFFF66"/>
                </a:solidFill>
              </a:rPr>
              <a:t>Case 3.1  </a:t>
            </a:r>
            <a:r>
              <a:rPr lang="pt-BR" altLang="en-US" sz="3200" b="1" i="1" dirty="0" smtClean="0"/>
              <a:t>E &amp; H Cruises, Ltd. v. Baker </a:t>
            </a:r>
            <a:r>
              <a:rPr lang="pt-BR" altLang="en-US" sz="3200" b="1" dirty="0" smtClean="0"/>
              <a:t>(2012)</a:t>
            </a:r>
            <a:r>
              <a:rPr lang="en-US" altLang="en-US" sz="3000" b="1" dirty="0" smtClean="0">
                <a:solidFill>
                  <a:srgbClr val="DF8C00"/>
                </a:solidFill>
              </a:rPr>
              <a:t>	</a:t>
            </a:r>
            <a:endParaRPr lang="en-US" altLang="en-US" sz="3000" b="1" dirty="0" smtClean="0"/>
          </a:p>
          <a:p>
            <a:pPr lvl="1">
              <a:spcBef>
                <a:spcPts val="863"/>
              </a:spcBef>
            </a:pPr>
            <a:r>
              <a:rPr lang="en-US" altLang="en-US" sz="2800" dirty="0" smtClean="0"/>
              <a:t>How much of a presence did the pirate ship company have in the United States? What about the cruise company?</a:t>
            </a:r>
          </a:p>
          <a:p>
            <a:pPr lvl="1">
              <a:spcBef>
                <a:spcPts val="863"/>
              </a:spcBef>
            </a:pPr>
            <a:r>
              <a:rPr lang="en-US" altLang="en-US" sz="2800" dirty="0" smtClean="0"/>
              <a:t>What happens if the defendant is not required to come to the United States to defend the suit?</a:t>
            </a:r>
          </a:p>
          <a:p>
            <a:pPr lvl="1">
              <a:spcBef>
                <a:spcPts val="863"/>
              </a:spcBef>
            </a:pPr>
            <a:r>
              <a:rPr lang="en-US" altLang="en-US" sz="2800" dirty="0" smtClean="0"/>
              <a:t>What are the implications if the company is not required to come and defend the lawsuit?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t>3-</a:t>
            </a:r>
            <a:fld id="{05EED1F5-1B2A-4D1E-9CF7-8C6F37F97D80}" type="slidenum">
              <a:rPr lang="en-US" altLang="en-US" sz="2400">
                <a:solidFill>
                  <a:schemeClr val="bg1"/>
                </a:solidFill>
                <a:latin typeface="Times New Roman" pitchFamily="18" charset="0"/>
              </a:rPr>
              <a:pPr algn="ctr" eaLnBrk="1" hangingPunct="1"/>
              <a:t>32</a:t>
            </a:fld>
            <a:endParaRPr lang="en-US" alt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6942F81-ECDD-4A90-85FA-EDE7E61ADB0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The International Courts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077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smtClean="0"/>
              <a:t>International Court of Justice (ICJ)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Part of U.N.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Jurisdiction is contentious (parties must agree to submit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smtClean="0"/>
              <a:t>EU Courts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Court of Justice of European Communities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dirty="0" smtClean="0"/>
              <a:t>European Court of Human Rights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smtClean="0"/>
              <a:t>Inter-American Court of Human Rights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dirty="0" smtClean="0"/>
              <a:t>Opinion Found in International Law Reports</a:t>
            </a:r>
            <a:endParaRPr lang="en-US" altLang="en-US" sz="4000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FC8B294-4E74-474A-97EF-C26CE59A11E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The International Courts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London’s Commercial Court</a:t>
            </a:r>
          </a:p>
          <a:p>
            <a:pPr lvl="1" eaLnBrk="1" hangingPunct="1"/>
            <a:r>
              <a:rPr lang="en-US" altLang="en-US" smtClean="0"/>
              <a:t>Site of many international arbitrations</a:t>
            </a:r>
          </a:p>
          <a:p>
            <a:pPr eaLnBrk="1" hangingPunct="1"/>
            <a:r>
              <a:rPr lang="en-US" altLang="en-US" smtClean="0"/>
              <a:t>Jurisdiction Issues in International Courts</a:t>
            </a:r>
          </a:p>
          <a:p>
            <a:pPr lvl="1" eaLnBrk="1" hangingPunct="1"/>
            <a:r>
              <a:rPr lang="en-US" altLang="en-US" smtClean="0"/>
              <a:t>Similar to </a:t>
            </a:r>
            <a:r>
              <a:rPr lang="en-US" altLang="en-US" i="1" smtClean="0"/>
              <a:t>in personam</a:t>
            </a:r>
            <a:r>
              <a:rPr lang="en-US" altLang="en-US" smtClean="0"/>
              <a:t> jurisdiction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5444CEA-408E-4B80-9424-34BBC980F05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The International Courts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Conflicts of Law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Court systems vary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Tort recovery more liberal in U.S.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No contingency fees allowed elsewhere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8F051B4-F2FF-4249-A1A7-D258092F093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Process of Judicial Review </a:t>
            </a:r>
            <a:r>
              <a:rPr lang="en-US" altLang="en-US" sz="3200" smtClean="0"/>
              <a:t>(Appellate)</a:t>
            </a:r>
          </a:p>
          <a:p>
            <a:pPr lvl="1" eaLnBrk="1" hangingPunct="1"/>
            <a:r>
              <a:rPr lang="en-US" altLang="en-US" smtClean="0"/>
              <a:t>Oral arguments may be made before panel of judges</a:t>
            </a:r>
          </a:p>
          <a:p>
            <a:pPr lvl="2" eaLnBrk="1" hangingPunct="1"/>
            <a:r>
              <a:rPr lang="en-US" altLang="en-US" smtClean="0"/>
              <a:t>Generally three judges, but at U.S. Supreme Court level it is nine</a:t>
            </a:r>
          </a:p>
          <a:p>
            <a:pPr lvl="2" eaLnBrk="1" hangingPunct="1"/>
            <a:r>
              <a:rPr lang="en-US" altLang="en-US" i="1" smtClean="0"/>
              <a:t>En banc </a:t>
            </a:r>
            <a:r>
              <a:rPr lang="en-US" altLang="en-US" smtClean="0"/>
              <a:t>: full bench hears case</a:t>
            </a:r>
            <a:endParaRPr lang="en-US" altLang="en-US" i="1" smtClean="0"/>
          </a:p>
          <a:p>
            <a:pPr lvl="1" eaLnBrk="1" hangingPunct="1"/>
            <a:r>
              <a:rPr lang="en-US" altLang="en-US" smtClean="0"/>
              <a:t>Judges vote on whether there is reversible error</a:t>
            </a:r>
          </a:p>
          <a:p>
            <a:pPr lvl="2" eaLnBrk="1" hangingPunct="1"/>
            <a:r>
              <a:rPr lang="en-US" altLang="en-US" smtClean="0"/>
              <a:t>Error that might have affected the outcome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4D921A9-B469-4D43-9785-CDDA1E45071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Process of Judicial Review (Appellate)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Possible actions of reviewing court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Affirm—no reversible error and decision stands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Reverse—reversible error and decision is reversed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Remand—error that requires further proceedings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Modify—change ruling of lower court</a:t>
            </a:r>
            <a:endParaRPr lang="en-US" altLang="en-US" sz="3200" smtClean="0"/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Statutory interpretation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Courts at appellate level can review statutory application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Can determine scope of statute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1" y="274638"/>
            <a:ext cx="8077199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9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9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1DFADD8-64A8-4271-A6F6-D5EE834358F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Consider (p. 76)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The Porch/Stoop and the Law Student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Is visible drinking on private property covered by a statute that prohibits public drinking?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Consider the implications – how far would the statute go – if you could see through an open window or open door that someone was drinking?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Intent of statute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Exceptions for neighborhood parties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AFB2850-962E-4743-A6F3-E54D5309989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Process of Judicial Review</a:t>
            </a:r>
          </a:p>
          <a:p>
            <a:pPr lvl="1" eaLnBrk="1" hangingPunct="1"/>
            <a:r>
              <a:rPr lang="en-US" altLang="en-US" smtClean="0"/>
              <a:t>Judicial review and case precedent—the doctrine of </a:t>
            </a:r>
            <a:r>
              <a:rPr lang="en-US" altLang="en-US" i="1" smtClean="0">
                <a:solidFill>
                  <a:srgbClr val="FFFF66"/>
                </a:solidFill>
              </a:rPr>
              <a:t>stare decisis</a:t>
            </a:r>
            <a:endParaRPr lang="en-US" altLang="en-US" smtClean="0">
              <a:solidFill>
                <a:srgbClr val="FFFF66"/>
              </a:solidFill>
            </a:endParaRPr>
          </a:p>
          <a:p>
            <a:pPr lvl="2" eaLnBrk="1" hangingPunct="1"/>
            <a:r>
              <a:rPr lang="en-US" altLang="en-US" smtClean="0"/>
              <a:t>Courts will follow previous decisions for consistency</a:t>
            </a:r>
          </a:p>
          <a:p>
            <a:pPr lvl="2" eaLnBrk="1" hangingPunct="1"/>
            <a:r>
              <a:rPr lang="en-US" altLang="en-US" smtClean="0"/>
              <a:t>Previous decisions are called precedent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C8DCC9-3DCE-4506-8819-6AE2891E5FF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Process of Judicial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Exceptions to </a:t>
            </a:r>
            <a:r>
              <a:rPr lang="en-US" altLang="en-US" sz="2800" i="1" smtClean="0"/>
              <a:t>stare decisis</a:t>
            </a:r>
            <a:r>
              <a:rPr lang="en-US" altLang="en-US" sz="2800" smtClean="0"/>
              <a:t>—when precedent may not be followed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Cases are factually distinguishable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Precedent is from another jurisdiction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Technology changes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Sociological, moral, or economic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Interpreting precedent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The rule of law in the case is the precedent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Dicta is not the precedent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Dicta is the discussion of the relevant law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How Courts Make Decisions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3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117B41F-109D-4F2E-931C-2CB35CB82B3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Plaintiffs</a:t>
            </a:r>
          </a:p>
          <a:p>
            <a:pPr lvl="1" eaLnBrk="1" hangingPunct="1"/>
            <a:r>
              <a:rPr lang="en-US" altLang="en-US" smtClean="0"/>
              <a:t>Initiate the lawsuit</a:t>
            </a:r>
          </a:p>
          <a:p>
            <a:pPr lvl="1" eaLnBrk="1" hangingPunct="1"/>
            <a:r>
              <a:rPr lang="en-US" altLang="en-US" smtClean="0"/>
              <a:t>Called petitioners in some cases</a:t>
            </a:r>
          </a:p>
          <a:p>
            <a:pPr eaLnBrk="1" hangingPunct="1"/>
            <a:r>
              <a:rPr lang="en-US" altLang="en-US" smtClean="0"/>
              <a:t>Defendants</a:t>
            </a:r>
          </a:p>
          <a:p>
            <a:pPr lvl="1" eaLnBrk="1" hangingPunct="1"/>
            <a:r>
              <a:rPr lang="en-US" altLang="en-US" smtClean="0"/>
              <a:t>Alleged to have violated some right of the plaintiff</a:t>
            </a:r>
          </a:p>
          <a:p>
            <a:pPr lvl="1" eaLnBrk="1" hangingPunct="1"/>
            <a:r>
              <a:rPr lang="en-US" altLang="en-US" smtClean="0"/>
              <a:t>Party named in the suit for recovery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Parties in the Judicial System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>
            <a:alpha val="0"/>
          </a:scheme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1450</Words>
  <Application>Microsoft Office PowerPoint</Application>
  <PresentationFormat>On-screen Show (4:3)</PresentationFormat>
  <Paragraphs>345</Paragraphs>
  <Slides>36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Marlett</vt:lpstr>
      <vt:lpstr>Times New Roman</vt:lpstr>
      <vt:lpstr>Times New Roman MT Extra Bold</vt:lpstr>
      <vt:lpstr>Default Design</vt:lpstr>
      <vt:lpstr>Document</vt:lpstr>
      <vt:lpstr>PowerPoint Presentation</vt:lpstr>
      <vt:lpstr>Types of Courts</vt:lpstr>
      <vt:lpstr>How Courts Make Decisions</vt:lpstr>
      <vt:lpstr>How Courts Make Decisions</vt:lpstr>
      <vt:lpstr>How Courts Make Decisions</vt:lpstr>
      <vt:lpstr>Consider (p. 76)</vt:lpstr>
      <vt:lpstr>How Courts Make Decisions</vt:lpstr>
      <vt:lpstr>How Courts Make Decisions</vt:lpstr>
      <vt:lpstr>Parties in the Judicial System</vt:lpstr>
      <vt:lpstr>Parties in the Judicial System</vt:lpstr>
      <vt:lpstr>Parties in the Judicial System</vt:lpstr>
      <vt:lpstr>Parties in the Judicial System</vt:lpstr>
      <vt:lpstr>Parties in the Judicial System</vt:lpstr>
      <vt:lpstr>Jurisdiction</vt:lpstr>
      <vt:lpstr>Federal Court System</vt:lpstr>
      <vt:lpstr>Federal Court System</vt:lpstr>
      <vt:lpstr>Federal Court System </vt:lpstr>
      <vt:lpstr>Federal Court System </vt:lpstr>
      <vt:lpstr>Structure</vt:lpstr>
      <vt:lpstr>Federal Court System </vt:lpstr>
      <vt:lpstr>Federal Court System </vt:lpstr>
      <vt:lpstr>Federal Court System </vt:lpstr>
      <vt:lpstr>Federal Court System </vt:lpstr>
      <vt:lpstr>State Court Systems </vt:lpstr>
      <vt:lpstr>State Court Systems</vt:lpstr>
      <vt:lpstr>State Court Systems</vt:lpstr>
      <vt:lpstr>Regional Reporter State Groupings</vt:lpstr>
      <vt:lpstr>Regional Reporter State Groupings</vt:lpstr>
      <vt:lpstr>Sample Page of a National Reporter Case</vt:lpstr>
      <vt:lpstr>State Court Systems</vt:lpstr>
      <vt:lpstr>Personal Jurisdiction</vt:lpstr>
      <vt:lpstr>In Personam Jurisdiction </vt:lpstr>
      <vt:lpstr>Minimum Contacts and Long-Arm Statutes</vt:lpstr>
      <vt:lpstr>The International Courts</vt:lpstr>
      <vt:lpstr>The International Courts</vt:lpstr>
      <vt:lpstr>The International Courts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90</cp:revision>
  <dcterms:created xsi:type="dcterms:W3CDTF">2005-02-05T01:05:54Z</dcterms:created>
  <dcterms:modified xsi:type="dcterms:W3CDTF">2015-08-07T17:49:09Z</dcterms:modified>
</cp:coreProperties>
</file>