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6" r:id="rId2"/>
    <p:sldId id="258" r:id="rId3"/>
    <p:sldId id="259" r:id="rId4"/>
    <p:sldId id="307" r:id="rId5"/>
    <p:sldId id="305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1" r:id="rId16"/>
    <p:sldId id="302" r:id="rId17"/>
    <p:sldId id="281" r:id="rId18"/>
    <p:sldId id="282" r:id="rId19"/>
    <p:sldId id="283" r:id="rId20"/>
    <p:sldId id="284" r:id="rId21"/>
    <p:sldId id="285" r:id="rId22"/>
    <p:sldId id="286" r:id="rId23"/>
    <p:sldId id="289" r:id="rId24"/>
    <p:sldId id="287" r:id="rId25"/>
    <p:sldId id="288" r:id="rId26"/>
    <p:sldId id="295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98" r:id="rId35"/>
    <p:sldId id="303" r:id="rId36"/>
    <p:sldId id="304" r:id="rId37"/>
    <p:sldId id="30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718065-BB2C-4CE8-B382-C4B8F12A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8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43748A2-5EF5-408A-8240-B19B6401B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90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E50FA-F1D3-43CC-9CA1-04FCA6608E78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82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F2A807-615A-4361-BE74-0A85D553DD85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D347E-D764-4C44-B957-FC8D69FBF8D8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80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D21B57-4A97-4D9C-A4C9-C985485203A5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35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21A18-D226-4EE8-B7FD-FDF19BF50DD5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18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63497-EABE-4A29-A6AB-A07BFD871255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5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29177-8613-435F-9992-EA8C55425D50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10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796C2-D7EC-48BC-91DA-DEEF00113F90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0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178BB1-0C15-4414-AF2E-329BECE89702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69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8CB158-9359-4A95-8F4F-9CF14F1EB475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60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C82A1D-0B11-4F91-8EEC-669A50DF2E46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8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51AEAF-8670-4C93-9DD7-CB4B047BF26E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2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ACE808-0757-4535-84DB-3F23D74806EA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6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5F1C82-8656-493C-A7AE-28281F07F6CF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36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1837D9-49D0-4341-8F41-1E32889671E9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19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783446-F8DD-4424-9525-263E50774A46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07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228B3-3F70-4AC7-94A2-EE0D2E8733A0}" type="slidenum">
              <a:rPr lang="en-US" smtClean="0">
                <a:latin typeface="Arial" pitchFamily="34" charset="0"/>
              </a:rPr>
              <a:pPr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07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1A638-64C6-4588-9157-DFDB963CC701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2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D71B3-5A3A-4FD6-81C2-37E66AA52A61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93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F2E124-5EFB-4D06-B2F3-CDF8E95B4CE6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67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AFE9EC-92D5-4355-9A99-032F910E6F3F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3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31BC-467E-4014-A648-3B8E6D6BB8EA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3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5FED1-B434-44D2-989F-86FABE7E7016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35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63BA78-9ACF-4E08-8B28-BD83AA22E1C2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27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93F62D-3326-40EB-9CBC-2749DCDE6451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11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B1518F-C5BB-490D-9D5A-DCD319CA0BA8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D9D991-9136-449D-823B-89EF5D525424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7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1B5A31-D3EB-4865-8E02-FD1DBC6B1A40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4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54039-787C-407E-B20A-1B9A8FB16D6A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0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4F988-9D8E-4BBC-8975-6BFD585E0863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26B7B8-E817-40B2-A4D2-D0786BAAE9F6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1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366882-5B83-4AB5-B832-4E33BDC4FCC5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C765BD9-FBBA-4BDD-B6B7-43A85AAA0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357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DDFC235-15B6-429A-9817-59846EA94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7567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38CA0E1-E7A1-4EAE-9884-CEE0D776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025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138BBF7-BF5D-4C1F-A736-CB53B2168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3315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171A602-A509-444B-B7C6-89800617F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9104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C835967-BEE2-446F-A550-B596FD817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652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B98C9BD-DBEA-4179-9EA0-1755B4D30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3147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1394013-3FC3-436D-B880-9957EC2B8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13668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957C394-A9DF-4FC2-AFA8-33605593D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244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966852D-5D8F-4C1F-BBC6-53FA6403D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598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44798E4-B88D-4685-B9C7-F6D5E0EA9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9403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1DDF7A7-087E-4FC5-9B93-98E349F76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399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4-</a:t>
            </a:r>
            <a:fld id="{2D7D0DB3-5F74-4BA9-AE37-1933DFCED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©2015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Cengage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Learning.  All Rights Reserved.  May not be scanned, copied or duplicated, or posted to a publicly accessible website, in whole or in part.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8077200" cy="11430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7315200" cy="2286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400" b="1" smtClean="0"/>
              <a:t>Chapter 4 </a:t>
            </a:r>
            <a:br>
              <a:rPr lang="en-US" altLang="en-US" sz="4400" b="1" smtClean="0"/>
            </a:br>
            <a:r>
              <a:rPr lang="en-US" altLang="en-US" sz="4400" b="1" smtClean="0"/>
              <a:t> Managing Disputes: ADR and Litigation Strategies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Its Legal, Ethical, and </a:t>
            </a:r>
            <a:b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Global Environment</a:t>
            </a: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</a:rPr>
              <a:t>Marianne M. Jennings</a:t>
            </a:r>
          </a:p>
        </p:txBody>
      </p:sp>
      <p:pic>
        <p:nvPicPr>
          <p:cNvPr id="2053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10</a:t>
            </a:r>
            <a:r>
              <a:rPr lang="en-US" altLang="en-US" sz="2400" i="1" baseline="30000">
                <a:solidFill>
                  <a:schemeClr val="bg1"/>
                </a:solidFill>
                <a:latin typeface="Times New Roman" pitchFamily="18" charset="0"/>
              </a:rPr>
              <a:t>th</a:t>
            </a: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DCBB908-0298-4F5C-95FC-03E88972BE5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Types of ADR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Rent-a-Judge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Trial held in commercial as opposed to a public court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dirty="0" smtClean="0"/>
              <a:t>Pay fees for courtroom and judge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dirty="0" smtClean="0"/>
              <a:t>Example:  “The People’s Court” TV show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Summary Jury Trials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Gives parties an idea  about jury’s perceptions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Used after discovery is complete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761E427-AD49-49AF-8ADB-7657E9E3302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Types of ADR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Early Neutral Evaluation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Consultant or volunteer gives parties an assessment of the position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Generally used prior to discovery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Saves expenses if parties settle following the evaluation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Peer Review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Review of Management’s action against employee by a group of peer – employees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Reduces litigation cost</a:t>
            </a:r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97E82B6-6A53-45FF-B1CB-0A73BCC3421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International ADR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International Chamber of Commerce</a:t>
            </a:r>
          </a:p>
          <a:p>
            <a:pPr lvl="1" eaLnBrk="1" hangingPunct="1"/>
            <a:r>
              <a:rPr lang="en-US" altLang="en-US" dirty="0" smtClean="0"/>
              <a:t>A private organization that handles 250 arbitration cases each year</a:t>
            </a:r>
          </a:p>
          <a:p>
            <a:pPr lvl="1" eaLnBrk="1" hangingPunct="1"/>
            <a:r>
              <a:rPr lang="en-US" altLang="en-US" dirty="0" smtClean="0"/>
              <a:t>Has used arbitration since 1922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2F14C00-6FF2-49D8-BD04-34F467ED097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International ADR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7244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Centre for Settlement of Investment Disputes (ICSID)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An international arbitral for investors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Investment contracts can provide for arbitration by ICSID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Parties Free to Choose Which Courts Will Hear Their Disputes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Party autonomy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U.S. courts are a popular choice</a:t>
            </a:r>
            <a:endParaRPr lang="en-US" alt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99CD0FA-2BD0-4C5B-883B-3FBDA1D69C2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Litigation     vs.     ADR</a:t>
            </a:r>
          </a:p>
        </p:txBody>
      </p:sp>
      <p:graphicFrame>
        <p:nvGraphicFramePr>
          <p:cNvPr id="327942" name="Group 2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659516"/>
              </p:ext>
            </p:extLst>
          </p:nvPr>
        </p:nvGraphicFramePr>
        <p:xfrm>
          <a:off x="1219200" y="1752600"/>
          <a:ext cx="7620000" cy="432181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Technical discovery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Open lines of communication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Judicial constraints of precedent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Parties can agree to virtually anything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Remedies limited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Creative remedies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Docket backlog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Parties set time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Public proceeding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Control by lawyers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Control by parties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08355B4-1BCD-42E4-B44A-83D68686AEC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Litigation     vs.     ADR</a:t>
            </a:r>
          </a:p>
        </p:txBody>
      </p:sp>
      <p:graphicFrame>
        <p:nvGraphicFramePr>
          <p:cNvPr id="395313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579800"/>
              </p:ext>
            </p:extLst>
          </p:nvPr>
        </p:nvGraphicFramePr>
        <p:xfrm>
          <a:off x="1219200" y="1752600"/>
          <a:ext cx="7620000" cy="3779520"/>
        </p:xfrm>
        <a:graphic>
          <a:graphicData uri="http://schemas.openxmlformats.org/drawingml/2006/table">
            <a:tbl>
              <a:tblPr/>
              <a:tblGrid>
                <a:gridCol w="3733800"/>
                <a:gridCol w="3886200"/>
              </a:tblGrid>
              <a:tr h="925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Expensive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Less expensive (some changes here)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Strict procedures and timing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Flexible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Judge and juries 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Parties 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Judicial enforcement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Enforcement by good faith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CDE6AAF-6F88-46EA-AB83-96572729EF8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Trial Process		</a:t>
            </a:r>
          </a:p>
        </p:txBody>
      </p:sp>
      <p:pic>
        <p:nvPicPr>
          <p:cNvPr id="406532" name="Picture 4" descr="55541_f040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712913"/>
            <a:ext cx="6705600" cy="4503737"/>
          </a:xfr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450A09C-9C1E-4C5E-9575-386996AB805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People Begin Civil Lawsuits</a:t>
            </a:r>
          </a:p>
          <a:p>
            <a:pPr lvl="1" eaLnBrk="1" hangingPunct="1"/>
            <a:r>
              <a:rPr lang="en-US" altLang="en-US" smtClean="0"/>
              <a:t>System does not do it for them</a:t>
            </a:r>
          </a:p>
          <a:p>
            <a:pPr lvl="2" eaLnBrk="1" hangingPunct="1"/>
            <a:r>
              <a:rPr lang="en-US" altLang="en-US" smtClean="0"/>
              <a:t>Based on a claim of right</a:t>
            </a:r>
          </a:p>
          <a:p>
            <a:pPr lvl="2" eaLnBrk="1" hangingPunct="1"/>
            <a:r>
              <a:rPr lang="en-US" altLang="en-US" smtClean="0"/>
              <a:t>Lawsuits are efforts of individuals to enforce their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DFC4C93-470F-4BC0-BD10-085A6E46A60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dirty="0" smtClean="0"/>
              <a:t>Step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1</a:t>
            </a:r>
            <a:r>
              <a:rPr lang="en-US" altLang="en-US" dirty="0" smtClean="0"/>
              <a:t>—Filing a Complaint or Petition</a:t>
            </a:r>
          </a:p>
          <a:p>
            <a:pPr lvl="1" eaLnBrk="1" hangingPunct="1"/>
            <a:r>
              <a:rPr lang="en-US" altLang="en-US" dirty="0" smtClean="0"/>
              <a:t>Complaint is general statement of claim</a:t>
            </a:r>
          </a:p>
          <a:p>
            <a:pPr lvl="2" eaLnBrk="1" hangingPunct="1"/>
            <a:r>
              <a:rPr lang="en-US" altLang="en-US" dirty="0" smtClean="0"/>
              <a:t>Must describe actions that led to claim of violation</a:t>
            </a:r>
          </a:p>
          <a:p>
            <a:pPr lvl="2" eaLnBrk="1" hangingPunct="1"/>
            <a:r>
              <a:rPr lang="en-US" altLang="en-US" dirty="0" smtClean="0"/>
              <a:t>Must establish jurisdiction and venue of court in which it is filed</a:t>
            </a:r>
          </a:p>
          <a:p>
            <a:pPr lvl="2" eaLnBrk="1" hangingPunct="1"/>
            <a:r>
              <a:rPr lang="en-US" altLang="en-US" dirty="0" smtClean="0"/>
              <a:t>Class actions are often filed against businesses</a:t>
            </a:r>
          </a:p>
        </p:txBody>
      </p:sp>
      <p:sp>
        <p:nvSpPr>
          <p:cNvPr id="354311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7928278-472B-406F-9082-2E38397F50D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572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b="1" smtClean="0"/>
              <a:t>Step</a:t>
            </a:r>
            <a:r>
              <a:rPr lang="en-US" altLang="en-US" sz="3200" smtClean="0"/>
              <a:t> </a:t>
            </a:r>
            <a:r>
              <a:rPr lang="en-US" altLang="en-US" sz="3200" b="1" smtClean="0"/>
              <a:t>2</a:t>
            </a:r>
            <a:r>
              <a:rPr lang="en-US" altLang="en-US" sz="3200" smtClean="0"/>
              <a:t>—Service of Process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Complaint or petition and summons served on defendant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Summons explains to defendant his/her rights</a:t>
            </a:r>
          </a:p>
          <a:p>
            <a:pPr lvl="2" eaLnBrk="1" hangingPunct="1">
              <a:lnSpc>
                <a:spcPct val="70000"/>
              </a:lnSpc>
              <a:spcBef>
                <a:spcPts val="863"/>
              </a:spcBef>
            </a:pPr>
            <a:r>
              <a:rPr lang="en-US" altLang="en-US" sz="2400" smtClean="0"/>
              <a:t>Where to defend</a:t>
            </a:r>
          </a:p>
          <a:p>
            <a:pPr lvl="2" eaLnBrk="1" hangingPunct="1">
              <a:lnSpc>
                <a:spcPct val="70000"/>
              </a:lnSpc>
              <a:spcBef>
                <a:spcPts val="863"/>
              </a:spcBef>
            </a:pPr>
            <a:r>
              <a:rPr lang="en-US" altLang="en-US" sz="2400" smtClean="0"/>
              <a:t>How long to defend</a:t>
            </a:r>
          </a:p>
          <a:p>
            <a:pPr lvl="2" eaLnBrk="1" hangingPunct="1">
              <a:lnSpc>
                <a:spcPct val="70000"/>
              </a:lnSpc>
              <a:spcBef>
                <a:spcPts val="863"/>
              </a:spcBef>
            </a:pPr>
            <a:r>
              <a:rPr lang="en-US" altLang="en-US" sz="2400" smtClean="0"/>
              <a:t>The effect of not defending the suit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Delivered by an officer of the court or by licensed private process servers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In exceptional circumstances, service is accomplished by publication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FFCE0B1-73EC-4402-B070-2EDABA713138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Types of ADR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43800" cy="464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Arbitration—Oldest Form of ADR</a:t>
            </a:r>
          </a:p>
          <a:p>
            <a:pPr lvl="1" eaLnBrk="1" hangingPunct="1"/>
            <a:r>
              <a:rPr lang="en-US" altLang="en-US" smtClean="0"/>
              <a:t>Parties submit grievances and evidence to a third party expert in an informal setting</a:t>
            </a:r>
          </a:p>
          <a:p>
            <a:pPr lvl="1" eaLnBrk="1" hangingPunct="1"/>
            <a:r>
              <a:rPr lang="en-US" altLang="en-US" smtClean="0"/>
              <a:t>American Arbitration Association provides many arbitrators and rules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89D2308-39C1-4E5F-AEF4-503EDCF0DED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64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b="1" dirty="0" smtClean="0"/>
              <a:t>Step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3</a:t>
            </a:r>
            <a:r>
              <a:rPr lang="en-US" altLang="en-US" dirty="0" smtClean="0"/>
              <a:t>—The Answer</a:t>
            </a:r>
          </a:p>
          <a:p>
            <a:pPr lvl="1" eaLnBrk="1" hangingPunct="1"/>
            <a:r>
              <a:rPr lang="en-US" altLang="en-US" dirty="0" smtClean="0"/>
              <a:t>Content of answer</a:t>
            </a:r>
          </a:p>
          <a:p>
            <a:pPr lvl="2" eaLnBrk="1" hangingPunct="1"/>
            <a:r>
              <a:rPr lang="en-US" altLang="en-US" dirty="0" smtClean="0"/>
              <a:t>Defendant can admit allegations in complaint are true</a:t>
            </a:r>
          </a:p>
          <a:p>
            <a:pPr lvl="2" eaLnBrk="1" hangingPunct="1"/>
            <a:r>
              <a:rPr lang="en-US" altLang="en-US" dirty="0" smtClean="0"/>
              <a:t>Defendant can deny allegations in complaint</a:t>
            </a:r>
          </a:p>
          <a:p>
            <a:pPr lvl="2" eaLnBrk="1" hangingPunct="1"/>
            <a:r>
              <a:rPr lang="en-US" altLang="en-US" dirty="0" smtClean="0"/>
              <a:t>Defendant can counterclaim—effect is the defendant is also suing plaintiff for damages</a:t>
            </a:r>
            <a:endParaRPr lang="en-US" altLang="en-US" sz="3600" dirty="0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FB0634C-ACF6-4EBC-B2D8-47C995A8461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67836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Step 3</a:t>
            </a:r>
            <a:r>
              <a:rPr lang="en-US" altLang="en-US" dirty="0"/>
              <a:t>—The </a:t>
            </a:r>
            <a:r>
              <a:rPr lang="en-US" altLang="en-US" dirty="0" smtClean="0"/>
              <a:t>Answer</a:t>
            </a:r>
          </a:p>
          <a:p>
            <a:pPr lvl="1" eaLnBrk="1" hangingPunct="1"/>
            <a:r>
              <a:rPr lang="en-US" altLang="en-US" dirty="0" smtClean="0"/>
              <a:t>Failure to file an answer within the statutory time period is a default</a:t>
            </a:r>
          </a:p>
          <a:p>
            <a:pPr lvl="2" eaLnBrk="1" hangingPunct="1"/>
            <a:r>
              <a:rPr lang="en-US" altLang="en-US" dirty="0" smtClean="0"/>
              <a:t>Time limits for filing answers are typically twenty to thirty days</a:t>
            </a:r>
          </a:p>
          <a:p>
            <a:pPr lvl="2" eaLnBrk="1" hangingPunct="1"/>
            <a:r>
              <a:rPr lang="en-US" altLang="en-US" dirty="0" smtClean="0"/>
              <a:t>Like a forfeit in sports—plaintiff wins because the defendant fails to show up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0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0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0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C80DF52-3A67-4148-8944-7E61F05A7CC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/>
              <a:t>Step</a:t>
            </a:r>
            <a:r>
              <a:rPr lang="en-US" altLang="en-US" smtClean="0"/>
              <a:t> </a:t>
            </a:r>
            <a:r>
              <a:rPr lang="en-US" altLang="en-US" b="1" smtClean="0"/>
              <a:t>4</a:t>
            </a:r>
            <a:r>
              <a:rPr lang="en-US" altLang="en-US" smtClean="0"/>
              <a:t>—Ending a Suit Through Motions</a:t>
            </a:r>
          </a:p>
          <a:p>
            <a:pPr lvl="1" eaLnBrk="1" hangingPunct="1"/>
            <a:r>
              <a:rPr lang="en-US" altLang="en-US" smtClean="0"/>
              <a:t>Motion for judgment on the pleadings</a:t>
            </a:r>
          </a:p>
          <a:p>
            <a:pPr lvl="2" eaLnBrk="1" hangingPunct="1"/>
            <a:r>
              <a:rPr lang="en-US" altLang="en-US" smtClean="0"/>
              <a:t>Even if everything the plaintiff said in the complaint were true, there is no cause for action</a:t>
            </a:r>
          </a:p>
          <a:p>
            <a:pPr lvl="2" eaLnBrk="1" hangingPunct="1"/>
            <a:r>
              <a:rPr lang="en-US" altLang="en-US" smtClean="0"/>
              <a:t>If court grants motion, the case is over at the trial court level (appeal is possible)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B72C09D-2D88-402E-8F99-22CD844B14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dirty="0" smtClean="0"/>
              <a:t>Step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5</a:t>
            </a:r>
            <a:r>
              <a:rPr lang="en-US" altLang="en-US" dirty="0" smtClean="0"/>
              <a:t>—Pre Trial Motions</a:t>
            </a:r>
          </a:p>
          <a:p>
            <a:pPr lvl="1" eaLnBrk="1" hangingPunct="1"/>
            <a:r>
              <a:rPr lang="en-US" altLang="en-US" dirty="0" smtClean="0"/>
              <a:t>Motion for summary judgment</a:t>
            </a:r>
          </a:p>
          <a:p>
            <a:pPr lvl="2" eaLnBrk="1" hangingPunct="1"/>
            <a:r>
              <a:rPr lang="en-US" altLang="en-US" dirty="0" smtClean="0"/>
              <a:t>Appropriate in cases where there are no factual issues</a:t>
            </a:r>
          </a:p>
          <a:p>
            <a:pPr lvl="2" eaLnBrk="1" hangingPunct="1"/>
            <a:r>
              <a:rPr lang="en-US" altLang="en-US" dirty="0" smtClean="0"/>
              <a:t>Used to resolve questions of law when the parties agree on the facts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20B3E345-2CCF-47EF-B8EA-3B6B67ABFA2F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810500" cy="485775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b="1" smtClean="0"/>
              <a:t>Step</a:t>
            </a:r>
            <a:r>
              <a:rPr lang="en-US" altLang="en-US" sz="3200" smtClean="0"/>
              <a:t> </a:t>
            </a:r>
            <a:r>
              <a:rPr lang="en-US" altLang="en-US" sz="3200" b="1" smtClean="0"/>
              <a:t>6</a:t>
            </a:r>
            <a:r>
              <a:rPr lang="en-US" altLang="en-US" sz="3200" smtClean="0"/>
              <a:t>—Discovery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Forms of discovery to supplement evidence released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Requests for admissions—request from one party to another for the admission of facts so that proof requested at trial is limited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Interrogatories—written questions submitted to opposition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Depositions—statements of parties or witnesses taken under oath in an informal setting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Request for mental or physical examination or for inspection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4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4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4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4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8E9A553B-EB98-4DF6-B5AA-2A45D6A243D9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/>
              <a:t>Step</a:t>
            </a:r>
            <a:r>
              <a:rPr lang="en-US" altLang="en-US" smtClean="0"/>
              <a:t> </a:t>
            </a:r>
            <a:r>
              <a:rPr lang="en-US" altLang="en-US" b="1" smtClean="0"/>
              <a:t>6</a:t>
            </a:r>
            <a:r>
              <a:rPr lang="en-US" altLang="en-US" smtClean="0"/>
              <a:t>—Discovery</a:t>
            </a:r>
          </a:p>
          <a:p>
            <a:pPr lvl="1" eaLnBrk="1" hangingPunct="1"/>
            <a:r>
              <a:rPr lang="en-US" altLang="en-US" smtClean="0"/>
              <a:t>Only relevant, non-privileged information is discoverable </a:t>
            </a:r>
          </a:p>
          <a:p>
            <a:pPr lvl="1" eaLnBrk="1" hangingPunct="1"/>
            <a:r>
              <a:rPr lang="en-US" altLang="en-US" smtClean="0"/>
              <a:t>NO:</a:t>
            </a:r>
          </a:p>
          <a:p>
            <a:pPr lvl="2" eaLnBrk="1" hangingPunct="1"/>
            <a:r>
              <a:rPr lang="en-US" altLang="en-US" smtClean="0"/>
              <a:t>Work product</a:t>
            </a:r>
          </a:p>
          <a:p>
            <a:pPr lvl="2" eaLnBrk="1" hangingPunct="1"/>
            <a:r>
              <a:rPr lang="en-US" altLang="en-US" smtClean="0"/>
              <a:t>Attorney/client privilege</a:t>
            </a:r>
          </a:p>
          <a:p>
            <a:pPr lvl="2" eaLnBrk="1" hangingPunct="1"/>
            <a:r>
              <a:rPr lang="en-US" altLang="en-US" smtClean="0"/>
              <a:t>Husband/wife privilege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6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CD85A07-D4B2-47AB-88F1-495844DBA2E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4.2</a:t>
            </a:r>
            <a:r>
              <a:rPr lang="en-US" altLang="en-US" smtClean="0"/>
              <a:t>  </a:t>
            </a:r>
            <a:r>
              <a:rPr lang="en-US" altLang="en-US" b="1" i="1" smtClean="0"/>
              <a:t>Kroger Co. v. Walters </a:t>
            </a:r>
            <a:r>
              <a:rPr lang="en-US" altLang="en-US" b="1" smtClean="0"/>
              <a:t>(2012)</a:t>
            </a:r>
          </a:p>
          <a:p>
            <a:pPr lvl="1" eaLnBrk="1" hangingPunct="1"/>
            <a:r>
              <a:rPr lang="en-US" altLang="en-US" smtClean="0"/>
              <a:t>Discuss what type of evidence the video is.</a:t>
            </a:r>
          </a:p>
          <a:p>
            <a:pPr lvl="1" eaLnBrk="1" hangingPunct="1"/>
            <a:r>
              <a:rPr lang="en-US" altLang="en-US" smtClean="0"/>
              <a:t>What did the court allow the jury to assume?</a:t>
            </a:r>
          </a:p>
          <a:p>
            <a:pPr lvl="1" eaLnBrk="1" hangingPunct="1"/>
            <a:r>
              <a:rPr lang="en-US" altLang="en-US" smtClean="0"/>
              <a:t>What should managers learn from this case and what should they do when a customer is injured? 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 build="p" bldLvl="3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F75A2801-80F6-4334-8839-A213840248A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7244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b="1" smtClean="0"/>
              <a:t>Step</a:t>
            </a:r>
            <a:r>
              <a:rPr lang="en-US" altLang="en-US" sz="3200" smtClean="0"/>
              <a:t> </a:t>
            </a:r>
            <a:r>
              <a:rPr lang="en-US" altLang="en-US" sz="3200" b="1" smtClean="0"/>
              <a:t>7</a:t>
            </a:r>
            <a:r>
              <a:rPr lang="en-US" altLang="en-US" sz="3200" smtClean="0"/>
              <a:t>—The Trial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Jury trial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Required in cases where damages over $20 are claimed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Absolute right to jury trial is only in criminal cases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Jurors selected from voting or drivers’ license lists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i="1" smtClean="0"/>
              <a:t>Voir dire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Used to narrow jurors for panel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Ask questions about their knowledge of the case, level of education, background, etc.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EA32E70-40CB-4E97-ABF4-72404B87919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006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b="1" smtClean="0"/>
              <a:t>Step</a:t>
            </a:r>
            <a:r>
              <a:rPr lang="en-US" altLang="en-US" sz="3200" smtClean="0"/>
              <a:t> </a:t>
            </a:r>
            <a:r>
              <a:rPr lang="en-US" altLang="en-US" sz="3200" b="1" smtClean="0"/>
              <a:t>7</a:t>
            </a:r>
            <a:r>
              <a:rPr lang="en-US" altLang="en-US" sz="3200" smtClean="0"/>
              <a:t>—The Trial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i="1" smtClean="0"/>
              <a:t>Voir dire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Can be challenged for cause—incapable of making an impartial decision when they know parties, when they were involved with the case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Peremptory challenge—limited number of challenges used by attorneys to remove potential jurors with whom they are uncomfortable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However, may not be based on race or sex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2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2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CAD39E8-B1E1-4F39-8E1B-176EE146179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/>
              <a:t>Step</a:t>
            </a:r>
            <a:r>
              <a:rPr lang="en-US" altLang="en-US" smtClean="0"/>
              <a:t> </a:t>
            </a:r>
            <a:r>
              <a:rPr lang="en-US" altLang="en-US" b="1" smtClean="0"/>
              <a:t>7</a:t>
            </a:r>
            <a:r>
              <a:rPr lang="en-US" altLang="en-US" smtClean="0"/>
              <a:t>—The Trial</a:t>
            </a:r>
          </a:p>
          <a:p>
            <a:pPr lvl="1" eaLnBrk="1" hangingPunct="1"/>
            <a:r>
              <a:rPr lang="en-US" altLang="en-US" smtClean="0"/>
              <a:t>Plaintiff’s case</a:t>
            </a:r>
          </a:p>
          <a:p>
            <a:pPr lvl="2" eaLnBrk="1" hangingPunct="1"/>
            <a:r>
              <a:rPr lang="en-US" altLang="en-US" smtClean="0"/>
              <a:t>Presents witnesses—direct examination</a:t>
            </a:r>
          </a:p>
          <a:p>
            <a:pPr lvl="2" eaLnBrk="1" hangingPunct="1"/>
            <a:r>
              <a:rPr lang="en-US" altLang="en-US" smtClean="0"/>
              <a:t>Defendant can cross-examine plaintiffs’ witnesses</a:t>
            </a:r>
          </a:p>
          <a:p>
            <a:pPr lvl="1" eaLnBrk="1" hangingPunct="1"/>
            <a:r>
              <a:rPr lang="en-US" altLang="en-US" smtClean="0"/>
              <a:t>Opening Statement</a:t>
            </a:r>
          </a:p>
          <a:p>
            <a:pPr lvl="2" eaLnBrk="1" hangingPunct="1"/>
            <a:r>
              <a:rPr lang="en-US" altLang="en-US" smtClean="0"/>
              <a:t>Gives summary of the case and witnesses and how they fit together to prove necessary elements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4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4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D0B9934-1757-4B2A-9606-6E1845B878D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Types of ADR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Arbitration Advantages</a:t>
            </a:r>
          </a:p>
          <a:p>
            <a:pPr lvl="1" eaLnBrk="1" hangingPunct="1"/>
            <a:r>
              <a:rPr lang="en-US" altLang="en-US" smtClean="0"/>
              <a:t>Less formality                  </a:t>
            </a:r>
          </a:p>
          <a:p>
            <a:pPr lvl="1" eaLnBrk="1" hangingPunct="1"/>
            <a:r>
              <a:rPr lang="en-US" altLang="en-US" smtClean="0"/>
              <a:t>Moves faster than a trial </a:t>
            </a:r>
            <a:endParaRPr lang="en-US" altLang="en-US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smtClean="0"/>
              <a:t>Handled privately</a:t>
            </a:r>
          </a:p>
          <a:p>
            <a:pPr lvl="1" eaLnBrk="1" hangingPunct="1"/>
            <a:r>
              <a:rPr lang="en-US" altLang="en-US" smtClean="0"/>
              <a:t>Expert handles the cases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E2970B6-579F-4B5F-AC7B-EDFEDEBD0A6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/>
              <a:t>Step 7</a:t>
            </a:r>
            <a:r>
              <a:rPr lang="en-US" altLang="en-US" smtClean="0"/>
              <a:t>—The Trial</a:t>
            </a:r>
          </a:p>
          <a:p>
            <a:pPr lvl="1" eaLnBrk="1" hangingPunct="1"/>
            <a:r>
              <a:rPr lang="en-US" altLang="en-US" smtClean="0"/>
              <a:t>Post-plaintiff’s case motion—motion for a directed verdict</a:t>
            </a:r>
          </a:p>
          <a:p>
            <a:pPr lvl="2" eaLnBrk="1" hangingPunct="1"/>
            <a:r>
              <a:rPr lang="en-US" altLang="en-US" smtClean="0"/>
              <a:t>Plaintiff must prove all elements—called a prima facie case</a:t>
            </a:r>
          </a:p>
          <a:p>
            <a:pPr lvl="2" eaLnBrk="1" hangingPunct="1"/>
            <a:r>
              <a:rPr lang="en-US" altLang="en-US" smtClean="0"/>
              <a:t>Failure to prove all elements entitles defendant to a directed verdict</a:t>
            </a:r>
          </a:p>
          <a:p>
            <a:pPr lvl="2" eaLnBrk="1" hangingPunct="1"/>
            <a:r>
              <a:rPr lang="en-US" altLang="en-US" smtClean="0"/>
              <a:t>Made with jury excused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 build="p" bldLvl="3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FC54757-C354-4FA2-A691-6135DE3DAEC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848600" cy="4419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b="1" smtClean="0"/>
              <a:t>Step</a:t>
            </a:r>
            <a:r>
              <a:rPr lang="en-US" altLang="en-US" sz="3200" smtClean="0"/>
              <a:t> </a:t>
            </a:r>
            <a:r>
              <a:rPr lang="en-US" altLang="en-US" sz="3200" b="1" smtClean="0"/>
              <a:t>7</a:t>
            </a:r>
            <a:r>
              <a:rPr lang="en-US" altLang="en-US" sz="3200" smtClean="0"/>
              <a:t>—The Trial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Defendant’s case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Presents witnesses—direct examination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Plaintiff can cross-examine defendant’s witnesses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Types of evidence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Witnesses’ testimony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Documents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Photographs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Tangible items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Hearsay—can be admissible to establish facts other than the truth of the matter asserted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8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88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020C4B5-E966-4808-AD86-B08EF77B502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49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b="1" smtClean="0"/>
              <a:t>Step</a:t>
            </a:r>
            <a:r>
              <a:rPr lang="en-US" altLang="en-US" smtClean="0"/>
              <a:t> </a:t>
            </a:r>
            <a:r>
              <a:rPr lang="en-US" altLang="en-US" b="1" smtClean="0"/>
              <a:t>7</a:t>
            </a:r>
            <a:r>
              <a:rPr lang="en-US" altLang="en-US" smtClean="0"/>
              <a:t>—The Trial</a:t>
            </a:r>
          </a:p>
          <a:p>
            <a:pPr lvl="1" eaLnBrk="1" hangingPunct="1"/>
            <a:r>
              <a:rPr lang="en-US" altLang="en-US" smtClean="0"/>
              <a:t>Closing arguments</a:t>
            </a:r>
          </a:p>
          <a:p>
            <a:pPr lvl="2" eaLnBrk="1" hangingPunct="1"/>
            <a:r>
              <a:rPr lang="en-US" altLang="en-US" smtClean="0"/>
              <a:t>Each side summarizes case presented</a:t>
            </a:r>
          </a:p>
          <a:p>
            <a:pPr lvl="1" eaLnBrk="1" hangingPunct="1"/>
            <a:r>
              <a:rPr lang="en-US" altLang="en-US" smtClean="0"/>
              <a:t>Jury instructions</a:t>
            </a:r>
          </a:p>
          <a:p>
            <a:pPr lvl="2" eaLnBrk="1" hangingPunct="1"/>
            <a:r>
              <a:rPr lang="en-US" altLang="en-US" smtClean="0"/>
              <a:t>Judge explains law to jurors</a:t>
            </a:r>
          </a:p>
          <a:p>
            <a:pPr lvl="2" eaLnBrk="1" hangingPunct="1"/>
            <a:r>
              <a:rPr lang="en-US" altLang="en-US" smtClean="0"/>
              <a:t>Law is written in form for jurors to apply</a:t>
            </a:r>
          </a:p>
          <a:p>
            <a:pPr lvl="2" eaLnBrk="1" hangingPunct="1"/>
            <a:r>
              <a:rPr lang="en-US" altLang="en-US" smtClean="0"/>
              <a:t>Lawyers have input on instructions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2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2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2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61E9D0D9-92B5-4BA4-9669-40F11214CAD3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Step 7</a:t>
            </a:r>
            <a:r>
              <a:rPr lang="en-US" altLang="en-US" dirty="0"/>
              <a:t>—The </a:t>
            </a:r>
            <a:r>
              <a:rPr lang="en-US" altLang="en-US" dirty="0" smtClean="0"/>
              <a:t>Trial</a:t>
            </a:r>
          </a:p>
          <a:p>
            <a:pPr lvl="1" eaLnBrk="1" hangingPunct="1"/>
            <a:r>
              <a:rPr lang="en-US" altLang="en-US" dirty="0" smtClean="0"/>
              <a:t>Jury deliberations</a:t>
            </a:r>
          </a:p>
          <a:p>
            <a:pPr lvl="2" eaLnBrk="1" hangingPunct="1"/>
            <a:r>
              <a:rPr lang="en-US" altLang="en-US" dirty="0" smtClean="0"/>
              <a:t>Some states do not require unanimous verdicts in civil cases - only a majority</a:t>
            </a:r>
          </a:p>
          <a:p>
            <a:pPr lvl="2" eaLnBrk="1" hangingPunct="1"/>
            <a:r>
              <a:rPr lang="en-US" altLang="en-US" dirty="0" smtClean="0"/>
              <a:t>If the jury can’t reach a verdict, a hung jury results in a mistrial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9BC7E525-DBCB-482D-A87D-676CD4CE08A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848600" cy="4953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b="1" smtClean="0"/>
              <a:t>Step 7</a:t>
            </a:r>
            <a:r>
              <a:rPr lang="en-US" altLang="en-US" sz="3200" smtClean="0"/>
              <a:t>—The Trial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Jury verdict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Decisions of the jury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One side can request to have the jury polled—occasionally any pressure exerted will come out then</a:t>
            </a:r>
            <a:endParaRPr lang="en-US" altLang="en-US" sz="3200" smtClean="0"/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Post-trial motions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Motion for a judgment NOV (</a:t>
            </a:r>
            <a:r>
              <a:rPr lang="en-US" altLang="en-US" sz="2400" i="1" smtClean="0"/>
              <a:t>non obstante veredicto</a:t>
            </a:r>
            <a:r>
              <a:rPr lang="en-US" altLang="en-US" sz="2400" smtClean="0"/>
              <a:t>)—motion for a judgment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Notwithstanding the verdict; effect is a trial court judge reversing the jury verdict—rarely done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Motion for a new trial—judge orders case retried</a:t>
            </a:r>
            <a:endParaRPr lang="en-US" altLang="en-US" smtClean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When You Are in Litigation…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7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7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7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7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7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7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7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2E7726D-2656-4FBF-A61F-8B7C8FD2DE1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Steps in Civil Litigation	</a:t>
            </a:r>
          </a:p>
        </p:txBody>
      </p:sp>
      <p:pic>
        <p:nvPicPr>
          <p:cNvPr id="4075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6" b="-386"/>
          <a:stretch>
            <a:fillRect/>
          </a:stretch>
        </p:blipFill>
        <p:spPr>
          <a:xfrm rot="5400000">
            <a:off x="2662237" y="233363"/>
            <a:ext cx="4492625" cy="7531100"/>
          </a:xfr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CEE9F49-B2C9-469C-907A-9CA092FC12A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000" dirty="0" smtClean="0"/>
              <a:t>Steps in Civil Litigation </a:t>
            </a:r>
            <a:r>
              <a:rPr lang="en-US" sz="2800" dirty="0" smtClean="0"/>
              <a:t>(cont’d)</a:t>
            </a:r>
          </a:p>
        </p:txBody>
      </p:sp>
      <p:pic>
        <p:nvPicPr>
          <p:cNvPr id="41062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" t="-345" r="-520" b="-345"/>
          <a:stretch>
            <a:fillRect/>
          </a:stretch>
        </p:blipFill>
        <p:spPr>
          <a:xfrm rot="5400000">
            <a:off x="2713037" y="258763"/>
            <a:ext cx="4572000" cy="7559675"/>
          </a:xfr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E3668C2-F6F8-4810-8E41-760699988D2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International Litigation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467600" cy="45259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Which Laws Apply?</a:t>
            </a:r>
          </a:p>
          <a:p>
            <a:pPr lvl="1" eaLnBrk="1" hangingPunct="1"/>
            <a:r>
              <a:rPr lang="en-US" altLang="en-US" smtClean="0"/>
              <a:t>Foreign citizens may not come to U.S. to benefit from our traditionally liberal recovery rules and higher verdicts if there are adequate remedies in their own country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</a:t>
            </a:r>
            <a:r>
              <a:rPr lang="en-US" dirty="0" err="1" smtClean="0"/>
              <a:t>ADR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Arbitration Disadvantages</a:t>
            </a:r>
          </a:p>
          <a:p>
            <a:pPr lvl="1" eaLnBrk="1" hangingPunct="1"/>
            <a:r>
              <a:rPr lang="en-US" altLang="en-US" smtClean="0"/>
              <a:t>Arbitrator may not have legal training and may not understand the significance of legal points</a:t>
            </a:r>
          </a:p>
          <a:p>
            <a:pPr lvl="1" eaLnBrk="1" hangingPunct="1"/>
            <a:r>
              <a:rPr lang="en-US" altLang="en-US" smtClean="0"/>
              <a:t>Rules of evidence do not apply</a:t>
            </a:r>
          </a:p>
          <a:p>
            <a:pPr lvl="1" eaLnBrk="1" hangingPunct="1"/>
            <a:r>
              <a:rPr lang="en-US" altLang="en-US" smtClean="0"/>
              <a:t>Expense and complexity has increased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EFB027D2-245C-45A2-9896-FD991EA4C3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Federal Arbitration Act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Passed to stop judicial interference with arbitration</a:t>
            </a:r>
          </a:p>
          <a:p>
            <a:r>
              <a:rPr lang="en-US" altLang="en-US" smtClean="0"/>
              <a:t>Courts now rarely interfere with arbitration clauses in consumer contracts</a:t>
            </a:r>
          </a:p>
          <a:p>
            <a:r>
              <a:rPr lang="en-US" altLang="en-US" smtClean="0"/>
              <a:t>Courts now rarely interfere with arbitration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935FC8E3-1BE6-4833-BC93-197E70FB9B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4FFD837-FC32-48C1-8F6B-8D7428B4B66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Types of ADR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4.1   </a:t>
            </a:r>
            <a:r>
              <a:rPr lang="en-US" altLang="en-US" b="1" i="1" smtClean="0"/>
              <a:t>College Park Pentecostal Holiness Church v. General Steel Corp. </a:t>
            </a:r>
            <a:r>
              <a:rPr lang="en-US" altLang="en-US" b="1" smtClean="0"/>
              <a:t>(2012)</a:t>
            </a:r>
          </a:p>
          <a:p>
            <a:pPr lvl="1" eaLnBrk="1" hangingPunct="1"/>
            <a:r>
              <a:rPr lang="en-US" altLang="en-US" smtClean="0"/>
              <a:t>What was the basis for setting aside the arbitration clause?</a:t>
            </a:r>
          </a:p>
          <a:p>
            <a:pPr lvl="1" eaLnBrk="1" hangingPunct="1"/>
            <a:r>
              <a:rPr lang="en-US" altLang="en-US" smtClean="0"/>
              <a:t>How binding is arbitration?</a:t>
            </a:r>
          </a:p>
          <a:p>
            <a:pPr lvl="1" eaLnBrk="1" hangingPunct="1"/>
            <a:r>
              <a:rPr lang="en-US" altLang="en-US" smtClean="0"/>
              <a:t>Could the decision have been affected by the fact that there was a church involved?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91E9F0C-64B0-4053-B92A-C02F96499DB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Types of ADR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Arbitration Procedures</a:t>
            </a:r>
          </a:p>
          <a:p>
            <a:pPr lvl="1" eaLnBrk="1" hangingPunct="1"/>
            <a:r>
              <a:rPr lang="en-US" altLang="en-US" smtClean="0"/>
              <a:t>Parties agree to submit to arbitration</a:t>
            </a:r>
          </a:p>
          <a:p>
            <a:pPr lvl="1" eaLnBrk="1" hangingPunct="1"/>
            <a:r>
              <a:rPr lang="en-US" altLang="en-US" smtClean="0"/>
              <a:t>American Arbitration Association (AAA) can handle the proceedings for a fee</a:t>
            </a:r>
          </a:p>
          <a:p>
            <a:pPr lvl="1" eaLnBrk="1" hangingPunct="1"/>
            <a:r>
              <a:rPr lang="en-US" altLang="en-US" smtClean="0"/>
              <a:t>Demand for arbitration is filed</a:t>
            </a:r>
          </a:p>
          <a:p>
            <a:pPr lvl="1" eaLnBrk="1" hangingPunct="1"/>
            <a:r>
              <a:rPr lang="en-US" altLang="en-US" smtClean="0"/>
              <a:t>Arbitrator is selected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1A8FCF9-8E4F-4006-9CA3-BB6150EFAAE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Types of ADR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5257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dirty="0" smtClean="0"/>
              <a:t>Mediation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dirty="0" smtClean="0"/>
              <a:t>Parties use a go-between to negotiate and communicate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dirty="0" smtClean="0"/>
              <a:t>Used in international transactions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dirty="0" smtClean="0"/>
              <a:t>Mediator can offer suggestions for resolution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dirty="0" smtClean="0"/>
              <a:t>Not binding</a:t>
            </a:r>
          </a:p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dirty="0" err="1" smtClean="0"/>
              <a:t>MedArb</a:t>
            </a:r>
            <a:endParaRPr lang="en-US" altLang="en-US" sz="3200" dirty="0" smtClean="0"/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dirty="0" smtClean="0"/>
              <a:t>Recent creation in which arbitrator first attempt to mediate settlement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dirty="0" smtClean="0"/>
              <a:t>If unsuccessfully the case goes to arbitration</a:t>
            </a:r>
            <a:endParaRPr lang="en-US" alt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F3D3FB7-29EB-431C-AA25-FF9203945D0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Types of ADR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Minitrial</a:t>
            </a:r>
          </a:p>
          <a:p>
            <a:pPr lvl="1" eaLnBrk="1" hangingPunct="1"/>
            <a:r>
              <a:rPr lang="en-US" altLang="en-US" smtClean="0"/>
              <a:t>Small-scale trial where parties present case to a judge with experience in the field or to a neutral advisor</a:t>
            </a:r>
          </a:p>
          <a:p>
            <a:pPr lvl="2" eaLnBrk="1" hangingPunct="1"/>
            <a:r>
              <a:rPr lang="en-US" altLang="en-US" smtClean="0"/>
              <a:t>Advisor or judge makes decision</a:t>
            </a:r>
          </a:p>
          <a:p>
            <a:pPr lvl="2" eaLnBrk="1" hangingPunct="1"/>
            <a:r>
              <a:rPr lang="en-US" altLang="en-US" smtClean="0"/>
              <a:t>Can motivate parties to resolve differences even if the results are not binding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1472</Words>
  <Application>Microsoft Office PowerPoint</Application>
  <PresentationFormat>On-screen Show (4:3)</PresentationFormat>
  <Paragraphs>293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Marlett</vt:lpstr>
      <vt:lpstr>Times New Roman</vt:lpstr>
      <vt:lpstr>Times New Roman MT Extra Bold</vt:lpstr>
      <vt:lpstr>Default Design</vt:lpstr>
      <vt:lpstr>PowerPoint Presentation</vt:lpstr>
      <vt:lpstr>Types of ADR</vt:lpstr>
      <vt:lpstr>Types of ADR</vt:lpstr>
      <vt:lpstr>Types of ADR</vt:lpstr>
      <vt:lpstr>Federal Arbitration Act</vt:lpstr>
      <vt:lpstr>Types of ADR</vt:lpstr>
      <vt:lpstr>Types of ADR</vt:lpstr>
      <vt:lpstr>Types of ADR</vt:lpstr>
      <vt:lpstr>Types of ADR</vt:lpstr>
      <vt:lpstr>Types of ADR</vt:lpstr>
      <vt:lpstr>Types of ADR</vt:lpstr>
      <vt:lpstr>International ADR</vt:lpstr>
      <vt:lpstr>International ADR</vt:lpstr>
      <vt:lpstr>Litigation     vs.     ADR</vt:lpstr>
      <vt:lpstr>Litigation     vs.     ADR</vt:lpstr>
      <vt:lpstr>The Trial Process 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When You Are in Litigation… </vt:lpstr>
      <vt:lpstr>Steps in Civil Litigation </vt:lpstr>
      <vt:lpstr>Steps in Civil Litigation (cont’d)</vt:lpstr>
      <vt:lpstr>International Litigation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113</cp:revision>
  <dcterms:created xsi:type="dcterms:W3CDTF">2005-02-05T01:05:54Z</dcterms:created>
  <dcterms:modified xsi:type="dcterms:W3CDTF">2015-08-07T18:24:56Z</dcterms:modified>
</cp:coreProperties>
</file>