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9"/>
  </p:notesMasterIdLst>
  <p:handoutMasterIdLst>
    <p:handoutMasterId r:id="rId40"/>
  </p:handoutMasterIdLst>
  <p:sldIdLst>
    <p:sldId id="295" r:id="rId2"/>
    <p:sldId id="258" r:id="rId3"/>
    <p:sldId id="259" r:id="rId4"/>
    <p:sldId id="260" r:id="rId5"/>
    <p:sldId id="261" r:id="rId6"/>
    <p:sldId id="262" r:id="rId7"/>
    <p:sldId id="263" r:id="rId8"/>
    <p:sldId id="286" r:id="rId9"/>
    <p:sldId id="287" r:id="rId10"/>
    <p:sldId id="288" r:id="rId11"/>
    <p:sldId id="289" r:id="rId12"/>
    <p:sldId id="290" r:id="rId13"/>
    <p:sldId id="291" r:id="rId14"/>
    <p:sldId id="292"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8" r:id="rId29"/>
    <p:sldId id="279" r:id="rId30"/>
    <p:sldId id="280" r:id="rId31"/>
    <p:sldId id="281" r:id="rId32"/>
    <p:sldId id="293" r:id="rId33"/>
    <p:sldId id="294" r:id="rId34"/>
    <p:sldId id="282" r:id="rId35"/>
    <p:sldId id="283" r:id="rId36"/>
    <p:sldId id="284" r:id="rId37"/>
    <p:sldId id="28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666699"/>
    <a:srgbClr val="8768C6"/>
    <a:srgbClr val="613EA6"/>
    <a:srgbClr val="3346B1"/>
    <a:srgbClr val="221C22"/>
    <a:srgbClr val="D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94660"/>
  </p:normalViewPr>
  <p:slideViewPr>
    <p:cSldViewPr>
      <p:cViewPr varScale="1">
        <p:scale>
          <a:sx n="70" d="100"/>
          <a:sy n="70" d="100"/>
        </p:scale>
        <p:origin x="145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79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0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4802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4802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4802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004148D7-E045-42DF-B21D-E9817E2E10CA}" type="slidenum">
              <a:rPr lang="en-US"/>
              <a:pPr>
                <a:defRPr/>
              </a:pPr>
              <a:t>‹#›</a:t>
            </a:fld>
            <a:endParaRPr lang="en-US"/>
          </a:p>
        </p:txBody>
      </p:sp>
    </p:spTree>
    <p:extLst>
      <p:ext uri="{BB962C8B-B14F-4D97-AF65-F5344CB8AC3E}">
        <p14:creationId xmlns:p14="http://schemas.microsoft.com/office/powerpoint/2010/main" val="3213631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2B7EC16F-0105-4DE7-B74A-8EBA03BA9DBD}" type="slidenum">
              <a:rPr lang="en-US"/>
              <a:pPr>
                <a:defRPr/>
              </a:pPr>
              <a:t>‹#›</a:t>
            </a:fld>
            <a:endParaRPr lang="en-US"/>
          </a:p>
        </p:txBody>
      </p:sp>
    </p:spTree>
    <p:extLst>
      <p:ext uri="{BB962C8B-B14F-4D97-AF65-F5344CB8AC3E}">
        <p14:creationId xmlns:p14="http://schemas.microsoft.com/office/powerpoint/2010/main" val="2568105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0964" name="Slide Number Placeholder 3"/>
          <p:cNvSpPr>
            <a:spLocks noGrp="1"/>
          </p:cNvSpPr>
          <p:nvPr>
            <p:ph type="sldNum" sz="quarter" idx="5"/>
          </p:nvPr>
        </p:nvSpPr>
        <p:spPr/>
        <p:txBody>
          <a:bodyPr/>
          <a:lstStyle/>
          <a:p>
            <a:pPr>
              <a:defRPr/>
            </a:pPr>
            <a:fld id="{7C7AA5D0-9295-4F27-A1F2-FA7D7F4F5CEC}" type="slidenum">
              <a:rPr lang="en-US" smtClean="0">
                <a:latin typeface="Arial" pitchFamily="34" charset="0"/>
              </a:rPr>
              <a:pPr>
                <a:defRPr/>
              </a:pPr>
              <a:t>0</a:t>
            </a:fld>
            <a:endParaRPr lang="en-US" smtClean="0">
              <a:latin typeface="Arial" pitchFamily="34" charset="0"/>
            </a:endParaRPr>
          </a:p>
        </p:txBody>
      </p:sp>
    </p:spTree>
    <p:extLst>
      <p:ext uri="{BB962C8B-B14F-4D97-AF65-F5344CB8AC3E}">
        <p14:creationId xmlns:p14="http://schemas.microsoft.com/office/powerpoint/2010/main" val="1326891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7FCE9FF3-B099-4DB1-A344-7DFEABCBC673}" type="slidenum">
              <a:rPr lang="en-US" smtClean="0">
                <a:latin typeface="Arial" pitchFamily="34" charset="0"/>
              </a:rPr>
              <a:pPr>
                <a:defRPr/>
              </a:pPr>
              <a:t>16</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65686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31C166B1-2DC3-4130-BAD4-E81F5E28F64E}" type="slidenum">
              <a:rPr lang="en-US" smtClean="0">
                <a:latin typeface="Arial" pitchFamily="34" charset="0"/>
              </a:rPr>
              <a:pPr>
                <a:defRPr/>
              </a:pPr>
              <a:t>17</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23169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97343FA4-FB1C-4609-986C-ED071BFC6BD4}" type="slidenum">
              <a:rPr lang="en-US" smtClean="0">
                <a:latin typeface="Arial" pitchFamily="34" charset="0"/>
              </a:rPr>
              <a:pPr>
                <a:defRPr/>
              </a:pPr>
              <a:t>18</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03758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79D0A8BA-82D6-4A67-A916-0766365B7AFF}" type="slidenum">
              <a:rPr lang="en-US" smtClean="0">
                <a:latin typeface="Arial" pitchFamily="34" charset="0"/>
              </a:rPr>
              <a:pPr>
                <a:defRPr/>
              </a:pPr>
              <a:t>19</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06868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E0883C34-AD40-4803-9AC2-4A3A190F302C}" type="slidenum">
              <a:rPr lang="en-US" smtClean="0">
                <a:latin typeface="Arial" pitchFamily="34" charset="0"/>
              </a:rPr>
              <a:pPr>
                <a:defRPr/>
              </a:pPr>
              <a:t>20</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41526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pPr>
              <a:defRPr/>
            </a:pPr>
            <a:fld id="{B35CE709-D6E5-402A-9422-053523A8DB82}" type="slidenum">
              <a:rPr lang="en-US" smtClean="0">
                <a:latin typeface="Arial" pitchFamily="34" charset="0"/>
              </a:rPr>
              <a:pPr>
                <a:defRPr/>
              </a:pPr>
              <a:t>21</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2829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pPr>
              <a:defRPr/>
            </a:pPr>
            <a:fld id="{D89F1CE9-ECDF-4ACA-9738-0632B913F5EB}" type="slidenum">
              <a:rPr lang="en-US" smtClean="0">
                <a:latin typeface="Arial" pitchFamily="34" charset="0"/>
              </a:rPr>
              <a:pPr>
                <a:defRPr/>
              </a:pPr>
              <a:t>22</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75062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E3B33283-AA2F-48ED-8534-BF9D18CA6E92}" type="slidenum">
              <a:rPr lang="en-US" smtClean="0">
                <a:latin typeface="Arial" pitchFamily="34" charset="0"/>
              </a:rPr>
              <a:pPr>
                <a:defRPr/>
              </a:pPr>
              <a:t>23</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45455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p>
            <a:pPr>
              <a:defRPr/>
            </a:pPr>
            <a:fld id="{FDF45A3B-82D8-4A91-9A80-B564741AA63F}" type="slidenum">
              <a:rPr lang="en-US" smtClean="0">
                <a:latin typeface="Arial" pitchFamily="34" charset="0"/>
              </a:rPr>
              <a:pPr>
                <a:defRPr/>
              </a:pPr>
              <a:t>24</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653142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E9F8EE1D-E85B-443E-98E0-2E64AC4B85C4}" type="slidenum">
              <a:rPr lang="en-US" smtClean="0">
                <a:latin typeface="Arial" pitchFamily="34" charset="0"/>
              </a:rPr>
              <a:pPr>
                <a:defRPr/>
              </a:pPr>
              <a:t>25</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77235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FEF18B7E-0056-42A9-B8D5-E931D2EB849E}" type="slidenum">
              <a:rPr lang="en-US" smtClean="0">
                <a:latin typeface="Arial" pitchFamily="34" charset="0"/>
              </a:rPr>
              <a:pPr>
                <a:defRPr/>
              </a:pPr>
              <a:t>1</a:t>
            </a:fld>
            <a:endParaRPr lang="en-US" smtClean="0">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08112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59B4F518-76F7-4829-AB10-3F8366D6AF3A}" type="slidenum">
              <a:rPr lang="en-US" smtClean="0">
                <a:latin typeface="Arial" pitchFamily="34" charset="0"/>
              </a:rPr>
              <a:pPr>
                <a:defRPr/>
              </a:pPr>
              <a:t>26</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613998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A5BD89AF-F4D0-4229-A5E3-7D71D685EFB2}" type="slidenum">
              <a:rPr lang="en-US" smtClean="0">
                <a:latin typeface="Arial" pitchFamily="34" charset="0"/>
              </a:rPr>
              <a:pPr>
                <a:defRPr/>
              </a:pPr>
              <a:t>27</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569903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p>
            <a:pPr>
              <a:defRPr/>
            </a:pPr>
            <a:fld id="{7D6DEA12-B639-4FEE-AFB7-44E280DFC96A}" type="slidenum">
              <a:rPr lang="en-US" smtClean="0">
                <a:latin typeface="Arial" pitchFamily="34" charset="0"/>
              </a:rPr>
              <a:pPr>
                <a:defRPr/>
              </a:pPr>
              <a:t>28</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99138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1B5BCE67-07D3-4269-9A32-5B175F26A18B}" type="slidenum">
              <a:rPr lang="en-US" smtClean="0">
                <a:latin typeface="Arial" pitchFamily="34" charset="0"/>
              </a:rPr>
              <a:pPr>
                <a:defRPr/>
              </a:pPr>
              <a:t>29</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129779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p>
            <a:pPr>
              <a:defRPr/>
            </a:pPr>
            <a:fld id="{22A158CB-BBD9-42EB-80EF-EB90DD1861E0}" type="slidenum">
              <a:rPr lang="en-US" smtClean="0">
                <a:latin typeface="Arial" pitchFamily="34" charset="0"/>
              </a:rPr>
              <a:pPr>
                <a:defRPr/>
              </a:pPr>
              <a:t>30</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65566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BA12E6DA-95B3-4D03-9EC5-1270FE2992CB}" type="slidenum">
              <a:rPr lang="en-US" smtClean="0">
                <a:latin typeface="Arial" pitchFamily="34" charset="0"/>
              </a:rPr>
              <a:pPr>
                <a:defRPr/>
              </a:pPr>
              <a:t>33</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516601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20111B62-6122-4129-A4F1-42AB7F5F92A8}" type="slidenum">
              <a:rPr lang="en-US" smtClean="0">
                <a:latin typeface="Arial" pitchFamily="34" charset="0"/>
              </a:rPr>
              <a:pPr>
                <a:defRPr/>
              </a:pPr>
              <a:t>34</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769969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7ACF2BEF-40CB-4272-A6E6-36C87BFDFB03}" type="slidenum">
              <a:rPr lang="en-US" smtClean="0">
                <a:latin typeface="Arial" pitchFamily="34" charset="0"/>
              </a:rPr>
              <a:pPr>
                <a:defRPr/>
              </a:pPr>
              <a:t>35</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29052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29A0B512-4487-47F8-9CC6-D2D82BD63D1C}" type="slidenum">
              <a:rPr lang="en-US" smtClean="0">
                <a:latin typeface="Arial" pitchFamily="34" charset="0"/>
              </a:rPr>
              <a:pPr>
                <a:defRPr/>
              </a:pPr>
              <a:t>36</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124301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C8882C11-3111-4B92-B828-936CE26205FD}" type="slidenum">
              <a:rPr lang="en-US" smtClean="0">
                <a:latin typeface="Arial" pitchFamily="34" charset="0"/>
              </a:rPr>
              <a:pPr>
                <a:defRPr/>
              </a:pPr>
              <a:t>2</a:t>
            </a:fld>
            <a:endParaRPr lang="en-US"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570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121FF01A-A370-4906-92BF-74E90D949EFE}" type="slidenum">
              <a:rPr lang="en-US" smtClean="0">
                <a:latin typeface="Arial" pitchFamily="34" charset="0"/>
              </a:rPr>
              <a:pPr>
                <a:defRPr/>
              </a:pPr>
              <a:t>3</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0136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2D3F4712-E011-4FEA-A518-C20874DDC872}" type="slidenum">
              <a:rPr lang="en-US" smtClean="0">
                <a:latin typeface="Arial" pitchFamily="34" charset="0"/>
              </a:rPr>
              <a:pPr>
                <a:defRPr/>
              </a:pPr>
              <a:t>4</a:t>
            </a:fld>
            <a:endParaRPr lang="en-US"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234218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A4096B9E-55FE-4889-B845-F70703B3F44A}" type="slidenum">
              <a:rPr lang="en-US" smtClean="0">
                <a:latin typeface="Arial" pitchFamily="34" charset="0"/>
              </a:rPr>
              <a:pPr>
                <a:defRPr/>
              </a:pPr>
              <a:t>5</a:t>
            </a:fld>
            <a:endParaRPr lang="en-US"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83524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D2DA7569-16AC-4E24-A425-6216C8D6E3AA}" type="slidenum">
              <a:rPr lang="en-US" smtClean="0">
                <a:latin typeface="Arial" pitchFamily="34" charset="0"/>
              </a:rPr>
              <a:pPr>
                <a:defRPr/>
              </a:pPr>
              <a:t>6</a:t>
            </a:fld>
            <a:endParaRPr lang="en-US"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92288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A51E8C0-A1C9-4BE8-8B4F-92BB016F2CF0}" type="slidenum">
              <a:rPr lang="en-US" smtClean="0">
                <a:latin typeface="Arial" pitchFamily="34" charset="0"/>
              </a:rPr>
              <a:pPr>
                <a:defRPr/>
              </a:pPr>
              <a:t>14</a:t>
            </a:fld>
            <a:endParaRPr lang="en-US"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49377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8DC04DAE-FC21-4C37-B81C-A149444E59A3}" type="slidenum">
              <a:rPr lang="en-US" smtClean="0">
                <a:latin typeface="Arial" pitchFamily="34" charset="0"/>
              </a:rPr>
              <a:pPr>
                <a:defRPr/>
              </a:pPr>
              <a:t>15</a:t>
            </a:fld>
            <a:endParaRPr lang="en-US" smtClean="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874913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2FCDFC7A-1DA9-40CD-B397-8F8CB8DC3F05}" type="slidenum">
              <a:rPr lang="en-US"/>
              <a:pPr>
                <a:defRPr/>
              </a:pPr>
              <a:t>‹#›</a:t>
            </a:fld>
            <a:endParaRPr lang="en-US"/>
          </a:p>
        </p:txBody>
      </p:sp>
    </p:spTree>
    <p:extLst>
      <p:ext uri="{BB962C8B-B14F-4D97-AF65-F5344CB8AC3E}">
        <p14:creationId xmlns:p14="http://schemas.microsoft.com/office/powerpoint/2010/main" val="3884050470"/>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D8E5AC90-2093-4A66-BE76-81E84DF50A28}" type="slidenum">
              <a:rPr lang="en-US"/>
              <a:pPr>
                <a:defRPr/>
              </a:pPr>
              <a:t>‹#›</a:t>
            </a:fld>
            <a:endParaRPr lang="en-US"/>
          </a:p>
        </p:txBody>
      </p:sp>
    </p:spTree>
    <p:extLst>
      <p:ext uri="{BB962C8B-B14F-4D97-AF65-F5344CB8AC3E}">
        <p14:creationId xmlns:p14="http://schemas.microsoft.com/office/powerpoint/2010/main" val="1793824721"/>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193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9055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C4B6BB17-3D7E-4891-9031-B89682BF87FF}" type="slidenum">
              <a:rPr lang="en-US"/>
              <a:pPr>
                <a:defRPr/>
              </a:pPr>
              <a:t>‹#›</a:t>
            </a:fld>
            <a:endParaRPr lang="en-US"/>
          </a:p>
        </p:txBody>
      </p:sp>
    </p:spTree>
    <p:extLst>
      <p:ext uri="{BB962C8B-B14F-4D97-AF65-F5344CB8AC3E}">
        <p14:creationId xmlns:p14="http://schemas.microsoft.com/office/powerpoint/2010/main" val="1480045492"/>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8077200" cy="1173162"/>
          </a:xfrm>
        </p:spPr>
        <p:txBody>
          <a:bodyPr/>
          <a:lstStyle/>
          <a:p>
            <a:r>
              <a:rPr lang="en-US" dirty="0" smtClean="0"/>
              <a:t>Click to edit Master title style</a:t>
            </a:r>
            <a:endParaRPr lang="en-US" dirty="0"/>
          </a:p>
        </p:txBody>
      </p:sp>
      <p:sp>
        <p:nvSpPr>
          <p:cNvPr id="3" name="Content Placeholder 2"/>
          <p:cNvSpPr>
            <a:spLocks noGrp="1"/>
          </p:cNvSpPr>
          <p:nvPr>
            <p:ph sz="quarter" idx="1"/>
          </p:nvPr>
        </p:nvSpPr>
        <p:spPr>
          <a:xfrm>
            <a:off x="1066800" y="1600200"/>
            <a:ext cx="3733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600200"/>
            <a:ext cx="3733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066800" y="3938588"/>
            <a:ext cx="3733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953000" y="3938588"/>
            <a:ext cx="3733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t>5-</a:t>
            </a:r>
            <a:fld id="{31B7B7E8-425C-4D69-985A-B97BC39E550B}" type="slidenum">
              <a:rPr lang="en-US"/>
              <a:pPr>
                <a:defRPr/>
              </a:pPr>
              <a:t>‹#›</a:t>
            </a:fld>
            <a:endParaRPr lang="en-US"/>
          </a:p>
        </p:txBody>
      </p:sp>
    </p:spTree>
    <p:extLst>
      <p:ext uri="{BB962C8B-B14F-4D97-AF65-F5344CB8AC3E}">
        <p14:creationId xmlns:p14="http://schemas.microsoft.com/office/powerpoint/2010/main" val="2429279260"/>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73162"/>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A878CC89-4862-49DD-9EAD-B97689E31196}" type="slidenum">
              <a:rPr lang="en-US"/>
              <a:pPr>
                <a:defRPr/>
              </a:pPr>
              <a:t>‹#›</a:t>
            </a:fld>
            <a:endParaRPr lang="en-US"/>
          </a:p>
        </p:txBody>
      </p:sp>
    </p:spTree>
    <p:extLst>
      <p:ext uri="{BB962C8B-B14F-4D97-AF65-F5344CB8AC3E}">
        <p14:creationId xmlns:p14="http://schemas.microsoft.com/office/powerpoint/2010/main" val="1216427"/>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2450D86C-2AC5-43BA-8CE1-F48866415596}" type="slidenum">
              <a:rPr lang="en-US"/>
              <a:pPr>
                <a:defRPr/>
              </a:pPr>
              <a:t>‹#›</a:t>
            </a:fld>
            <a:endParaRPr lang="en-US"/>
          </a:p>
        </p:txBody>
      </p:sp>
    </p:spTree>
    <p:extLst>
      <p:ext uri="{BB962C8B-B14F-4D97-AF65-F5344CB8AC3E}">
        <p14:creationId xmlns:p14="http://schemas.microsoft.com/office/powerpoint/2010/main" val="31542781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t>5-</a:t>
            </a:r>
            <a:fld id="{8E94AD0D-94F5-40C6-89FA-82514F0E2A05}" type="slidenum">
              <a:rPr lang="en-US"/>
              <a:pPr>
                <a:defRPr/>
              </a:pPr>
              <a:t>‹#›</a:t>
            </a:fld>
            <a:endParaRPr lang="en-US"/>
          </a:p>
        </p:txBody>
      </p:sp>
    </p:spTree>
    <p:extLst>
      <p:ext uri="{BB962C8B-B14F-4D97-AF65-F5344CB8AC3E}">
        <p14:creationId xmlns:p14="http://schemas.microsoft.com/office/powerpoint/2010/main" val="2488192788"/>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t>5-</a:t>
            </a:r>
            <a:fld id="{37AC4FD2-8DB5-4FC2-91DC-149E71BFEB3E}" type="slidenum">
              <a:rPr lang="en-US"/>
              <a:pPr>
                <a:defRPr/>
              </a:pPr>
              <a:t>‹#›</a:t>
            </a:fld>
            <a:endParaRPr lang="en-US"/>
          </a:p>
        </p:txBody>
      </p:sp>
    </p:spTree>
    <p:extLst>
      <p:ext uri="{BB962C8B-B14F-4D97-AF65-F5344CB8AC3E}">
        <p14:creationId xmlns:p14="http://schemas.microsoft.com/office/powerpoint/2010/main" val="632569270"/>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5-</a:t>
            </a:r>
            <a:fld id="{DF328C8B-793D-4D11-91F8-5815E4B6B812}" type="slidenum">
              <a:rPr lang="en-US"/>
              <a:pPr>
                <a:defRPr/>
              </a:pPr>
              <a:t>‹#›</a:t>
            </a:fld>
            <a:endParaRPr lang="en-US"/>
          </a:p>
        </p:txBody>
      </p:sp>
    </p:spTree>
    <p:extLst>
      <p:ext uri="{BB962C8B-B14F-4D97-AF65-F5344CB8AC3E}">
        <p14:creationId xmlns:p14="http://schemas.microsoft.com/office/powerpoint/2010/main" val="157778461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5-</a:t>
            </a:r>
            <a:fld id="{E9C663A1-8277-4966-8B69-F468B28EF330}" type="slidenum">
              <a:rPr lang="en-US"/>
              <a:pPr>
                <a:defRPr/>
              </a:pPr>
              <a:t>‹#›</a:t>
            </a:fld>
            <a:endParaRPr lang="en-US"/>
          </a:p>
        </p:txBody>
      </p:sp>
    </p:spTree>
    <p:extLst>
      <p:ext uri="{BB962C8B-B14F-4D97-AF65-F5344CB8AC3E}">
        <p14:creationId xmlns:p14="http://schemas.microsoft.com/office/powerpoint/2010/main" val="1265046165"/>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5-</a:t>
            </a:r>
            <a:fld id="{D320B59B-E340-4272-A36F-BDB7EF134AFA}" type="slidenum">
              <a:rPr lang="en-US"/>
              <a:pPr>
                <a:defRPr/>
              </a:pPr>
              <a:t>‹#›</a:t>
            </a:fld>
            <a:endParaRPr lang="en-US"/>
          </a:p>
        </p:txBody>
      </p:sp>
    </p:spTree>
    <p:extLst>
      <p:ext uri="{BB962C8B-B14F-4D97-AF65-F5344CB8AC3E}">
        <p14:creationId xmlns:p14="http://schemas.microsoft.com/office/powerpoint/2010/main" val="2425821523"/>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5-</a:t>
            </a:r>
            <a:fld id="{8837182F-E1C7-4EBA-A3DE-E25BEBB756ED}" type="slidenum">
              <a:rPr lang="en-US"/>
              <a:pPr>
                <a:defRPr/>
              </a:pPr>
              <a:t>‹#›</a:t>
            </a:fld>
            <a:endParaRPr lang="en-US"/>
          </a:p>
        </p:txBody>
      </p:sp>
    </p:spTree>
    <p:extLst>
      <p:ext uri="{BB962C8B-B14F-4D97-AF65-F5344CB8AC3E}">
        <p14:creationId xmlns:p14="http://schemas.microsoft.com/office/powerpoint/2010/main" val="2803378419"/>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46B1"/>
        </a:solidFill>
        <a:effectLst/>
      </p:bgPr>
    </p:bg>
    <p:spTree>
      <p:nvGrpSpPr>
        <p:cNvPr id="1" name=""/>
        <p:cNvGrpSpPr/>
        <p:nvPr/>
      </p:nvGrpSpPr>
      <p:grpSpPr>
        <a:xfrm>
          <a:off x="0" y="0"/>
          <a:ext cx="0" cy="0"/>
          <a:chOff x="0" y="0"/>
          <a:chExt cx="0" cy="0"/>
        </a:xfrm>
      </p:grpSpPr>
      <p:pic>
        <p:nvPicPr>
          <p:cNvPr id="1026" name="Picture 2" descr="C:\Users\Kris\Pictures\Jennings_BLEG_Cvr.jpg"/>
          <p:cNvPicPr>
            <a:picLocks noChangeAspect="1" noChangeArrowheads="1"/>
          </p:cNvPicPr>
          <p:nvPr userDrawn="1"/>
        </p:nvPicPr>
        <p:blipFill>
          <a:blip r:embed="rId14">
            <a:extLst>
              <a:ext uri="{28A0092B-C50C-407E-A947-70E740481C1C}">
                <a14:useLocalDpi xmlns:a14="http://schemas.microsoft.com/office/drawing/2010/main" val="0"/>
              </a:ext>
            </a:extLst>
          </a:blip>
          <a:srcRect l="79167"/>
          <a:stretch>
            <a:fillRect/>
          </a:stretch>
        </p:blipFill>
        <p:spPr bwMode="auto">
          <a:xfrm>
            <a:off x="0" y="0"/>
            <a:ext cx="990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userDrawn="1"/>
        </p:nvSpPr>
        <p:spPr bwMode="auto">
          <a:xfrm>
            <a:off x="949325" y="0"/>
            <a:ext cx="8194675" cy="6858000"/>
          </a:xfrm>
          <a:prstGeom prst="rect">
            <a:avLst/>
          </a:prstGeom>
          <a:solidFill>
            <a:schemeClr val="tx2"/>
          </a:solidFill>
          <a:ln w="9525">
            <a:noFill/>
            <a:miter lim="800000"/>
            <a:headEnd/>
            <a:tailEnd/>
          </a:ln>
          <a:effectLst/>
        </p:spPr>
        <p:txBody>
          <a:bodyPr wrap="none" anchor="ctr"/>
          <a:lstStyle/>
          <a:p>
            <a:pPr>
              <a:defRPr/>
            </a:pPr>
            <a:endParaRPr lang="en-US">
              <a:latin typeface="Arial" charset="0"/>
              <a:cs typeface="+mn-cs"/>
            </a:endParaRPr>
          </a:p>
        </p:txBody>
      </p:sp>
      <p:sp>
        <p:nvSpPr>
          <p:cNvPr id="1028" name="Rectangle 3"/>
          <p:cNvSpPr>
            <a:spLocks noGrp="1" noChangeArrowheads="1"/>
          </p:cNvSpPr>
          <p:nvPr>
            <p:ph type="body" idx="1"/>
          </p:nvPr>
        </p:nvSpPr>
        <p:spPr bwMode="auto">
          <a:xfrm>
            <a:off x="10668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3505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400">
                <a:solidFill>
                  <a:schemeClr val="bg1"/>
                </a:solidFill>
                <a:latin typeface="+mn-lt"/>
                <a:cs typeface="+mn-cs"/>
              </a:defRPr>
            </a:lvl1pPr>
          </a:lstStyle>
          <a:p>
            <a:pPr>
              <a:defRPr/>
            </a:pPr>
            <a:r>
              <a:rPr lang="en-US"/>
              <a:t>5-</a:t>
            </a:r>
            <a:fld id="{D194A3FF-675F-42B4-835B-A04CC3004AFF}" type="slidenum">
              <a:rPr lang="en-US"/>
              <a:pPr>
                <a:defRPr/>
              </a:pPr>
              <a:t>‹#›</a:t>
            </a:fld>
            <a:endParaRPr lang="en-US"/>
          </a:p>
        </p:txBody>
      </p:sp>
      <p:sp>
        <p:nvSpPr>
          <p:cNvPr id="1036" name="Rectangle 12"/>
          <p:cNvSpPr>
            <a:spLocks noChangeArrowheads="1"/>
          </p:cNvSpPr>
          <p:nvPr userDrawn="1"/>
        </p:nvSpPr>
        <p:spPr bwMode="auto">
          <a:xfrm>
            <a:off x="6248400" y="6405563"/>
            <a:ext cx="2895600" cy="508000"/>
          </a:xfrm>
          <a:prstGeom prst="rect">
            <a:avLst/>
          </a:prstGeom>
          <a:noFill/>
          <a:ln w="63500">
            <a:noFill/>
            <a:miter lim="800000"/>
            <a:headEnd/>
            <a:tailEnd/>
          </a:ln>
          <a:effectLst/>
        </p:spPr>
        <p:txBody>
          <a:bodyPr lIns="92075" tIns="46038" rIns="92075" bIns="46038" anchor="ctr">
            <a:spAutoFit/>
          </a:bodyPr>
          <a:lstStyle/>
          <a:p>
            <a:pPr eaLnBrk="0" hangingPunct="0">
              <a:spcBef>
                <a:spcPct val="50000"/>
              </a:spcBef>
              <a:buClr>
                <a:schemeClr val="accent1"/>
              </a:buClr>
              <a:buSzPct val="75000"/>
              <a:buFont typeface="Marlett" pitchFamily="2" charset="2"/>
              <a:buNone/>
              <a:defRPr/>
            </a:pPr>
            <a:r>
              <a:rPr lang="en-US" sz="900" dirty="0">
                <a:solidFill>
                  <a:schemeClr val="bg1"/>
                </a:solidFill>
                <a:latin typeface="Arial" charset="0"/>
                <a:cs typeface="+mn-cs"/>
              </a:rPr>
              <a:t>© 2015 </a:t>
            </a:r>
            <a:r>
              <a:rPr lang="en-US" sz="900" dirty="0" err="1">
                <a:solidFill>
                  <a:schemeClr val="bg1"/>
                </a:solidFill>
                <a:latin typeface="Arial" charset="0"/>
                <a:cs typeface="+mn-cs"/>
              </a:rPr>
              <a:t>Cengage</a:t>
            </a:r>
            <a:r>
              <a:rPr lang="en-US" sz="900" dirty="0">
                <a:solidFill>
                  <a:schemeClr val="bg1"/>
                </a:solidFill>
                <a:latin typeface="Arial" charset="0"/>
                <a:cs typeface="+mn-cs"/>
              </a:rPr>
              <a:t> Learning.  All Rights Reserved.  May not be scanned, copied or duplicated, or posted to a p</a:t>
            </a:r>
            <a:r>
              <a:rPr lang="en-US" sz="900" b="1" dirty="0">
                <a:solidFill>
                  <a:schemeClr val="bg1"/>
                </a:solidFill>
                <a:latin typeface="Arial" charset="0"/>
                <a:cs typeface="+mn-cs"/>
              </a:rPr>
              <a:t>u</a:t>
            </a:r>
            <a:r>
              <a:rPr lang="en-US" sz="900" dirty="0">
                <a:solidFill>
                  <a:schemeClr val="bg1"/>
                </a:solidFill>
                <a:latin typeface="Arial" charset="0"/>
                <a:cs typeface="+mn-cs"/>
              </a:rPr>
              <a:t>blicly accessible website, in whole or in part.</a:t>
            </a:r>
          </a:p>
        </p:txBody>
      </p:sp>
      <p:sp>
        <p:nvSpPr>
          <p:cNvPr id="2" name="Rectangle 2"/>
          <p:cNvSpPr>
            <a:spLocks noGrp="1" noChangeArrowheads="1"/>
          </p:cNvSpPr>
          <p:nvPr>
            <p:ph type="title"/>
          </p:nvPr>
        </p:nvSpPr>
        <p:spPr bwMode="auto">
          <a:xfrm>
            <a:off x="609600" y="274638"/>
            <a:ext cx="8077200" cy="1096962"/>
          </a:xfrm>
          <a:prstGeom prst="rect">
            <a:avLst/>
          </a:prstGeom>
          <a:solidFill>
            <a:srgbClr val="FF9999"/>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hf hdr="0" ftr="0" dt="0"/>
  <p:txStyles>
    <p:titleStyle>
      <a:lvl1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2pPr>
      <a:lvl3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3pPr>
      <a:lvl4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4pPr>
      <a:lvl5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5pPr>
      <a:lvl6pPr marL="4572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6pPr>
      <a:lvl7pPr marL="9144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7pPr>
      <a:lvl8pPr marL="13716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8pPr>
      <a:lvl9pPr marL="18288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9pPr>
    </p:titleStyle>
    <p:bodyStyle>
      <a:lvl1pPr marL="342900" indent="-342900" algn="l" rtl="0" eaLnBrk="0" fontAlgn="base" hangingPunct="0">
        <a:spcBef>
          <a:spcPct val="20000"/>
        </a:spcBef>
        <a:spcAft>
          <a:spcPct val="0"/>
        </a:spcAft>
        <a:buChar char="•"/>
        <a:defRPr sz="3600">
          <a:solidFill>
            <a:schemeClr val="bg1"/>
          </a:solidFill>
          <a:latin typeface="+mn-lt"/>
          <a:ea typeface="+mn-ea"/>
          <a:cs typeface="+mn-cs"/>
        </a:defRPr>
      </a:lvl1pPr>
      <a:lvl2pPr marL="742950" indent="-285750" algn="l" rtl="0" eaLnBrk="0" fontAlgn="base" hangingPunct="0">
        <a:spcBef>
          <a:spcPct val="20000"/>
        </a:spcBef>
        <a:spcAft>
          <a:spcPct val="0"/>
        </a:spcAft>
        <a:buChar char="–"/>
        <a:defRPr sz="3200">
          <a:solidFill>
            <a:schemeClr val="bg1"/>
          </a:solidFill>
          <a:latin typeface="+mn-lt"/>
        </a:defRPr>
      </a:lvl2pPr>
      <a:lvl3pPr marL="1143000" indent="-228600" algn="l" rtl="0" eaLnBrk="0" fontAlgn="base" hangingPunct="0">
        <a:spcBef>
          <a:spcPct val="20000"/>
        </a:spcBef>
        <a:spcAft>
          <a:spcPct val="0"/>
        </a:spcAft>
        <a:buChar char="•"/>
        <a:defRPr sz="2800">
          <a:solidFill>
            <a:schemeClr val="bg1"/>
          </a:solidFill>
          <a:latin typeface="+mn-lt"/>
        </a:defRPr>
      </a:lvl3pPr>
      <a:lvl4pPr marL="1600200" indent="-228600" algn="l" rtl="0" eaLnBrk="0" fontAlgn="base" hangingPunct="0">
        <a:spcBef>
          <a:spcPct val="20000"/>
        </a:spcBef>
        <a:spcAft>
          <a:spcPct val="0"/>
        </a:spcAft>
        <a:buChar char="–"/>
        <a:defRPr sz="2400">
          <a:solidFill>
            <a:schemeClr val="bg1"/>
          </a:solidFill>
          <a:latin typeface="+mn-lt"/>
        </a:defRPr>
      </a:lvl4pPr>
      <a:lvl5pPr marL="2057400" indent="-228600" algn="l" rtl="0" eaLnBrk="0" fontAlgn="base" hangingPunct="0">
        <a:spcBef>
          <a:spcPct val="20000"/>
        </a:spcBef>
        <a:spcAft>
          <a:spcPct val="0"/>
        </a:spcAft>
        <a:buChar char="»"/>
        <a:defRPr sz="2400">
          <a:solidFill>
            <a:schemeClr val="bg1"/>
          </a:solidFill>
          <a:latin typeface="+mn-lt"/>
        </a:defRPr>
      </a:lvl5pPr>
      <a:lvl6pPr marL="2514600" indent="-228600" algn="l" rtl="0" fontAlgn="base">
        <a:spcBef>
          <a:spcPct val="20000"/>
        </a:spcBef>
        <a:spcAft>
          <a:spcPct val="0"/>
        </a:spcAft>
        <a:buChar char="»"/>
        <a:defRPr sz="2400">
          <a:solidFill>
            <a:schemeClr val="bg1"/>
          </a:solidFill>
          <a:latin typeface="+mn-lt"/>
        </a:defRPr>
      </a:lvl6pPr>
      <a:lvl7pPr marL="2971800" indent="-228600" algn="l" rtl="0" fontAlgn="base">
        <a:spcBef>
          <a:spcPct val="20000"/>
        </a:spcBef>
        <a:spcAft>
          <a:spcPct val="0"/>
        </a:spcAft>
        <a:buChar char="»"/>
        <a:defRPr sz="2400">
          <a:solidFill>
            <a:schemeClr val="bg1"/>
          </a:solidFill>
          <a:latin typeface="+mn-lt"/>
        </a:defRPr>
      </a:lvl7pPr>
      <a:lvl8pPr marL="3429000" indent="-228600" algn="l" rtl="0" fontAlgn="base">
        <a:spcBef>
          <a:spcPct val="20000"/>
        </a:spcBef>
        <a:spcAft>
          <a:spcPct val="0"/>
        </a:spcAft>
        <a:buChar char="»"/>
        <a:defRPr sz="2400">
          <a:solidFill>
            <a:schemeClr val="bg1"/>
          </a:solidFill>
          <a:latin typeface="+mn-lt"/>
        </a:defRPr>
      </a:lvl8pPr>
      <a:lvl9pPr marL="3886200" indent="-228600" algn="l" rtl="0" fontAlgn="base">
        <a:spcBef>
          <a:spcPct val="20000"/>
        </a:spcBef>
        <a:spcAft>
          <a:spcPct val="0"/>
        </a:spcAft>
        <a:buChar char="»"/>
        <a:defRPr sz="2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828800" y="3810000"/>
            <a:ext cx="6858000" cy="2286000"/>
          </a:xfrm>
        </p:spPr>
        <p:txBody>
          <a:bodyPr/>
          <a:lstStyle/>
          <a:p>
            <a:pPr eaLnBrk="1" hangingPunct="1">
              <a:spcBef>
                <a:spcPct val="0"/>
              </a:spcBef>
            </a:pPr>
            <a:r>
              <a:rPr lang="en-US" altLang="en-US" sz="4800" b="1" smtClean="0"/>
              <a:t>Chapter 5 </a:t>
            </a:r>
            <a:br>
              <a:rPr lang="en-US" altLang="en-US" sz="4800" b="1" smtClean="0"/>
            </a:br>
            <a:r>
              <a:rPr lang="en-US" altLang="en-US" sz="4800" b="1" smtClean="0"/>
              <a:t> Business and the Constitution</a:t>
            </a:r>
          </a:p>
        </p:txBody>
      </p:sp>
      <p:sp>
        <p:nvSpPr>
          <p:cNvPr id="2" name="Text Box 11"/>
          <p:cNvSpPr txBox="1">
            <a:spLocks noChangeArrowheads="1"/>
          </p:cNvSpPr>
          <p:nvPr/>
        </p:nvSpPr>
        <p:spPr bwMode="auto">
          <a:xfrm>
            <a:off x="1524000" y="2590800"/>
            <a:ext cx="441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i="1">
                <a:solidFill>
                  <a:schemeClr val="bg1"/>
                </a:solidFill>
                <a:latin typeface="Times New Roman" pitchFamily="18" charset="0"/>
              </a:rPr>
              <a:t>Its Legal, Ethical, and </a:t>
            </a:r>
            <a:br>
              <a:rPr lang="en-US" altLang="en-US" sz="2400" i="1">
                <a:solidFill>
                  <a:schemeClr val="bg1"/>
                </a:solidFill>
                <a:latin typeface="Times New Roman" pitchFamily="18" charset="0"/>
              </a:rPr>
            </a:br>
            <a:r>
              <a:rPr lang="en-US" altLang="en-US" sz="2400" i="1">
                <a:solidFill>
                  <a:schemeClr val="bg1"/>
                </a:solidFill>
                <a:latin typeface="Times New Roman" pitchFamily="18" charset="0"/>
              </a:rPr>
              <a:t>Global Environment</a:t>
            </a:r>
          </a:p>
        </p:txBody>
      </p:sp>
      <p:sp>
        <p:nvSpPr>
          <p:cNvPr id="2052" name="Text Box 13"/>
          <p:cNvSpPr txBox="1">
            <a:spLocks noChangeArrowheads="1"/>
          </p:cNvSpPr>
          <p:nvPr/>
        </p:nvSpPr>
        <p:spPr bwMode="auto">
          <a:xfrm>
            <a:off x="2057400" y="1066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2400">
                <a:solidFill>
                  <a:schemeClr val="bg1"/>
                </a:solidFill>
                <a:latin typeface="Times New Roman" pitchFamily="18" charset="0"/>
              </a:rPr>
              <a:t>Marianne M. Jennings</a:t>
            </a:r>
          </a:p>
        </p:txBody>
      </p:sp>
      <p:pic>
        <p:nvPicPr>
          <p:cNvPr id="2053" name="Picture 9" descr="C:\Users\Kris\AppData\Local\Microsoft\Windows\Temporary Internet Files\Content.IE5\CSSZ9PX8\Jennings_Logo_black.jpg"/>
          <p:cNvPicPr>
            <a:picLocks noChangeAspect="1" noChangeArrowheads="1"/>
          </p:cNvPicPr>
          <p:nvPr/>
        </p:nvPicPr>
        <p:blipFill>
          <a:blip r:embed="rId3">
            <a:lum contrast="10000"/>
            <a:extLst>
              <a:ext uri="{28A0092B-C50C-407E-A947-70E740481C1C}">
                <a14:useLocalDpi xmlns:a14="http://schemas.microsoft.com/office/drawing/2010/main" val="0"/>
              </a:ext>
            </a:extLst>
          </a:blip>
          <a:srcRect/>
          <a:stretch>
            <a:fillRect/>
          </a:stretch>
        </p:blipFill>
        <p:spPr bwMode="auto">
          <a:xfrm>
            <a:off x="3505200" y="304800"/>
            <a:ext cx="627063" cy="685800"/>
          </a:xfrm>
          <a:prstGeom prst="rect">
            <a:avLst/>
          </a:prstGeom>
          <a:solidFill>
            <a:srgbClr val="C00000"/>
          </a:solidFill>
          <a:ln w="38100">
            <a:solidFill>
              <a:srgbClr val="FF9999"/>
            </a:solidFill>
            <a:miter lim="800000"/>
            <a:headEnd/>
            <a:tailEnd/>
          </a:ln>
        </p:spPr>
      </p:pic>
      <p:sp>
        <p:nvSpPr>
          <p:cNvPr id="12" name="TextBox 11"/>
          <p:cNvSpPr txBox="1"/>
          <p:nvPr/>
        </p:nvSpPr>
        <p:spPr>
          <a:xfrm>
            <a:off x="1524000" y="1600200"/>
            <a:ext cx="4419600" cy="914400"/>
          </a:xfrm>
          <a:prstGeom prst="rect">
            <a:avLst/>
          </a:prstGeom>
          <a:solidFill>
            <a:srgbClr val="FF9999"/>
          </a:solidFill>
        </p:spPr>
        <p:txBody>
          <a:bodyPr anchor="ctr"/>
          <a:lstStyle/>
          <a:p>
            <a:pPr algn="ctr" eaLnBrk="0" hangingPunct="0">
              <a:defRPr/>
            </a:pPr>
            <a:r>
              <a:rPr lang="en-US" sz="7200" cap="small" dirty="0">
                <a:solidFill>
                  <a:schemeClr val="accent4">
                    <a:lumMod val="65000"/>
                    <a:lumOff val="35000"/>
                  </a:schemeClr>
                </a:solidFill>
                <a:latin typeface="Times New Roman" pitchFamily="18" charset="0"/>
                <a:cs typeface="Times New Roman" pitchFamily="18" charset="0"/>
              </a:rPr>
              <a:t>Business</a:t>
            </a:r>
          </a:p>
        </p:txBody>
      </p:sp>
      <p:sp>
        <p:nvSpPr>
          <p:cNvPr id="2055" name="Text Box 16"/>
          <p:cNvSpPr txBox="1">
            <a:spLocks noChangeArrowheads="1"/>
          </p:cNvSpPr>
          <p:nvPr/>
        </p:nvSpPr>
        <p:spPr bwMode="auto">
          <a:xfrm>
            <a:off x="4876800" y="2590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spcBef>
                <a:spcPct val="50000"/>
              </a:spcBef>
            </a:pPr>
            <a:r>
              <a:rPr lang="en-US" altLang="en-US" sz="2400" i="1">
                <a:solidFill>
                  <a:schemeClr val="bg1"/>
                </a:solidFill>
                <a:latin typeface="Times New Roman" pitchFamily="18" charset="0"/>
              </a:rPr>
              <a:t>10</a:t>
            </a:r>
            <a:r>
              <a:rPr lang="en-US" altLang="en-US" sz="2400" i="1" baseline="30000">
                <a:solidFill>
                  <a:schemeClr val="bg1"/>
                </a:solidFill>
                <a:latin typeface="Times New Roman" pitchFamily="18" charset="0"/>
              </a:rPr>
              <a:t>th</a:t>
            </a:r>
            <a:r>
              <a:rPr lang="en-US" altLang="en-US" sz="2400" i="1">
                <a:solidFill>
                  <a:schemeClr val="bg1"/>
                </a:solidFill>
                <a:latin typeface="Times New Roman" pitchFamily="18" charset="0"/>
              </a:rPr>
              <a:t> 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6B455FCA-7032-4463-A920-3C85AC31E139}" type="slidenum">
              <a:rPr lang="en-US"/>
              <a:pPr>
                <a:defRPr/>
              </a:pPr>
              <a:t>9</a:t>
            </a:fld>
            <a:endParaRPr lang="en-US"/>
          </a:p>
        </p:txBody>
      </p:sp>
      <p:sp>
        <p:nvSpPr>
          <p:cNvPr id="475138" name="Rectangle 2"/>
          <p:cNvSpPr>
            <a:spLocks noGrp="1" noChangeArrowheads="1"/>
          </p:cNvSpPr>
          <p:nvPr>
            <p:ph type="title"/>
          </p:nvPr>
        </p:nvSpPr>
        <p:spPr/>
        <p:txBody>
          <a:bodyPr/>
          <a:lstStyle/>
          <a:p>
            <a:pPr eaLnBrk="1" hangingPunct="1">
              <a:defRPr/>
            </a:pPr>
            <a:r>
              <a:rPr lang="en-US" smtClean="0"/>
              <a:t>Table One – Part B</a:t>
            </a:r>
          </a:p>
        </p:txBody>
      </p:sp>
      <p:sp>
        <p:nvSpPr>
          <p:cNvPr id="475139" name="Rectangle 3"/>
          <p:cNvSpPr>
            <a:spLocks noGrp="1" noChangeArrowheads="1"/>
          </p:cNvSpPr>
          <p:nvPr>
            <p:ph type="body" idx="1"/>
          </p:nvPr>
        </p:nvSpPr>
        <p:spPr>
          <a:xfrm>
            <a:off x="1143000" y="1600200"/>
            <a:ext cx="7543800" cy="4525963"/>
          </a:xfrm>
        </p:spPr>
        <p:txBody>
          <a:bodyPr/>
          <a:lstStyle/>
          <a:p>
            <a:pPr marL="685800" indent="-685800" defTabSz="473075" eaLnBrk="1" hangingPunct="1">
              <a:buFontTx/>
              <a:buAutoNum type="alphaUcPeriod" startAt="2"/>
              <a:tabLst>
                <a:tab pos="457200" algn="l"/>
              </a:tabLst>
            </a:pPr>
            <a:r>
              <a:rPr lang="en-US" altLang="en-US" sz="3200" smtClean="0"/>
              <a:t>CIVIL RIGHTS (LACK THEREOF)</a:t>
            </a:r>
          </a:p>
          <a:p>
            <a:pPr marL="685800" indent="-685800" defTabSz="473075" eaLnBrk="1" hangingPunct="1">
              <a:buFontTx/>
              <a:buNone/>
              <a:tabLst>
                <a:tab pos="457200" algn="l"/>
              </a:tabLst>
            </a:pPr>
            <a:endParaRPr lang="en-US" altLang="en-US" sz="3200" smtClean="0"/>
          </a:p>
          <a:p>
            <a:pPr marL="685800" indent="-685800" defTabSz="473075" eaLnBrk="1" hangingPunct="1">
              <a:buFontTx/>
              <a:buNone/>
              <a:tabLst>
                <a:tab pos="457200" algn="l"/>
              </a:tabLst>
            </a:pPr>
            <a:r>
              <a:rPr lang="en-US" altLang="en-US" sz="2800" u="sng" smtClean="0"/>
              <a:t>CHILD LABOR</a:t>
            </a:r>
            <a:r>
              <a:rPr lang="en-US" altLang="en-US" sz="2800" smtClean="0"/>
              <a:t>			</a:t>
            </a:r>
            <a:r>
              <a:rPr lang="en-US" altLang="en-US" sz="2800" u="sng" smtClean="0"/>
              <a:t>GUNS IN SCHOOLS</a:t>
            </a:r>
          </a:p>
          <a:p>
            <a:pPr marL="685800" indent="-685800" defTabSz="473075" eaLnBrk="1" hangingPunct="1">
              <a:buFontTx/>
              <a:buNone/>
              <a:tabLst>
                <a:tab pos="457200" algn="l"/>
              </a:tabLst>
            </a:pPr>
            <a:r>
              <a:rPr lang="en-US" altLang="en-US" sz="2400" smtClean="0"/>
              <a:t>1.	DISPARATE				1.	VIOLENCE IS AWFUL</a:t>
            </a:r>
          </a:p>
          <a:p>
            <a:pPr marL="685800" indent="-685800" defTabSz="473075" eaLnBrk="1" hangingPunct="1">
              <a:buFontTx/>
              <a:buNone/>
              <a:tabLst>
                <a:tab pos="457200" algn="l"/>
              </a:tabLst>
            </a:pPr>
            <a:r>
              <a:rPr lang="en-US" altLang="en-US" sz="2400" smtClean="0"/>
              <a:t>2.	UNSAFE–VIOLENCE	2.	UNSAFE–VIOLENCE</a:t>
            </a:r>
          </a:p>
          <a:p>
            <a:pPr marL="685800" indent="-685800" defTabSz="473075" eaLnBrk="1" hangingPunct="1">
              <a:buFontTx/>
              <a:buNone/>
              <a:tabLst>
                <a:tab pos="457200" algn="l"/>
              </a:tabLst>
            </a:pPr>
            <a:r>
              <a:rPr lang="en-US" altLang="en-US" sz="2400" smtClean="0"/>
              <a:t>3.	INSUFFICIENT 			3.	INSUFFICIENT</a:t>
            </a:r>
          </a:p>
          <a:p>
            <a:pPr marL="685800" indent="-685800" defTabSz="473075" eaLnBrk="1" hangingPunct="1">
              <a:buFontTx/>
              <a:buNone/>
              <a:tabLst>
                <a:tab pos="457200" algn="l"/>
              </a:tabLst>
            </a:pPr>
            <a:r>
              <a:rPr lang="en-US" altLang="en-US" sz="2400" smtClean="0"/>
              <a:t>	STATE ACTION				STATE ACTION</a:t>
            </a:r>
          </a:p>
          <a:p>
            <a:pPr marL="685800" indent="-685800" defTabSz="473075" eaLnBrk="1" hangingPunct="1">
              <a:buFontTx/>
              <a:buNone/>
              <a:tabLst>
                <a:tab pos="457200" algn="l"/>
              </a:tabLst>
            </a:pPr>
            <a:r>
              <a:rPr lang="en-US" altLang="en-US" sz="2400" smtClean="0"/>
              <a:t>4.	BUSINESSES				4.	HIGH SCHOOL</a:t>
            </a:r>
          </a:p>
          <a:p>
            <a:pPr marL="685800" indent="-685800" defTabSz="473075" eaLnBrk="1" hangingPunct="1">
              <a:buFontTx/>
              <a:buNone/>
              <a:tabLst>
                <a:tab pos="457200" algn="l"/>
              </a:tabLst>
            </a:pPr>
            <a:r>
              <a:rPr lang="en-US" altLang="en-US" sz="2400" smtClean="0"/>
              <a:t>	WERE DOING IT				STUDENTS DOING IT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blinds(horizontal)">
                                      <p:cBhvr>
                                        <p:cTn id="7" dur="500"/>
                                        <p:tgtEl>
                                          <p:spTgt spid="475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5139">
                                            <p:txEl>
                                              <p:pRg st="2" end="2"/>
                                            </p:txEl>
                                          </p:spTgt>
                                        </p:tgtEl>
                                        <p:attrNameLst>
                                          <p:attrName>style.visibility</p:attrName>
                                        </p:attrNameLst>
                                      </p:cBhvr>
                                      <p:to>
                                        <p:strVal val="visible"/>
                                      </p:to>
                                    </p:set>
                                    <p:animEffect transition="in" filter="blinds(horizontal)">
                                      <p:cBhvr>
                                        <p:cTn id="12" dur="500"/>
                                        <p:tgtEl>
                                          <p:spTgt spid="4751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5139">
                                            <p:txEl>
                                              <p:pRg st="3" end="3"/>
                                            </p:txEl>
                                          </p:spTgt>
                                        </p:tgtEl>
                                        <p:attrNameLst>
                                          <p:attrName>style.visibility</p:attrName>
                                        </p:attrNameLst>
                                      </p:cBhvr>
                                      <p:to>
                                        <p:strVal val="visible"/>
                                      </p:to>
                                    </p:set>
                                    <p:animEffect transition="in" filter="blinds(horizontal)">
                                      <p:cBhvr>
                                        <p:cTn id="17" dur="500"/>
                                        <p:tgtEl>
                                          <p:spTgt spid="4751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5139">
                                            <p:txEl>
                                              <p:pRg st="4" end="4"/>
                                            </p:txEl>
                                          </p:spTgt>
                                        </p:tgtEl>
                                        <p:attrNameLst>
                                          <p:attrName>style.visibility</p:attrName>
                                        </p:attrNameLst>
                                      </p:cBhvr>
                                      <p:to>
                                        <p:strVal val="visible"/>
                                      </p:to>
                                    </p:set>
                                    <p:animEffect transition="in" filter="blinds(horizontal)">
                                      <p:cBhvr>
                                        <p:cTn id="22" dur="500"/>
                                        <p:tgtEl>
                                          <p:spTgt spid="4751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75139">
                                            <p:txEl>
                                              <p:pRg st="5" end="5"/>
                                            </p:txEl>
                                          </p:spTgt>
                                        </p:tgtEl>
                                        <p:attrNameLst>
                                          <p:attrName>style.visibility</p:attrName>
                                        </p:attrNameLst>
                                      </p:cBhvr>
                                      <p:to>
                                        <p:strVal val="visible"/>
                                      </p:to>
                                    </p:set>
                                    <p:animEffect transition="in" filter="blinds(horizontal)">
                                      <p:cBhvr>
                                        <p:cTn id="27" dur="500"/>
                                        <p:tgtEl>
                                          <p:spTgt spid="475139">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75139">
                                            <p:txEl>
                                              <p:pRg st="6" end="6"/>
                                            </p:txEl>
                                          </p:spTgt>
                                        </p:tgtEl>
                                        <p:attrNameLst>
                                          <p:attrName>style.visibility</p:attrName>
                                        </p:attrNameLst>
                                      </p:cBhvr>
                                      <p:to>
                                        <p:strVal val="visible"/>
                                      </p:to>
                                    </p:set>
                                    <p:animEffect transition="in" filter="blinds(horizontal)">
                                      <p:cBhvr>
                                        <p:cTn id="30" dur="500"/>
                                        <p:tgtEl>
                                          <p:spTgt spid="475139">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75139">
                                            <p:txEl>
                                              <p:pRg st="7" end="7"/>
                                            </p:txEl>
                                          </p:spTgt>
                                        </p:tgtEl>
                                        <p:attrNameLst>
                                          <p:attrName>style.visibility</p:attrName>
                                        </p:attrNameLst>
                                      </p:cBhvr>
                                      <p:to>
                                        <p:strVal val="visible"/>
                                      </p:to>
                                    </p:set>
                                    <p:animEffect transition="in" filter="blinds(horizontal)">
                                      <p:cBhvr>
                                        <p:cTn id="35" dur="500"/>
                                        <p:tgtEl>
                                          <p:spTgt spid="475139">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75139">
                                            <p:txEl>
                                              <p:pRg st="8" end="8"/>
                                            </p:txEl>
                                          </p:spTgt>
                                        </p:tgtEl>
                                        <p:attrNameLst>
                                          <p:attrName>style.visibility</p:attrName>
                                        </p:attrNameLst>
                                      </p:cBhvr>
                                      <p:to>
                                        <p:strVal val="visible"/>
                                      </p:to>
                                    </p:set>
                                    <p:animEffect transition="in" filter="blinds(horizontal)">
                                      <p:cBhvr>
                                        <p:cTn id="38" dur="500"/>
                                        <p:tgtEl>
                                          <p:spTgt spid="475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3CACB5F6-DE55-47BF-A896-C93FEEC9C50B}" type="slidenum">
              <a:rPr lang="en-US"/>
              <a:pPr>
                <a:defRPr/>
              </a:pPr>
              <a:t>10</a:t>
            </a:fld>
            <a:endParaRPr lang="en-US"/>
          </a:p>
        </p:txBody>
      </p:sp>
      <p:sp>
        <p:nvSpPr>
          <p:cNvPr id="476162" name="Rectangle 2"/>
          <p:cNvSpPr>
            <a:spLocks noGrp="1" noChangeArrowheads="1"/>
          </p:cNvSpPr>
          <p:nvPr>
            <p:ph type="title"/>
          </p:nvPr>
        </p:nvSpPr>
        <p:spPr/>
        <p:txBody>
          <a:bodyPr/>
          <a:lstStyle/>
          <a:p>
            <a:pPr eaLnBrk="1" hangingPunct="1">
              <a:defRPr/>
            </a:pPr>
            <a:r>
              <a:rPr lang="en-US" smtClean="0"/>
              <a:t>Table Two</a:t>
            </a:r>
          </a:p>
        </p:txBody>
      </p:sp>
      <p:sp>
        <p:nvSpPr>
          <p:cNvPr id="476163" name="Rectangle 3"/>
          <p:cNvSpPr>
            <a:spLocks noGrp="1" noChangeArrowheads="1"/>
          </p:cNvSpPr>
          <p:nvPr>
            <p:ph type="body" idx="1"/>
          </p:nvPr>
        </p:nvSpPr>
        <p:spPr>
          <a:xfrm>
            <a:off x="1143000" y="1600200"/>
            <a:ext cx="7543800" cy="4525963"/>
          </a:xfrm>
        </p:spPr>
        <p:txBody>
          <a:bodyPr/>
          <a:lstStyle/>
          <a:p>
            <a:pPr marL="0" indent="0" algn="ctr" eaLnBrk="1" hangingPunct="1">
              <a:lnSpc>
                <a:spcPct val="80000"/>
              </a:lnSpc>
              <a:buFontTx/>
              <a:buNone/>
            </a:pPr>
            <a:r>
              <a:rPr lang="en-US" altLang="en-US" sz="2400" smtClean="0"/>
              <a:t>The Factors of </a:t>
            </a:r>
            <a:r>
              <a:rPr lang="en-US" altLang="en-US" sz="2400" i="1" smtClean="0"/>
              <a:t>Wickard v. Filburn</a:t>
            </a:r>
            <a:endParaRPr lang="en-US" altLang="en-US" sz="2400" smtClean="0"/>
          </a:p>
          <a:p>
            <a:pPr marL="0" indent="0" algn="ctr" eaLnBrk="1" hangingPunct="1">
              <a:lnSpc>
                <a:spcPct val="80000"/>
              </a:lnSpc>
              <a:buFontTx/>
              <a:buNone/>
            </a:pPr>
            <a:r>
              <a:rPr lang="en-US" altLang="en-US" sz="2400" smtClean="0"/>
              <a:t>Local Farmers</a:t>
            </a:r>
          </a:p>
          <a:p>
            <a:pPr marL="0" indent="0" algn="ctr" eaLnBrk="1" hangingPunct="1">
              <a:lnSpc>
                <a:spcPct val="80000"/>
              </a:lnSpc>
              <a:buFontTx/>
              <a:buNone/>
            </a:pPr>
            <a:r>
              <a:rPr lang="en-US" altLang="en-US" sz="2400" smtClean="0"/>
              <a:t>Individuals, But Still in Business</a:t>
            </a:r>
          </a:p>
          <a:p>
            <a:pPr marL="0" indent="0" algn="ctr" eaLnBrk="1" hangingPunct="1">
              <a:lnSpc>
                <a:spcPct val="80000"/>
              </a:lnSpc>
              <a:buFontTx/>
              <a:buNone/>
            </a:pPr>
            <a:r>
              <a:rPr lang="en-US" altLang="en-US" sz="2400" smtClean="0"/>
              <a:t>Local Commerce Affects Prices in National Market</a:t>
            </a:r>
          </a:p>
          <a:p>
            <a:pPr marL="0" indent="0" algn="ctr" eaLnBrk="1" hangingPunct="1">
              <a:lnSpc>
                <a:spcPct val="80000"/>
              </a:lnSpc>
              <a:buFontTx/>
              <a:buNone/>
            </a:pPr>
            <a:r>
              <a:rPr lang="en-US" altLang="en-US" sz="2400" smtClean="0"/>
              <a:t>National Economic Interest in Farm Products/Pricing</a:t>
            </a:r>
          </a:p>
          <a:p>
            <a:pPr marL="0" indent="0" algn="ctr" eaLnBrk="1" hangingPunct="1">
              <a:lnSpc>
                <a:spcPct val="80000"/>
              </a:lnSpc>
              <a:buFontTx/>
              <a:buNone/>
            </a:pPr>
            <a:endParaRPr lang="en-US" altLang="en-US" sz="2400" smtClean="0"/>
          </a:p>
          <a:p>
            <a:pPr marL="0" indent="0" eaLnBrk="1" hangingPunct="1">
              <a:lnSpc>
                <a:spcPct val="80000"/>
              </a:lnSpc>
              <a:buFontTx/>
              <a:buNone/>
            </a:pPr>
            <a:r>
              <a:rPr lang="en-US" altLang="en-US" sz="2200" smtClean="0"/>
              <a:t>Combining </a:t>
            </a:r>
            <a:r>
              <a:rPr lang="en-US" altLang="en-US" sz="2200" i="1" smtClean="0"/>
              <a:t>Wickard</a:t>
            </a:r>
            <a:r>
              <a:rPr lang="en-US" altLang="en-US" sz="2200" smtClean="0"/>
              <a:t> with the decisions in </a:t>
            </a:r>
            <a:r>
              <a:rPr lang="en-US" altLang="en-US" sz="2200" i="1" smtClean="0"/>
              <a:t>Lopez</a:t>
            </a:r>
            <a:r>
              <a:rPr lang="en-US" altLang="en-US" sz="2200" smtClean="0"/>
              <a:t> and </a:t>
            </a:r>
            <a:r>
              <a:rPr lang="en-US" altLang="en-US" sz="2200" i="1" smtClean="0"/>
              <a:t>Morrison</a:t>
            </a:r>
            <a:r>
              <a:rPr lang="en-US" altLang="en-US" sz="2200" smtClean="0"/>
              <a:t>, we are able to develop a clear matrix on the Commerce Clause as depicted by Response to Razook Figure One and the specific examples listed in Razook Figure Two.</a:t>
            </a:r>
          </a:p>
          <a:p>
            <a:pPr marL="0" indent="0" eaLnBrk="1" hangingPunct="1">
              <a:lnSpc>
                <a:spcPct val="80000"/>
              </a:lnSpc>
              <a:buFontTx/>
              <a:buNone/>
            </a:pPr>
            <a:endParaRPr lang="en-US" altLang="en-US" sz="2200" smtClean="0"/>
          </a:p>
          <a:p>
            <a:pPr marL="0" indent="0" eaLnBrk="1" hangingPunct="1">
              <a:lnSpc>
                <a:spcPct val="80000"/>
              </a:lnSpc>
              <a:buFontTx/>
              <a:buNone/>
            </a:pPr>
            <a:r>
              <a:rPr lang="en-US" altLang="en-US" sz="2200" smtClean="0"/>
              <a:t>In the </a:t>
            </a:r>
            <a:r>
              <a:rPr lang="en-US" altLang="en-US" sz="2200" i="1" smtClean="0"/>
              <a:t>Lopez</a:t>
            </a:r>
            <a:r>
              <a:rPr lang="en-US" altLang="en-US" sz="2200" smtClean="0"/>
              <a:t> case, the court held that the act of having a gun on school property had no economic/commerce base and that federal laws could not regulate local school.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linds(horizontal)">
                                      <p:cBhvr>
                                        <p:cTn id="7" dur="500"/>
                                        <p:tgtEl>
                                          <p:spTgt spid="4761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6163">
                                            <p:txEl>
                                              <p:pRg st="1" end="1"/>
                                            </p:txEl>
                                          </p:spTgt>
                                        </p:tgtEl>
                                        <p:attrNameLst>
                                          <p:attrName>style.visibility</p:attrName>
                                        </p:attrNameLst>
                                      </p:cBhvr>
                                      <p:to>
                                        <p:strVal val="visible"/>
                                      </p:to>
                                    </p:set>
                                    <p:animEffect transition="in" filter="blinds(horizontal)">
                                      <p:cBhvr>
                                        <p:cTn id="10" dur="500"/>
                                        <p:tgtEl>
                                          <p:spTgt spid="4761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13" dur="500"/>
                                        <p:tgtEl>
                                          <p:spTgt spid="47616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16" dur="500"/>
                                        <p:tgtEl>
                                          <p:spTgt spid="47616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76163">
                                            <p:txEl>
                                              <p:pRg st="4" end="4"/>
                                            </p:txEl>
                                          </p:spTgt>
                                        </p:tgtEl>
                                        <p:attrNameLst>
                                          <p:attrName>style.visibility</p:attrName>
                                        </p:attrNameLst>
                                      </p:cBhvr>
                                      <p:to>
                                        <p:strVal val="visible"/>
                                      </p:to>
                                    </p:set>
                                    <p:animEffect transition="in" filter="blinds(horizontal)">
                                      <p:cBhvr>
                                        <p:cTn id="19" dur="500"/>
                                        <p:tgtEl>
                                          <p:spTgt spid="47616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76163">
                                            <p:txEl>
                                              <p:pRg st="6" end="6"/>
                                            </p:txEl>
                                          </p:spTgt>
                                        </p:tgtEl>
                                        <p:attrNameLst>
                                          <p:attrName>style.visibility</p:attrName>
                                        </p:attrNameLst>
                                      </p:cBhvr>
                                      <p:to>
                                        <p:strVal val="visible"/>
                                      </p:to>
                                    </p:set>
                                    <p:animEffect transition="in" filter="blinds(horizontal)">
                                      <p:cBhvr>
                                        <p:cTn id="24" dur="500"/>
                                        <p:tgtEl>
                                          <p:spTgt spid="47616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76163">
                                            <p:txEl>
                                              <p:pRg st="8" end="8"/>
                                            </p:txEl>
                                          </p:spTgt>
                                        </p:tgtEl>
                                        <p:attrNameLst>
                                          <p:attrName>style.visibility</p:attrName>
                                        </p:attrNameLst>
                                      </p:cBhvr>
                                      <p:to>
                                        <p:strVal val="visible"/>
                                      </p:to>
                                    </p:set>
                                    <p:animEffect transition="in" filter="blinds(horizontal)">
                                      <p:cBhvr>
                                        <p:cTn id="29" dur="500"/>
                                        <p:tgtEl>
                                          <p:spTgt spid="476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pPr>
              <a:defRPr/>
            </a:pPr>
            <a:r>
              <a:rPr lang="en-US"/>
              <a:t>5-</a:t>
            </a:r>
            <a:fld id="{190081E3-153D-47E2-95F6-F77BB026C8A7}" type="slidenum">
              <a:rPr lang="en-US"/>
              <a:pPr>
                <a:defRPr/>
              </a:pPr>
              <a:t>11</a:t>
            </a:fld>
            <a:endParaRPr lang="en-US"/>
          </a:p>
        </p:txBody>
      </p:sp>
      <p:sp>
        <p:nvSpPr>
          <p:cNvPr id="477186" name="Rectangle 2"/>
          <p:cNvSpPr>
            <a:spLocks noGrp="1" noChangeArrowheads="1"/>
          </p:cNvSpPr>
          <p:nvPr>
            <p:ph type="title"/>
          </p:nvPr>
        </p:nvSpPr>
        <p:spPr/>
        <p:txBody>
          <a:bodyPr/>
          <a:lstStyle/>
          <a:p>
            <a:pPr eaLnBrk="1" hangingPunct="1">
              <a:defRPr/>
            </a:pPr>
            <a:r>
              <a:rPr lang="en-US" sz="4000" dirty="0" smtClean="0"/>
              <a:t>Response to </a:t>
            </a:r>
            <a:r>
              <a:rPr lang="en-US" sz="4000" dirty="0" err="1" smtClean="0"/>
              <a:t>Razook</a:t>
            </a:r>
            <a:r>
              <a:rPr lang="en-US" sz="4000" dirty="0" smtClean="0"/>
              <a:t> Figure One</a:t>
            </a:r>
          </a:p>
        </p:txBody>
      </p:sp>
      <p:sp>
        <p:nvSpPr>
          <p:cNvPr id="13316" name="Text Box 6"/>
          <p:cNvSpPr txBox="1">
            <a:spLocks noChangeArrowheads="1"/>
          </p:cNvSpPr>
          <p:nvPr/>
        </p:nvSpPr>
        <p:spPr bwMode="auto">
          <a:xfrm>
            <a:off x="1143000" y="3581400"/>
            <a:ext cx="5715000" cy="27908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38113" eaLnBrk="0" hangingPunct="0">
              <a:defRPr>
                <a:solidFill>
                  <a:schemeClr val="tx1"/>
                </a:solidFill>
                <a:latin typeface="Arial" pitchFamily="34" charset="0"/>
                <a:cs typeface="Arial" pitchFamily="34" charset="0"/>
              </a:defRPr>
            </a:lvl1pPr>
            <a:lvl2pPr marL="742950" indent="-285750" defTabSz="138113" eaLnBrk="0" hangingPunct="0">
              <a:defRPr>
                <a:solidFill>
                  <a:schemeClr val="tx1"/>
                </a:solidFill>
                <a:latin typeface="Arial" pitchFamily="34" charset="0"/>
                <a:cs typeface="Arial" pitchFamily="34" charset="0"/>
              </a:defRPr>
            </a:lvl2pPr>
            <a:lvl3pPr marL="1143000" indent="-228600" defTabSz="138113" eaLnBrk="0" hangingPunct="0">
              <a:defRPr>
                <a:solidFill>
                  <a:schemeClr val="tx1"/>
                </a:solidFill>
                <a:latin typeface="Arial" pitchFamily="34" charset="0"/>
                <a:cs typeface="Arial" pitchFamily="34" charset="0"/>
              </a:defRPr>
            </a:lvl3pPr>
            <a:lvl4pPr marL="1600200" indent="-228600" defTabSz="138113" eaLnBrk="0" hangingPunct="0">
              <a:defRPr>
                <a:solidFill>
                  <a:schemeClr val="tx1"/>
                </a:solidFill>
                <a:latin typeface="Arial" pitchFamily="34" charset="0"/>
                <a:cs typeface="Arial" pitchFamily="34" charset="0"/>
              </a:defRPr>
            </a:lvl4pPr>
            <a:lvl5pPr marL="2057400" indent="-228600" defTabSz="138113" eaLnBrk="0" hangingPunct="0">
              <a:defRPr>
                <a:solidFill>
                  <a:schemeClr val="tx1"/>
                </a:solidFill>
                <a:latin typeface="Arial" pitchFamily="34" charset="0"/>
                <a:cs typeface="Arial" pitchFamily="34" charset="0"/>
              </a:defRPr>
            </a:lvl5pPr>
            <a:lvl6pPr marL="2514600" indent="-228600" defTabSz="1381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81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81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81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b="1">
                <a:solidFill>
                  <a:schemeClr val="bg1"/>
                </a:solidFill>
              </a:rPr>
              <a:t>Congress May		</a:t>
            </a:r>
            <a:r>
              <a:rPr lang="en-US" altLang="en-US" sz="1600">
                <a:solidFill>
                  <a:schemeClr val="bg1"/>
                </a:solidFill>
              </a:rPr>
              <a:t>Regulated conduct			Regulated conduct</a:t>
            </a:r>
          </a:p>
          <a:p>
            <a:pPr eaLnBrk="1" hangingPunct="1"/>
            <a:r>
              <a:rPr lang="en-US" altLang="en-US" sz="1600" b="1">
                <a:solidFill>
                  <a:schemeClr val="bg1"/>
                </a:solidFill>
              </a:rPr>
              <a:t>Regulate						</a:t>
            </a:r>
            <a:r>
              <a:rPr lang="en-US" altLang="en-US" sz="1600">
                <a:solidFill>
                  <a:schemeClr val="bg1"/>
                </a:solidFill>
              </a:rPr>
              <a:t>is economic								is performed by an</a:t>
            </a:r>
            <a:endParaRPr lang="en-US" altLang="en-US" sz="1600" b="1">
              <a:solidFill>
                <a:schemeClr val="bg1"/>
              </a:solidFill>
            </a:endParaRPr>
          </a:p>
          <a:p>
            <a:pPr eaLnBrk="1" hangingPunct="1"/>
            <a:endParaRPr lang="en-US" altLang="en-US" sz="1600" b="1">
              <a:solidFill>
                <a:schemeClr val="bg1"/>
              </a:solidFill>
            </a:endParaRPr>
          </a:p>
          <a:p>
            <a:pPr eaLnBrk="1" hangingPunct="1"/>
            <a:r>
              <a:rPr lang="en-US" altLang="en-US" sz="1600" b="1">
                <a:solidFill>
                  <a:schemeClr val="bg1"/>
                </a:solidFill>
              </a:rPr>
              <a:t>												</a:t>
            </a:r>
            <a:r>
              <a:rPr lang="en-US" altLang="en-US" sz="1600">
                <a:solidFill>
                  <a:schemeClr val="bg1"/>
                </a:solidFill>
              </a:rPr>
              <a:t>(commercial							(commercial</a:t>
            </a:r>
          </a:p>
          <a:p>
            <a:pPr eaLnBrk="1" hangingPunct="1"/>
            <a:r>
              <a:rPr lang="en-US" altLang="en-US" sz="1600">
                <a:solidFill>
                  <a:schemeClr val="bg1"/>
                </a:solidFill>
              </a:rPr>
              <a:t>												character)									character to actor)</a:t>
            </a:r>
            <a:endParaRPr lang="en-US" altLang="en-US" sz="1600" b="1">
              <a:solidFill>
                <a:schemeClr val="bg1"/>
              </a:solidFill>
            </a:endParaRPr>
          </a:p>
          <a:p>
            <a:pPr eaLnBrk="1" hangingPunct="1"/>
            <a:endParaRPr lang="en-US" altLang="en-US" sz="1600" b="1">
              <a:solidFill>
                <a:schemeClr val="bg1"/>
              </a:solidFill>
            </a:endParaRPr>
          </a:p>
          <a:p>
            <a:pPr eaLnBrk="1" hangingPunct="1"/>
            <a:r>
              <a:rPr lang="en-US" altLang="en-US" sz="1600" b="1">
                <a:solidFill>
                  <a:schemeClr val="bg1"/>
                </a:solidFill>
              </a:rPr>
              <a:t>Congress May 		</a:t>
            </a:r>
            <a:r>
              <a:rPr lang="en-US" altLang="en-US" sz="1600">
                <a:solidFill>
                  <a:schemeClr val="bg1"/>
                </a:solidFill>
              </a:rPr>
              <a:t>Regulated conduct			Regulated conduct</a:t>
            </a:r>
            <a:endParaRPr lang="en-US" altLang="en-US" sz="1600" b="1">
              <a:solidFill>
                <a:schemeClr val="bg1"/>
              </a:solidFill>
            </a:endParaRPr>
          </a:p>
          <a:p>
            <a:pPr eaLnBrk="1" hangingPunct="1"/>
            <a:r>
              <a:rPr lang="en-US" altLang="en-US" sz="1600" b="1">
                <a:solidFill>
                  <a:schemeClr val="bg1"/>
                </a:solidFill>
              </a:rPr>
              <a:t>Not Regulate			</a:t>
            </a:r>
            <a:r>
              <a:rPr lang="en-US" altLang="en-US" sz="1600">
                <a:solidFill>
                  <a:schemeClr val="bg1"/>
                </a:solidFill>
              </a:rPr>
              <a:t>is non-economic					is not performed by</a:t>
            </a:r>
          </a:p>
          <a:p>
            <a:pPr eaLnBrk="1" hangingPunct="1"/>
            <a:r>
              <a:rPr lang="en-US" altLang="en-US" sz="1600">
                <a:solidFill>
                  <a:schemeClr val="bg1"/>
                </a:solidFill>
              </a:rPr>
              <a:t>																											an economic entity</a:t>
            </a:r>
          </a:p>
          <a:p>
            <a:pPr eaLnBrk="1" hangingPunct="1"/>
            <a:r>
              <a:rPr lang="en-US" altLang="en-US" sz="1600">
                <a:solidFill>
                  <a:schemeClr val="bg1"/>
                </a:solidFill>
              </a:rPr>
              <a:t>																											(non-commercial</a:t>
            </a:r>
          </a:p>
          <a:p>
            <a:pPr eaLnBrk="1" hangingPunct="1"/>
            <a:r>
              <a:rPr lang="en-US" altLang="en-US" sz="1600">
                <a:solidFill>
                  <a:schemeClr val="bg1"/>
                </a:solidFill>
              </a:rPr>
              <a:t>																											character)</a:t>
            </a:r>
            <a:endParaRPr lang="en-US" altLang="en-US" sz="1600" b="1">
              <a:solidFill>
                <a:schemeClr val="bg1"/>
              </a:solidFill>
            </a:endParaRPr>
          </a:p>
        </p:txBody>
      </p:sp>
      <p:sp>
        <p:nvSpPr>
          <p:cNvPr id="13317" name="Rectangle 3"/>
          <p:cNvSpPr>
            <a:spLocks noGrp="1" noChangeArrowheads="1"/>
          </p:cNvSpPr>
          <p:nvPr>
            <p:ph type="body" idx="1"/>
          </p:nvPr>
        </p:nvSpPr>
        <p:spPr/>
        <p:txBody>
          <a:bodyPr/>
          <a:lstStyle/>
          <a:p>
            <a:pPr algn="ctr" eaLnBrk="1" hangingPunct="1">
              <a:buFontTx/>
              <a:buNone/>
            </a:pPr>
            <a:r>
              <a:rPr lang="en-US" altLang="en-US" sz="2800" dirty="0" smtClean="0"/>
              <a:t>Jennings Figure R-1</a:t>
            </a:r>
          </a:p>
          <a:p>
            <a:pPr algn="ctr" eaLnBrk="1" hangingPunct="1">
              <a:buFontTx/>
              <a:buNone/>
            </a:pPr>
            <a:r>
              <a:rPr lang="en-US" altLang="en-US" sz="2400" dirty="0" smtClean="0"/>
              <a:t>Examples of Congressional Authority/Non-Authority After </a:t>
            </a:r>
            <a:r>
              <a:rPr lang="en-US" altLang="en-US" sz="2400" i="1" dirty="0" smtClean="0"/>
              <a:t>Morrison</a:t>
            </a:r>
            <a:r>
              <a:rPr lang="en-US" altLang="en-US" sz="2400" dirty="0" smtClean="0"/>
              <a:t> and </a:t>
            </a:r>
            <a:r>
              <a:rPr lang="en-US" altLang="en-US" sz="2400" i="1" dirty="0" smtClean="0"/>
              <a:t>Lopez</a:t>
            </a:r>
            <a:endParaRPr lang="en-US" altLang="en-US" sz="2400" dirty="0" smtClean="0"/>
          </a:p>
        </p:txBody>
      </p:sp>
      <p:sp>
        <p:nvSpPr>
          <p:cNvPr id="13318" name="Text Box 7"/>
          <p:cNvSpPr txBox="1">
            <a:spLocks noChangeArrowheads="1"/>
          </p:cNvSpPr>
          <p:nvPr/>
        </p:nvSpPr>
        <p:spPr bwMode="auto">
          <a:xfrm>
            <a:off x="7696200" y="3200400"/>
            <a:ext cx="1219200" cy="835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600">
                <a:solidFill>
                  <a:schemeClr val="bg1"/>
                </a:solidFill>
              </a:rPr>
              <a:t>Congress may regulate</a:t>
            </a:r>
          </a:p>
        </p:txBody>
      </p:sp>
      <p:sp>
        <p:nvSpPr>
          <p:cNvPr id="13319" name="Text Box 8"/>
          <p:cNvSpPr txBox="1">
            <a:spLocks noChangeArrowheads="1"/>
          </p:cNvSpPr>
          <p:nvPr/>
        </p:nvSpPr>
        <p:spPr bwMode="auto">
          <a:xfrm>
            <a:off x="7620000" y="4343400"/>
            <a:ext cx="1295400" cy="835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600">
                <a:solidFill>
                  <a:schemeClr val="bg1"/>
                </a:solidFill>
              </a:rPr>
              <a:t>Congress may not regulate</a:t>
            </a:r>
          </a:p>
        </p:txBody>
      </p:sp>
      <p:sp>
        <p:nvSpPr>
          <p:cNvPr id="13320" name="Text Box 9"/>
          <p:cNvSpPr txBox="1">
            <a:spLocks noChangeArrowheads="1"/>
          </p:cNvSpPr>
          <p:nvPr/>
        </p:nvSpPr>
        <p:spPr bwMode="auto">
          <a:xfrm>
            <a:off x="7620000" y="5410200"/>
            <a:ext cx="1295400" cy="835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600">
                <a:solidFill>
                  <a:schemeClr val="bg1"/>
                </a:solidFill>
              </a:rPr>
              <a:t>Congress may regulate</a:t>
            </a:r>
          </a:p>
        </p:txBody>
      </p:sp>
      <p:sp>
        <p:nvSpPr>
          <p:cNvPr id="13321" name="Freeform 10"/>
          <p:cNvSpPr>
            <a:spLocks/>
          </p:cNvSpPr>
          <p:nvPr/>
        </p:nvSpPr>
        <p:spPr bwMode="auto">
          <a:xfrm flipV="1">
            <a:off x="1143000" y="4981575"/>
            <a:ext cx="5715000" cy="47625"/>
          </a:xfrm>
          <a:custGeom>
            <a:avLst/>
            <a:gdLst>
              <a:gd name="T0" fmla="*/ 0 w 3684"/>
              <a:gd name="T1" fmla="*/ 2147483647 h 30"/>
              <a:gd name="T2" fmla="*/ 2147483647 w 3684"/>
              <a:gd name="T3" fmla="*/ 0 h 30"/>
              <a:gd name="T4" fmla="*/ 0 60000 65536"/>
              <a:gd name="T5" fmla="*/ 0 60000 65536"/>
              <a:gd name="T6" fmla="*/ 0 w 3684"/>
              <a:gd name="T7" fmla="*/ 0 h 30"/>
              <a:gd name="T8" fmla="*/ 3684 w 3684"/>
              <a:gd name="T9" fmla="*/ 30 h 30"/>
            </a:gdLst>
            <a:ahLst/>
            <a:cxnLst>
              <a:cxn ang="T4">
                <a:pos x="T0" y="T1"/>
              </a:cxn>
              <a:cxn ang="T5">
                <a:pos x="T2" y="T3"/>
              </a:cxn>
            </a:cxnLst>
            <a:rect l="T6" t="T7" r="T8" b="T9"/>
            <a:pathLst>
              <a:path w="3684" h="30">
                <a:moveTo>
                  <a:pt x="0" y="30"/>
                </a:moveTo>
                <a:lnTo>
                  <a:pt x="3684" y="0"/>
                </a:lnTo>
              </a:path>
            </a:pathLst>
          </a:custGeom>
          <a:noFill/>
          <a:ln w="9525">
            <a:solidFill>
              <a:schemeClr val="bg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2" name="Freeform 11"/>
          <p:cNvSpPr>
            <a:spLocks/>
          </p:cNvSpPr>
          <p:nvPr/>
        </p:nvSpPr>
        <p:spPr bwMode="auto">
          <a:xfrm>
            <a:off x="2663825" y="3581400"/>
            <a:ext cx="3175" cy="2787650"/>
          </a:xfrm>
          <a:custGeom>
            <a:avLst/>
            <a:gdLst>
              <a:gd name="T0" fmla="*/ 2147483647 w 2"/>
              <a:gd name="T1" fmla="*/ 0 h 1756"/>
              <a:gd name="T2" fmla="*/ 0 w 2"/>
              <a:gd name="T3" fmla="*/ 2147483647 h 1756"/>
              <a:gd name="T4" fmla="*/ 0 60000 65536"/>
              <a:gd name="T5" fmla="*/ 0 60000 65536"/>
              <a:gd name="T6" fmla="*/ 0 w 2"/>
              <a:gd name="T7" fmla="*/ 0 h 1756"/>
              <a:gd name="T8" fmla="*/ 2 w 2"/>
              <a:gd name="T9" fmla="*/ 1756 h 1756"/>
            </a:gdLst>
            <a:ahLst/>
            <a:cxnLst>
              <a:cxn ang="T4">
                <a:pos x="T0" y="T1"/>
              </a:cxn>
              <a:cxn ang="T5">
                <a:pos x="T2" y="T3"/>
              </a:cxn>
            </a:cxnLst>
            <a:rect l="T6" t="T7" r="T8" b="T9"/>
            <a:pathLst>
              <a:path w="2" h="1756">
                <a:moveTo>
                  <a:pt x="2" y="0"/>
                </a:moveTo>
                <a:lnTo>
                  <a:pt x="0" y="1756"/>
                </a:lnTo>
              </a:path>
            </a:pathLst>
          </a:custGeom>
          <a:noFill/>
          <a:ln w="9525">
            <a:solidFill>
              <a:schemeClr val="bg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3" name="Freeform 12"/>
          <p:cNvSpPr>
            <a:spLocks/>
          </p:cNvSpPr>
          <p:nvPr/>
        </p:nvSpPr>
        <p:spPr bwMode="auto">
          <a:xfrm>
            <a:off x="4713288" y="3581400"/>
            <a:ext cx="11112" cy="2755900"/>
          </a:xfrm>
          <a:custGeom>
            <a:avLst/>
            <a:gdLst>
              <a:gd name="T0" fmla="*/ 2147483647 w 7"/>
              <a:gd name="T1" fmla="*/ 0 h 1736"/>
              <a:gd name="T2" fmla="*/ 0 w 7"/>
              <a:gd name="T3" fmla="*/ 2147483647 h 1736"/>
              <a:gd name="T4" fmla="*/ 0 60000 65536"/>
              <a:gd name="T5" fmla="*/ 0 60000 65536"/>
              <a:gd name="T6" fmla="*/ 0 w 7"/>
              <a:gd name="T7" fmla="*/ 0 h 1736"/>
              <a:gd name="T8" fmla="*/ 7 w 7"/>
              <a:gd name="T9" fmla="*/ 1736 h 1736"/>
            </a:gdLst>
            <a:ahLst/>
            <a:cxnLst>
              <a:cxn ang="T4">
                <a:pos x="T0" y="T1"/>
              </a:cxn>
              <a:cxn ang="T5">
                <a:pos x="T2" y="T3"/>
              </a:cxn>
            </a:cxnLst>
            <a:rect l="T6" t="T7" r="T8" b="T9"/>
            <a:pathLst>
              <a:path w="7" h="1736">
                <a:moveTo>
                  <a:pt x="7" y="0"/>
                </a:moveTo>
                <a:lnTo>
                  <a:pt x="0" y="1736"/>
                </a:lnTo>
              </a:path>
            </a:pathLst>
          </a:custGeom>
          <a:noFill/>
          <a:ln w="9525">
            <a:solidFill>
              <a:schemeClr val="bg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4" name="Line 13"/>
          <p:cNvSpPr>
            <a:spLocks noChangeShapeType="1"/>
          </p:cNvSpPr>
          <p:nvPr/>
        </p:nvSpPr>
        <p:spPr bwMode="auto">
          <a:xfrm flipV="1">
            <a:off x="3810000" y="3352800"/>
            <a:ext cx="0" cy="2286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14"/>
          <p:cNvSpPr>
            <a:spLocks noChangeShapeType="1"/>
          </p:cNvSpPr>
          <p:nvPr/>
        </p:nvSpPr>
        <p:spPr bwMode="auto">
          <a:xfrm>
            <a:off x="3810000" y="3352800"/>
            <a:ext cx="3810000"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6" name="Freeform 15"/>
          <p:cNvSpPr>
            <a:spLocks/>
          </p:cNvSpPr>
          <p:nvPr/>
        </p:nvSpPr>
        <p:spPr bwMode="auto">
          <a:xfrm>
            <a:off x="6858000" y="3594100"/>
            <a:ext cx="709613" cy="409575"/>
          </a:xfrm>
          <a:custGeom>
            <a:avLst/>
            <a:gdLst>
              <a:gd name="T0" fmla="*/ 0 w 447"/>
              <a:gd name="T1" fmla="*/ 2147483647 h 258"/>
              <a:gd name="T2" fmla="*/ 2147483647 w 447"/>
              <a:gd name="T3" fmla="*/ 0 h 258"/>
              <a:gd name="T4" fmla="*/ 0 60000 65536"/>
              <a:gd name="T5" fmla="*/ 0 60000 65536"/>
              <a:gd name="T6" fmla="*/ 0 w 447"/>
              <a:gd name="T7" fmla="*/ 0 h 258"/>
              <a:gd name="T8" fmla="*/ 447 w 447"/>
              <a:gd name="T9" fmla="*/ 258 h 258"/>
            </a:gdLst>
            <a:ahLst/>
            <a:cxnLst>
              <a:cxn ang="T4">
                <a:pos x="T0" y="T1"/>
              </a:cxn>
              <a:cxn ang="T5">
                <a:pos x="T2" y="T3"/>
              </a:cxn>
            </a:cxnLst>
            <a:rect l="T6" t="T7" r="T8" b="T9"/>
            <a:pathLst>
              <a:path w="447" h="258">
                <a:moveTo>
                  <a:pt x="0" y="258"/>
                </a:moveTo>
                <a:lnTo>
                  <a:pt x="447" y="0"/>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7" name="Freeform 16"/>
          <p:cNvSpPr>
            <a:spLocks/>
          </p:cNvSpPr>
          <p:nvPr/>
        </p:nvSpPr>
        <p:spPr bwMode="auto">
          <a:xfrm>
            <a:off x="8293100" y="4083050"/>
            <a:ext cx="12700" cy="260350"/>
          </a:xfrm>
          <a:custGeom>
            <a:avLst/>
            <a:gdLst>
              <a:gd name="T0" fmla="*/ 2147483647 w 8"/>
              <a:gd name="T1" fmla="*/ 2147483647 h 164"/>
              <a:gd name="T2" fmla="*/ 0 w 8"/>
              <a:gd name="T3" fmla="*/ 0 h 164"/>
              <a:gd name="T4" fmla="*/ 0 60000 65536"/>
              <a:gd name="T5" fmla="*/ 0 60000 65536"/>
              <a:gd name="T6" fmla="*/ 0 w 8"/>
              <a:gd name="T7" fmla="*/ 0 h 164"/>
              <a:gd name="T8" fmla="*/ 8 w 8"/>
              <a:gd name="T9" fmla="*/ 164 h 164"/>
            </a:gdLst>
            <a:ahLst/>
            <a:cxnLst>
              <a:cxn ang="T4">
                <a:pos x="T0" y="T1"/>
              </a:cxn>
              <a:cxn ang="T5">
                <a:pos x="T2" y="T3"/>
              </a:cxn>
            </a:cxnLst>
            <a:rect l="T6" t="T7" r="T8" b="T9"/>
            <a:pathLst>
              <a:path w="8" h="164">
                <a:moveTo>
                  <a:pt x="8" y="164"/>
                </a:moveTo>
                <a:lnTo>
                  <a:pt x="0" y="0"/>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8" name="Freeform 17"/>
          <p:cNvSpPr>
            <a:spLocks/>
          </p:cNvSpPr>
          <p:nvPr/>
        </p:nvSpPr>
        <p:spPr bwMode="auto">
          <a:xfrm>
            <a:off x="4419600" y="4648200"/>
            <a:ext cx="498475" cy="428625"/>
          </a:xfrm>
          <a:custGeom>
            <a:avLst/>
            <a:gdLst>
              <a:gd name="T0" fmla="*/ 0 w 314"/>
              <a:gd name="T1" fmla="*/ 0 h 270"/>
              <a:gd name="T2" fmla="*/ 2147483647 w 314"/>
              <a:gd name="T3" fmla="*/ 2147483647 h 270"/>
              <a:gd name="T4" fmla="*/ 0 60000 65536"/>
              <a:gd name="T5" fmla="*/ 0 60000 65536"/>
              <a:gd name="T6" fmla="*/ 0 w 314"/>
              <a:gd name="T7" fmla="*/ 0 h 270"/>
              <a:gd name="T8" fmla="*/ 314 w 314"/>
              <a:gd name="T9" fmla="*/ 270 h 270"/>
            </a:gdLst>
            <a:ahLst/>
            <a:cxnLst>
              <a:cxn ang="T4">
                <a:pos x="T0" y="T1"/>
              </a:cxn>
              <a:cxn ang="T5">
                <a:pos x="T2" y="T3"/>
              </a:cxn>
            </a:cxnLst>
            <a:rect l="T6" t="T7" r="T8" b="T9"/>
            <a:pathLst>
              <a:path w="314" h="270">
                <a:moveTo>
                  <a:pt x="0" y="0"/>
                </a:moveTo>
                <a:lnTo>
                  <a:pt x="314" y="270"/>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29" name="Freeform 18"/>
          <p:cNvSpPr>
            <a:spLocks/>
          </p:cNvSpPr>
          <p:nvPr/>
        </p:nvSpPr>
        <p:spPr bwMode="auto">
          <a:xfrm>
            <a:off x="4383088" y="4872038"/>
            <a:ext cx="488950" cy="204787"/>
          </a:xfrm>
          <a:custGeom>
            <a:avLst/>
            <a:gdLst>
              <a:gd name="T0" fmla="*/ 0 w 308"/>
              <a:gd name="T1" fmla="*/ 2147483647 h 129"/>
              <a:gd name="T2" fmla="*/ 2147483647 w 308"/>
              <a:gd name="T3" fmla="*/ 0 h 129"/>
              <a:gd name="T4" fmla="*/ 0 60000 65536"/>
              <a:gd name="T5" fmla="*/ 0 60000 65536"/>
              <a:gd name="T6" fmla="*/ 0 w 308"/>
              <a:gd name="T7" fmla="*/ 0 h 129"/>
              <a:gd name="T8" fmla="*/ 308 w 308"/>
              <a:gd name="T9" fmla="*/ 129 h 129"/>
            </a:gdLst>
            <a:ahLst/>
            <a:cxnLst>
              <a:cxn ang="T4">
                <a:pos x="T0" y="T1"/>
              </a:cxn>
              <a:cxn ang="T5">
                <a:pos x="T2" y="T3"/>
              </a:cxn>
            </a:cxnLst>
            <a:rect l="T6" t="T7" r="T8" b="T9"/>
            <a:pathLst>
              <a:path w="308" h="129">
                <a:moveTo>
                  <a:pt x="0" y="129"/>
                </a:moveTo>
                <a:lnTo>
                  <a:pt x="308" y="0"/>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0" name="Freeform 19"/>
          <p:cNvSpPr>
            <a:spLocks/>
          </p:cNvSpPr>
          <p:nvPr/>
        </p:nvSpPr>
        <p:spPr bwMode="auto">
          <a:xfrm>
            <a:off x="6858000" y="4903788"/>
            <a:ext cx="661988" cy="582612"/>
          </a:xfrm>
          <a:custGeom>
            <a:avLst/>
            <a:gdLst>
              <a:gd name="T0" fmla="*/ 0 w 417"/>
              <a:gd name="T1" fmla="*/ 2147483647 h 367"/>
              <a:gd name="T2" fmla="*/ 2147483647 w 417"/>
              <a:gd name="T3" fmla="*/ 0 h 367"/>
              <a:gd name="T4" fmla="*/ 0 60000 65536"/>
              <a:gd name="T5" fmla="*/ 0 60000 65536"/>
              <a:gd name="T6" fmla="*/ 0 w 417"/>
              <a:gd name="T7" fmla="*/ 0 h 367"/>
              <a:gd name="T8" fmla="*/ 417 w 417"/>
              <a:gd name="T9" fmla="*/ 367 h 367"/>
            </a:gdLst>
            <a:ahLst/>
            <a:cxnLst>
              <a:cxn ang="T4">
                <a:pos x="T0" y="T1"/>
              </a:cxn>
              <a:cxn ang="T5">
                <a:pos x="T2" y="T3"/>
              </a:cxn>
            </a:cxnLst>
            <a:rect l="T6" t="T7" r="T8" b="T9"/>
            <a:pathLst>
              <a:path w="417" h="367">
                <a:moveTo>
                  <a:pt x="0" y="367"/>
                </a:moveTo>
                <a:lnTo>
                  <a:pt x="417" y="0"/>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1" name="Line 20"/>
          <p:cNvSpPr>
            <a:spLocks noChangeShapeType="1"/>
          </p:cNvSpPr>
          <p:nvPr/>
        </p:nvSpPr>
        <p:spPr bwMode="auto">
          <a:xfrm>
            <a:off x="6858000" y="5638800"/>
            <a:ext cx="685800"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85B2FA89-8765-42F1-98EF-6DA7B246259E}" type="slidenum">
              <a:rPr lang="en-US"/>
              <a:pPr>
                <a:defRPr/>
              </a:pPr>
              <a:t>12</a:t>
            </a:fld>
            <a:endParaRPr lang="en-US"/>
          </a:p>
        </p:txBody>
      </p:sp>
      <p:sp>
        <p:nvSpPr>
          <p:cNvPr id="478210" name="Rectangle 2"/>
          <p:cNvSpPr>
            <a:spLocks noGrp="1" noChangeArrowheads="1"/>
          </p:cNvSpPr>
          <p:nvPr>
            <p:ph type="title"/>
          </p:nvPr>
        </p:nvSpPr>
        <p:spPr/>
        <p:txBody>
          <a:bodyPr/>
          <a:lstStyle/>
          <a:p>
            <a:pPr eaLnBrk="1" hangingPunct="1">
              <a:defRPr/>
            </a:pPr>
            <a:r>
              <a:rPr lang="en-US" smtClean="0"/>
              <a:t>Table Three</a:t>
            </a:r>
          </a:p>
        </p:txBody>
      </p:sp>
      <p:sp>
        <p:nvSpPr>
          <p:cNvPr id="478211" name="Rectangle 3"/>
          <p:cNvSpPr>
            <a:spLocks noGrp="1" noChangeArrowheads="1"/>
          </p:cNvSpPr>
          <p:nvPr>
            <p:ph type="body" idx="1"/>
          </p:nvPr>
        </p:nvSpPr>
        <p:spPr>
          <a:xfrm>
            <a:off x="1143000" y="1676400"/>
            <a:ext cx="7543800" cy="4449763"/>
          </a:xfrm>
        </p:spPr>
        <p:txBody>
          <a:bodyPr/>
          <a:lstStyle/>
          <a:p>
            <a:pPr algn="ctr" eaLnBrk="1" hangingPunct="1">
              <a:lnSpc>
                <a:spcPct val="80000"/>
              </a:lnSpc>
              <a:spcBef>
                <a:spcPct val="0"/>
              </a:spcBef>
              <a:buFontTx/>
              <a:buNone/>
            </a:pPr>
            <a:r>
              <a:rPr lang="en-US" altLang="en-US" sz="2400" dirty="0" smtClean="0"/>
              <a:t>Application of the Economic/Non-Economic Actor/ Activity Test to Specific Regulations</a:t>
            </a:r>
          </a:p>
          <a:p>
            <a:pPr eaLnBrk="1" hangingPunct="1">
              <a:lnSpc>
                <a:spcPct val="80000"/>
              </a:lnSpc>
              <a:spcBef>
                <a:spcPct val="0"/>
              </a:spcBef>
              <a:buFontTx/>
              <a:buNone/>
            </a:pPr>
            <a:endParaRPr lang="en-US" altLang="en-US" sz="1600" u="sng" dirty="0" smtClean="0"/>
          </a:p>
          <a:p>
            <a:pPr eaLnBrk="1" hangingPunct="1">
              <a:lnSpc>
                <a:spcPct val="80000"/>
              </a:lnSpc>
              <a:spcBef>
                <a:spcPct val="0"/>
              </a:spcBef>
              <a:buFontTx/>
              <a:buNone/>
            </a:pPr>
            <a:endParaRPr lang="en-US" altLang="en-US" sz="1600" u="sng" dirty="0" smtClean="0"/>
          </a:p>
          <a:p>
            <a:pPr eaLnBrk="1" hangingPunct="1">
              <a:spcBef>
                <a:spcPct val="0"/>
              </a:spcBef>
              <a:buFontTx/>
              <a:buNone/>
            </a:pPr>
            <a:r>
              <a:rPr lang="en-US" altLang="en-US" sz="2000" u="sng" dirty="0" smtClean="0"/>
              <a:t>Gun Possession</a:t>
            </a:r>
            <a:endParaRPr lang="en-US" altLang="en-US" sz="2000" dirty="0" smtClean="0"/>
          </a:p>
          <a:p>
            <a:pPr eaLnBrk="1" hangingPunct="1">
              <a:spcBef>
                <a:spcPct val="0"/>
              </a:spcBef>
              <a:buFontTx/>
              <a:buNone/>
            </a:pPr>
            <a:r>
              <a:rPr lang="en-US" altLang="en-US" sz="2000" dirty="0" smtClean="0"/>
              <a:t>Gun possessor (actor) – non-commercial, Congress may not regulate</a:t>
            </a:r>
          </a:p>
          <a:p>
            <a:pPr eaLnBrk="1" hangingPunct="1">
              <a:spcBef>
                <a:spcPct val="0"/>
              </a:spcBef>
              <a:buFontTx/>
              <a:buNone/>
            </a:pPr>
            <a:r>
              <a:rPr lang="en-US" altLang="en-US" sz="2000" dirty="0" smtClean="0"/>
              <a:t>Act of gun possession – non-commercial, Congress may not regulate</a:t>
            </a:r>
          </a:p>
          <a:p>
            <a:pPr eaLnBrk="1" hangingPunct="1">
              <a:spcBef>
                <a:spcPct val="0"/>
              </a:spcBef>
              <a:buFontTx/>
              <a:buNone/>
            </a:pPr>
            <a:endParaRPr lang="en-US" altLang="en-US" sz="2000" dirty="0" smtClean="0"/>
          </a:p>
          <a:p>
            <a:pPr eaLnBrk="1" hangingPunct="1">
              <a:spcBef>
                <a:spcPct val="0"/>
              </a:spcBef>
              <a:buFontTx/>
              <a:buNone/>
            </a:pPr>
            <a:r>
              <a:rPr lang="en-US" altLang="en-US" sz="2000" u="sng" dirty="0" smtClean="0"/>
              <a:t>Violence Against Women</a:t>
            </a:r>
            <a:endParaRPr lang="en-US" altLang="en-US" sz="2000" dirty="0" smtClean="0"/>
          </a:p>
          <a:p>
            <a:pPr eaLnBrk="1" hangingPunct="1">
              <a:spcBef>
                <a:spcPct val="0"/>
              </a:spcBef>
              <a:buFontTx/>
              <a:buNone/>
            </a:pPr>
            <a:r>
              <a:rPr lang="en-US" altLang="en-US" sz="2000" dirty="0" smtClean="0"/>
              <a:t>Abuser (actor) – non-commercial, Congress may not regulate</a:t>
            </a:r>
          </a:p>
          <a:p>
            <a:pPr eaLnBrk="1" hangingPunct="1">
              <a:spcBef>
                <a:spcPct val="0"/>
              </a:spcBef>
              <a:buFontTx/>
              <a:buNone/>
            </a:pPr>
            <a:r>
              <a:rPr lang="en-US" altLang="en-US" sz="2000" dirty="0" smtClean="0"/>
              <a:t>Act of abusing – non-commercial, Congress may not regulate</a:t>
            </a:r>
          </a:p>
          <a:p>
            <a:pPr eaLnBrk="1" hangingPunct="1">
              <a:spcBef>
                <a:spcPct val="0"/>
              </a:spcBef>
              <a:buFontTx/>
              <a:buNone/>
            </a:pPr>
            <a:endParaRPr lang="en-US" altLang="en-US" sz="2000" dirty="0" smtClean="0"/>
          </a:p>
          <a:p>
            <a:pPr eaLnBrk="1" hangingPunct="1">
              <a:spcBef>
                <a:spcPct val="0"/>
              </a:spcBef>
              <a:buFontTx/>
              <a:buNone/>
            </a:pPr>
            <a:r>
              <a:rPr lang="en-US" altLang="en-US" sz="2000" u="sng" dirty="0" smtClean="0"/>
              <a:t>Farm Regulation (</a:t>
            </a:r>
            <a:r>
              <a:rPr lang="en-US" altLang="en-US" sz="2000" i="1" u="sng" dirty="0" err="1" smtClean="0"/>
              <a:t>Wickard</a:t>
            </a:r>
            <a:r>
              <a:rPr lang="en-US" altLang="en-US" sz="2000" i="1" u="sng" dirty="0" smtClean="0"/>
              <a:t> v. </a:t>
            </a:r>
            <a:r>
              <a:rPr lang="en-US" altLang="en-US" sz="2000" i="1" u="sng" dirty="0" err="1" smtClean="0"/>
              <a:t>Filburn</a:t>
            </a:r>
            <a:r>
              <a:rPr lang="en-US" altLang="en-US" sz="2000" i="1" u="sng" dirty="0" smtClean="0"/>
              <a:t>)</a:t>
            </a:r>
            <a:endParaRPr lang="en-US" altLang="en-US" sz="2000" dirty="0" smtClean="0"/>
          </a:p>
          <a:p>
            <a:pPr eaLnBrk="1" hangingPunct="1">
              <a:spcBef>
                <a:spcPct val="0"/>
              </a:spcBef>
              <a:buFontTx/>
              <a:buNone/>
            </a:pPr>
            <a:r>
              <a:rPr lang="en-US" altLang="en-US" sz="2000" dirty="0" smtClean="0"/>
              <a:t>Farmer (actor) – commercial (livelihood), Congress  may regulate</a:t>
            </a:r>
          </a:p>
          <a:p>
            <a:pPr eaLnBrk="1" hangingPunct="1">
              <a:spcBef>
                <a:spcPct val="0"/>
              </a:spcBef>
              <a:buFontTx/>
              <a:buNone/>
            </a:pPr>
            <a:r>
              <a:rPr lang="en-US" altLang="en-US" sz="2000" dirty="0" smtClean="0"/>
              <a:t>Act of selling – commercial, Congress may regulate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blinds(horizontal)">
                                      <p:cBhvr>
                                        <p:cTn id="7" dur="500"/>
                                        <p:tgtEl>
                                          <p:spTgt spid="478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8211">
                                            <p:txEl>
                                              <p:pRg st="3" end="3"/>
                                            </p:txEl>
                                          </p:spTgt>
                                        </p:tgtEl>
                                        <p:attrNameLst>
                                          <p:attrName>style.visibility</p:attrName>
                                        </p:attrNameLst>
                                      </p:cBhvr>
                                      <p:to>
                                        <p:strVal val="visible"/>
                                      </p:to>
                                    </p:set>
                                    <p:animEffect transition="in" filter="blinds(horizontal)">
                                      <p:cBhvr>
                                        <p:cTn id="12" dur="500"/>
                                        <p:tgtEl>
                                          <p:spTgt spid="478211">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78211">
                                            <p:txEl>
                                              <p:pRg st="4" end="4"/>
                                            </p:txEl>
                                          </p:spTgt>
                                        </p:tgtEl>
                                        <p:attrNameLst>
                                          <p:attrName>style.visibility</p:attrName>
                                        </p:attrNameLst>
                                      </p:cBhvr>
                                      <p:to>
                                        <p:strVal val="visible"/>
                                      </p:to>
                                    </p:set>
                                    <p:animEffect transition="in" filter="blinds(horizontal)">
                                      <p:cBhvr>
                                        <p:cTn id="15" dur="500"/>
                                        <p:tgtEl>
                                          <p:spTgt spid="47821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78211">
                                            <p:txEl>
                                              <p:pRg st="5" end="5"/>
                                            </p:txEl>
                                          </p:spTgt>
                                        </p:tgtEl>
                                        <p:attrNameLst>
                                          <p:attrName>style.visibility</p:attrName>
                                        </p:attrNameLst>
                                      </p:cBhvr>
                                      <p:to>
                                        <p:strVal val="visible"/>
                                      </p:to>
                                    </p:set>
                                    <p:animEffect transition="in" filter="blinds(horizontal)">
                                      <p:cBhvr>
                                        <p:cTn id="18" dur="500"/>
                                        <p:tgtEl>
                                          <p:spTgt spid="47821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78211">
                                            <p:txEl>
                                              <p:pRg st="7" end="7"/>
                                            </p:txEl>
                                          </p:spTgt>
                                        </p:tgtEl>
                                        <p:attrNameLst>
                                          <p:attrName>style.visibility</p:attrName>
                                        </p:attrNameLst>
                                      </p:cBhvr>
                                      <p:to>
                                        <p:strVal val="visible"/>
                                      </p:to>
                                    </p:set>
                                    <p:animEffect transition="in" filter="blinds(horizontal)">
                                      <p:cBhvr>
                                        <p:cTn id="23" dur="500"/>
                                        <p:tgtEl>
                                          <p:spTgt spid="478211">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78211">
                                            <p:txEl>
                                              <p:pRg st="8" end="8"/>
                                            </p:txEl>
                                          </p:spTgt>
                                        </p:tgtEl>
                                        <p:attrNameLst>
                                          <p:attrName>style.visibility</p:attrName>
                                        </p:attrNameLst>
                                      </p:cBhvr>
                                      <p:to>
                                        <p:strVal val="visible"/>
                                      </p:to>
                                    </p:set>
                                    <p:animEffect transition="in" filter="blinds(horizontal)">
                                      <p:cBhvr>
                                        <p:cTn id="26" dur="500"/>
                                        <p:tgtEl>
                                          <p:spTgt spid="478211">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78211">
                                            <p:txEl>
                                              <p:pRg st="9" end="9"/>
                                            </p:txEl>
                                          </p:spTgt>
                                        </p:tgtEl>
                                        <p:attrNameLst>
                                          <p:attrName>style.visibility</p:attrName>
                                        </p:attrNameLst>
                                      </p:cBhvr>
                                      <p:to>
                                        <p:strVal val="visible"/>
                                      </p:to>
                                    </p:set>
                                    <p:animEffect transition="in" filter="blinds(horizontal)">
                                      <p:cBhvr>
                                        <p:cTn id="29" dur="500"/>
                                        <p:tgtEl>
                                          <p:spTgt spid="478211">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78211">
                                            <p:txEl>
                                              <p:pRg st="11" end="11"/>
                                            </p:txEl>
                                          </p:spTgt>
                                        </p:tgtEl>
                                        <p:attrNameLst>
                                          <p:attrName>style.visibility</p:attrName>
                                        </p:attrNameLst>
                                      </p:cBhvr>
                                      <p:to>
                                        <p:strVal val="visible"/>
                                      </p:to>
                                    </p:set>
                                    <p:animEffect transition="in" filter="blinds(horizontal)">
                                      <p:cBhvr>
                                        <p:cTn id="34" dur="500"/>
                                        <p:tgtEl>
                                          <p:spTgt spid="478211">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78211">
                                            <p:txEl>
                                              <p:pRg st="12" end="12"/>
                                            </p:txEl>
                                          </p:spTgt>
                                        </p:tgtEl>
                                        <p:attrNameLst>
                                          <p:attrName>style.visibility</p:attrName>
                                        </p:attrNameLst>
                                      </p:cBhvr>
                                      <p:to>
                                        <p:strVal val="visible"/>
                                      </p:to>
                                    </p:set>
                                    <p:animEffect transition="in" filter="blinds(horizontal)">
                                      <p:cBhvr>
                                        <p:cTn id="37" dur="500"/>
                                        <p:tgtEl>
                                          <p:spTgt spid="478211">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78211">
                                            <p:txEl>
                                              <p:pRg st="13" end="13"/>
                                            </p:txEl>
                                          </p:spTgt>
                                        </p:tgtEl>
                                        <p:attrNameLst>
                                          <p:attrName>style.visibility</p:attrName>
                                        </p:attrNameLst>
                                      </p:cBhvr>
                                      <p:to>
                                        <p:strVal val="visible"/>
                                      </p:to>
                                    </p:set>
                                    <p:animEffect transition="in" filter="blinds(horizontal)">
                                      <p:cBhvr>
                                        <p:cTn id="40" dur="500"/>
                                        <p:tgtEl>
                                          <p:spTgt spid="4782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EB99AC2D-27A9-4E9D-AD69-514F497FD8EC}" type="slidenum">
              <a:rPr lang="en-US"/>
              <a:pPr>
                <a:defRPr/>
              </a:pPr>
              <a:t>13</a:t>
            </a:fld>
            <a:endParaRPr lang="en-US"/>
          </a:p>
        </p:txBody>
      </p:sp>
      <p:sp>
        <p:nvSpPr>
          <p:cNvPr id="479234" name="Rectangle 2"/>
          <p:cNvSpPr>
            <a:spLocks noGrp="1" noChangeArrowheads="1"/>
          </p:cNvSpPr>
          <p:nvPr>
            <p:ph type="title"/>
          </p:nvPr>
        </p:nvSpPr>
        <p:spPr/>
        <p:txBody>
          <a:bodyPr/>
          <a:lstStyle/>
          <a:p>
            <a:pPr eaLnBrk="1" hangingPunct="1">
              <a:defRPr/>
            </a:pPr>
            <a:r>
              <a:rPr lang="en-US" dirty="0" smtClean="0"/>
              <a:t>Table Three </a:t>
            </a:r>
            <a:r>
              <a:rPr lang="en-US" sz="3200" dirty="0" smtClean="0"/>
              <a:t>(cont’d)</a:t>
            </a:r>
          </a:p>
        </p:txBody>
      </p:sp>
      <p:sp>
        <p:nvSpPr>
          <p:cNvPr id="479235" name="Rectangle 3"/>
          <p:cNvSpPr>
            <a:spLocks noGrp="1" noChangeArrowheads="1"/>
          </p:cNvSpPr>
          <p:nvPr>
            <p:ph type="body" idx="1"/>
          </p:nvPr>
        </p:nvSpPr>
        <p:spPr>
          <a:xfrm>
            <a:off x="1066800" y="1676400"/>
            <a:ext cx="7620000" cy="4449763"/>
          </a:xfrm>
        </p:spPr>
        <p:txBody>
          <a:bodyPr/>
          <a:lstStyle/>
          <a:p>
            <a:pPr eaLnBrk="1" hangingPunct="1">
              <a:lnSpc>
                <a:spcPct val="90000"/>
              </a:lnSpc>
              <a:spcBef>
                <a:spcPct val="0"/>
              </a:spcBef>
              <a:buFontTx/>
              <a:buNone/>
            </a:pPr>
            <a:r>
              <a:rPr lang="en-US" altLang="en-US" sz="2200" u="sng" dirty="0" smtClean="0"/>
              <a:t>Title VII Civil Rights Discrimination</a:t>
            </a:r>
            <a:endParaRPr lang="en-US" altLang="en-US" sz="2200" dirty="0" smtClean="0"/>
          </a:p>
          <a:p>
            <a:pPr eaLnBrk="1" hangingPunct="1">
              <a:lnSpc>
                <a:spcPct val="90000"/>
              </a:lnSpc>
              <a:spcBef>
                <a:spcPct val="0"/>
              </a:spcBef>
              <a:buFontTx/>
              <a:buNone/>
            </a:pPr>
            <a:r>
              <a:rPr lang="en-US" altLang="en-US" sz="2200" dirty="0" smtClean="0"/>
              <a:t>Hotel/Restaurant Owner (actor) – commercial, Congress may regulate</a:t>
            </a:r>
          </a:p>
          <a:p>
            <a:pPr eaLnBrk="1" hangingPunct="1">
              <a:lnSpc>
                <a:spcPct val="90000"/>
              </a:lnSpc>
              <a:spcBef>
                <a:spcPct val="0"/>
              </a:spcBef>
              <a:buFontTx/>
              <a:buNone/>
            </a:pPr>
            <a:r>
              <a:rPr lang="en-US" altLang="en-US" sz="2200" dirty="0" smtClean="0"/>
              <a:t>Act of discrimination – non-commercial, Congress  may regulate</a:t>
            </a:r>
          </a:p>
          <a:p>
            <a:pPr eaLnBrk="1" hangingPunct="1">
              <a:lnSpc>
                <a:spcPct val="90000"/>
              </a:lnSpc>
              <a:spcBef>
                <a:spcPct val="0"/>
              </a:spcBef>
              <a:buFontTx/>
              <a:buNone/>
            </a:pPr>
            <a:endParaRPr lang="en-US" altLang="en-US" sz="2200" dirty="0" smtClean="0"/>
          </a:p>
          <a:p>
            <a:pPr eaLnBrk="1" hangingPunct="1">
              <a:lnSpc>
                <a:spcPct val="90000"/>
              </a:lnSpc>
              <a:spcBef>
                <a:spcPct val="0"/>
              </a:spcBef>
              <a:buFontTx/>
              <a:buNone/>
            </a:pPr>
            <a:r>
              <a:rPr lang="en-US" altLang="en-US" sz="2200" u="sng" dirty="0" smtClean="0"/>
              <a:t>Labor/Unions/OSHA</a:t>
            </a:r>
            <a:endParaRPr lang="en-US" altLang="en-US" sz="2200" dirty="0" smtClean="0"/>
          </a:p>
          <a:p>
            <a:pPr eaLnBrk="1" hangingPunct="1">
              <a:lnSpc>
                <a:spcPct val="90000"/>
              </a:lnSpc>
              <a:spcBef>
                <a:spcPct val="0"/>
              </a:spcBef>
              <a:buFontTx/>
              <a:buNone/>
            </a:pPr>
            <a:r>
              <a:rPr lang="en-US" altLang="en-US" sz="2200" dirty="0" smtClean="0"/>
              <a:t>Actors are business – commercial, Congress may regulate</a:t>
            </a:r>
          </a:p>
          <a:p>
            <a:pPr eaLnBrk="1" hangingPunct="1">
              <a:lnSpc>
                <a:spcPct val="90000"/>
              </a:lnSpc>
              <a:spcBef>
                <a:spcPct val="0"/>
              </a:spcBef>
              <a:buFontTx/>
              <a:buNone/>
            </a:pPr>
            <a:r>
              <a:rPr lang="en-US" altLang="en-US" sz="2200" dirty="0" smtClean="0"/>
              <a:t>Or Unions Engaged in Business – commercial, Congress may regulate</a:t>
            </a:r>
          </a:p>
          <a:p>
            <a:pPr eaLnBrk="1" hangingPunct="1">
              <a:lnSpc>
                <a:spcPct val="90000"/>
              </a:lnSpc>
              <a:spcBef>
                <a:spcPct val="0"/>
              </a:spcBef>
              <a:buFontTx/>
              <a:buNone/>
            </a:pPr>
            <a:r>
              <a:rPr lang="en-US" altLang="en-US" sz="2200" dirty="0" smtClean="0"/>
              <a:t>Act of Work/Employment – commercial, Congress may regulate</a:t>
            </a:r>
          </a:p>
          <a:p>
            <a:pPr eaLnBrk="1" hangingPunct="1">
              <a:lnSpc>
                <a:spcPct val="90000"/>
              </a:lnSpc>
              <a:spcBef>
                <a:spcPct val="0"/>
              </a:spcBef>
              <a:buFontTx/>
              <a:buNone/>
            </a:pPr>
            <a:endParaRPr lang="en-US" altLang="en-US" sz="2200" dirty="0" smtClean="0"/>
          </a:p>
          <a:p>
            <a:pPr eaLnBrk="1" hangingPunct="1">
              <a:lnSpc>
                <a:spcPct val="90000"/>
              </a:lnSpc>
              <a:spcBef>
                <a:spcPct val="0"/>
              </a:spcBef>
              <a:buFontTx/>
              <a:buNone/>
            </a:pPr>
            <a:r>
              <a:rPr lang="en-US" altLang="en-US" sz="2200" u="sng" dirty="0" smtClean="0"/>
              <a:t>Lending (loan sharking)</a:t>
            </a:r>
            <a:endParaRPr lang="en-US" altLang="en-US" sz="2200" dirty="0" smtClean="0"/>
          </a:p>
          <a:p>
            <a:pPr eaLnBrk="1" hangingPunct="1">
              <a:lnSpc>
                <a:spcPct val="90000"/>
              </a:lnSpc>
              <a:spcBef>
                <a:spcPct val="0"/>
              </a:spcBef>
              <a:buFontTx/>
              <a:buNone/>
            </a:pPr>
            <a:r>
              <a:rPr lang="en-US" altLang="en-US" sz="2200" dirty="0" smtClean="0"/>
              <a:t>Actors are loan sharks – commercial, Congress may regulate</a:t>
            </a:r>
          </a:p>
          <a:p>
            <a:pPr eaLnBrk="1" hangingPunct="1">
              <a:lnSpc>
                <a:spcPct val="90000"/>
              </a:lnSpc>
              <a:spcBef>
                <a:spcPct val="0"/>
              </a:spcBef>
              <a:buFontTx/>
              <a:buNone/>
            </a:pPr>
            <a:r>
              <a:rPr lang="en-US" altLang="en-US" sz="2200" dirty="0" smtClean="0"/>
              <a:t>(Facilities are not great, but they are a source of loans)</a:t>
            </a:r>
          </a:p>
          <a:p>
            <a:pPr eaLnBrk="1" hangingPunct="1">
              <a:lnSpc>
                <a:spcPct val="90000"/>
              </a:lnSpc>
              <a:spcBef>
                <a:spcPct val="0"/>
              </a:spcBef>
              <a:buFontTx/>
              <a:buNone/>
            </a:pPr>
            <a:r>
              <a:rPr lang="en-US" altLang="en-US" sz="2200" dirty="0" smtClean="0"/>
              <a:t>Act of lending – commercial, Congress may regulate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blinds(horizontal)">
                                      <p:cBhvr>
                                        <p:cTn id="7" dur="500"/>
                                        <p:tgtEl>
                                          <p:spTgt spid="4792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9235">
                                            <p:txEl>
                                              <p:pRg st="1" end="1"/>
                                            </p:txEl>
                                          </p:spTgt>
                                        </p:tgtEl>
                                        <p:attrNameLst>
                                          <p:attrName>style.visibility</p:attrName>
                                        </p:attrNameLst>
                                      </p:cBhvr>
                                      <p:to>
                                        <p:strVal val="visible"/>
                                      </p:to>
                                    </p:set>
                                    <p:animEffect transition="in" filter="blinds(horizontal)">
                                      <p:cBhvr>
                                        <p:cTn id="10" dur="500"/>
                                        <p:tgtEl>
                                          <p:spTgt spid="4792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9235">
                                            <p:txEl>
                                              <p:pRg st="2" end="2"/>
                                            </p:txEl>
                                          </p:spTgt>
                                        </p:tgtEl>
                                        <p:attrNameLst>
                                          <p:attrName>style.visibility</p:attrName>
                                        </p:attrNameLst>
                                      </p:cBhvr>
                                      <p:to>
                                        <p:strVal val="visible"/>
                                      </p:to>
                                    </p:set>
                                    <p:animEffect transition="in" filter="blinds(horizontal)">
                                      <p:cBhvr>
                                        <p:cTn id="13" dur="500"/>
                                        <p:tgtEl>
                                          <p:spTgt spid="4792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79235">
                                            <p:txEl>
                                              <p:pRg st="4" end="4"/>
                                            </p:txEl>
                                          </p:spTgt>
                                        </p:tgtEl>
                                        <p:attrNameLst>
                                          <p:attrName>style.visibility</p:attrName>
                                        </p:attrNameLst>
                                      </p:cBhvr>
                                      <p:to>
                                        <p:strVal val="visible"/>
                                      </p:to>
                                    </p:set>
                                    <p:animEffect transition="in" filter="blinds(horizontal)">
                                      <p:cBhvr>
                                        <p:cTn id="18" dur="500"/>
                                        <p:tgtEl>
                                          <p:spTgt spid="47923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79235">
                                            <p:txEl>
                                              <p:pRg st="5" end="5"/>
                                            </p:txEl>
                                          </p:spTgt>
                                        </p:tgtEl>
                                        <p:attrNameLst>
                                          <p:attrName>style.visibility</p:attrName>
                                        </p:attrNameLst>
                                      </p:cBhvr>
                                      <p:to>
                                        <p:strVal val="visible"/>
                                      </p:to>
                                    </p:set>
                                    <p:animEffect transition="in" filter="blinds(horizontal)">
                                      <p:cBhvr>
                                        <p:cTn id="21" dur="500"/>
                                        <p:tgtEl>
                                          <p:spTgt spid="47923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79235">
                                            <p:txEl>
                                              <p:pRg st="6" end="6"/>
                                            </p:txEl>
                                          </p:spTgt>
                                        </p:tgtEl>
                                        <p:attrNameLst>
                                          <p:attrName>style.visibility</p:attrName>
                                        </p:attrNameLst>
                                      </p:cBhvr>
                                      <p:to>
                                        <p:strVal val="visible"/>
                                      </p:to>
                                    </p:set>
                                    <p:animEffect transition="in" filter="blinds(horizontal)">
                                      <p:cBhvr>
                                        <p:cTn id="24" dur="500"/>
                                        <p:tgtEl>
                                          <p:spTgt spid="47923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79235">
                                            <p:txEl>
                                              <p:pRg st="7" end="7"/>
                                            </p:txEl>
                                          </p:spTgt>
                                        </p:tgtEl>
                                        <p:attrNameLst>
                                          <p:attrName>style.visibility</p:attrName>
                                        </p:attrNameLst>
                                      </p:cBhvr>
                                      <p:to>
                                        <p:strVal val="visible"/>
                                      </p:to>
                                    </p:set>
                                    <p:animEffect transition="in" filter="blinds(horizontal)">
                                      <p:cBhvr>
                                        <p:cTn id="27" dur="500"/>
                                        <p:tgtEl>
                                          <p:spTgt spid="47923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79235">
                                            <p:txEl>
                                              <p:pRg st="9" end="9"/>
                                            </p:txEl>
                                          </p:spTgt>
                                        </p:tgtEl>
                                        <p:attrNameLst>
                                          <p:attrName>style.visibility</p:attrName>
                                        </p:attrNameLst>
                                      </p:cBhvr>
                                      <p:to>
                                        <p:strVal val="visible"/>
                                      </p:to>
                                    </p:set>
                                    <p:animEffect transition="in" filter="blinds(horizontal)">
                                      <p:cBhvr>
                                        <p:cTn id="32" dur="500"/>
                                        <p:tgtEl>
                                          <p:spTgt spid="479235">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79235">
                                            <p:txEl>
                                              <p:pRg st="10" end="10"/>
                                            </p:txEl>
                                          </p:spTgt>
                                        </p:tgtEl>
                                        <p:attrNameLst>
                                          <p:attrName>style.visibility</p:attrName>
                                        </p:attrNameLst>
                                      </p:cBhvr>
                                      <p:to>
                                        <p:strVal val="visible"/>
                                      </p:to>
                                    </p:set>
                                    <p:animEffect transition="in" filter="blinds(horizontal)">
                                      <p:cBhvr>
                                        <p:cTn id="35" dur="500"/>
                                        <p:tgtEl>
                                          <p:spTgt spid="479235">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79235">
                                            <p:txEl>
                                              <p:pRg st="11" end="11"/>
                                            </p:txEl>
                                          </p:spTgt>
                                        </p:tgtEl>
                                        <p:attrNameLst>
                                          <p:attrName>style.visibility</p:attrName>
                                        </p:attrNameLst>
                                      </p:cBhvr>
                                      <p:to>
                                        <p:strVal val="visible"/>
                                      </p:to>
                                    </p:set>
                                    <p:animEffect transition="in" filter="blinds(horizontal)">
                                      <p:cBhvr>
                                        <p:cTn id="38" dur="500"/>
                                        <p:tgtEl>
                                          <p:spTgt spid="479235">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79235">
                                            <p:txEl>
                                              <p:pRg st="12" end="12"/>
                                            </p:txEl>
                                          </p:spTgt>
                                        </p:tgtEl>
                                        <p:attrNameLst>
                                          <p:attrName>style.visibility</p:attrName>
                                        </p:attrNameLst>
                                      </p:cBhvr>
                                      <p:to>
                                        <p:strVal val="visible"/>
                                      </p:to>
                                    </p:set>
                                    <p:animEffect transition="in" filter="blinds(horizontal)">
                                      <p:cBhvr>
                                        <p:cTn id="41" dur="500"/>
                                        <p:tgtEl>
                                          <p:spTgt spid="4792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2B299F3F-612E-41C4-8405-7AEE5C0E54A3}" type="slidenum">
              <a:rPr lang="en-US"/>
              <a:pPr>
                <a:defRPr/>
              </a:pPr>
              <a:t>14</a:t>
            </a:fld>
            <a:endParaRPr lang="en-US"/>
          </a:p>
        </p:txBody>
      </p:sp>
      <p:sp>
        <p:nvSpPr>
          <p:cNvPr id="420866" name="Rectangle 2"/>
          <p:cNvSpPr>
            <a:spLocks noGrp="1" noChangeArrowheads="1"/>
          </p:cNvSpPr>
          <p:nvPr>
            <p:ph type="title"/>
          </p:nvPr>
        </p:nvSpPr>
        <p:spPr/>
        <p:txBody>
          <a:bodyPr lIns="90488" tIns="44450" rIns="90488" bIns="44450"/>
          <a:lstStyle/>
          <a:p>
            <a:pPr eaLnBrk="1" hangingPunct="1">
              <a:defRPr/>
            </a:pPr>
            <a:r>
              <a:rPr lang="en-US" sz="4400" dirty="0" smtClean="0"/>
              <a:t>Limits of Economic Regulation</a:t>
            </a:r>
          </a:p>
        </p:txBody>
      </p:sp>
      <p:sp>
        <p:nvSpPr>
          <p:cNvPr id="420867" name="Rectangle 3"/>
          <p:cNvSpPr>
            <a:spLocks noGrp="1" noChangeArrowheads="1"/>
          </p:cNvSpPr>
          <p:nvPr>
            <p:ph type="body" idx="1"/>
          </p:nvPr>
        </p:nvSpPr>
        <p:spPr/>
        <p:txBody>
          <a:bodyPr lIns="90488" tIns="44450" rIns="90488" bIns="44450"/>
          <a:lstStyle/>
          <a:p>
            <a:pPr eaLnBrk="1" hangingPunct="1"/>
            <a:r>
              <a:rPr lang="en-US" altLang="en-US" b="1" dirty="0" smtClean="0">
                <a:solidFill>
                  <a:srgbClr val="FFFF66"/>
                </a:solidFill>
              </a:rPr>
              <a:t>Case 5.1  </a:t>
            </a:r>
            <a:r>
              <a:rPr lang="en-US" altLang="en-US" b="1" i="1" dirty="0" smtClean="0"/>
              <a:t>National Federation of Independent Business v. </a:t>
            </a:r>
            <a:r>
              <a:rPr lang="en-US" altLang="en-US" b="1" i="1" dirty="0" err="1" smtClean="0"/>
              <a:t>Sebelius</a:t>
            </a:r>
            <a:r>
              <a:rPr lang="en-US" altLang="en-US" b="1" i="1" dirty="0" smtClean="0"/>
              <a:t> </a:t>
            </a:r>
            <a:r>
              <a:rPr lang="en-US" altLang="en-US" b="1" dirty="0" smtClean="0"/>
              <a:t>(2012)</a:t>
            </a:r>
          </a:p>
          <a:p>
            <a:pPr lvl="1" eaLnBrk="1" hangingPunct="1"/>
            <a:r>
              <a:rPr lang="en-US" altLang="en-US" dirty="0" smtClean="0"/>
              <a:t>The court found that the individual mandate violated the Commerce Clause</a:t>
            </a:r>
          </a:p>
          <a:p>
            <a:pPr lvl="1" eaLnBrk="1" hangingPunct="1"/>
            <a:r>
              <a:rPr lang="en-US" altLang="en-US" dirty="0" smtClean="0"/>
              <a:t>Court upheld the law on other grounds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blinds(horizontal)">
                                      <p:cBhvr>
                                        <p:cTn id="7" dur="500"/>
                                        <p:tgtEl>
                                          <p:spTgt spid="4208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0867">
                                            <p:txEl>
                                              <p:pRg st="1" end="1"/>
                                            </p:txEl>
                                          </p:spTgt>
                                        </p:tgtEl>
                                        <p:attrNameLst>
                                          <p:attrName>style.visibility</p:attrName>
                                        </p:attrNameLst>
                                      </p:cBhvr>
                                      <p:to>
                                        <p:strVal val="visible"/>
                                      </p:to>
                                    </p:set>
                                    <p:animEffect transition="in" filter="blinds(horizontal)">
                                      <p:cBhvr>
                                        <p:cTn id="10" dur="500"/>
                                        <p:tgtEl>
                                          <p:spTgt spid="42086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20867">
                                            <p:txEl>
                                              <p:pRg st="2" end="2"/>
                                            </p:txEl>
                                          </p:spTgt>
                                        </p:tgtEl>
                                        <p:attrNameLst>
                                          <p:attrName>style.visibility</p:attrName>
                                        </p:attrNameLst>
                                      </p:cBhvr>
                                      <p:to>
                                        <p:strVal val="visible"/>
                                      </p:to>
                                    </p:set>
                                    <p:animEffect transition="in" filter="blinds(horizontal)">
                                      <p:cBhvr>
                                        <p:cTn id="13" dur="500"/>
                                        <p:tgtEl>
                                          <p:spTgt spid="420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C5CAACB0-FAC5-4DCA-874A-C615D27FAD42}" type="slidenum">
              <a:rPr lang="en-US"/>
              <a:pPr>
                <a:defRPr/>
              </a:pPr>
              <a:t>15</a:t>
            </a:fld>
            <a:endParaRPr lang="en-US"/>
          </a:p>
        </p:txBody>
      </p:sp>
      <p:sp>
        <p:nvSpPr>
          <p:cNvPr id="422914" name="Rectangle 2"/>
          <p:cNvSpPr>
            <a:spLocks noGrp="1" noChangeArrowheads="1"/>
          </p:cNvSpPr>
          <p:nvPr>
            <p:ph type="title"/>
          </p:nvPr>
        </p:nvSpPr>
        <p:spPr/>
        <p:txBody>
          <a:bodyPr lIns="90488" tIns="44450" rIns="90488" bIns="44450"/>
          <a:lstStyle/>
          <a:p>
            <a:pPr eaLnBrk="1" hangingPunct="1">
              <a:defRPr/>
            </a:pPr>
            <a:r>
              <a:rPr lang="en-US" sz="4400" dirty="0" smtClean="0"/>
              <a:t>Limits of Economic Regulation</a:t>
            </a:r>
          </a:p>
        </p:txBody>
      </p:sp>
      <p:sp>
        <p:nvSpPr>
          <p:cNvPr id="422915" name="Rectangle 3"/>
          <p:cNvSpPr>
            <a:spLocks noGrp="1" noChangeArrowheads="1"/>
          </p:cNvSpPr>
          <p:nvPr>
            <p:ph type="body" idx="1"/>
          </p:nvPr>
        </p:nvSpPr>
        <p:spPr>
          <a:xfrm>
            <a:off x="1066800" y="1600200"/>
            <a:ext cx="7848600" cy="4525963"/>
          </a:xfrm>
        </p:spPr>
        <p:txBody>
          <a:bodyPr lIns="90488" tIns="44450" rIns="90488" bIns="44450"/>
          <a:lstStyle/>
          <a:p>
            <a:pPr eaLnBrk="1" hangingPunct="1">
              <a:spcBef>
                <a:spcPts val="863"/>
              </a:spcBef>
            </a:pPr>
            <a:r>
              <a:rPr lang="en-US" altLang="en-US" sz="3200" smtClean="0"/>
              <a:t>The Commerce Clause:  Article I, Section 8</a:t>
            </a:r>
          </a:p>
          <a:p>
            <a:pPr lvl="1" eaLnBrk="1" hangingPunct="1">
              <a:spcBef>
                <a:spcPts val="863"/>
              </a:spcBef>
            </a:pPr>
            <a:r>
              <a:rPr lang="en-US" altLang="en-US" sz="2800" smtClean="0"/>
              <a:t>Standards for </a:t>
            </a:r>
            <a:r>
              <a:rPr lang="en-US" altLang="en-US" sz="2800" u="sng" smtClean="0"/>
              <a:t>state</a:t>
            </a:r>
            <a:r>
              <a:rPr lang="en-US" altLang="en-US" sz="2800" smtClean="0"/>
              <a:t> regulation of commerce</a:t>
            </a:r>
          </a:p>
          <a:p>
            <a:pPr lvl="2" eaLnBrk="1" hangingPunct="1">
              <a:spcBef>
                <a:spcPts val="863"/>
              </a:spcBef>
            </a:pPr>
            <a:r>
              <a:rPr lang="en-US" altLang="en-US" sz="2400" smtClean="0"/>
              <a:t>If Congress has regulated, there is an overriding concern about the Supremacy Clause</a:t>
            </a:r>
          </a:p>
          <a:p>
            <a:pPr lvl="2" eaLnBrk="1" hangingPunct="1">
              <a:spcBef>
                <a:spcPts val="863"/>
              </a:spcBef>
            </a:pPr>
            <a:r>
              <a:rPr lang="en-US" altLang="en-US" sz="2400" smtClean="0"/>
              <a:t>If Congress has not acted, there is a benefit/burden analysis</a:t>
            </a:r>
          </a:p>
          <a:p>
            <a:pPr lvl="2" eaLnBrk="1" hangingPunct="1">
              <a:spcBef>
                <a:spcPts val="863"/>
              </a:spcBef>
            </a:pPr>
            <a:r>
              <a:rPr lang="en-US" altLang="en-US" sz="2400" smtClean="0"/>
              <a:t>Balance </a:t>
            </a:r>
            <a:r>
              <a:rPr lang="en-US" altLang="en-US" sz="2400" b="1" i="1" smtClean="0">
                <a:solidFill>
                  <a:srgbClr val="FFFF66"/>
                </a:solidFill>
              </a:rPr>
              <a:t>police power</a:t>
            </a:r>
            <a:r>
              <a:rPr lang="en-US" altLang="en-US" sz="2400" smtClean="0"/>
              <a:t> (state’s interest in regulation) with the burden on commerce</a:t>
            </a:r>
          </a:p>
          <a:p>
            <a:pPr lvl="2" eaLnBrk="1" hangingPunct="1">
              <a:spcBef>
                <a:spcPts val="863"/>
              </a:spcBef>
            </a:pPr>
            <a:r>
              <a:rPr lang="en-US" altLang="en-US" sz="2400" smtClean="0"/>
              <a:t>State law cannot give in-state businesses an advantage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animEffect transition="in" filter="blinds(horizontal)">
                                      <p:cBhvr>
                                        <p:cTn id="7" dur="500"/>
                                        <p:tgtEl>
                                          <p:spTgt spid="422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2915">
                                            <p:txEl>
                                              <p:pRg st="1" end="1"/>
                                            </p:txEl>
                                          </p:spTgt>
                                        </p:tgtEl>
                                        <p:attrNameLst>
                                          <p:attrName>style.visibility</p:attrName>
                                        </p:attrNameLst>
                                      </p:cBhvr>
                                      <p:to>
                                        <p:strVal val="visible"/>
                                      </p:to>
                                    </p:set>
                                    <p:animEffect transition="in" filter="blinds(horizontal)">
                                      <p:cBhvr>
                                        <p:cTn id="12" dur="500"/>
                                        <p:tgtEl>
                                          <p:spTgt spid="422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2915">
                                            <p:txEl>
                                              <p:pRg st="2" end="2"/>
                                            </p:txEl>
                                          </p:spTgt>
                                        </p:tgtEl>
                                        <p:attrNameLst>
                                          <p:attrName>style.visibility</p:attrName>
                                        </p:attrNameLst>
                                      </p:cBhvr>
                                      <p:to>
                                        <p:strVal val="visible"/>
                                      </p:to>
                                    </p:set>
                                    <p:animEffect transition="in" filter="blinds(horizontal)">
                                      <p:cBhvr>
                                        <p:cTn id="17" dur="500"/>
                                        <p:tgtEl>
                                          <p:spTgt spid="422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2915">
                                            <p:txEl>
                                              <p:pRg st="3" end="3"/>
                                            </p:txEl>
                                          </p:spTgt>
                                        </p:tgtEl>
                                        <p:attrNameLst>
                                          <p:attrName>style.visibility</p:attrName>
                                        </p:attrNameLst>
                                      </p:cBhvr>
                                      <p:to>
                                        <p:strVal val="visible"/>
                                      </p:to>
                                    </p:set>
                                    <p:animEffect transition="in" filter="blinds(horizontal)">
                                      <p:cBhvr>
                                        <p:cTn id="22" dur="500"/>
                                        <p:tgtEl>
                                          <p:spTgt spid="422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2915">
                                            <p:txEl>
                                              <p:pRg st="4" end="4"/>
                                            </p:txEl>
                                          </p:spTgt>
                                        </p:tgtEl>
                                        <p:attrNameLst>
                                          <p:attrName>style.visibility</p:attrName>
                                        </p:attrNameLst>
                                      </p:cBhvr>
                                      <p:to>
                                        <p:strVal val="visible"/>
                                      </p:to>
                                    </p:set>
                                    <p:animEffect transition="in" filter="blinds(horizontal)">
                                      <p:cBhvr>
                                        <p:cTn id="27" dur="500"/>
                                        <p:tgtEl>
                                          <p:spTgt spid="422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2915">
                                            <p:txEl>
                                              <p:pRg st="5" end="5"/>
                                            </p:txEl>
                                          </p:spTgt>
                                        </p:tgtEl>
                                        <p:attrNameLst>
                                          <p:attrName>style.visibility</p:attrName>
                                        </p:attrNameLst>
                                      </p:cBhvr>
                                      <p:to>
                                        <p:strVal val="visible"/>
                                      </p:to>
                                    </p:set>
                                    <p:animEffect transition="in" filter="blinds(horizontal)">
                                      <p:cBhvr>
                                        <p:cTn id="32" dur="500"/>
                                        <p:tgtEl>
                                          <p:spTgt spid="422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906ECA63-C6D2-483B-815F-37791412F5E2}" type="slidenum">
              <a:rPr lang="en-US"/>
              <a:pPr>
                <a:defRPr/>
              </a:pPr>
              <a:t>16</a:t>
            </a:fld>
            <a:endParaRPr lang="en-US"/>
          </a:p>
        </p:txBody>
      </p:sp>
      <p:sp>
        <p:nvSpPr>
          <p:cNvPr id="424962" name="Rectangle 2"/>
          <p:cNvSpPr>
            <a:spLocks noGrp="1" noChangeArrowheads="1"/>
          </p:cNvSpPr>
          <p:nvPr>
            <p:ph type="title"/>
          </p:nvPr>
        </p:nvSpPr>
        <p:spPr/>
        <p:txBody>
          <a:bodyPr lIns="90488" tIns="44450" rIns="90488" bIns="44450"/>
          <a:lstStyle/>
          <a:p>
            <a:pPr eaLnBrk="1" hangingPunct="1">
              <a:defRPr/>
            </a:pPr>
            <a:r>
              <a:rPr lang="en-US" sz="4400" dirty="0" smtClean="0"/>
              <a:t>Limits of Economic Regulation</a:t>
            </a:r>
          </a:p>
        </p:txBody>
      </p:sp>
      <p:sp>
        <p:nvSpPr>
          <p:cNvPr id="424963" name="Rectangle 3"/>
          <p:cNvSpPr>
            <a:spLocks noGrp="1" noChangeArrowheads="1"/>
          </p:cNvSpPr>
          <p:nvPr>
            <p:ph type="body" idx="1"/>
          </p:nvPr>
        </p:nvSpPr>
        <p:spPr>
          <a:xfrm>
            <a:off x="1066800" y="1600200"/>
            <a:ext cx="7620000" cy="4953000"/>
          </a:xfrm>
        </p:spPr>
        <p:txBody>
          <a:bodyPr lIns="90488" tIns="44450" rIns="90488" bIns="44450"/>
          <a:lstStyle/>
          <a:p>
            <a:pPr eaLnBrk="1" hangingPunct="1"/>
            <a:r>
              <a:rPr lang="en-US" altLang="en-US" sz="2800" b="1" dirty="0" smtClean="0">
                <a:solidFill>
                  <a:srgbClr val="FFFF66"/>
                </a:solidFill>
              </a:rPr>
              <a:t>Case 5.2</a:t>
            </a:r>
            <a:r>
              <a:rPr lang="en-US" altLang="en-US" sz="2800" b="1" dirty="0" smtClean="0"/>
              <a:t>  </a:t>
            </a:r>
            <a:r>
              <a:rPr lang="en-US" altLang="en-US" sz="2800" b="1" i="1" dirty="0" err="1" smtClean="0"/>
              <a:t>Granholm</a:t>
            </a:r>
            <a:r>
              <a:rPr lang="en-US" altLang="en-US" sz="2800" b="1" i="1" dirty="0" smtClean="0"/>
              <a:t> v. </a:t>
            </a:r>
            <a:r>
              <a:rPr lang="en-US" altLang="en-US" sz="2800" b="1" i="1" dirty="0" err="1" smtClean="0"/>
              <a:t>Heald</a:t>
            </a:r>
            <a:r>
              <a:rPr lang="en-US" altLang="en-US" sz="2800" b="1" i="1" dirty="0" smtClean="0"/>
              <a:t> (2005)</a:t>
            </a:r>
          </a:p>
          <a:p>
            <a:pPr lvl="1" eaLnBrk="1" hangingPunct="1"/>
            <a:r>
              <a:rPr lang="en-US" altLang="en-US" sz="2400" dirty="0" smtClean="0"/>
              <a:t>Michigan and New York regulate the sale and importation of alcoholic beverages</a:t>
            </a:r>
          </a:p>
          <a:p>
            <a:pPr lvl="1" eaLnBrk="1" hangingPunct="1"/>
            <a:r>
              <a:rPr lang="en-US" altLang="en-US" sz="2400" dirty="0" smtClean="0"/>
              <a:t>Three-tier distribution system</a:t>
            </a:r>
          </a:p>
          <a:p>
            <a:pPr lvl="1" eaLnBrk="1" hangingPunct="1"/>
            <a:r>
              <a:rPr lang="en-US" altLang="en-US" sz="2400" dirty="0" smtClean="0"/>
              <a:t>Separate licenses are required for producers, wholesalers, and retailers</a:t>
            </a:r>
          </a:p>
          <a:p>
            <a:pPr lvl="1" eaLnBrk="1" hangingPunct="1"/>
            <a:r>
              <a:rPr lang="en-US" altLang="en-US" sz="2400" dirty="0" smtClean="0"/>
              <a:t>Out-of-state producers cannot sell directly to consumers</a:t>
            </a:r>
          </a:p>
          <a:p>
            <a:pPr lvl="1" eaLnBrk="1" hangingPunct="1"/>
            <a:r>
              <a:rPr lang="en-US" altLang="en-US" sz="2400" dirty="0" smtClean="0"/>
              <a:t>Out-of-state wine producers are required to pay wholesaler fees and cannot compete (price-wise) with in-state wine producers on direct-to-consumer sales</a:t>
            </a:r>
          </a:p>
          <a:p>
            <a:pPr lvl="3" eaLnBrk="1" hangingPunct="1">
              <a:lnSpc>
                <a:spcPct val="80000"/>
              </a:lnSpc>
            </a:pPr>
            <a:endParaRPr lang="en-US" altLang="en-US" sz="1000"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Effect transition="in" filter="blinds(horizontal)">
                                      <p:cBhvr>
                                        <p:cTn id="7" dur="500"/>
                                        <p:tgtEl>
                                          <p:spTgt spid="424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4963">
                                            <p:txEl>
                                              <p:pRg st="1" end="1"/>
                                            </p:txEl>
                                          </p:spTgt>
                                        </p:tgtEl>
                                        <p:attrNameLst>
                                          <p:attrName>style.visibility</p:attrName>
                                        </p:attrNameLst>
                                      </p:cBhvr>
                                      <p:to>
                                        <p:strVal val="visible"/>
                                      </p:to>
                                    </p:set>
                                    <p:animEffect transition="in" filter="blinds(horizontal)">
                                      <p:cBhvr>
                                        <p:cTn id="12" dur="500"/>
                                        <p:tgtEl>
                                          <p:spTgt spid="424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963">
                                            <p:txEl>
                                              <p:pRg st="2" end="2"/>
                                            </p:txEl>
                                          </p:spTgt>
                                        </p:tgtEl>
                                        <p:attrNameLst>
                                          <p:attrName>style.visibility</p:attrName>
                                        </p:attrNameLst>
                                      </p:cBhvr>
                                      <p:to>
                                        <p:strVal val="visible"/>
                                      </p:to>
                                    </p:set>
                                    <p:animEffect transition="in" filter="blinds(horizontal)">
                                      <p:cBhvr>
                                        <p:cTn id="17" dur="500"/>
                                        <p:tgtEl>
                                          <p:spTgt spid="424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4963">
                                            <p:txEl>
                                              <p:pRg st="3" end="3"/>
                                            </p:txEl>
                                          </p:spTgt>
                                        </p:tgtEl>
                                        <p:attrNameLst>
                                          <p:attrName>style.visibility</p:attrName>
                                        </p:attrNameLst>
                                      </p:cBhvr>
                                      <p:to>
                                        <p:strVal val="visible"/>
                                      </p:to>
                                    </p:set>
                                    <p:animEffect transition="in" filter="blinds(horizontal)">
                                      <p:cBhvr>
                                        <p:cTn id="22" dur="500"/>
                                        <p:tgtEl>
                                          <p:spTgt spid="424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27" dur="500"/>
                                        <p:tgtEl>
                                          <p:spTgt spid="424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4963">
                                            <p:txEl>
                                              <p:pRg st="5" end="5"/>
                                            </p:txEl>
                                          </p:spTgt>
                                        </p:tgtEl>
                                        <p:attrNameLst>
                                          <p:attrName>style.visibility</p:attrName>
                                        </p:attrNameLst>
                                      </p:cBhvr>
                                      <p:to>
                                        <p:strVal val="visible"/>
                                      </p:to>
                                    </p:set>
                                    <p:animEffect transition="in" filter="blinds(horizontal)">
                                      <p:cBhvr>
                                        <p:cTn id="32" dur="500"/>
                                        <p:tgtEl>
                                          <p:spTgt spid="424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a:t>5-</a:t>
            </a:r>
            <a:fld id="{4459C49F-98E6-4CB3-B7FD-94B0E44D55EE}" type="slidenum">
              <a:rPr lang="en-US"/>
              <a:pPr>
                <a:defRPr/>
              </a:pPr>
              <a:t>17</a:t>
            </a:fld>
            <a:endParaRPr lang="en-US" dirty="0"/>
          </a:p>
        </p:txBody>
      </p:sp>
      <p:sp>
        <p:nvSpPr>
          <p:cNvPr id="427010" name="Rectangle 2"/>
          <p:cNvSpPr>
            <a:spLocks noGrp="1" noChangeArrowheads="1"/>
          </p:cNvSpPr>
          <p:nvPr>
            <p:ph type="title"/>
          </p:nvPr>
        </p:nvSpPr>
        <p:spPr/>
        <p:txBody>
          <a:bodyPr lIns="90488" tIns="44450" rIns="90488" bIns="44450"/>
          <a:lstStyle/>
          <a:p>
            <a:pPr eaLnBrk="1" hangingPunct="1">
              <a:defRPr/>
            </a:pPr>
            <a:r>
              <a:rPr lang="en-US" sz="4400" dirty="0" smtClean="0"/>
              <a:t>Limits of Economic Regulation</a:t>
            </a:r>
          </a:p>
        </p:txBody>
      </p:sp>
      <p:sp>
        <p:nvSpPr>
          <p:cNvPr id="427011" name="Rectangle 3"/>
          <p:cNvSpPr>
            <a:spLocks noGrp="1" noChangeArrowheads="1"/>
          </p:cNvSpPr>
          <p:nvPr>
            <p:ph type="body" idx="1"/>
          </p:nvPr>
        </p:nvSpPr>
        <p:spPr/>
        <p:txBody>
          <a:bodyPr lIns="90488" tIns="44450" rIns="90488" bIns="44450"/>
          <a:lstStyle/>
          <a:p>
            <a:pPr eaLnBrk="1" hangingPunct="1"/>
            <a:r>
              <a:rPr lang="en-US" altLang="en-US" smtClean="0"/>
              <a:t>Congressional Regulation of Foreign Commerce</a:t>
            </a:r>
          </a:p>
          <a:p>
            <a:pPr lvl="1" eaLnBrk="1" hangingPunct="1"/>
            <a:r>
              <a:rPr lang="en-US" altLang="en-US" smtClean="0"/>
              <a:t>The power of Congress to regulate foreign commerce applies regardless of where it begins and ends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blinds(horizontal)">
                                      <p:cBhvr>
                                        <p:cTn id="7" dur="500"/>
                                        <p:tgtEl>
                                          <p:spTgt spid="427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12" dur="500"/>
                                        <p:tgtEl>
                                          <p:spTgt spid="427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6707E246-0393-4DA8-BAB3-DD7190BEAA97}" type="slidenum">
              <a:rPr lang="en-US"/>
              <a:pPr>
                <a:defRPr/>
              </a:pPr>
              <a:t>18</a:t>
            </a:fld>
            <a:endParaRPr lang="en-US"/>
          </a:p>
        </p:txBody>
      </p:sp>
      <p:sp>
        <p:nvSpPr>
          <p:cNvPr id="429058" name="Rectangle 2"/>
          <p:cNvSpPr>
            <a:spLocks noGrp="1" noChangeArrowheads="1"/>
          </p:cNvSpPr>
          <p:nvPr>
            <p:ph type="title"/>
          </p:nvPr>
        </p:nvSpPr>
        <p:spPr/>
        <p:txBody>
          <a:bodyPr/>
          <a:lstStyle/>
          <a:p>
            <a:pPr eaLnBrk="1" hangingPunct="1">
              <a:defRPr/>
            </a:pPr>
            <a:r>
              <a:rPr lang="en-US" dirty="0" smtClean="0"/>
              <a:t>Taxation of Business</a:t>
            </a:r>
          </a:p>
        </p:txBody>
      </p:sp>
      <p:sp>
        <p:nvSpPr>
          <p:cNvPr id="429059" name="Rectangle 3"/>
          <p:cNvSpPr>
            <a:spLocks noGrp="1" noChangeArrowheads="1"/>
          </p:cNvSpPr>
          <p:nvPr>
            <p:ph type="body" idx="1"/>
          </p:nvPr>
        </p:nvSpPr>
        <p:spPr/>
        <p:txBody>
          <a:bodyPr/>
          <a:lstStyle/>
          <a:p>
            <a:pPr eaLnBrk="1" hangingPunct="1"/>
            <a:r>
              <a:rPr lang="en-US" altLang="en-US" smtClean="0"/>
              <a:t>Congress’ Power to Tax – Article I, Section 8:  The Ability of Congress to Tax Has Been Consistently Upheld</a:t>
            </a:r>
          </a:p>
          <a:p>
            <a:pPr eaLnBrk="1" hangingPunct="1"/>
            <a:r>
              <a:rPr lang="en-US" altLang="en-US" smtClean="0"/>
              <a:t>State and Local Taxation of Interstate Commerce</a:t>
            </a:r>
          </a:p>
          <a:p>
            <a:pPr lvl="1" eaLnBrk="1" hangingPunct="1"/>
            <a:r>
              <a:rPr lang="en-US" altLang="en-US" smtClean="0"/>
              <a:t>Interstate business is not exempt from state and local taxes just because they are interstate businesses</a:t>
            </a:r>
            <a:endParaRPr lang="en-US" altLang="en-US" sz="280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a:t>5-</a:t>
            </a:r>
            <a:fld id="{9559639E-4D87-4736-BD91-81958AE11283}" type="slidenum">
              <a:rPr lang="en-US"/>
              <a:pPr>
                <a:defRPr/>
              </a:pPr>
              <a:t>1</a:t>
            </a:fld>
            <a:endParaRPr lang="en-US" dirty="0"/>
          </a:p>
        </p:txBody>
      </p:sp>
      <p:sp>
        <p:nvSpPr>
          <p:cNvPr id="408578" name="Rectangle 2"/>
          <p:cNvSpPr>
            <a:spLocks noGrp="1" noChangeArrowheads="1"/>
          </p:cNvSpPr>
          <p:nvPr>
            <p:ph type="title"/>
          </p:nvPr>
        </p:nvSpPr>
        <p:spPr/>
        <p:txBody>
          <a:bodyPr lIns="90488" tIns="44450" rIns="90488" bIns="44450"/>
          <a:lstStyle/>
          <a:p>
            <a:pPr eaLnBrk="1" hangingPunct="1">
              <a:defRPr/>
            </a:pPr>
            <a:r>
              <a:rPr lang="en-US" dirty="0" smtClean="0"/>
              <a:t>The U.S. Constitution</a:t>
            </a:r>
          </a:p>
        </p:txBody>
      </p:sp>
      <p:sp>
        <p:nvSpPr>
          <p:cNvPr id="408579" name="Rectangle 3"/>
          <p:cNvSpPr>
            <a:spLocks noGrp="1" noChangeArrowheads="1"/>
          </p:cNvSpPr>
          <p:nvPr>
            <p:ph type="body" idx="1"/>
          </p:nvPr>
        </p:nvSpPr>
        <p:spPr>
          <a:xfrm>
            <a:off x="1066800" y="1676400"/>
            <a:ext cx="7620000" cy="4724400"/>
          </a:xfrm>
        </p:spPr>
        <p:txBody>
          <a:bodyPr lIns="90488" tIns="44450" rIns="90488" bIns="44450"/>
          <a:lstStyle/>
          <a:p>
            <a:pPr eaLnBrk="1" hangingPunct="1">
              <a:lnSpc>
                <a:spcPct val="90000"/>
              </a:lnSpc>
              <a:spcBef>
                <a:spcPts val="863"/>
              </a:spcBef>
            </a:pPr>
            <a:r>
              <a:rPr lang="en-US" altLang="en-US" sz="3200" dirty="0" smtClean="0"/>
              <a:t>Article I:  Legislative Branch</a:t>
            </a:r>
          </a:p>
          <a:p>
            <a:pPr lvl="1" eaLnBrk="1" hangingPunct="1">
              <a:lnSpc>
                <a:spcPct val="90000"/>
              </a:lnSpc>
              <a:spcBef>
                <a:spcPts val="863"/>
              </a:spcBef>
            </a:pPr>
            <a:r>
              <a:rPr lang="en-US" altLang="en-US" sz="2800" dirty="0" smtClean="0"/>
              <a:t>Congress</a:t>
            </a:r>
          </a:p>
          <a:p>
            <a:pPr lvl="2" eaLnBrk="1" hangingPunct="1">
              <a:lnSpc>
                <a:spcPct val="80000"/>
              </a:lnSpc>
              <a:spcBef>
                <a:spcPts val="863"/>
              </a:spcBef>
            </a:pPr>
            <a:r>
              <a:rPr lang="en-US" altLang="en-US" sz="2400" dirty="0" smtClean="0"/>
              <a:t>House of Representatives</a:t>
            </a:r>
          </a:p>
          <a:p>
            <a:pPr lvl="2" eaLnBrk="1" hangingPunct="1">
              <a:lnSpc>
                <a:spcPct val="80000"/>
              </a:lnSpc>
              <a:spcBef>
                <a:spcPts val="863"/>
              </a:spcBef>
            </a:pPr>
            <a:r>
              <a:rPr lang="en-US" altLang="en-US" sz="2400" dirty="0" smtClean="0"/>
              <a:t>Senate</a:t>
            </a:r>
          </a:p>
          <a:p>
            <a:pPr eaLnBrk="1" hangingPunct="1">
              <a:lnSpc>
                <a:spcPct val="90000"/>
              </a:lnSpc>
              <a:spcBef>
                <a:spcPts val="863"/>
              </a:spcBef>
            </a:pPr>
            <a:r>
              <a:rPr lang="en-US" altLang="en-US" sz="3200" dirty="0" smtClean="0"/>
              <a:t>Article II:  Executive Branch</a:t>
            </a:r>
          </a:p>
          <a:p>
            <a:pPr lvl="1" eaLnBrk="1" hangingPunct="1">
              <a:lnSpc>
                <a:spcPct val="80000"/>
              </a:lnSpc>
              <a:spcBef>
                <a:spcPts val="863"/>
              </a:spcBef>
            </a:pPr>
            <a:r>
              <a:rPr lang="en-US" altLang="en-US" sz="2800" dirty="0" smtClean="0"/>
              <a:t>President</a:t>
            </a:r>
          </a:p>
          <a:p>
            <a:pPr lvl="1" eaLnBrk="1" hangingPunct="1">
              <a:lnSpc>
                <a:spcPct val="80000"/>
              </a:lnSpc>
              <a:spcBef>
                <a:spcPts val="863"/>
              </a:spcBef>
            </a:pPr>
            <a:r>
              <a:rPr lang="en-US" altLang="en-US" sz="2800" dirty="0" smtClean="0"/>
              <a:t>Vice President</a:t>
            </a:r>
            <a:endParaRPr lang="en-US" altLang="en-US" dirty="0" smtClean="0"/>
          </a:p>
          <a:p>
            <a:pPr eaLnBrk="1" hangingPunct="1">
              <a:lnSpc>
                <a:spcPct val="90000"/>
              </a:lnSpc>
              <a:spcBef>
                <a:spcPts val="863"/>
              </a:spcBef>
            </a:pPr>
            <a:r>
              <a:rPr lang="en-US" altLang="en-US" sz="3200" dirty="0" smtClean="0"/>
              <a:t>Article III:  Judicial Branch</a:t>
            </a:r>
          </a:p>
          <a:p>
            <a:pPr lvl="1" eaLnBrk="1" hangingPunct="1">
              <a:lnSpc>
                <a:spcPct val="80000"/>
              </a:lnSpc>
              <a:spcBef>
                <a:spcPts val="863"/>
              </a:spcBef>
            </a:pPr>
            <a:r>
              <a:rPr lang="en-US" altLang="en-US" sz="2800" dirty="0" smtClean="0"/>
              <a:t>Creates U.S. Supreme Court</a:t>
            </a:r>
          </a:p>
          <a:p>
            <a:pPr lvl="1" eaLnBrk="1" hangingPunct="1">
              <a:lnSpc>
                <a:spcPct val="80000"/>
              </a:lnSpc>
              <a:spcBef>
                <a:spcPts val="863"/>
              </a:spcBef>
            </a:pPr>
            <a:r>
              <a:rPr lang="en-US" altLang="en-US" sz="2800" dirty="0" smtClean="0"/>
              <a:t>Authorizes Congress to create other courts</a:t>
            </a:r>
            <a:endParaRPr lang="en-US" altLang="en-US"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blinds(horizontal)">
                                      <p:cBhvr>
                                        <p:cTn id="7" dur="500"/>
                                        <p:tgtEl>
                                          <p:spTgt spid="408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Effect transition="in" filter="blinds(horizontal)">
                                      <p:cBhvr>
                                        <p:cTn id="12" dur="500"/>
                                        <p:tgtEl>
                                          <p:spTgt spid="4085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08579">
                                            <p:txEl>
                                              <p:pRg st="2" end="2"/>
                                            </p:txEl>
                                          </p:spTgt>
                                        </p:tgtEl>
                                        <p:attrNameLst>
                                          <p:attrName>style.visibility</p:attrName>
                                        </p:attrNameLst>
                                      </p:cBhvr>
                                      <p:to>
                                        <p:strVal val="visible"/>
                                      </p:to>
                                    </p:set>
                                    <p:animEffect transition="in" filter="blinds(horizontal)">
                                      <p:cBhvr>
                                        <p:cTn id="15" dur="500"/>
                                        <p:tgtEl>
                                          <p:spTgt spid="4085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8579">
                                            <p:txEl>
                                              <p:pRg st="3" end="3"/>
                                            </p:txEl>
                                          </p:spTgt>
                                        </p:tgtEl>
                                        <p:attrNameLst>
                                          <p:attrName>style.visibility</p:attrName>
                                        </p:attrNameLst>
                                      </p:cBhvr>
                                      <p:to>
                                        <p:strVal val="visible"/>
                                      </p:to>
                                    </p:set>
                                    <p:animEffect transition="in" filter="blinds(horizontal)">
                                      <p:cBhvr>
                                        <p:cTn id="18" dur="500"/>
                                        <p:tgtEl>
                                          <p:spTgt spid="40857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08579">
                                            <p:txEl>
                                              <p:pRg st="4" end="4"/>
                                            </p:txEl>
                                          </p:spTgt>
                                        </p:tgtEl>
                                        <p:attrNameLst>
                                          <p:attrName>style.visibility</p:attrName>
                                        </p:attrNameLst>
                                      </p:cBhvr>
                                      <p:to>
                                        <p:strVal val="visible"/>
                                      </p:to>
                                    </p:set>
                                    <p:animEffect transition="in" filter="blinds(horizontal)">
                                      <p:cBhvr>
                                        <p:cTn id="23" dur="500"/>
                                        <p:tgtEl>
                                          <p:spTgt spid="40857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8579">
                                            <p:txEl>
                                              <p:pRg st="5" end="5"/>
                                            </p:txEl>
                                          </p:spTgt>
                                        </p:tgtEl>
                                        <p:attrNameLst>
                                          <p:attrName>style.visibility</p:attrName>
                                        </p:attrNameLst>
                                      </p:cBhvr>
                                      <p:to>
                                        <p:strVal val="visible"/>
                                      </p:to>
                                    </p:set>
                                    <p:animEffect transition="in" filter="blinds(horizontal)">
                                      <p:cBhvr>
                                        <p:cTn id="28" dur="500"/>
                                        <p:tgtEl>
                                          <p:spTgt spid="40857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08579">
                                            <p:txEl>
                                              <p:pRg st="6" end="6"/>
                                            </p:txEl>
                                          </p:spTgt>
                                        </p:tgtEl>
                                        <p:attrNameLst>
                                          <p:attrName>style.visibility</p:attrName>
                                        </p:attrNameLst>
                                      </p:cBhvr>
                                      <p:to>
                                        <p:strVal val="visible"/>
                                      </p:to>
                                    </p:set>
                                    <p:animEffect transition="in" filter="blinds(horizontal)">
                                      <p:cBhvr>
                                        <p:cTn id="33" dur="500"/>
                                        <p:tgtEl>
                                          <p:spTgt spid="40857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08579">
                                            <p:txEl>
                                              <p:pRg st="7" end="7"/>
                                            </p:txEl>
                                          </p:spTgt>
                                        </p:tgtEl>
                                        <p:attrNameLst>
                                          <p:attrName>style.visibility</p:attrName>
                                        </p:attrNameLst>
                                      </p:cBhvr>
                                      <p:to>
                                        <p:strVal val="visible"/>
                                      </p:to>
                                    </p:set>
                                    <p:animEffect transition="in" filter="blinds(horizontal)">
                                      <p:cBhvr>
                                        <p:cTn id="38" dur="500"/>
                                        <p:tgtEl>
                                          <p:spTgt spid="408579">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08579">
                                            <p:txEl>
                                              <p:pRg st="8" end="8"/>
                                            </p:txEl>
                                          </p:spTgt>
                                        </p:tgtEl>
                                        <p:attrNameLst>
                                          <p:attrName>style.visibility</p:attrName>
                                        </p:attrNameLst>
                                      </p:cBhvr>
                                      <p:to>
                                        <p:strVal val="visible"/>
                                      </p:to>
                                    </p:set>
                                    <p:animEffect transition="in" filter="blinds(horizontal)">
                                      <p:cBhvr>
                                        <p:cTn id="43" dur="500"/>
                                        <p:tgtEl>
                                          <p:spTgt spid="408579">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08579">
                                            <p:txEl>
                                              <p:pRg st="9" end="9"/>
                                            </p:txEl>
                                          </p:spTgt>
                                        </p:tgtEl>
                                        <p:attrNameLst>
                                          <p:attrName>style.visibility</p:attrName>
                                        </p:attrNameLst>
                                      </p:cBhvr>
                                      <p:to>
                                        <p:strVal val="visible"/>
                                      </p:to>
                                    </p:set>
                                    <p:animEffect transition="in" filter="blinds(horizontal)">
                                      <p:cBhvr>
                                        <p:cTn id="48" dur="500"/>
                                        <p:tgtEl>
                                          <p:spTgt spid="408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87C8DEB0-F614-45C9-AB21-79EA17517C5D}" type="slidenum">
              <a:rPr lang="en-US"/>
              <a:pPr>
                <a:defRPr/>
              </a:pPr>
              <a:t>19</a:t>
            </a:fld>
            <a:endParaRPr lang="en-US"/>
          </a:p>
        </p:txBody>
      </p:sp>
      <p:sp>
        <p:nvSpPr>
          <p:cNvPr id="431106" name="Rectangle 2"/>
          <p:cNvSpPr>
            <a:spLocks noGrp="1" noChangeArrowheads="1"/>
          </p:cNvSpPr>
          <p:nvPr>
            <p:ph type="title"/>
          </p:nvPr>
        </p:nvSpPr>
        <p:spPr/>
        <p:txBody>
          <a:bodyPr lIns="90488" tIns="44450" rIns="90488" bIns="44450"/>
          <a:lstStyle/>
          <a:p>
            <a:pPr eaLnBrk="1" hangingPunct="1">
              <a:defRPr/>
            </a:pPr>
            <a:r>
              <a:rPr lang="en-US" dirty="0" smtClean="0"/>
              <a:t>Taxation of Business</a:t>
            </a:r>
          </a:p>
        </p:txBody>
      </p:sp>
      <p:sp>
        <p:nvSpPr>
          <p:cNvPr id="431107" name="Rectangle 3"/>
          <p:cNvSpPr>
            <a:spLocks noGrp="1" noChangeArrowheads="1"/>
          </p:cNvSpPr>
          <p:nvPr>
            <p:ph type="body" idx="1"/>
          </p:nvPr>
        </p:nvSpPr>
        <p:spPr/>
        <p:txBody>
          <a:bodyPr lIns="90488" tIns="44450" rIns="90488" bIns="44450"/>
          <a:lstStyle/>
          <a:p>
            <a:pPr eaLnBrk="1" hangingPunct="1"/>
            <a:r>
              <a:rPr lang="en-US" altLang="en-US" smtClean="0"/>
              <a:t>Requirements for Valid State Tax</a:t>
            </a:r>
          </a:p>
          <a:p>
            <a:pPr lvl="1" eaLnBrk="1" hangingPunct="1"/>
            <a:r>
              <a:rPr lang="en-US" altLang="en-US" smtClean="0"/>
              <a:t>Tax cannot discriminate against interstate commerce</a:t>
            </a:r>
          </a:p>
          <a:p>
            <a:pPr lvl="1" eaLnBrk="1" hangingPunct="1"/>
            <a:r>
              <a:rPr lang="en-US" altLang="en-US" smtClean="0"/>
              <a:t>Tax cannot be an undue burden on interstate commerce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blinds(horizontal)">
                                      <p:cBhvr>
                                        <p:cTn id="7" dur="500"/>
                                        <p:tgtEl>
                                          <p:spTgt spid="431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1107">
                                            <p:txEl>
                                              <p:pRg st="1" end="1"/>
                                            </p:txEl>
                                          </p:spTgt>
                                        </p:tgtEl>
                                        <p:attrNameLst>
                                          <p:attrName>style.visibility</p:attrName>
                                        </p:attrNameLst>
                                      </p:cBhvr>
                                      <p:to>
                                        <p:strVal val="visible"/>
                                      </p:to>
                                    </p:set>
                                    <p:animEffect transition="in" filter="blinds(horizontal)">
                                      <p:cBhvr>
                                        <p:cTn id="12" dur="500"/>
                                        <p:tgtEl>
                                          <p:spTgt spid="431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1107">
                                            <p:txEl>
                                              <p:pRg st="2" end="2"/>
                                            </p:txEl>
                                          </p:spTgt>
                                        </p:tgtEl>
                                        <p:attrNameLst>
                                          <p:attrName>style.visibility</p:attrName>
                                        </p:attrNameLst>
                                      </p:cBhvr>
                                      <p:to>
                                        <p:strVal val="visible"/>
                                      </p:to>
                                    </p:set>
                                    <p:animEffect transition="in" filter="blinds(horizontal)">
                                      <p:cBhvr>
                                        <p:cTn id="17" dur="500"/>
                                        <p:tgtEl>
                                          <p:spTgt spid="431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A6E85FD9-7E96-4326-BE05-F86069678ED0}" type="slidenum">
              <a:rPr lang="en-US"/>
              <a:pPr>
                <a:defRPr/>
              </a:pPr>
              <a:t>20</a:t>
            </a:fld>
            <a:endParaRPr lang="en-US"/>
          </a:p>
        </p:txBody>
      </p:sp>
      <p:sp>
        <p:nvSpPr>
          <p:cNvPr id="433154" name="Rectangle 2"/>
          <p:cNvSpPr>
            <a:spLocks noGrp="1" noChangeArrowheads="1"/>
          </p:cNvSpPr>
          <p:nvPr>
            <p:ph type="body" idx="1"/>
          </p:nvPr>
        </p:nvSpPr>
        <p:spPr>
          <a:xfrm>
            <a:off x="1066800" y="1600200"/>
            <a:ext cx="7620000" cy="4953000"/>
          </a:xfrm>
        </p:spPr>
        <p:txBody>
          <a:bodyPr lIns="90488" tIns="44450" rIns="90488" bIns="44450"/>
          <a:lstStyle/>
          <a:p>
            <a:pPr eaLnBrk="1" hangingPunct="1">
              <a:spcBef>
                <a:spcPts val="863"/>
              </a:spcBef>
            </a:pPr>
            <a:r>
              <a:rPr lang="en-US" altLang="en-US" sz="3200" dirty="0" smtClean="0"/>
              <a:t>Requirements for Valid State Tax</a:t>
            </a:r>
          </a:p>
          <a:p>
            <a:pPr lvl="1" eaLnBrk="1" hangingPunct="1">
              <a:spcBef>
                <a:spcPts val="863"/>
              </a:spcBef>
            </a:pPr>
            <a:r>
              <a:rPr lang="en-US" altLang="en-US" sz="2800" dirty="0" smtClean="0"/>
              <a:t>Must be a “sufficient nexus” between the state and the business being taxed</a:t>
            </a:r>
          </a:p>
          <a:p>
            <a:pPr lvl="2" eaLnBrk="1" hangingPunct="1">
              <a:spcBef>
                <a:spcPts val="863"/>
              </a:spcBef>
            </a:pPr>
            <a:r>
              <a:rPr lang="en-US" altLang="en-US" sz="2400" dirty="0" smtClean="0"/>
              <a:t>Examples:  Does business there, holds property titles there, manufactures there, inventory stored there</a:t>
            </a:r>
          </a:p>
          <a:p>
            <a:pPr lvl="1" eaLnBrk="1" hangingPunct="1">
              <a:spcBef>
                <a:spcPts val="863"/>
              </a:spcBef>
            </a:pPr>
            <a:r>
              <a:rPr lang="en-US" altLang="en-US" sz="2800" dirty="0" smtClean="0"/>
              <a:t>Must be apportioned fairly</a:t>
            </a:r>
          </a:p>
          <a:p>
            <a:pPr lvl="2" eaLnBrk="1" hangingPunct="1">
              <a:spcBef>
                <a:spcPts val="863"/>
              </a:spcBef>
            </a:pPr>
            <a:r>
              <a:rPr lang="en-US" altLang="en-US" sz="2400" dirty="0" smtClean="0"/>
              <a:t>Example:  A corporation doing business in fifty states cannot have all income taxed in all fifty states – must be apportioned according to its revenues in the states</a:t>
            </a:r>
          </a:p>
        </p:txBody>
      </p:sp>
      <p:sp>
        <p:nvSpPr>
          <p:cNvPr id="433155" name="Rectangle 3"/>
          <p:cNvSpPr>
            <a:spLocks noGrp="1" noChangeArrowheads="1"/>
          </p:cNvSpPr>
          <p:nvPr>
            <p:ph type="title"/>
          </p:nvPr>
        </p:nvSpPr>
        <p:spPr/>
        <p:txBody>
          <a:bodyPr lIns="90488" tIns="44450" rIns="90488" bIns="44450"/>
          <a:lstStyle/>
          <a:p>
            <a:pPr eaLnBrk="1" hangingPunct="1">
              <a:defRPr/>
            </a:pPr>
            <a:r>
              <a:rPr lang="en-US" dirty="0" smtClean="0"/>
              <a:t>Taxation of Business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4">
                                            <p:txEl>
                                              <p:pRg st="0" end="0"/>
                                            </p:txEl>
                                          </p:spTgt>
                                        </p:tgtEl>
                                        <p:attrNameLst>
                                          <p:attrName>style.visibility</p:attrName>
                                        </p:attrNameLst>
                                      </p:cBhvr>
                                      <p:to>
                                        <p:strVal val="visible"/>
                                      </p:to>
                                    </p:set>
                                    <p:animEffect transition="in" filter="blinds(horizontal)">
                                      <p:cBhvr>
                                        <p:cTn id="7" dur="500"/>
                                        <p:tgtEl>
                                          <p:spTgt spid="4331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3154">
                                            <p:txEl>
                                              <p:pRg st="1" end="1"/>
                                            </p:txEl>
                                          </p:spTgt>
                                        </p:tgtEl>
                                        <p:attrNameLst>
                                          <p:attrName>style.visibility</p:attrName>
                                        </p:attrNameLst>
                                      </p:cBhvr>
                                      <p:to>
                                        <p:strVal val="visible"/>
                                      </p:to>
                                    </p:set>
                                    <p:animEffect transition="in" filter="blinds(horizontal)">
                                      <p:cBhvr>
                                        <p:cTn id="12" dur="500"/>
                                        <p:tgtEl>
                                          <p:spTgt spid="43315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3154">
                                            <p:txEl>
                                              <p:pRg st="2" end="2"/>
                                            </p:txEl>
                                          </p:spTgt>
                                        </p:tgtEl>
                                        <p:attrNameLst>
                                          <p:attrName>style.visibility</p:attrName>
                                        </p:attrNameLst>
                                      </p:cBhvr>
                                      <p:to>
                                        <p:strVal val="visible"/>
                                      </p:to>
                                    </p:set>
                                    <p:animEffect transition="in" filter="blinds(horizontal)">
                                      <p:cBhvr>
                                        <p:cTn id="15" dur="500"/>
                                        <p:tgtEl>
                                          <p:spTgt spid="43315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3154">
                                            <p:txEl>
                                              <p:pRg st="3" end="3"/>
                                            </p:txEl>
                                          </p:spTgt>
                                        </p:tgtEl>
                                        <p:attrNameLst>
                                          <p:attrName>style.visibility</p:attrName>
                                        </p:attrNameLst>
                                      </p:cBhvr>
                                      <p:to>
                                        <p:strVal val="visible"/>
                                      </p:to>
                                    </p:set>
                                    <p:animEffect transition="in" filter="blinds(horizontal)">
                                      <p:cBhvr>
                                        <p:cTn id="20" dur="500"/>
                                        <p:tgtEl>
                                          <p:spTgt spid="433154">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3154">
                                            <p:txEl>
                                              <p:pRg st="4" end="4"/>
                                            </p:txEl>
                                          </p:spTgt>
                                        </p:tgtEl>
                                        <p:attrNameLst>
                                          <p:attrName>style.visibility</p:attrName>
                                        </p:attrNameLst>
                                      </p:cBhvr>
                                      <p:to>
                                        <p:strVal val="visible"/>
                                      </p:to>
                                    </p:set>
                                    <p:animEffect transition="in" filter="blinds(horizontal)">
                                      <p:cBhvr>
                                        <p:cTn id="23" dur="500"/>
                                        <p:tgtEl>
                                          <p:spTgt spid="4331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4"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C86F3F01-C499-4311-9623-92C559AC465D}" type="slidenum">
              <a:rPr lang="en-US"/>
              <a:pPr>
                <a:defRPr/>
              </a:pPr>
              <a:t>21</a:t>
            </a:fld>
            <a:endParaRPr lang="en-US"/>
          </a:p>
        </p:txBody>
      </p:sp>
      <p:sp>
        <p:nvSpPr>
          <p:cNvPr id="435202" name="Rectangle 2"/>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5.3</a:t>
            </a:r>
            <a:r>
              <a:rPr lang="en-US" altLang="en-US" b="1" smtClean="0"/>
              <a:t>   </a:t>
            </a:r>
            <a:r>
              <a:rPr lang="en-US" altLang="en-US" b="1" i="1" smtClean="0"/>
              <a:t>Quill Corporation v. North Dakota </a:t>
            </a:r>
            <a:r>
              <a:rPr lang="en-US" altLang="en-US" b="1" smtClean="0"/>
              <a:t>(1992)</a:t>
            </a:r>
            <a:endParaRPr lang="en-US" altLang="en-US" b="1" i="1" smtClean="0"/>
          </a:p>
          <a:p>
            <a:pPr lvl="1" eaLnBrk="1" hangingPunct="1"/>
            <a:r>
              <a:rPr lang="en-US" altLang="en-US" smtClean="0"/>
              <a:t>How did Quill come to have customers in North Dakota?</a:t>
            </a:r>
          </a:p>
          <a:p>
            <a:pPr lvl="1" eaLnBrk="1" hangingPunct="1"/>
            <a:r>
              <a:rPr lang="en-US" altLang="en-US" smtClean="0"/>
              <a:t>Is there a difference between pamphlets in a state and salespeople in that state?</a:t>
            </a:r>
          </a:p>
        </p:txBody>
      </p:sp>
      <p:sp>
        <p:nvSpPr>
          <p:cNvPr id="435203" name="Rectangle 3"/>
          <p:cNvSpPr>
            <a:spLocks noGrp="1" noChangeArrowheads="1"/>
          </p:cNvSpPr>
          <p:nvPr>
            <p:ph type="title"/>
          </p:nvPr>
        </p:nvSpPr>
        <p:spPr/>
        <p:txBody>
          <a:bodyPr/>
          <a:lstStyle/>
          <a:p>
            <a:pPr eaLnBrk="1" hangingPunct="1">
              <a:defRPr/>
            </a:pPr>
            <a:r>
              <a:rPr lang="en-US" dirty="0" smtClean="0"/>
              <a:t>Taxation of Business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5202">
                                            <p:txEl>
                                              <p:pRg st="0" end="0"/>
                                            </p:txEl>
                                          </p:spTgt>
                                        </p:tgtEl>
                                        <p:attrNameLst>
                                          <p:attrName>style.visibility</p:attrName>
                                        </p:attrNameLst>
                                      </p:cBhvr>
                                      <p:to>
                                        <p:strVal val="visible"/>
                                      </p:to>
                                    </p:set>
                                    <p:animEffect transition="in" filter="blinds(horizontal)">
                                      <p:cBhvr>
                                        <p:cTn id="7" dur="500"/>
                                        <p:tgtEl>
                                          <p:spTgt spid="4352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5202">
                                            <p:txEl>
                                              <p:pRg st="1" end="1"/>
                                            </p:txEl>
                                          </p:spTgt>
                                        </p:tgtEl>
                                        <p:attrNameLst>
                                          <p:attrName>style.visibility</p:attrName>
                                        </p:attrNameLst>
                                      </p:cBhvr>
                                      <p:to>
                                        <p:strVal val="visible"/>
                                      </p:to>
                                    </p:set>
                                    <p:animEffect transition="in" filter="blinds(horizontal)">
                                      <p:cBhvr>
                                        <p:cTn id="12" dur="500"/>
                                        <p:tgtEl>
                                          <p:spTgt spid="4352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5202">
                                            <p:txEl>
                                              <p:pRg st="2" end="2"/>
                                            </p:txEl>
                                          </p:spTgt>
                                        </p:tgtEl>
                                        <p:attrNameLst>
                                          <p:attrName>style.visibility</p:attrName>
                                        </p:attrNameLst>
                                      </p:cBhvr>
                                      <p:to>
                                        <p:strVal val="visible"/>
                                      </p:to>
                                    </p:set>
                                    <p:animEffect transition="in" filter="blinds(horizontal)">
                                      <p:cBhvr>
                                        <p:cTn id="17" dur="500"/>
                                        <p:tgtEl>
                                          <p:spTgt spid="435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B3B5AEF7-0AC6-48CA-958F-3742B9CAE464}" type="slidenum">
              <a:rPr lang="en-US"/>
              <a:pPr>
                <a:defRPr/>
              </a:pPr>
              <a:t>22</a:t>
            </a:fld>
            <a:endParaRPr lang="en-US"/>
          </a:p>
        </p:txBody>
      </p:sp>
      <p:sp>
        <p:nvSpPr>
          <p:cNvPr id="437250" name="Rectangle 2"/>
          <p:cNvSpPr>
            <a:spLocks noGrp="1" noChangeArrowheads="1"/>
          </p:cNvSpPr>
          <p:nvPr>
            <p:ph type="title"/>
          </p:nvPr>
        </p:nvSpPr>
        <p:spPr/>
        <p:txBody>
          <a:bodyPr lIns="90488" tIns="44450" rIns="90488" bIns="44450"/>
          <a:lstStyle/>
          <a:p>
            <a:pPr eaLnBrk="1" hangingPunct="1">
              <a:defRPr/>
            </a:pPr>
            <a:r>
              <a:rPr lang="en-US" sz="4800" dirty="0" smtClean="0"/>
              <a:t>State vs. Federal Regulation</a:t>
            </a:r>
          </a:p>
        </p:txBody>
      </p:sp>
      <p:sp>
        <p:nvSpPr>
          <p:cNvPr id="437251" name="Rectangle 3"/>
          <p:cNvSpPr>
            <a:spLocks noGrp="1" noChangeArrowheads="1"/>
          </p:cNvSpPr>
          <p:nvPr>
            <p:ph type="body" idx="1"/>
          </p:nvPr>
        </p:nvSpPr>
        <p:spPr/>
        <p:txBody>
          <a:bodyPr lIns="90488" tIns="44450" rIns="90488" bIns="44450"/>
          <a:lstStyle/>
          <a:p>
            <a:pPr eaLnBrk="1" hangingPunct="1"/>
            <a:r>
              <a:rPr lang="en-US" altLang="en-US" smtClean="0"/>
              <a:t>The Supremacy Clause and Preemption</a:t>
            </a:r>
          </a:p>
          <a:p>
            <a:pPr lvl="1" eaLnBrk="1" hangingPunct="1"/>
            <a:r>
              <a:rPr lang="en-US" altLang="en-US" smtClean="0"/>
              <a:t>Article VI exists to determine which laws control in the event both state and federal governments regulate the same thing</a:t>
            </a:r>
          </a:p>
          <a:p>
            <a:pPr lvl="1" eaLnBrk="1" hangingPunct="1"/>
            <a:r>
              <a:rPr lang="en-US" altLang="en-US" smtClean="0"/>
              <a:t>If state law directly conflicts with federal law, state law is invalid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blinds(horizontal)">
                                      <p:cBhvr>
                                        <p:cTn id="7" dur="500"/>
                                        <p:tgtEl>
                                          <p:spTgt spid="437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7251">
                                            <p:txEl>
                                              <p:pRg st="1" end="1"/>
                                            </p:txEl>
                                          </p:spTgt>
                                        </p:tgtEl>
                                        <p:attrNameLst>
                                          <p:attrName>style.visibility</p:attrName>
                                        </p:attrNameLst>
                                      </p:cBhvr>
                                      <p:to>
                                        <p:strVal val="visible"/>
                                      </p:to>
                                    </p:set>
                                    <p:animEffect transition="in" filter="blinds(horizontal)">
                                      <p:cBhvr>
                                        <p:cTn id="12" dur="500"/>
                                        <p:tgtEl>
                                          <p:spTgt spid="437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7251">
                                            <p:txEl>
                                              <p:pRg st="2" end="2"/>
                                            </p:txEl>
                                          </p:spTgt>
                                        </p:tgtEl>
                                        <p:attrNameLst>
                                          <p:attrName>style.visibility</p:attrName>
                                        </p:attrNameLst>
                                      </p:cBhvr>
                                      <p:to>
                                        <p:strVal val="visible"/>
                                      </p:to>
                                    </p:set>
                                    <p:animEffect transition="in" filter="blinds(horizontal)">
                                      <p:cBhvr>
                                        <p:cTn id="17" dur="500"/>
                                        <p:tgtEl>
                                          <p:spTgt spid="437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0A83586E-1729-4FC5-A6C2-D86856A381F3}" type="slidenum">
              <a:rPr lang="en-US"/>
              <a:pPr>
                <a:defRPr/>
              </a:pPr>
              <a:t>23</a:t>
            </a:fld>
            <a:endParaRPr lang="en-US"/>
          </a:p>
        </p:txBody>
      </p:sp>
      <p:sp>
        <p:nvSpPr>
          <p:cNvPr id="439298" name="Rectangle 2"/>
          <p:cNvSpPr>
            <a:spLocks noGrp="1" noChangeArrowheads="1"/>
          </p:cNvSpPr>
          <p:nvPr>
            <p:ph type="body" idx="1"/>
          </p:nvPr>
        </p:nvSpPr>
        <p:spPr>
          <a:xfrm>
            <a:off x="1066800" y="1600200"/>
            <a:ext cx="8077200" cy="4953000"/>
          </a:xfrm>
        </p:spPr>
        <p:txBody>
          <a:bodyPr lIns="90488" tIns="44450" rIns="90488" bIns="44450"/>
          <a:lstStyle/>
          <a:p>
            <a:pPr eaLnBrk="1" hangingPunct="1"/>
            <a:r>
              <a:rPr lang="en-US" altLang="en-US" dirty="0" smtClean="0"/>
              <a:t>The Supremacy Clause and Preemption</a:t>
            </a:r>
          </a:p>
          <a:p>
            <a:pPr lvl="1" eaLnBrk="1" hangingPunct="1"/>
            <a:r>
              <a:rPr lang="en-US" altLang="en-US" dirty="0" smtClean="0"/>
              <a:t>Whether there is preemption is controlled by answering several questions:</a:t>
            </a:r>
          </a:p>
          <a:p>
            <a:pPr lvl="2" eaLnBrk="1" hangingPunct="1"/>
            <a:r>
              <a:rPr lang="en-US" altLang="en-US" dirty="0" smtClean="0"/>
              <a:t>What does legislative history provide?</a:t>
            </a:r>
          </a:p>
          <a:p>
            <a:pPr lvl="2" eaLnBrk="1" hangingPunct="1"/>
            <a:r>
              <a:rPr lang="en-US" altLang="en-US" dirty="0" smtClean="0"/>
              <a:t>What is the level of detail in the federal regulation?</a:t>
            </a:r>
          </a:p>
          <a:p>
            <a:pPr lvl="2" eaLnBrk="1" hangingPunct="1"/>
            <a:r>
              <a:rPr lang="en-US" altLang="en-US" dirty="0" smtClean="0"/>
              <a:t>What benefit flows from the federal regulation?</a:t>
            </a:r>
          </a:p>
          <a:p>
            <a:pPr lvl="2" eaLnBrk="1" hangingPunct="1"/>
            <a:r>
              <a:rPr lang="en-US" altLang="en-US" dirty="0" smtClean="0"/>
              <a:t>What is the nature of conflict—can the two laws survive?</a:t>
            </a:r>
          </a:p>
        </p:txBody>
      </p:sp>
      <p:sp>
        <p:nvSpPr>
          <p:cNvPr id="439299" name="Rectangle 3"/>
          <p:cNvSpPr>
            <a:spLocks noGrp="1" noChangeArrowheads="1"/>
          </p:cNvSpPr>
          <p:nvPr>
            <p:ph type="title"/>
          </p:nvPr>
        </p:nvSpPr>
        <p:spPr/>
        <p:txBody>
          <a:bodyPr lIns="90488" tIns="44450" rIns="90488" bIns="44450"/>
          <a:lstStyle/>
          <a:p>
            <a:pPr eaLnBrk="1" hangingPunct="1">
              <a:defRPr/>
            </a:pPr>
            <a:r>
              <a:rPr lang="en-US" sz="4800" dirty="0" smtClean="0"/>
              <a:t>State vs. Federal Regulation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xEl>
                                              <p:pRg st="0" end="0"/>
                                            </p:txEl>
                                          </p:spTgt>
                                        </p:tgtEl>
                                        <p:attrNameLst>
                                          <p:attrName>style.visibility</p:attrName>
                                        </p:attrNameLst>
                                      </p:cBhvr>
                                      <p:to>
                                        <p:strVal val="visible"/>
                                      </p:to>
                                    </p:set>
                                    <p:animEffect transition="in" filter="blinds(horizontal)">
                                      <p:cBhvr>
                                        <p:cTn id="7" dur="500"/>
                                        <p:tgtEl>
                                          <p:spTgt spid="439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298">
                                            <p:txEl>
                                              <p:pRg st="1" end="1"/>
                                            </p:txEl>
                                          </p:spTgt>
                                        </p:tgtEl>
                                        <p:attrNameLst>
                                          <p:attrName>style.visibility</p:attrName>
                                        </p:attrNameLst>
                                      </p:cBhvr>
                                      <p:to>
                                        <p:strVal val="visible"/>
                                      </p:to>
                                    </p:set>
                                    <p:animEffect transition="in" filter="blinds(horizontal)">
                                      <p:cBhvr>
                                        <p:cTn id="12" dur="500"/>
                                        <p:tgtEl>
                                          <p:spTgt spid="4392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298">
                                            <p:txEl>
                                              <p:pRg st="2" end="2"/>
                                            </p:txEl>
                                          </p:spTgt>
                                        </p:tgtEl>
                                        <p:attrNameLst>
                                          <p:attrName>style.visibility</p:attrName>
                                        </p:attrNameLst>
                                      </p:cBhvr>
                                      <p:to>
                                        <p:strVal val="visible"/>
                                      </p:to>
                                    </p:set>
                                    <p:animEffect transition="in" filter="blinds(horizontal)">
                                      <p:cBhvr>
                                        <p:cTn id="17" dur="500"/>
                                        <p:tgtEl>
                                          <p:spTgt spid="4392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298">
                                            <p:txEl>
                                              <p:pRg st="3" end="3"/>
                                            </p:txEl>
                                          </p:spTgt>
                                        </p:tgtEl>
                                        <p:attrNameLst>
                                          <p:attrName>style.visibility</p:attrName>
                                        </p:attrNameLst>
                                      </p:cBhvr>
                                      <p:to>
                                        <p:strVal val="visible"/>
                                      </p:to>
                                    </p:set>
                                    <p:animEffect transition="in" filter="blinds(horizontal)">
                                      <p:cBhvr>
                                        <p:cTn id="22" dur="500"/>
                                        <p:tgtEl>
                                          <p:spTgt spid="4392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9298">
                                            <p:txEl>
                                              <p:pRg st="4" end="4"/>
                                            </p:txEl>
                                          </p:spTgt>
                                        </p:tgtEl>
                                        <p:attrNameLst>
                                          <p:attrName>style.visibility</p:attrName>
                                        </p:attrNameLst>
                                      </p:cBhvr>
                                      <p:to>
                                        <p:strVal val="visible"/>
                                      </p:to>
                                    </p:set>
                                    <p:animEffect transition="in" filter="blinds(horizontal)">
                                      <p:cBhvr>
                                        <p:cTn id="27" dur="500"/>
                                        <p:tgtEl>
                                          <p:spTgt spid="4392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9298">
                                            <p:txEl>
                                              <p:pRg st="5" end="5"/>
                                            </p:txEl>
                                          </p:spTgt>
                                        </p:tgtEl>
                                        <p:attrNameLst>
                                          <p:attrName>style.visibility</p:attrName>
                                        </p:attrNameLst>
                                      </p:cBhvr>
                                      <p:to>
                                        <p:strVal val="visible"/>
                                      </p:to>
                                    </p:set>
                                    <p:animEffect transition="in" filter="blinds(horizontal)">
                                      <p:cBhvr>
                                        <p:cTn id="32" dur="500"/>
                                        <p:tgtEl>
                                          <p:spTgt spid="4392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build="p" bldLvl="3"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76D4A8E4-411A-4D27-819A-B446E24BDAF8}" type="slidenum">
              <a:rPr lang="en-US"/>
              <a:pPr>
                <a:defRPr/>
              </a:pPr>
              <a:t>24</a:t>
            </a:fld>
            <a:endParaRPr lang="en-US"/>
          </a:p>
        </p:txBody>
      </p:sp>
      <p:sp>
        <p:nvSpPr>
          <p:cNvPr id="441346" name="Rectangle 2"/>
          <p:cNvSpPr>
            <a:spLocks noGrp="1" noChangeArrowheads="1"/>
          </p:cNvSpPr>
          <p:nvPr>
            <p:ph type="body" idx="1"/>
          </p:nvPr>
        </p:nvSpPr>
        <p:spPr>
          <a:xfrm>
            <a:off x="1066800" y="1600200"/>
            <a:ext cx="7620000" cy="4953000"/>
          </a:xfrm>
        </p:spPr>
        <p:txBody>
          <a:bodyPr lIns="90488" tIns="44450" rIns="90488" bIns="44450"/>
          <a:lstStyle/>
          <a:p>
            <a:pPr eaLnBrk="1" hangingPunct="1">
              <a:spcBef>
                <a:spcPts val="863"/>
              </a:spcBef>
            </a:pPr>
            <a:r>
              <a:rPr lang="en-US" altLang="en-US" sz="2800" b="1" dirty="0" smtClean="0">
                <a:solidFill>
                  <a:srgbClr val="FFFF66"/>
                </a:solidFill>
              </a:rPr>
              <a:t>Case 5.4</a:t>
            </a:r>
            <a:r>
              <a:rPr lang="en-US" altLang="en-US" sz="2800" b="1" dirty="0" smtClean="0"/>
              <a:t>   </a:t>
            </a:r>
            <a:r>
              <a:rPr lang="en-US" altLang="en-US" sz="2800" b="1" i="1" dirty="0" smtClean="0"/>
              <a:t>Mutual Pharmaceutical Co., Inc. v. Bartlett</a:t>
            </a:r>
            <a:r>
              <a:rPr lang="en-US" altLang="en-US" sz="2800" b="1" dirty="0" smtClean="0"/>
              <a:t> (2013)</a:t>
            </a:r>
          </a:p>
          <a:p>
            <a:pPr lvl="1" eaLnBrk="1" hangingPunct="1">
              <a:spcBef>
                <a:spcPts val="863"/>
              </a:spcBef>
            </a:pPr>
            <a:r>
              <a:rPr lang="en-US" altLang="en-US" sz="2400" dirty="0" smtClean="0"/>
              <a:t>Federal law regulates labels for prescription drugs</a:t>
            </a:r>
          </a:p>
          <a:p>
            <a:pPr lvl="1" eaLnBrk="1" hangingPunct="1">
              <a:spcBef>
                <a:spcPts val="863"/>
              </a:spcBef>
            </a:pPr>
            <a:r>
              <a:rPr lang="en-US" altLang="en-US" sz="2400" dirty="0" smtClean="0"/>
              <a:t>State law provides product liability rights of recovery for failure to warn</a:t>
            </a:r>
          </a:p>
          <a:p>
            <a:pPr lvl="1" eaLnBrk="1" hangingPunct="1">
              <a:spcBef>
                <a:spcPts val="863"/>
              </a:spcBef>
            </a:pPr>
            <a:r>
              <a:rPr lang="en-US" altLang="en-US" sz="2400" dirty="0" smtClean="0"/>
              <a:t>Federal law does not allow generic producers to change label by manufacturer, so they cannot include additional disclosures</a:t>
            </a:r>
          </a:p>
          <a:p>
            <a:pPr lvl="1" eaLnBrk="1" hangingPunct="1">
              <a:spcBef>
                <a:spcPts val="863"/>
              </a:spcBef>
            </a:pPr>
            <a:r>
              <a:rPr lang="en-US" altLang="en-US" sz="2400" dirty="0" smtClean="0"/>
              <a:t>State law was pre-empted by federal regulation – no product liability</a:t>
            </a:r>
          </a:p>
        </p:txBody>
      </p:sp>
      <p:sp>
        <p:nvSpPr>
          <p:cNvPr id="441347" name="Rectangle 3"/>
          <p:cNvSpPr>
            <a:spLocks noGrp="1" noChangeArrowheads="1"/>
          </p:cNvSpPr>
          <p:nvPr>
            <p:ph type="title"/>
          </p:nvPr>
        </p:nvSpPr>
        <p:spPr/>
        <p:txBody>
          <a:bodyPr lIns="90488" tIns="44450" rIns="90488" bIns="44450"/>
          <a:lstStyle/>
          <a:p>
            <a:pPr eaLnBrk="1" hangingPunct="1">
              <a:defRPr/>
            </a:pPr>
            <a:r>
              <a:rPr lang="en-US" sz="4800" dirty="0" smtClean="0"/>
              <a:t>State vs. Federal Regulation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1346">
                                            <p:txEl>
                                              <p:pRg st="0" end="0"/>
                                            </p:txEl>
                                          </p:spTgt>
                                        </p:tgtEl>
                                        <p:attrNameLst>
                                          <p:attrName>style.visibility</p:attrName>
                                        </p:attrNameLst>
                                      </p:cBhvr>
                                      <p:to>
                                        <p:strVal val="visible"/>
                                      </p:to>
                                    </p:set>
                                    <p:animEffect transition="in" filter="blinds(horizontal)">
                                      <p:cBhvr>
                                        <p:cTn id="7" dur="500"/>
                                        <p:tgtEl>
                                          <p:spTgt spid="441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1346">
                                            <p:txEl>
                                              <p:pRg st="1" end="1"/>
                                            </p:txEl>
                                          </p:spTgt>
                                        </p:tgtEl>
                                        <p:attrNameLst>
                                          <p:attrName>style.visibility</p:attrName>
                                        </p:attrNameLst>
                                      </p:cBhvr>
                                      <p:to>
                                        <p:strVal val="visible"/>
                                      </p:to>
                                    </p:set>
                                    <p:animEffect transition="in" filter="blinds(horizontal)">
                                      <p:cBhvr>
                                        <p:cTn id="12" dur="500"/>
                                        <p:tgtEl>
                                          <p:spTgt spid="4413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1346">
                                            <p:txEl>
                                              <p:pRg st="2" end="2"/>
                                            </p:txEl>
                                          </p:spTgt>
                                        </p:tgtEl>
                                        <p:attrNameLst>
                                          <p:attrName>style.visibility</p:attrName>
                                        </p:attrNameLst>
                                      </p:cBhvr>
                                      <p:to>
                                        <p:strVal val="visible"/>
                                      </p:to>
                                    </p:set>
                                    <p:animEffect transition="in" filter="blinds(horizontal)">
                                      <p:cBhvr>
                                        <p:cTn id="17" dur="500"/>
                                        <p:tgtEl>
                                          <p:spTgt spid="4413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1346">
                                            <p:txEl>
                                              <p:pRg st="3" end="3"/>
                                            </p:txEl>
                                          </p:spTgt>
                                        </p:tgtEl>
                                        <p:attrNameLst>
                                          <p:attrName>style.visibility</p:attrName>
                                        </p:attrNameLst>
                                      </p:cBhvr>
                                      <p:to>
                                        <p:strVal val="visible"/>
                                      </p:to>
                                    </p:set>
                                    <p:animEffect transition="in" filter="blinds(horizontal)">
                                      <p:cBhvr>
                                        <p:cTn id="22" dur="500"/>
                                        <p:tgtEl>
                                          <p:spTgt spid="4413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1346">
                                            <p:txEl>
                                              <p:pRg st="4" end="4"/>
                                            </p:txEl>
                                          </p:spTgt>
                                        </p:tgtEl>
                                        <p:attrNameLst>
                                          <p:attrName>style.visibility</p:attrName>
                                        </p:attrNameLst>
                                      </p:cBhvr>
                                      <p:to>
                                        <p:strVal val="visible"/>
                                      </p:to>
                                    </p:set>
                                    <p:animEffect transition="in" filter="blinds(horizontal)">
                                      <p:cBhvr>
                                        <p:cTn id="27" dur="500"/>
                                        <p:tgtEl>
                                          <p:spTgt spid="4413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build="p" bldLvl="3"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2F9E748A-9A33-470A-A630-6258A7B90A31}" type="slidenum">
              <a:rPr lang="en-US"/>
              <a:pPr>
                <a:defRPr/>
              </a:pPr>
              <a:t>25</a:t>
            </a:fld>
            <a:endParaRPr lang="en-US"/>
          </a:p>
        </p:txBody>
      </p:sp>
      <p:sp>
        <p:nvSpPr>
          <p:cNvPr id="443394" name="Rectangle 2"/>
          <p:cNvSpPr>
            <a:spLocks noGrp="1" noChangeArrowheads="1"/>
          </p:cNvSpPr>
          <p:nvPr>
            <p:ph type="body" idx="1"/>
          </p:nvPr>
        </p:nvSpPr>
        <p:spPr>
          <a:xfrm>
            <a:off x="1066800" y="1600200"/>
            <a:ext cx="7772400" cy="4572000"/>
          </a:xfrm>
        </p:spPr>
        <p:txBody>
          <a:bodyPr lIns="90488" tIns="44450" rIns="90488" bIns="44450"/>
          <a:lstStyle/>
          <a:p>
            <a:pPr eaLnBrk="1" hangingPunct="1">
              <a:spcBef>
                <a:spcPts val="863"/>
              </a:spcBef>
            </a:pPr>
            <a:r>
              <a:rPr lang="en-US" altLang="en-US" sz="3200" dirty="0" smtClean="0"/>
              <a:t>First Amendment</a:t>
            </a:r>
          </a:p>
          <a:p>
            <a:pPr lvl="1" eaLnBrk="1" hangingPunct="1">
              <a:spcBef>
                <a:spcPts val="863"/>
              </a:spcBef>
            </a:pPr>
            <a:r>
              <a:rPr lang="en-US" altLang="en-US" sz="2800" dirty="0" smtClean="0"/>
              <a:t>Provides some protection for commercial speech </a:t>
            </a:r>
          </a:p>
          <a:p>
            <a:pPr lvl="2" eaLnBrk="1" hangingPunct="1">
              <a:spcBef>
                <a:spcPts val="863"/>
              </a:spcBef>
            </a:pPr>
            <a:r>
              <a:rPr lang="en-US" altLang="en-US" sz="2400" b="1" dirty="0" smtClean="0">
                <a:solidFill>
                  <a:srgbClr val="FFFF66"/>
                </a:solidFill>
              </a:rPr>
              <a:t>Commercial speech</a:t>
            </a:r>
            <a:r>
              <a:rPr lang="en-US" altLang="en-US" sz="2400" dirty="0" smtClean="0"/>
              <a:t> is speech used to further the economic interests of the speaker</a:t>
            </a:r>
          </a:p>
          <a:p>
            <a:pPr lvl="1" eaLnBrk="1" hangingPunct="1">
              <a:spcBef>
                <a:spcPts val="863"/>
              </a:spcBef>
            </a:pPr>
            <a:r>
              <a:rPr lang="en-US" altLang="en-US" sz="2800" dirty="0" smtClean="0"/>
              <a:t>Advertising and commercial speech protection</a:t>
            </a:r>
          </a:p>
          <a:p>
            <a:pPr lvl="2" eaLnBrk="1" hangingPunct="1">
              <a:spcBef>
                <a:spcPts val="863"/>
              </a:spcBef>
            </a:pPr>
            <a:r>
              <a:rPr lang="en-US" altLang="en-US" sz="2400" dirty="0" smtClean="0"/>
              <a:t>Can regulate advertising</a:t>
            </a:r>
          </a:p>
          <a:p>
            <a:pPr lvl="2" eaLnBrk="1" hangingPunct="1">
              <a:spcBef>
                <a:spcPts val="863"/>
              </a:spcBef>
            </a:pPr>
            <a:r>
              <a:rPr lang="en-US" altLang="en-US" sz="2400" dirty="0" smtClean="0"/>
              <a:t>Substantial government interest must be furthered</a:t>
            </a:r>
          </a:p>
          <a:p>
            <a:pPr lvl="2" eaLnBrk="1" hangingPunct="1">
              <a:spcBef>
                <a:spcPts val="863"/>
              </a:spcBef>
            </a:pPr>
            <a:r>
              <a:rPr lang="en-US" altLang="en-US" sz="2400" dirty="0" smtClean="0"/>
              <a:t>Is the regulation the least restrictive means of accomplishing the interest</a:t>
            </a:r>
            <a:r>
              <a:rPr lang="en-US" altLang="en-US" sz="2400" dirty="0" smtClean="0">
                <a:solidFill>
                  <a:srgbClr val="DF8C00"/>
                </a:solidFill>
              </a:rPr>
              <a:t>           </a:t>
            </a:r>
          </a:p>
        </p:txBody>
      </p:sp>
      <p:sp>
        <p:nvSpPr>
          <p:cNvPr id="443396" name="Rectangle 4"/>
          <p:cNvSpPr>
            <a:spLocks noGrp="1" noChangeArrowheads="1"/>
          </p:cNvSpPr>
          <p:nvPr>
            <p:ph type="title"/>
          </p:nvPr>
        </p:nvSpPr>
        <p:spPr/>
        <p:txBody>
          <a:bodyPr lIns="90488" tIns="44450" rIns="90488" bIns="44450"/>
          <a:lstStyle/>
          <a:p>
            <a:pPr eaLnBrk="1" hangingPunct="1">
              <a:defRPr/>
            </a:pPr>
            <a:r>
              <a:rPr lang="en-US" dirty="0" smtClean="0"/>
              <a:t>Bill of Rights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3394">
                                            <p:txEl>
                                              <p:pRg st="0" end="0"/>
                                            </p:txEl>
                                          </p:spTgt>
                                        </p:tgtEl>
                                        <p:attrNameLst>
                                          <p:attrName>style.visibility</p:attrName>
                                        </p:attrNameLst>
                                      </p:cBhvr>
                                      <p:to>
                                        <p:strVal val="visible"/>
                                      </p:to>
                                    </p:set>
                                    <p:animEffect transition="in" filter="blinds(horizontal)">
                                      <p:cBhvr>
                                        <p:cTn id="7" dur="500"/>
                                        <p:tgtEl>
                                          <p:spTgt spid="443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3394">
                                            <p:txEl>
                                              <p:pRg st="1" end="1"/>
                                            </p:txEl>
                                          </p:spTgt>
                                        </p:tgtEl>
                                        <p:attrNameLst>
                                          <p:attrName>style.visibility</p:attrName>
                                        </p:attrNameLst>
                                      </p:cBhvr>
                                      <p:to>
                                        <p:strVal val="visible"/>
                                      </p:to>
                                    </p:set>
                                    <p:animEffect transition="in" filter="blinds(horizontal)">
                                      <p:cBhvr>
                                        <p:cTn id="12" dur="500"/>
                                        <p:tgtEl>
                                          <p:spTgt spid="443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3394">
                                            <p:txEl>
                                              <p:pRg st="2" end="2"/>
                                            </p:txEl>
                                          </p:spTgt>
                                        </p:tgtEl>
                                        <p:attrNameLst>
                                          <p:attrName>style.visibility</p:attrName>
                                        </p:attrNameLst>
                                      </p:cBhvr>
                                      <p:to>
                                        <p:strVal val="visible"/>
                                      </p:to>
                                    </p:set>
                                    <p:animEffect transition="in" filter="blinds(horizontal)">
                                      <p:cBhvr>
                                        <p:cTn id="17" dur="500"/>
                                        <p:tgtEl>
                                          <p:spTgt spid="4433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3394">
                                            <p:txEl>
                                              <p:pRg st="3" end="3"/>
                                            </p:txEl>
                                          </p:spTgt>
                                        </p:tgtEl>
                                        <p:attrNameLst>
                                          <p:attrName>style.visibility</p:attrName>
                                        </p:attrNameLst>
                                      </p:cBhvr>
                                      <p:to>
                                        <p:strVal val="visible"/>
                                      </p:to>
                                    </p:set>
                                    <p:animEffect transition="in" filter="blinds(horizontal)">
                                      <p:cBhvr>
                                        <p:cTn id="22" dur="500"/>
                                        <p:tgtEl>
                                          <p:spTgt spid="4433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3394">
                                            <p:txEl>
                                              <p:pRg st="4" end="4"/>
                                            </p:txEl>
                                          </p:spTgt>
                                        </p:tgtEl>
                                        <p:attrNameLst>
                                          <p:attrName>style.visibility</p:attrName>
                                        </p:attrNameLst>
                                      </p:cBhvr>
                                      <p:to>
                                        <p:strVal val="visible"/>
                                      </p:to>
                                    </p:set>
                                    <p:animEffect transition="in" filter="blinds(horizontal)">
                                      <p:cBhvr>
                                        <p:cTn id="27" dur="500"/>
                                        <p:tgtEl>
                                          <p:spTgt spid="4433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3394">
                                            <p:txEl>
                                              <p:pRg st="5" end="5"/>
                                            </p:txEl>
                                          </p:spTgt>
                                        </p:tgtEl>
                                        <p:attrNameLst>
                                          <p:attrName>style.visibility</p:attrName>
                                        </p:attrNameLst>
                                      </p:cBhvr>
                                      <p:to>
                                        <p:strVal val="visible"/>
                                      </p:to>
                                    </p:set>
                                    <p:animEffect transition="in" filter="blinds(horizontal)">
                                      <p:cBhvr>
                                        <p:cTn id="32" dur="500"/>
                                        <p:tgtEl>
                                          <p:spTgt spid="4433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3394">
                                            <p:txEl>
                                              <p:pRg st="6" end="6"/>
                                            </p:txEl>
                                          </p:spTgt>
                                        </p:tgtEl>
                                        <p:attrNameLst>
                                          <p:attrName>style.visibility</p:attrName>
                                        </p:attrNameLst>
                                      </p:cBhvr>
                                      <p:to>
                                        <p:strVal val="visible"/>
                                      </p:to>
                                    </p:set>
                                    <p:animEffect transition="in" filter="blinds(horizontal)">
                                      <p:cBhvr>
                                        <p:cTn id="37" dur="500"/>
                                        <p:tgtEl>
                                          <p:spTgt spid="4433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pPr>
              <a:defRPr/>
            </a:pPr>
            <a:r>
              <a:rPr lang="en-US"/>
              <a:t>5-</a:t>
            </a:r>
            <a:fld id="{AD264E55-7661-467D-AE19-491BFB01D592}" type="slidenum">
              <a:rPr lang="en-US"/>
              <a:pPr>
                <a:defRPr/>
              </a:pPr>
              <a:t>26</a:t>
            </a:fld>
            <a:endParaRPr lang="en-US"/>
          </a:p>
        </p:txBody>
      </p:sp>
      <p:grpSp>
        <p:nvGrpSpPr>
          <p:cNvPr id="28675" name="Group 2"/>
          <p:cNvGrpSpPr>
            <a:grpSpLocks/>
          </p:cNvGrpSpPr>
          <p:nvPr/>
        </p:nvGrpSpPr>
        <p:grpSpPr bwMode="auto">
          <a:xfrm>
            <a:off x="1352550" y="2819400"/>
            <a:ext cx="6438900" cy="3352800"/>
            <a:chOff x="768" y="1440"/>
            <a:chExt cx="4272" cy="2496"/>
          </a:xfrm>
        </p:grpSpPr>
        <p:sp>
          <p:nvSpPr>
            <p:cNvPr id="28682" name="Oval 3"/>
            <p:cNvSpPr>
              <a:spLocks noChangeArrowheads="1"/>
            </p:cNvSpPr>
            <p:nvPr/>
          </p:nvSpPr>
          <p:spPr bwMode="auto">
            <a:xfrm>
              <a:off x="2448" y="1440"/>
              <a:ext cx="2592" cy="2496"/>
            </a:xfrm>
            <a:prstGeom prst="ellipse">
              <a:avLst/>
            </a:prstGeom>
            <a:noFill/>
            <a:ln w="28575">
              <a:solidFill>
                <a:schemeClr val="tx1"/>
              </a:solidFill>
              <a:round/>
              <a:headEnd/>
              <a:tailEnd/>
            </a:ln>
            <a:scene3d>
              <a:camera prst="legacyObliqueBottomLeft">
                <a:rot lat="1200000" lon="600000" rev="0"/>
              </a:camera>
              <a:lightRig rig="legacyHarsh3" dir="t"/>
            </a:scene3d>
            <a:sp3d extrusionH="430200" prstMaterial="legacyMatte">
              <a:bevelT w="13500" h="13500" prst="angle"/>
              <a:bevelB w="13500" h="13500" prst="angle"/>
              <a:extrusionClr>
                <a:schemeClr val="folHlink"/>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3" name="Oval 4"/>
            <p:cNvSpPr>
              <a:spLocks noChangeArrowheads="1"/>
            </p:cNvSpPr>
            <p:nvPr/>
          </p:nvSpPr>
          <p:spPr bwMode="auto">
            <a:xfrm>
              <a:off x="768" y="1440"/>
              <a:ext cx="2592" cy="2496"/>
            </a:xfrm>
            <a:prstGeom prst="ellipse">
              <a:avLst/>
            </a:prstGeom>
            <a:noFill/>
            <a:ln w="28575">
              <a:solidFill>
                <a:schemeClr val="tx1"/>
              </a:solidFill>
              <a:round/>
              <a:headEnd/>
              <a:tailEnd/>
            </a:ln>
            <a:scene3d>
              <a:camera prst="legacyObliqueBottomLeft">
                <a:rot lat="1200000" lon="600000" rev="0"/>
              </a:camera>
              <a:lightRig rig="legacyHarsh3" dir="t"/>
            </a:scene3d>
            <a:sp3d extrusionH="430200" prstMaterial="legacyMatte">
              <a:bevelT w="13500" h="13500" prst="angle"/>
              <a:bevelB w="13500" h="13500" prst="angle"/>
              <a:extrusionClr>
                <a:schemeClr val="bg2"/>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4" name="Text Box 5"/>
            <p:cNvSpPr txBox="1">
              <a:spLocks noChangeArrowheads="1"/>
            </p:cNvSpPr>
            <p:nvPr/>
          </p:nvSpPr>
          <p:spPr bwMode="auto">
            <a:xfrm>
              <a:off x="1056" y="1873"/>
              <a:ext cx="1343"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2400">
                  <a:solidFill>
                    <a:srgbClr val="DF8C00"/>
                  </a:solidFill>
                  <a:latin typeface="Times New Roman" pitchFamily="18" charset="0"/>
                </a:rPr>
                <a:t>First Amendment Full Protection</a:t>
              </a:r>
            </a:p>
          </p:txBody>
        </p:sp>
      </p:grpSp>
      <p:sp>
        <p:nvSpPr>
          <p:cNvPr id="445446" name="Rectangle 6"/>
          <p:cNvSpPr>
            <a:spLocks noGrp="1" noChangeArrowheads="1"/>
          </p:cNvSpPr>
          <p:nvPr>
            <p:ph type="body" idx="1"/>
          </p:nvPr>
        </p:nvSpPr>
        <p:spPr>
          <a:xfrm>
            <a:off x="990600" y="1524000"/>
            <a:ext cx="7620000" cy="1096963"/>
          </a:xfrm>
        </p:spPr>
        <p:txBody>
          <a:bodyPr lIns="90488" tIns="44450" rIns="90488" bIns="44450"/>
          <a:lstStyle/>
          <a:p>
            <a:pPr algn="ctr" eaLnBrk="1" hangingPunct="1">
              <a:lnSpc>
                <a:spcPct val="90000"/>
              </a:lnSpc>
              <a:buFontTx/>
              <a:buNone/>
            </a:pPr>
            <a:r>
              <a:rPr lang="en-US" altLang="en-US" sz="2800" dirty="0" smtClean="0"/>
              <a:t>First Amendment Protections </a:t>
            </a:r>
          </a:p>
          <a:p>
            <a:pPr algn="ctr" eaLnBrk="1" hangingPunct="1">
              <a:lnSpc>
                <a:spcPct val="90000"/>
              </a:lnSpc>
              <a:buFontTx/>
              <a:buNone/>
            </a:pPr>
            <a:r>
              <a:rPr lang="en-US" altLang="en-US" sz="2800" dirty="0" smtClean="0"/>
              <a:t>and Business Speech</a:t>
            </a:r>
          </a:p>
        </p:txBody>
      </p:sp>
      <p:sp>
        <p:nvSpPr>
          <p:cNvPr id="28677" name="Text Box 7"/>
          <p:cNvSpPr txBox="1">
            <a:spLocks noChangeArrowheads="1"/>
          </p:cNvSpPr>
          <p:nvPr/>
        </p:nvSpPr>
        <p:spPr bwMode="auto">
          <a:xfrm>
            <a:off x="1905000" y="4495800"/>
            <a:ext cx="1447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2400">
                <a:latin typeface="Times New Roman" pitchFamily="18" charset="0"/>
              </a:rPr>
              <a:t>Business Political Speech</a:t>
            </a:r>
          </a:p>
        </p:txBody>
      </p:sp>
      <p:sp>
        <p:nvSpPr>
          <p:cNvPr id="28678" name="Text Box 8"/>
          <p:cNvSpPr txBox="1">
            <a:spLocks noChangeArrowheads="1"/>
          </p:cNvSpPr>
          <p:nvPr/>
        </p:nvSpPr>
        <p:spPr bwMode="auto">
          <a:xfrm>
            <a:off x="5562600" y="3429000"/>
            <a:ext cx="2057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2400">
                <a:solidFill>
                  <a:srgbClr val="613EA6"/>
                </a:solidFill>
                <a:latin typeface="Times New Roman" pitchFamily="18" charset="0"/>
              </a:rPr>
              <a:t>Governmental Regulation of Commercial Speech</a:t>
            </a:r>
          </a:p>
        </p:txBody>
      </p:sp>
      <p:sp>
        <p:nvSpPr>
          <p:cNvPr id="28679" name="Text Box 9"/>
          <p:cNvSpPr txBox="1">
            <a:spLocks noChangeArrowheads="1"/>
          </p:cNvSpPr>
          <p:nvPr/>
        </p:nvSpPr>
        <p:spPr bwMode="auto">
          <a:xfrm>
            <a:off x="5334000" y="4953000"/>
            <a:ext cx="167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2400">
                <a:latin typeface="Times New Roman" pitchFamily="18" charset="0"/>
              </a:rPr>
              <a:t>Business Advertising</a:t>
            </a:r>
          </a:p>
        </p:txBody>
      </p:sp>
      <p:sp>
        <p:nvSpPr>
          <p:cNvPr id="445451" name="Rectangle 11"/>
          <p:cNvSpPr>
            <a:spLocks noGrp="1" noChangeArrowheads="1"/>
          </p:cNvSpPr>
          <p:nvPr>
            <p:ph type="title"/>
          </p:nvPr>
        </p:nvSpPr>
        <p:spPr/>
        <p:txBody>
          <a:bodyPr lIns="90488" tIns="44450" rIns="90488" bIns="44450"/>
          <a:lstStyle/>
          <a:p>
            <a:pPr eaLnBrk="1" hangingPunct="1">
              <a:defRPr/>
            </a:pPr>
            <a:r>
              <a:rPr lang="en-US" smtClean="0"/>
              <a:t>Bill of Rights</a:t>
            </a:r>
          </a:p>
        </p:txBody>
      </p:sp>
      <p:sp>
        <p:nvSpPr>
          <p:cNvPr id="28681" name="Text Box 12"/>
          <p:cNvSpPr txBox="1">
            <a:spLocks noChangeArrowheads="1"/>
          </p:cNvSpPr>
          <p:nvPr/>
        </p:nvSpPr>
        <p:spPr bwMode="auto">
          <a:xfrm>
            <a:off x="3810000" y="3429000"/>
            <a:ext cx="1524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b="1">
                <a:solidFill>
                  <a:schemeClr val="bg1"/>
                </a:solidFill>
              </a:rPr>
              <a:t>Speech </a:t>
            </a:r>
          </a:p>
          <a:p>
            <a:pPr algn="ctr" eaLnBrk="1" hangingPunct="1"/>
            <a:r>
              <a:rPr lang="en-US" altLang="en-US" b="1">
                <a:solidFill>
                  <a:schemeClr val="bg1"/>
                </a:solidFill>
              </a:rPr>
              <a:t>on Social Issues and Business: Nike, Professions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5446">
                                            <p:txEl>
                                              <p:pRg st="0" end="0"/>
                                            </p:txEl>
                                          </p:spTgt>
                                        </p:tgtEl>
                                        <p:attrNameLst>
                                          <p:attrName>style.visibility</p:attrName>
                                        </p:attrNameLst>
                                      </p:cBhvr>
                                      <p:to>
                                        <p:strVal val="visible"/>
                                      </p:to>
                                    </p:set>
                                    <p:animEffect transition="in" filter="blinds(horizontal)">
                                      <p:cBhvr>
                                        <p:cTn id="7" dur="500"/>
                                        <p:tgtEl>
                                          <p:spTgt spid="44544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5446">
                                            <p:txEl>
                                              <p:pRg st="1" end="1"/>
                                            </p:txEl>
                                          </p:spTgt>
                                        </p:tgtEl>
                                        <p:attrNameLst>
                                          <p:attrName>style.visibility</p:attrName>
                                        </p:attrNameLst>
                                      </p:cBhvr>
                                      <p:to>
                                        <p:strVal val="visible"/>
                                      </p:to>
                                    </p:set>
                                    <p:animEffect transition="in" filter="blinds(horizontal)">
                                      <p:cBhvr>
                                        <p:cTn id="10" dur="500"/>
                                        <p:tgtEl>
                                          <p:spTgt spid="4454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C0D72B1C-341A-4B3A-98CB-CED87D89CF0F}" type="slidenum">
              <a:rPr lang="en-US"/>
              <a:pPr>
                <a:defRPr/>
              </a:pPr>
              <a:t>27</a:t>
            </a:fld>
            <a:endParaRPr lang="en-US"/>
          </a:p>
        </p:txBody>
      </p:sp>
      <p:sp>
        <p:nvSpPr>
          <p:cNvPr id="449538" name="Rectangle 2"/>
          <p:cNvSpPr>
            <a:spLocks noGrp="1" noChangeArrowheads="1"/>
          </p:cNvSpPr>
          <p:nvPr>
            <p:ph type="title"/>
          </p:nvPr>
        </p:nvSpPr>
        <p:spPr/>
        <p:txBody>
          <a:bodyPr lIns="90488" tIns="44450" rIns="90488" bIns="44450"/>
          <a:lstStyle/>
          <a:p>
            <a:pPr eaLnBrk="1" hangingPunct="1">
              <a:defRPr/>
            </a:pPr>
            <a:r>
              <a:rPr lang="en-US" smtClean="0"/>
              <a:t>Bill of Rights</a:t>
            </a:r>
          </a:p>
        </p:txBody>
      </p:sp>
      <p:sp>
        <p:nvSpPr>
          <p:cNvPr id="449539" name="Rectangle 3"/>
          <p:cNvSpPr>
            <a:spLocks noGrp="1" noChangeArrowheads="1"/>
          </p:cNvSpPr>
          <p:nvPr>
            <p:ph type="body" idx="1"/>
          </p:nvPr>
        </p:nvSpPr>
        <p:spPr>
          <a:xfrm>
            <a:off x="1066800" y="1600200"/>
            <a:ext cx="7620000" cy="4724400"/>
          </a:xfrm>
        </p:spPr>
        <p:txBody>
          <a:bodyPr lIns="90488" tIns="44450" rIns="90488" bIns="44450"/>
          <a:lstStyle/>
          <a:p>
            <a:pPr eaLnBrk="1" hangingPunct="1">
              <a:spcBef>
                <a:spcPts val="863"/>
              </a:spcBef>
            </a:pPr>
            <a:r>
              <a:rPr lang="en-US" altLang="en-US" sz="3200" smtClean="0"/>
              <a:t>First Amendment</a:t>
            </a:r>
          </a:p>
          <a:p>
            <a:pPr lvl="1" eaLnBrk="1" hangingPunct="1">
              <a:spcBef>
                <a:spcPts val="863"/>
              </a:spcBef>
            </a:pPr>
            <a:r>
              <a:rPr lang="en-US" altLang="en-US" sz="2800" smtClean="0"/>
              <a:t>Corporate political speech</a:t>
            </a:r>
          </a:p>
          <a:p>
            <a:pPr lvl="2" eaLnBrk="1" hangingPunct="1">
              <a:spcBef>
                <a:spcPts val="863"/>
              </a:spcBef>
            </a:pPr>
            <a:r>
              <a:rPr lang="en-US" altLang="en-US" sz="2400" smtClean="0"/>
              <a:t>Corporate participation in campaigns is given full First Amendment protection</a:t>
            </a:r>
          </a:p>
          <a:p>
            <a:pPr lvl="2" eaLnBrk="1" hangingPunct="1">
              <a:spcBef>
                <a:spcPts val="863"/>
              </a:spcBef>
            </a:pPr>
            <a:r>
              <a:rPr lang="en-US" altLang="en-US" sz="2400" smtClean="0"/>
              <a:t>Nike case was never fully litigated to determine whether advertising regulation could be applied to, for example, letters to the editor or columns by corporate executives about controversial issues that affect the company, such as Nike’s labor practices in other countries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blinds(horizontal)">
                                      <p:cBhvr>
                                        <p:cTn id="7" dur="500"/>
                                        <p:tgtEl>
                                          <p:spTgt spid="449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39">
                                            <p:txEl>
                                              <p:pRg st="1" end="1"/>
                                            </p:txEl>
                                          </p:spTgt>
                                        </p:tgtEl>
                                        <p:attrNameLst>
                                          <p:attrName>style.visibility</p:attrName>
                                        </p:attrNameLst>
                                      </p:cBhvr>
                                      <p:to>
                                        <p:strVal val="visible"/>
                                      </p:to>
                                    </p:set>
                                    <p:animEffect transition="in" filter="blinds(horizontal)">
                                      <p:cBhvr>
                                        <p:cTn id="12" dur="500"/>
                                        <p:tgtEl>
                                          <p:spTgt spid="44953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15" dur="500"/>
                                        <p:tgtEl>
                                          <p:spTgt spid="44953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18" dur="500"/>
                                        <p:tgtEl>
                                          <p:spTgt spid="449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a:t>5-</a:t>
            </a:r>
            <a:fld id="{F0BA7F59-CE72-42AF-96CA-B84427E22CB6}" type="slidenum">
              <a:rPr lang="en-US"/>
              <a:pPr>
                <a:defRPr/>
              </a:pPr>
              <a:t>28</a:t>
            </a:fld>
            <a:endParaRPr lang="en-US" dirty="0"/>
          </a:p>
        </p:txBody>
      </p:sp>
      <p:sp>
        <p:nvSpPr>
          <p:cNvPr id="451586" name="Rectangle 2"/>
          <p:cNvSpPr>
            <a:spLocks noGrp="1" noChangeArrowheads="1"/>
          </p:cNvSpPr>
          <p:nvPr>
            <p:ph type="title"/>
          </p:nvPr>
        </p:nvSpPr>
        <p:spPr/>
        <p:txBody>
          <a:bodyPr lIns="90488" tIns="44450" rIns="90488" bIns="44450"/>
          <a:lstStyle/>
          <a:p>
            <a:pPr eaLnBrk="1" hangingPunct="1">
              <a:defRPr/>
            </a:pPr>
            <a:r>
              <a:rPr lang="en-US" smtClean="0"/>
              <a:t>Bill of Rights</a:t>
            </a:r>
          </a:p>
        </p:txBody>
      </p:sp>
      <p:sp>
        <p:nvSpPr>
          <p:cNvPr id="451587" name="Rectangle 3"/>
          <p:cNvSpPr>
            <a:spLocks noGrp="1" noChangeArrowheads="1"/>
          </p:cNvSpPr>
          <p:nvPr>
            <p:ph type="body" idx="1"/>
          </p:nvPr>
        </p:nvSpPr>
        <p:spPr/>
        <p:txBody>
          <a:bodyPr lIns="90488" tIns="44450" rIns="90488" bIns="44450"/>
          <a:lstStyle/>
          <a:p>
            <a:pPr eaLnBrk="1" hangingPunct="1">
              <a:spcBef>
                <a:spcPts val="863"/>
              </a:spcBef>
            </a:pPr>
            <a:r>
              <a:rPr lang="en-US" altLang="en-US" sz="3200" b="1" dirty="0" smtClean="0">
                <a:solidFill>
                  <a:srgbClr val="FFFF66"/>
                </a:solidFill>
              </a:rPr>
              <a:t>Case 5.5</a:t>
            </a:r>
            <a:r>
              <a:rPr lang="en-US" altLang="en-US" sz="3200" b="1" dirty="0" smtClean="0"/>
              <a:t>   </a:t>
            </a:r>
            <a:r>
              <a:rPr lang="en-US" altLang="en-US" sz="3200" b="1" i="1" dirty="0" smtClean="0"/>
              <a:t>Citizens United v. Federal Election Commission (2010)</a:t>
            </a:r>
          </a:p>
          <a:p>
            <a:pPr marL="630238" lvl="2" indent="-284163" eaLnBrk="1" hangingPunct="1">
              <a:spcBef>
                <a:spcPts val="863"/>
              </a:spcBef>
              <a:buFont typeface="Times New Roman" pitchFamily="18" charset="0"/>
              <a:buChar char="‒"/>
            </a:pPr>
            <a:r>
              <a:rPr lang="en-US" altLang="en-US" dirty="0" smtClean="0"/>
              <a:t>Case returns to holding in </a:t>
            </a:r>
            <a:r>
              <a:rPr lang="en-US" altLang="en-US" i="1" dirty="0" err="1" smtClean="0"/>
              <a:t>Belotti</a:t>
            </a:r>
            <a:r>
              <a:rPr lang="en-US" altLang="en-US" dirty="0" smtClean="0"/>
              <a:t> case that First Amendment rights are not contingent on how much money or power the speaker holds</a:t>
            </a:r>
          </a:p>
          <a:p>
            <a:pPr marL="630238" lvl="2" indent="-284163" eaLnBrk="1" hangingPunct="1">
              <a:spcBef>
                <a:spcPts val="863"/>
              </a:spcBef>
              <a:buFont typeface="Times New Roman" pitchFamily="18" charset="0"/>
              <a:buChar char="‒"/>
            </a:pPr>
            <a:r>
              <a:rPr lang="en-US" altLang="en-US" dirty="0" smtClean="0"/>
              <a:t>Some limits on campaign contributions are appropriate</a:t>
            </a:r>
          </a:p>
          <a:p>
            <a:pPr marL="630238" lvl="2" indent="-284163" eaLnBrk="1" hangingPunct="1">
              <a:spcBef>
                <a:spcPts val="863"/>
              </a:spcBef>
              <a:buFont typeface="Times New Roman" pitchFamily="18" charset="0"/>
              <a:buChar char="‒"/>
            </a:pPr>
            <a:r>
              <a:rPr lang="en-US" altLang="en-US" dirty="0" smtClean="0"/>
              <a:t>Controls on time, place, and manner of speech in the lead-up to elections have too chilling an effect on speech and dissemination of information</a:t>
            </a:r>
            <a:br>
              <a:rPr lang="en-US" altLang="en-US" dirty="0" smtClean="0"/>
            </a:br>
            <a:endParaRPr lang="en-US" altLang="en-US" i="1"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587">
                                            <p:txEl>
                                              <p:pRg st="0" end="0"/>
                                            </p:txEl>
                                          </p:spTgt>
                                        </p:tgtEl>
                                        <p:attrNameLst>
                                          <p:attrName>style.visibility</p:attrName>
                                        </p:attrNameLst>
                                      </p:cBhvr>
                                      <p:to>
                                        <p:strVal val="visible"/>
                                      </p:to>
                                    </p:set>
                                    <p:animEffect transition="in" filter="blinds(horizontal)">
                                      <p:cBhvr>
                                        <p:cTn id="7" dur="500"/>
                                        <p:tgtEl>
                                          <p:spTgt spid="451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1587">
                                            <p:txEl>
                                              <p:pRg st="1" end="1"/>
                                            </p:txEl>
                                          </p:spTgt>
                                        </p:tgtEl>
                                        <p:attrNameLst>
                                          <p:attrName>style.visibility</p:attrName>
                                        </p:attrNameLst>
                                      </p:cBhvr>
                                      <p:to>
                                        <p:strVal val="visible"/>
                                      </p:to>
                                    </p:set>
                                    <p:animEffect transition="in" filter="blinds(horizontal)">
                                      <p:cBhvr>
                                        <p:cTn id="12" dur="500"/>
                                        <p:tgtEl>
                                          <p:spTgt spid="451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1587">
                                            <p:txEl>
                                              <p:pRg st="2" end="2"/>
                                            </p:txEl>
                                          </p:spTgt>
                                        </p:tgtEl>
                                        <p:attrNameLst>
                                          <p:attrName>style.visibility</p:attrName>
                                        </p:attrNameLst>
                                      </p:cBhvr>
                                      <p:to>
                                        <p:strVal val="visible"/>
                                      </p:to>
                                    </p:set>
                                    <p:animEffect transition="in" filter="blinds(horizontal)">
                                      <p:cBhvr>
                                        <p:cTn id="17" dur="500"/>
                                        <p:tgtEl>
                                          <p:spTgt spid="4515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1587">
                                            <p:txEl>
                                              <p:pRg st="3" end="3"/>
                                            </p:txEl>
                                          </p:spTgt>
                                        </p:tgtEl>
                                        <p:attrNameLst>
                                          <p:attrName>style.visibility</p:attrName>
                                        </p:attrNameLst>
                                      </p:cBhvr>
                                      <p:to>
                                        <p:strVal val="visible"/>
                                      </p:to>
                                    </p:set>
                                    <p:animEffect transition="in" filter="blinds(horizontal)">
                                      <p:cBhvr>
                                        <p:cTn id="22" dur="500"/>
                                        <p:tgtEl>
                                          <p:spTgt spid="451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AFC58A6F-7940-4BC5-B421-ED59E636A6AD}" type="slidenum">
              <a:rPr lang="en-US"/>
              <a:pPr>
                <a:defRPr/>
              </a:pPr>
              <a:t>2</a:t>
            </a:fld>
            <a:endParaRPr lang="en-US"/>
          </a:p>
        </p:txBody>
      </p:sp>
      <p:sp>
        <p:nvSpPr>
          <p:cNvPr id="410626" name="Rectangle 2"/>
          <p:cNvSpPr>
            <a:spLocks noGrp="1" noChangeArrowheads="1"/>
          </p:cNvSpPr>
          <p:nvPr>
            <p:ph type="title"/>
          </p:nvPr>
        </p:nvSpPr>
        <p:spPr/>
        <p:txBody>
          <a:bodyPr lIns="90488" tIns="44450" rIns="90488" bIns="44450"/>
          <a:lstStyle/>
          <a:p>
            <a:pPr eaLnBrk="1" hangingPunct="1">
              <a:defRPr/>
            </a:pPr>
            <a:r>
              <a:rPr lang="en-US" dirty="0" smtClean="0"/>
              <a:t>The U.S. Constitution</a:t>
            </a:r>
          </a:p>
        </p:txBody>
      </p:sp>
      <p:sp>
        <p:nvSpPr>
          <p:cNvPr id="410627" name="Rectangle 3"/>
          <p:cNvSpPr>
            <a:spLocks noGrp="1" noChangeArrowheads="1"/>
          </p:cNvSpPr>
          <p:nvPr>
            <p:ph type="body" idx="1"/>
          </p:nvPr>
        </p:nvSpPr>
        <p:spPr>
          <a:xfrm>
            <a:off x="1066800" y="1600200"/>
            <a:ext cx="7620000" cy="5105400"/>
          </a:xfrm>
        </p:spPr>
        <p:txBody>
          <a:bodyPr lIns="90488" tIns="44450" rIns="90488" bIns="44450"/>
          <a:lstStyle/>
          <a:p>
            <a:pPr eaLnBrk="1" hangingPunct="1">
              <a:spcBef>
                <a:spcPts val="863"/>
              </a:spcBef>
            </a:pPr>
            <a:r>
              <a:rPr lang="en-US" altLang="en-US" smtClean="0"/>
              <a:t>Creates a System of Checks and Balances</a:t>
            </a:r>
          </a:p>
          <a:p>
            <a:pPr lvl="1" eaLnBrk="1" hangingPunct="1">
              <a:spcBef>
                <a:spcPts val="863"/>
              </a:spcBef>
            </a:pPr>
            <a:r>
              <a:rPr lang="en-US" altLang="en-US" smtClean="0"/>
              <a:t>Each branch has some power check over the others to keep any one from becoming too powerful</a:t>
            </a:r>
          </a:p>
          <a:p>
            <a:pPr lvl="1" eaLnBrk="1" hangingPunct="1">
              <a:spcBef>
                <a:spcPts val="863"/>
              </a:spcBef>
            </a:pPr>
            <a:r>
              <a:rPr lang="en-US" altLang="en-US" smtClean="0"/>
              <a:t>Examples</a:t>
            </a:r>
          </a:p>
          <a:p>
            <a:pPr lvl="2" eaLnBrk="1" hangingPunct="1">
              <a:spcBef>
                <a:spcPts val="863"/>
              </a:spcBef>
            </a:pPr>
            <a:r>
              <a:rPr lang="en-US" altLang="en-US" i="1" smtClean="0"/>
              <a:t>Nixon v. Administrator of General Services </a:t>
            </a:r>
            <a:endParaRPr lang="en-US" altLang="en-US" smtClean="0"/>
          </a:p>
          <a:p>
            <a:pPr lvl="2" eaLnBrk="1" hangingPunct="1">
              <a:spcBef>
                <a:spcPts val="863"/>
              </a:spcBef>
            </a:pPr>
            <a:r>
              <a:rPr lang="en-US" altLang="en-US" i="1" smtClean="0"/>
              <a:t>Clinton v. Jones</a:t>
            </a:r>
          </a:p>
          <a:p>
            <a:pPr lvl="2" eaLnBrk="1" hangingPunct="1">
              <a:spcBef>
                <a:spcPts val="863"/>
              </a:spcBef>
            </a:pPr>
            <a:r>
              <a:rPr lang="en-US" altLang="en-US" i="1" smtClean="0"/>
              <a:t>Obama v. Alito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7" dur="500"/>
                                        <p:tgtEl>
                                          <p:spTgt spid="410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2" dur="500"/>
                                        <p:tgtEl>
                                          <p:spTgt spid="410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17" dur="500"/>
                                        <p:tgtEl>
                                          <p:spTgt spid="41062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20" dur="500"/>
                                        <p:tgtEl>
                                          <p:spTgt spid="41062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23" dur="500"/>
                                        <p:tgtEl>
                                          <p:spTgt spid="41062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26" dur="500"/>
                                        <p:tgtEl>
                                          <p:spTgt spid="410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a:t>5-</a:t>
            </a:r>
            <a:fld id="{00FF8B90-D692-4C0D-AEE9-C02DC33393AB}" type="slidenum">
              <a:rPr lang="en-US"/>
              <a:pPr>
                <a:defRPr/>
              </a:pPr>
              <a:t>29</a:t>
            </a:fld>
            <a:endParaRPr lang="en-US" dirty="0"/>
          </a:p>
        </p:txBody>
      </p:sp>
      <p:sp>
        <p:nvSpPr>
          <p:cNvPr id="453634" name="Rectangle 2"/>
          <p:cNvSpPr>
            <a:spLocks noGrp="1" noChangeArrowheads="1"/>
          </p:cNvSpPr>
          <p:nvPr>
            <p:ph type="title"/>
          </p:nvPr>
        </p:nvSpPr>
        <p:spPr/>
        <p:txBody>
          <a:bodyPr lIns="90488" tIns="44450" rIns="90488" bIns="44450"/>
          <a:lstStyle/>
          <a:p>
            <a:pPr eaLnBrk="1" hangingPunct="1">
              <a:defRPr/>
            </a:pPr>
            <a:r>
              <a:rPr lang="en-US" smtClean="0"/>
              <a:t>Eminent Domain</a:t>
            </a:r>
          </a:p>
        </p:txBody>
      </p:sp>
      <p:sp>
        <p:nvSpPr>
          <p:cNvPr id="453635" name="Rectangle 3"/>
          <p:cNvSpPr>
            <a:spLocks noGrp="1" noChangeArrowheads="1"/>
          </p:cNvSpPr>
          <p:nvPr>
            <p:ph type="body" idx="1"/>
          </p:nvPr>
        </p:nvSpPr>
        <p:spPr>
          <a:xfrm>
            <a:off x="1066800" y="1600200"/>
            <a:ext cx="7620000" cy="4495800"/>
          </a:xfrm>
        </p:spPr>
        <p:txBody>
          <a:bodyPr lIns="90488" tIns="44450" rIns="90488" bIns="44450"/>
          <a:lstStyle/>
          <a:p>
            <a:pPr eaLnBrk="1" hangingPunct="1"/>
            <a:r>
              <a:rPr lang="en-US" altLang="en-US" smtClean="0"/>
              <a:t>Eminent domain is the right of government to take </a:t>
            </a:r>
            <a:r>
              <a:rPr lang="en-US" altLang="en-US" u="sng" smtClean="0"/>
              <a:t>private property</a:t>
            </a:r>
            <a:r>
              <a:rPr lang="en-US" altLang="en-US" smtClean="0"/>
              <a:t> for </a:t>
            </a:r>
            <a:r>
              <a:rPr lang="en-US" altLang="en-US" u="sng" smtClean="0"/>
              <a:t>public purpose</a:t>
            </a:r>
            <a:r>
              <a:rPr lang="en-US" altLang="en-US" smtClean="0"/>
              <a:t> for </a:t>
            </a:r>
            <a:r>
              <a:rPr lang="en-US" altLang="en-US" u="sng" smtClean="0"/>
              <a:t>just compensation</a:t>
            </a:r>
            <a:endParaRPr lang="en-US" altLang="en-US" smtClean="0"/>
          </a:p>
          <a:p>
            <a:pPr eaLnBrk="1" hangingPunct="1"/>
            <a:r>
              <a:rPr lang="en-US" altLang="en-US" smtClean="0"/>
              <a:t>Public use examples:  Highways, schools, urban redevelopment, limits on mining, historical preservation, economic development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blinds(horizontal)">
                                      <p:cBhvr>
                                        <p:cTn id="7" dur="500"/>
                                        <p:tgtEl>
                                          <p:spTgt spid="453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blinds(horizontal)">
                                      <p:cBhvr>
                                        <p:cTn id="12" dur="500"/>
                                        <p:tgtEl>
                                          <p:spTgt spid="453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B6646ECF-127A-4474-A6F3-8BF51F025DC8}" type="slidenum">
              <a:rPr lang="en-US"/>
              <a:pPr>
                <a:defRPr/>
              </a:pPr>
              <a:t>30</a:t>
            </a:fld>
            <a:endParaRPr lang="en-US"/>
          </a:p>
        </p:txBody>
      </p:sp>
      <p:sp>
        <p:nvSpPr>
          <p:cNvPr id="455682" name="Rectangle 2"/>
          <p:cNvSpPr>
            <a:spLocks noGrp="1" noChangeArrowheads="1"/>
          </p:cNvSpPr>
          <p:nvPr>
            <p:ph type="body" idx="1"/>
          </p:nvPr>
        </p:nvSpPr>
        <p:spPr>
          <a:xfrm>
            <a:off x="1066800" y="1600200"/>
            <a:ext cx="7696200" cy="4572000"/>
          </a:xfrm>
        </p:spPr>
        <p:txBody>
          <a:bodyPr lIns="90488" tIns="44450" rIns="90488" bIns="44450"/>
          <a:lstStyle/>
          <a:p>
            <a:pPr eaLnBrk="1" hangingPunct="1"/>
            <a:r>
              <a:rPr lang="en-US" altLang="en-US" smtClean="0"/>
              <a:t>Requirements</a:t>
            </a:r>
          </a:p>
          <a:p>
            <a:pPr lvl="1" eaLnBrk="1" hangingPunct="1"/>
            <a:r>
              <a:rPr lang="en-US" altLang="en-US" smtClean="0"/>
              <a:t>Taking or regulating</a:t>
            </a:r>
          </a:p>
          <a:p>
            <a:pPr lvl="2" eaLnBrk="1" hangingPunct="1"/>
            <a:r>
              <a:rPr lang="en-US" altLang="en-US" smtClean="0"/>
              <a:t>Examples:  Prohibitions on use, elimination of use</a:t>
            </a:r>
          </a:p>
          <a:p>
            <a:pPr lvl="2" eaLnBrk="1" hangingPunct="1"/>
            <a:r>
              <a:rPr lang="en-US" altLang="en-US" i="1" smtClean="0"/>
              <a:t>In Loretto v. Teleprompter Manhattan CATV Corp. et al</a:t>
            </a:r>
            <a:r>
              <a:rPr lang="en-US" altLang="en-US" smtClean="0"/>
              <a:t>. (1982)</a:t>
            </a:r>
            <a:r>
              <a:rPr lang="en-US" altLang="en-US" i="1" smtClean="0"/>
              <a:t> </a:t>
            </a:r>
          </a:p>
          <a:p>
            <a:pPr lvl="2" eaLnBrk="1" hangingPunct="1"/>
            <a:r>
              <a:rPr lang="en-US" altLang="en-US" i="1" smtClean="0"/>
              <a:t>In Nollan v. California Coastal Commission </a:t>
            </a:r>
            <a:r>
              <a:rPr lang="en-US" altLang="en-US" smtClean="0"/>
              <a:t>(1987)</a:t>
            </a:r>
            <a:endParaRPr lang="en-US" altLang="en-US" i="1" smtClean="0"/>
          </a:p>
          <a:p>
            <a:pPr lvl="2" eaLnBrk="1" hangingPunct="1"/>
            <a:r>
              <a:rPr lang="en-US" altLang="en-US" i="1" smtClean="0"/>
              <a:t>In Lucas v. South Carolina Coastal Council </a:t>
            </a:r>
            <a:r>
              <a:rPr lang="en-US" altLang="en-US" smtClean="0"/>
              <a:t>(1992)</a:t>
            </a:r>
          </a:p>
        </p:txBody>
      </p:sp>
      <p:sp>
        <p:nvSpPr>
          <p:cNvPr id="455683" name="Rectangle 3"/>
          <p:cNvSpPr>
            <a:spLocks noGrp="1" noChangeArrowheads="1"/>
          </p:cNvSpPr>
          <p:nvPr>
            <p:ph type="title"/>
          </p:nvPr>
        </p:nvSpPr>
        <p:spPr/>
        <p:txBody>
          <a:bodyPr lIns="90488" tIns="44450" rIns="90488" bIns="44450"/>
          <a:lstStyle/>
          <a:p>
            <a:pPr eaLnBrk="1" hangingPunct="1">
              <a:defRPr/>
            </a:pPr>
            <a:r>
              <a:rPr lang="en-US" smtClean="0"/>
              <a:t>Eminent Domain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5682">
                                            <p:txEl>
                                              <p:pRg st="0" end="0"/>
                                            </p:txEl>
                                          </p:spTgt>
                                        </p:tgtEl>
                                        <p:attrNameLst>
                                          <p:attrName>style.visibility</p:attrName>
                                        </p:attrNameLst>
                                      </p:cBhvr>
                                      <p:to>
                                        <p:strVal val="visible"/>
                                      </p:to>
                                    </p:set>
                                    <p:animEffect transition="in" filter="blinds(horizontal)">
                                      <p:cBhvr>
                                        <p:cTn id="7" dur="500"/>
                                        <p:tgtEl>
                                          <p:spTgt spid="455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5682">
                                            <p:txEl>
                                              <p:pRg st="1" end="1"/>
                                            </p:txEl>
                                          </p:spTgt>
                                        </p:tgtEl>
                                        <p:attrNameLst>
                                          <p:attrName>style.visibility</p:attrName>
                                        </p:attrNameLst>
                                      </p:cBhvr>
                                      <p:to>
                                        <p:strVal val="visible"/>
                                      </p:to>
                                    </p:set>
                                    <p:animEffect transition="in" filter="blinds(horizontal)">
                                      <p:cBhvr>
                                        <p:cTn id="12" dur="500"/>
                                        <p:tgtEl>
                                          <p:spTgt spid="4556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5682">
                                            <p:txEl>
                                              <p:pRg st="2" end="2"/>
                                            </p:txEl>
                                          </p:spTgt>
                                        </p:tgtEl>
                                        <p:attrNameLst>
                                          <p:attrName>style.visibility</p:attrName>
                                        </p:attrNameLst>
                                      </p:cBhvr>
                                      <p:to>
                                        <p:strVal val="visible"/>
                                      </p:to>
                                    </p:set>
                                    <p:animEffect transition="in" filter="blinds(horizontal)">
                                      <p:cBhvr>
                                        <p:cTn id="17" dur="500"/>
                                        <p:tgtEl>
                                          <p:spTgt spid="4556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5682">
                                            <p:txEl>
                                              <p:pRg st="3" end="3"/>
                                            </p:txEl>
                                          </p:spTgt>
                                        </p:tgtEl>
                                        <p:attrNameLst>
                                          <p:attrName>style.visibility</p:attrName>
                                        </p:attrNameLst>
                                      </p:cBhvr>
                                      <p:to>
                                        <p:strVal val="visible"/>
                                      </p:to>
                                    </p:set>
                                    <p:animEffect transition="in" filter="blinds(horizontal)">
                                      <p:cBhvr>
                                        <p:cTn id="22" dur="500"/>
                                        <p:tgtEl>
                                          <p:spTgt spid="4556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5682">
                                            <p:txEl>
                                              <p:pRg st="4" end="4"/>
                                            </p:txEl>
                                          </p:spTgt>
                                        </p:tgtEl>
                                        <p:attrNameLst>
                                          <p:attrName>style.visibility</p:attrName>
                                        </p:attrNameLst>
                                      </p:cBhvr>
                                      <p:to>
                                        <p:strVal val="visible"/>
                                      </p:to>
                                    </p:set>
                                    <p:animEffect transition="in" filter="blinds(horizontal)">
                                      <p:cBhvr>
                                        <p:cTn id="27" dur="500"/>
                                        <p:tgtEl>
                                          <p:spTgt spid="45568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5682">
                                            <p:txEl>
                                              <p:pRg st="5" end="5"/>
                                            </p:txEl>
                                          </p:spTgt>
                                        </p:tgtEl>
                                        <p:attrNameLst>
                                          <p:attrName>style.visibility</p:attrName>
                                        </p:attrNameLst>
                                      </p:cBhvr>
                                      <p:to>
                                        <p:strVal val="visible"/>
                                      </p:to>
                                    </p:set>
                                    <p:animEffect transition="in" filter="blinds(horizontal)">
                                      <p:cBhvr>
                                        <p:cTn id="32" dur="500"/>
                                        <p:tgtEl>
                                          <p:spTgt spid="4556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build="p" bldLvl="3"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5630317C-EF18-4EDB-BD0A-12E0B7D7432F}" type="slidenum">
              <a:rPr lang="en-US"/>
              <a:pPr>
                <a:defRPr/>
              </a:pPr>
              <a:t>31</a:t>
            </a:fld>
            <a:endParaRPr lang="en-US"/>
          </a:p>
        </p:txBody>
      </p:sp>
      <p:sp>
        <p:nvSpPr>
          <p:cNvPr id="483330" name="Rectangle 2"/>
          <p:cNvSpPr>
            <a:spLocks noGrp="1" noChangeArrowheads="1"/>
          </p:cNvSpPr>
          <p:nvPr>
            <p:ph type="title"/>
          </p:nvPr>
        </p:nvSpPr>
        <p:spPr/>
        <p:txBody>
          <a:bodyPr/>
          <a:lstStyle/>
          <a:p>
            <a:pPr eaLnBrk="1" hangingPunct="1">
              <a:defRPr/>
            </a:pPr>
            <a:r>
              <a:rPr lang="en-US" smtClean="0"/>
              <a:t>Eminent Domain	</a:t>
            </a:r>
          </a:p>
        </p:txBody>
      </p:sp>
      <p:sp>
        <p:nvSpPr>
          <p:cNvPr id="34820" name="Rectangle 3"/>
          <p:cNvSpPr>
            <a:spLocks noGrp="1" noChangeArrowheads="1"/>
          </p:cNvSpPr>
          <p:nvPr>
            <p:ph type="body" idx="1"/>
          </p:nvPr>
        </p:nvSpPr>
        <p:spPr/>
        <p:txBody>
          <a:bodyPr/>
          <a:lstStyle/>
          <a:p>
            <a:pPr eaLnBrk="1" hangingPunct="1"/>
            <a:r>
              <a:rPr lang="en-US" altLang="en-US" smtClean="0"/>
              <a:t>Just Compensation</a:t>
            </a:r>
          </a:p>
          <a:p>
            <a:pPr eaLnBrk="1" hangingPunct="1"/>
            <a:r>
              <a:rPr lang="en-US" altLang="en-US" smtClean="0"/>
              <a:t>Public Purpose</a:t>
            </a:r>
          </a:p>
          <a:p>
            <a:pPr eaLnBrk="1" hangingPunct="1"/>
            <a:r>
              <a:rPr lang="en-US" altLang="en-US" smtClean="0"/>
              <a:t>New issue is question of taking property for economic development or revitalization or just new projects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blinds(horizontal)">
                                      <p:cBhvr>
                                        <p:cTn id="7" dur="500"/>
                                        <p:tgtEl>
                                          <p:spTgt spid="34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blinds(horizontal)">
                                      <p:cBhvr>
                                        <p:cTn id="12" dur="500"/>
                                        <p:tgtEl>
                                          <p:spTgt spid="348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animEffect transition="in" filter="blinds(horizontal)">
                                      <p:cBhvr>
                                        <p:cTn id="17" dur="500"/>
                                        <p:tgtEl>
                                          <p:spTgt spid="348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a:t>5-</a:t>
            </a:r>
            <a:fld id="{A8DB1928-32B5-4A26-B3A9-D59930AE8304}" type="slidenum">
              <a:rPr lang="en-US"/>
              <a:pPr>
                <a:defRPr/>
              </a:pPr>
              <a:t>32</a:t>
            </a:fld>
            <a:endParaRPr lang="en-US" dirty="0"/>
          </a:p>
        </p:txBody>
      </p:sp>
      <p:sp>
        <p:nvSpPr>
          <p:cNvPr id="484354" name="Rectangle 2"/>
          <p:cNvSpPr>
            <a:spLocks noGrp="1" noChangeArrowheads="1"/>
          </p:cNvSpPr>
          <p:nvPr>
            <p:ph type="title"/>
          </p:nvPr>
        </p:nvSpPr>
        <p:spPr/>
        <p:txBody>
          <a:bodyPr/>
          <a:lstStyle/>
          <a:p>
            <a:pPr eaLnBrk="1" hangingPunct="1">
              <a:defRPr/>
            </a:pPr>
            <a:r>
              <a:rPr lang="en-US" smtClean="0"/>
              <a:t>Eminent Domain</a:t>
            </a:r>
          </a:p>
        </p:txBody>
      </p:sp>
      <p:sp>
        <p:nvSpPr>
          <p:cNvPr id="484355" name="Rectangle 3"/>
          <p:cNvSpPr>
            <a:spLocks noGrp="1" noChangeArrowheads="1"/>
          </p:cNvSpPr>
          <p:nvPr>
            <p:ph type="body" idx="1"/>
          </p:nvPr>
        </p:nvSpPr>
        <p:spPr>
          <a:xfrm>
            <a:off x="1066800" y="1600200"/>
            <a:ext cx="7772400" cy="4953000"/>
          </a:xfrm>
        </p:spPr>
        <p:txBody>
          <a:bodyPr/>
          <a:lstStyle/>
          <a:p>
            <a:pPr eaLnBrk="1" hangingPunct="1">
              <a:spcBef>
                <a:spcPts val="863"/>
              </a:spcBef>
            </a:pPr>
            <a:r>
              <a:rPr lang="en-US" altLang="en-US" b="1" smtClean="0">
                <a:solidFill>
                  <a:srgbClr val="FFFF66"/>
                </a:solidFill>
              </a:rPr>
              <a:t>Case 5.6   </a:t>
            </a:r>
            <a:r>
              <a:rPr lang="en-US" altLang="en-US" b="1" i="1" smtClean="0"/>
              <a:t>Kelo v. City of New London</a:t>
            </a:r>
            <a:r>
              <a:rPr lang="en-US" altLang="en-US" b="1" smtClean="0"/>
              <a:t> (2005)</a:t>
            </a:r>
          </a:p>
          <a:p>
            <a:pPr lvl="1" eaLnBrk="1" hangingPunct="1">
              <a:spcBef>
                <a:spcPts val="863"/>
              </a:spcBef>
            </a:pPr>
            <a:r>
              <a:rPr lang="en-US" altLang="en-US" smtClean="0"/>
              <a:t>Issue of taking for economic development</a:t>
            </a:r>
          </a:p>
          <a:p>
            <a:pPr lvl="1" eaLnBrk="1" hangingPunct="1">
              <a:spcBef>
                <a:spcPts val="863"/>
              </a:spcBef>
            </a:pPr>
            <a:r>
              <a:rPr lang="en-US" altLang="en-US" smtClean="0"/>
              <a:t>Who owned the land?</a:t>
            </a:r>
          </a:p>
          <a:p>
            <a:pPr lvl="1" eaLnBrk="1" hangingPunct="1">
              <a:spcBef>
                <a:spcPts val="863"/>
              </a:spcBef>
            </a:pPr>
            <a:r>
              <a:rPr lang="en-US" altLang="en-US" smtClean="0"/>
              <a:t>Who would get the land under the city’s plan?</a:t>
            </a:r>
          </a:p>
          <a:p>
            <a:pPr lvl="1" eaLnBrk="1" hangingPunct="1">
              <a:spcBef>
                <a:spcPts val="863"/>
              </a:spcBef>
            </a:pPr>
            <a:r>
              <a:rPr lang="en-US" altLang="en-US" smtClean="0"/>
              <a:t>What question in eminent domain was a problem for the court?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Effect transition="in" filter="blinds(horizontal)">
                                      <p:cBhvr>
                                        <p:cTn id="7" dur="500"/>
                                        <p:tgtEl>
                                          <p:spTgt spid="484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355">
                                            <p:txEl>
                                              <p:pRg st="1" end="1"/>
                                            </p:txEl>
                                          </p:spTgt>
                                        </p:tgtEl>
                                        <p:attrNameLst>
                                          <p:attrName>style.visibility</p:attrName>
                                        </p:attrNameLst>
                                      </p:cBhvr>
                                      <p:to>
                                        <p:strVal val="visible"/>
                                      </p:to>
                                    </p:set>
                                    <p:animEffect transition="in" filter="blinds(horizontal)">
                                      <p:cBhvr>
                                        <p:cTn id="12" dur="500"/>
                                        <p:tgtEl>
                                          <p:spTgt spid="484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4355">
                                            <p:txEl>
                                              <p:pRg st="2" end="2"/>
                                            </p:txEl>
                                          </p:spTgt>
                                        </p:tgtEl>
                                        <p:attrNameLst>
                                          <p:attrName>style.visibility</p:attrName>
                                        </p:attrNameLst>
                                      </p:cBhvr>
                                      <p:to>
                                        <p:strVal val="visible"/>
                                      </p:to>
                                    </p:set>
                                    <p:animEffect transition="in" filter="blinds(horizontal)">
                                      <p:cBhvr>
                                        <p:cTn id="17" dur="500"/>
                                        <p:tgtEl>
                                          <p:spTgt spid="484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4355">
                                            <p:txEl>
                                              <p:pRg st="3" end="3"/>
                                            </p:txEl>
                                          </p:spTgt>
                                        </p:tgtEl>
                                        <p:attrNameLst>
                                          <p:attrName>style.visibility</p:attrName>
                                        </p:attrNameLst>
                                      </p:cBhvr>
                                      <p:to>
                                        <p:strVal val="visible"/>
                                      </p:to>
                                    </p:set>
                                    <p:animEffect transition="in" filter="blinds(horizontal)">
                                      <p:cBhvr>
                                        <p:cTn id="22" dur="500"/>
                                        <p:tgtEl>
                                          <p:spTgt spid="484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4355">
                                            <p:txEl>
                                              <p:pRg st="4" end="4"/>
                                            </p:txEl>
                                          </p:spTgt>
                                        </p:tgtEl>
                                        <p:attrNameLst>
                                          <p:attrName>style.visibility</p:attrName>
                                        </p:attrNameLst>
                                      </p:cBhvr>
                                      <p:to>
                                        <p:strVal val="visible"/>
                                      </p:to>
                                    </p:set>
                                    <p:animEffect transition="in" filter="blinds(horizontal)">
                                      <p:cBhvr>
                                        <p:cTn id="27" dur="500"/>
                                        <p:tgtEl>
                                          <p:spTgt spid="484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F327CF52-9FC0-4C83-8CAF-81C1F3431BE7}" type="slidenum">
              <a:rPr lang="en-US"/>
              <a:pPr>
                <a:defRPr/>
              </a:pPr>
              <a:t>33</a:t>
            </a:fld>
            <a:endParaRPr lang="en-US"/>
          </a:p>
        </p:txBody>
      </p:sp>
      <p:sp>
        <p:nvSpPr>
          <p:cNvPr id="457730" name="Rectangle 2"/>
          <p:cNvSpPr>
            <a:spLocks noGrp="1" noChangeArrowheads="1"/>
          </p:cNvSpPr>
          <p:nvPr>
            <p:ph type="body" idx="1"/>
          </p:nvPr>
        </p:nvSpPr>
        <p:spPr/>
        <p:txBody>
          <a:bodyPr lIns="90488" tIns="44450" rIns="90488" bIns="44450"/>
          <a:lstStyle/>
          <a:p>
            <a:pPr eaLnBrk="1" hangingPunct="1"/>
            <a:r>
              <a:rPr lang="en-US" altLang="en-US" smtClean="0"/>
              <a:t>Requirement:  Procedural Due Process</a:t>
            </a:r>
          </a:p>
          <a:p>
            <a:pPr lvl="1" eaLnBrk="1" hangingPunct="1"/>
            <a:r>
              <a:rPr lang="en-US" altLang="en-US" smtClean="0"/>
              <a:t> Applies to criminal, civil, and 	administrative proceedings</a:t>
            </a:r>
          </a:p>
          <a:p>
            <a:pPr lvl="2" eaLnBrk="1" hangingPunct="1"/>
            <a:r>
              <a:rPr lang="en-US" altLang="en-US" smtClean="0"/>
              <a:t>Example:   Summons and complaint provide notice to defendants</a:t>
            </a:r>
          </a:p>
          <a:p>
            <a:pPr lvl="1" eaLnBrk="1" hangingPunct="1"/>
            <a:r>
              <a:rPr lang="en-US" altLang="en-US" smtClean="0"/>
              <a:t>Right to notice of hearings</a:t>
            </a:r>
          </a:p>
          <a:p>
            <a:pPr lvl="1" eaLnBrk="1" hangingPunct="1"/>
            <a:r>
              <a:rPr lang="en-US" altLang="en-US" smtClean="0"/>
              <a:t>Right to be heard</a:t>
            </a:r>
          </a:p>
        </p:txBody>
      </p:sp>
      <p:sp>
        <p:nvSpPr>
          <p:cNvPr id="457731" name="Rectangle 3"/>
          <p:cNvSpPr>
            <a:spLocks noGrp="1" noChangeArrowheads="1"/>
          </p:cNvSpPr>
          <p:nvPr>
            <p:ph type="title"/>
          </p:nvPr>
        </p:nvSpPr>
        <p:spPr/>
        <p:txBody>
          <a:bodyPr lIns="90488" tIns="44450" rIns="90488" bIns="44450"/>
          <a:lstStyle/>
          <a:p>
            <a:pPr eaLnBrk="1" hangingPunct="1">
              <a:defRPr/>
            </a:pPr>
            <a:r>
              <a:rPr lang="en-US" dirty="0" smtClean="0"/>
              <a:t>Procedural Due Process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7730">
                                            <p:txEl>
                                              <p:pRg st="0" end="0"/>
                                            </p:txEl>
                                          </p:spTgt>
                                        </p:tgtEl>
                                        <p:attrNameLst>
                                          <p:attrName>style.visibility</p:attrName>
                                        </p:attrNameLst>
                                      </p:cBhvr>
                                      <p:to>
                                        <p:strVal val="visible"/>
                                      </p:to>
                                    </p:set>
                                    <p:animEffect transition="in" filter="blinds(horizontal)">
                                      <p:cBhvr>
                                        <p:cTn id="7" dur="500"/>
                                        <p:tgtEl>
                                          <p:spTgt spid="457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7730">
                                            <p:txEl>
                                              <p:pRg st="1" end="1"/>
                                            </p:txEl>
                                          </p:spTgt>
                                        </p:tgtEl>
                                        <p:attrNameLst>
                                          <p:attrName>style.visibility</p:attrName>
                                        </p:attrNameLst>
                                      </p:cBhvr>
                                      <p:to>
                                        <p:strVal val="visible"/>
                                      </p:to>
                                    </p:set>
                                    <p:animEffect transition="in" filter="blinds(horizontal)">
                                      <p:cBhvr>
                                        <p:cTn id="12" dur="500"/>
                                        <p:tgtEl>
                                          <p:spTgt spid="457730">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7730">
                                            <p:txEl>
                                              <p:pRg st="2" end="2"/>
                                            </p:txEl>
                                          </p:spTgt>
                                        </p:tgtEl>
                                        <p:attrNameLst>
                                          <p:attrName>style.visibility</p:attrName>
                                        </p:attrNameLst>
                                      </p:cBhvr>
                                      <p:to>
                                        <p:strVal val="visible"/>
                                      </p:to>
                                    </p:set>
                                    <p:animEffect transition="in" filter="blinds(horizontal)">
                                      <p:cBhvr>
                                        <p:cTn id="15" dur="500"/>
                                        <p:tgtEl>
                                          <p:spTgt spid="45773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7730">
                                            <p:txEl>
                                              <p:pRg st="3" end="3"/>
                                            </p:txEl>
                                          </p:spTgt>
                                        </p:tgtEl>
                                        <p:attrNameLst>
                                          <p:attrName>style.visibility</p:attrName>
                                        </p:attrNameLst>
                                      </p:cBhvr>
                                      <p:to>
                                        <p:strVal val="visible"/>
                                      </p:to>
                                    </p:set>
                                    <p:animEffect transition="in" filter="blinds(horizontal)">
                                      <p:cBhvr>
                                        <p:cTn id="20" dur="500"/>
                                        <p:tgtEl>
                                          <p:spTgt spid="457730">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7730">
                                            <p:txEl>
                                              <p:pRg st="4" end="4"/>
                                            </p:txEl>
                                          </p:spTgt>
                                        </p:tgtEl>
                                        <p:attrNameLst>
                                          <p:attrName>style.visibility</p:attrName>
                                        </p:attrNameLst>
                                      </p:cBhvr>
                                      <p:to>
                                        <p:strVal val="visible"/>
                                      </p:to>
                                    </p:set>
                                    <p:animEffect transition="in" filter="blinds(horizontal)">
                                      <p:cBhvr>
                                        <p:cTn id="25" dur="500"/>
                                        <p:tgtEl>
                                          <p:spTgt spid="4577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769806A2-F1DF-447C-9DD2-0AD1B20380A4}" type="slidenum">
              <a:rPr lang="en-US"/>
              <a:pPr>
                <a:defRPr/>
              </a:pPr>
              <a:t>34</a:t>
            </a:fld>
            <a:endParaRPr lang="en-US"/>
          </a:p>
        </p:txBody>
      </p:sp>
      <p:sp>
        <p:nvSpPr>
          <p:cNvPr id="459778" name="Rectangle 2"/>
          <p:cNvSpPr>
            <a:spLocks noGrp="1" noChangeArrowheads="1"/>
          </p:cNvSpPr>
          <p:nvPr>
            <p:ph type="body" idx="1"/>
          </p:nvPr>
        </p:nvSpPr>
        <p:spPr>
          <a:xfrm>
            <a:off x="1066800" y="1600200"/>
            <a:ext cx="7620000" cy="5029200"/>
          </a:xfrm>
        </p:spPr>
        <p:txBody>
          <a:bodyPr lIns="90488" tIns="44450" rIns="90488" bIns="44450"/>
          <a:lstStyle/>
          <a:p>
            <a:pPr eaLnBrk="1" hangingPunct="1"/>
            <a:r>
              <a:rPr lang="en-US" altLang="en-US" smtClean="0"/>
              <a:t>Requirement:  Substantive Due Process</a:t>
            </a:r>
          </a:p>
          <a:p>
            <a:pPr lvl="1" eaLnBrk="1" hangingPunct="1"/>
            <a:r>
              <a:rPr lang="en-US" altLang="en-US" smtClean="0"/>
              <a:t>State laws cannot substantively eliminate rights without some benefit</a:t>
            </a:r>
          </a:p>
          <a:p>
            <a:pPr lvl="2" eaLnBrk="1" hangingPunct="1"/>
            <a:r>
              <a:rPr lang="en-US" altLang="en-US" smtClean="0"/>
              <a:t>Law must be logically related to legitimate governmental purpose</a:t>
            </a:r>
          </a:p>
          <a:p>
            <a:pPr lvl="2" eaLnBrk="1" hangingPunct="1"/>
            <a:r>
              <a:rPr lang="en-US" altLang="en-US" smtClean="0"/>
              <a:t>Example:  Sunday blue laws—stores are closed by law—states must be able to show economic, health, social benefits of such closure</a:t>
            </a:r>
          </a:p>
        </p:txBody>
      </p:sp>
      <p:sp>
        <p:nvSpPr>
          <p:cNvPr id="459779" name="Rectangle 3"/>
          <p:cNvSpPr>
            <a:spLocks noGrp="1" noChangeArrowheads="1"/>
          </p:cNvSpPr>
          <p:nvPr>
            <p:ph type="title"/>
          </p:nvPr>
        </p:nvSpPr>
        <p:spPr/>
        <p:txBody>
          <a:bodyPr lIns="90488" tIns="44450" rIns="90488" bIns="44450"/>
          <a:lstStyle/>
          <a:p>
            <a:pPr eaLnBrk="1" hangingPunct="1">
              <a:defRPr/>
            </a:pPr>
            <a:r>
              <a:rPr lang="en-US" dirty="0" smtClean="0"/>
              <a:t>Substantive Due Process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778">
                                            <p:txEl>
                                              <p:pRg st="0" end="0"/>
                                            </p:txEl>
                                          </p:spTgt>
                                        </p:tgtEl>
                                        <p:attrNameLst>
                                          <p:attrName>style.visibility</p:attrName>
                                        </p:attrNameLst>
                                      </p:cBhvr>
                                      <p:to>
                                        <p:strVal val="visible"/>
                                      </p:to>
                                    </p:set>
                                    <p:animEffect transition="in" filter="blinds(horizontal)">
                                      <p:cBhvr>
                                        <p:cTn id="7" dur="500"/>
                                        <p:tgtEl>
                                          <p:spTgt spid="459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9778">
                                            <p:txEl>
                                              <p:pRg st="1" end="1"/>
                                            </p:txEl>
                                          </p:spTgt>
                                        </p:tgtEl>
                                        <p:attrNameLst>
                                          <p:attrName>style.visibility</p:attrName>
                                        </p:attrNameLst>
                                      </p:cBhvr>
                                      <p:to>
                                        <p:strVal val="visible"/>
                                      </p:to>
                                    </p:set>
                                    <p:animEffect transition="in" filter="blinds(horizontal)">
                                      <p:cBhvr>
                                        <p:cTn id="12" dur="500"/>
                                        <p:tgtEl>
                                          <p:spTgt spid="459778">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9778">
                                            <p:txEl>
                                              <p:pRg st="2" end="2"/>
                                            </p:txEl>
                                          </p:spTgt>
                                        </p:tgtEl>
                                        <p:attrNameLst>
                                          <p:attrName>style.visibility</p:attrName>
                                        </p:attrNameLst>
                                      </p:cBhvr>
                                      <p:to>
                                        <p:strVal val="visible"/>
                                      </p:to>
                                    </p:set>
                                    <p:animEffect transition="in" filter="blinds(horizontal)">
                                      <p:cBhvr>
                                        <p:cTn id="15" dur="500"/>
                                        <p:tgtEl>
                                          <p:spTgt spid="459778">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9778">
                                            <p:txEl>
                                              <p:pRg st="3" end="3"/>
                                            </p:txEl>
                                          </p:spTgt>
                                        </p:tgtEl>
                                        <p:attrNameLst>
                                          <p:attrName>style.visibility</p:attrName>
                                        </p:attrNameLst>
                                      </p:cBhvr>
                                      <p:to>
                                        <p:strVal val="visible"/>
                                      </p:to>
                                    </p:set>
                                    <p:animEffect transition="in" filter="blinds(horizontal)">
                                      <p:cBhvr>
                                        <p:cTn id="18" dur="500"/>
                                        <p:tgtEl>
                                          <p:spTgt spid="4597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939EC04E-857C-4A39-801F-D38C8C5467DC}" type="slidenum">
              <a:rPr lang="en-US"/>
              <a:pPr>
                <a:defRPr/>
              </a:pPr>
              <a:t>35</a:t>
            </a:fld>
            <a:endParaRPr lang="en-US"/>
          </a:p>
        </p:txBody>
      </p:sp>
      <p:sp>
        <p:nvSpPr>
          <p:cNvPr id="461826" name="Rectangle 2"/>
          <p:cNvSpPr>
            <a:spLocks noGrp="1" noChangeArrowheads="1"/>
          </p:cNvSpPr>
          <p:nvPr>
            <p:ph type="title"/>
          </p:nvPr>
        </p:nvSpPr>
        <p:spPr/>
        <p:txBody>
          <a:bodyPr lIns="90488" tIns="44450" rIns="90488" bIns="44450"/>
          <a:lstStyle/>
          <a:p>
            <a:pPr eaLnBrk="1" hangingPunct="1">
              <a:defRPr/>
            </a:pPr>
            <a:r>
              <a:rPr lang="en-US" dirty="0" smtClean="0"/>
              <a:t>Equal Protection</a:t>
            </a:r>
          </a:p>
        </p:txBody>
      </p:sp>
      <p:sp>
        <p:nvSpPr>
          <p:cNvPr id="461827" name="Rectangle 3"/>
          <p:cNvSpPr>
            <a:spLocks noGrp="1" noChangeArrowheads="1"/>
          </p:cNvSpPr>
          <p:nvPr>
            <p:ph type="body" idx="1"/>
          </p:nvPr>
        </p:nvSpPr>
        <p:spPr/>
        <p:txBody>
          <a:bodyPr lIns="90488" tIns="44450" rIns="90488" bIns="44450"/>
          <a:lstStyle/>
          <a:p>
            <a:pPr eaLnBrk="1" hangingPunct="1"/>
            <a:r>
              <a:rPr lang="en-US" altLang="en-US" smtClean="0"/>
              <a:t>Elements of Protection for Regulation</a:t>
            </a:r>
          </a:p>
          <a:p>
            <a:pPr lvl="1" eaLnBrk="1" hangingPunct="1"/>
            <a:r>
              <a:rPr lang="en-US" altLang="en-US" smtClean="0"/>
              <a:t>Regulation must apply to all businesses</a:t>
            </a:r>
          </a:p>
          <a:p>
            <a:pPr lvl="2" eaLnBrk="1" hangingPunct="1"/>
            <a:r>
              <a:rPr lang="en-US" altLang="en-US" smtClean="0"/>
              <a:t>Example:  Courts have struck laws that allow small stores to stay open on Sunday while large stores could not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animEffect transition="in" filter="blinds(horizontal)">
                                      <p:cBhvr>
                                        <p:cTn id="7" dur="500"/>
                                        <p:tgtEl>
                                          <p:spTgt spid="461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1827">
                                            <p:txEl>
                                              <p:pRg st="1" end="1"/>
                                            </p:txEl>
                                          </p:spTgt>
                                        </p:tgtEl>
                                        <p:attrNameLst>
                                          <p:attrName>style.visibility</p:attrName>
                                        </p:attrNameLst>
                                      </p:cBhvr>
                                      <p:to>
                                        <p:strVal val="visible"/>
                                      </p:to>
                                    </p:set>
                                    <p:animEffect transition="in" filter="blinds(horizontal)">
                                      <p:cBhvr>
                                        <p:cTn id="12" dur="500"/>
                                        <p:tgtEl>
                                          <p:spTgt spid="46182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1827">
                                            <p:txEl>
                                              <p:pRg st="2" end="2"/>
                                            </p:txEl>
                                          </p:spTgt>
                                        </p:tgtEl>
                                        <p:attrNameLst>
                                          <p:attrName>style.visibility</p:attrName>
                                        </p:attrNameLst>
                                      </p:cBhvr>
                                      <p:to>
                                        <p:strVal val="visible"/>
                                      </p:to>
                                    </p:set>
                                    <p:animEffect transition="in" filter="blinds(horizontal)">
                                      <p:cBhvr>
                                        <p:cTn id="15" dur="500"/>
                                        <p:tgtEl>
                                          <p:spTgt spid="461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a:t>5-</a:t>
            </a:r>
            <a:fld id="{35A57BB1-7EE6-476F-9536-6E6EDDFA1219}" type="slidenum">
              <a:rPr lang="en-US"/>
              <a:pPr>
                <a:defRPr/>
              </a:pPr>
              <a:t>36</a:t>
            </a:fld>
            <a:endParaRPr lang="en-US" dirty="0"/>
          </a:p>
        </p:txBody>
      </p:sp>
      <p:sp>
        <p:nvSpPr>
          <p:cNvPr id="463874" name="Rectangle 2"/>
          <p:cNvSpPr>
            <a:spLocks noGrp="1" noChangeArrowheads="1"/>
          </p:cNvSpPr>
          <p:nvPr>
            <p:ph type="title"/>
          </p:nvPr>
        </p:nvSpPr>
        <p:spPr/>
        <p:txBody>
          <a:bodyPr lIns="90488" tIns="44450" rIns="90488" bIns="44450"/>
          <a:lstStyle/>
          <a:p>
            <a:pPr eaLnBrk="1" hangingPunct="1">
              <a:lnSpc>
                <a:spcPct val="90000"/>
              </a:lnSpc>
              <a:defRPr/>
            </a:pPr>
            <a:r>
              <a:rPr lang="en-US" sz="4000" dirty="0" smtClean="0"/>
              <a:t>International Law and Constitutions</a:t>
            </a:r>
          </a:p>
        </p:txBody>
      </p:sp>
      <p:sp>
        <p:nvSpPr>
          <p:cNvPr id="463875" name="Rectangle 3"/>
          <p:cNvSpPr>
            <a:spLocks noGrp="1" noChangeArrowheads="1"/>
          </p:cNvSpPr>
          <p:nvPr>
            <p:ph type="body" idx="1"/>
          </p:nvPr>
        </p:nvSpPr>
        <p:spPr/>
        <p:txBody>
          <a:bodyPr lIns="90488" tIns="44450" rIns="90488" bIns="44450"/>
          <a:lstStyle/>
          <a:p>
            <a:pPr eaLnBrk="1" hangingPunct="1">
              <a:spcBef>
                <a:spcPts val="863"/>
              </a:spcBef>
            </a:pPr>
            <a:r>
              <a:rPr lang="en-US" altLang="en-US" smtClean="0"/>
              <a:t>General Types of Constitutions Found in the United States and England</a:t>
            </a:r>
          </a:p>
          <a:p>
            <a:pPr eaLnBrk="1" hangingPunct="1">
              <a:spcBef>
                <a:spcPts val="863"/>
              </a:spcBef>
            </a:pPr>
            <a:r>
              <a:rPr lang="en-US" altLang="en-US" smtClean="0"/>
              <a:t>Code Law Countries Found in Mexico and Many European Countries</a:t>
            </a:r>
          </a:p>
          <a:p>
            <a:pPr eaLnBrk="1" hangingPunct="1">
              <a:spcBef>
                <a:spcPts val="863"/>
              </a:spcBef>
            </a:pPr>
            <a:r>
              <a:rPr lang="en-US" altLang="en-US" smtClean="0"/>
              <a:t>Islamic Law:  Based on Religion, Governs All Aspect of Personal and Business Life Law</a:t>
            </a:r>
            <a:endParaRPr lang="en-US" altLang="en-US" sz="400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Effect transition="in" filter="blinds(horizontal)">
                                      <p:cBhvr>
                                        <p:cTn id="7" dur="500"/>
                                        <p:tgtEl>
                                          <p:spTgt spid="463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3875">
                                            <p:txEl>
                                              <p:pRg st="1" end="1"/>
                                            </p:txEl>
                                          </p:spTgt>
                                        </p:tgtEl>
                                        <p:attrNameLst>
                                          <p:attrName>style.visibility</p:attrName>
                                        </p:attrNameLst>
                                      </p:cBhvr>
                                      <p:to>
                                        <p:strVal val="visible"/>
                                      </p:to>
                                    </p:set>
                                    <p:animEffect transition="in" filter="blinds(horizontal)">
                                      <p:cBhvr>
                                        <p:cTn id="12" dur="500"/>
                                        <p:tgtEl>
                                          <p:spTgt spid="463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17" dur="500"/>
                                        <p:tgtEl>
                                          <p:spTgt spid="4638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6CDF25A1-77CE-4ACD-8629-F061BFF01B4A}" type="slidenum">
              <a:rPr lang="en-US"/>
              <a:pPr>
                <a:defRPr/>
              </a:pPr>
              <a:t>3</a:t>
            </a:fld>
            <a:endParaRPr lang="en-US"/>
          </a:p>
        </p:txBody>
      </p:sp>
      <p:sp>
        <p:nvSpPr>
          <p:cNvPr id="412674" name="Rectangle 2"/>
          <p:cNvSpPr>
            <a:spLocks noGrp="1" noChangeArrowheads="1"/>
          </p:cNvSpPr>
          <p:nvPr>
            <p:ph type="title"/>
          </p:nvPr>
        </p:nvSpPr>
        <p:spPr/>
        <p:txBody>
          <a:bodyPr lIns="90488" tIns="44450" rIns="90488" bIns="44450"/>
          <a:lstStyle/>
          <a:p>
            <a:pPr eaLnBrk="1" hangingPunct="1">
              <a:defRPr/>
            </a:pPr>
            <a:r>
              <a:rPr lang="en-US" dirty="0" smtClean="0"/>
              <a:t>The U.S. Constitution</a:t>
            </a:r>
          </a:p>
        </p:txBody>
      </p:sp>
      <p:sp>
        <p:nvSpPr>
          <p:cNvPr id="412675" name="Rectangle 3"/>
          <p:cNvSpPr>
            <a:spLocks noGrp="1" noChangeArrowheads="1"/>
          </p:cNvSpPr>
          <p:nvPr>
            <p:ph type="body" idx="1"/>
          </p:nvPr>
        </p:nvSpPr>
        <p:spPr/>
        <p:txBody>
          <a:bodyPr lIns="90488" tIns="44450" rIns="90488" bIns="44450"/>
          <a:lstStyle/>
          <a:p>
            <a:pPr eaLnBrk="1" hangingPunct="1"/>
            <a:r>
              <a:rPr lang="en-US" altLang="en-US" smtClean="0"/>
              <a:t>Other Articles in the Constitution</a:t>
            </a:r>
          </a:p>
          <a:p>
            <a:pPr lvl="1" eaLnBrk="1" hangingPunct="1"/>
            <a:r>
              <a:rPr lang="en-US" altLang="en-US" smtClean="0"/>
              <a:t>Article IV:  State Interrelationships</a:t>
            </a:r>
          </a:p>
          <a:p>
            <a:pPr lvl="1" eaLnBrk="1" hangingPunct="1"/>
            <a:r>
              <a:rPr lang="en-US" altLang="en-US" smtClean="0"/>
              <a:t>Article V:  Procedures for Amendments</a:t>
            </a:r>
          </a:p>
          <a:p>
            <a:pPr lvl="1" eaLnBrk="1" hangingPunct="1"/>
            <a:r>
              <a:rPr lang="en-US" altLang="en-US" smtClean="0"/>
              <a:t>Article VI:  Supremacy Clause</a:t>
            </a:r>
          </a:p>
          <a:p>
            <a:pPr lvl="1" eaLnBrk="1" hangingPunct="1"/>
            <a:r>
              <a:rPr lang="en-US" altLang="en-US" smtClean="0"/>
              <a:t>Article VII:  State Ratification of the Constitution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linds(horizontal)">
                                      <p:cBhvr>
                                        <p:cTn id="7" dur="500"/>
                                        <p:tgtEl>
                                          <p:spTgt spid="412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blinds(horizontal)">
                                      <p:cBhvr>
                                        <p:cTn id="12" dur="500"/>
                                        <p:tgtEl>
                                          <p:spTgt spid="412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blinds(horizontal)">
                                      <p:cBhvr>
                                        <p:cTn id="17" dur="500"/>
                                        <p:tgtEl>
                                          <p:spTgt spid="412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blinds(horizontal)">
                                      <p:cBhvr>
                                        <p:cTn id="22" dur="500"/>
                                        <p:tgtEl>
                                          <p:spTgt spid="412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blinds(horizontal)">
                                      <p:cBhvr>
                                        <p:cTn id="27" dur="500"/>
                                        <p:tgtEl>
                                          <p:spTgt spid="412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3773D780-F6C0-455B-89F9-A09F23AE19CB}" type="slidenum">
              <a:rPr lang="en-US"/>
              <a:pPr>
                <a:defRPr/>
              </a:pPr>
              <a:t>4</a:t>
            </a:fld>
            <a:endParaRPr lang="en-US"/>
          </a:p>
        </p:txBody>
      </p:sp>
      <p:sp>
        <p:nvSpPr>
          <p:cNvPr id="414722" name="Rectangle 2"/>
          <p:cNvSpPr>
            <a:spLocks noGrp="1" noChangeArrowheads="1"/>
          </p:cNvSpPr>
          <p:nvPr>
            <p:ph type="title"/>
          </p:nvPr>
        </p:nvSpPr>
        <p:spPr/>
        <p:txBody>
          <a:bodyPr lIns="90488" tIns="44450" rIns="90488" bIns="44450"/>
          <a:lstStyle/>
          <a:p>
            <a:pPr eaLnBrk="1" hangingPunct="1">
              <a:defRPr/>
            </a:pPr>
            <a:r>
              <a:rPr lang="en-US" dirty="0" smtClean="0"/>
              <a:t>The U.S. Constitution</a:t>
            </a:r>
          </a:p>
        </p:txBody>
      </p:sp>
      <p:sp>
        <p:nvSpPr>
          <p:cNvPr id="414723" name="Rectangle 3"/>
          <p:cNvSpPr>
            <a:spLocks noGrp="1" noChangeArrowheads="1"/>
          </p:cNvSpPr>
          <p:nvPr>
            <p:ph type="body" idx="1"/>
          </p:nvPr>
        </p:nvSpPr>
        <p:spPr>
          <a:xfrm>
            <a:off x="1066800" y="1600200"/>
            <a:ext cx="7620000" cy="4953000"/>
          </a:xfrm>
        </p:spPr>
        <p:txBody>
          <a:bodyPr lIns="90488" tIns="44450" rIns="90488" bIns="44450"/>
          <a:lstStyle/>
          <a:p>
            <a:pPr eaLnBrk="1" hangingPunct="1">
              <a:lnSpc>
                <a:spcPct val="90000"/>
              </a:lnSpc>
            </a:pPr>
            <a:r>
              <a:rPr lang="en-US" altLang="en-US" dirty="0" smtClean="0"/>
              <a:t>Bill of Rights</a:t>
            </a:r>
          </a:p>
          <a:p>
            <a:pPr lvl="1" eaLnBrk="1" hangingPunct="1">
              <a:lnSpc>
                <a:spcPct val="90000"/>
              </a:lnSpc>
            </a:pPr>
            <a:r>
              <a:rPr lang="en-US" altLang="en-US" dirty="0" smtClean="0"/>
              <a:t>First:  Freedom of speech</a:t>
            </a:r>
          </a:p>
          <a:p>
            <a:pPr lvl="1" eaLnBrk="1" hangingPunct="1">
              <a:lnSpc>
                <a:spcPct val="90000"/>
              </a:lnSpc>
            </a:pPr>
            <a:r>
              <a:rPr lang="en-US" altLang="en-US" dirty="0" smtClean="0"/>
              <a:t>Fourth:  Privacy</a:t>
            </a:r>
          </a:p>
          <a:p>
            <a:pPr lvl="1" eaLnBrk="1" hangingPunct="1">
              <a:lnSpc>
                <a:spcPct val="90000"/>
              </a:lnSpc>
            </a:pPr>
            <a:r>
              <a:rPr lang="en-US" altLang="en-US" dirty="0" smtClean="0"/>
              <a:t>Fifth:  Due process and self-incrimination</a:t>
            </a:r>
          </a:p>
          <a:p>
            <a:pPr lvl="1" eaLnBrk="1" hangingPunct="1">
              <a:lnSpc>
                <a:spcPct val="90000"/>
              </a:lnSpc>
            </a:pPr>
            <a:r>
              <a:rPr lang="en-US" altLang="en-US" dirty="0" smtClean="0"/>
              <a:t>Sixth:  Jury trial</a:t>
            </a:r>
          </a:p>
          <a:p>
            <a:pPr eaLnBrk="1" hangingPunct="1">
              <a:lnSpc>
                <a:spcPct val="90000"/>
              </a:lnSpc>
            </a:pPr>
            <a:r>
              <a:rPr lang="en-US" altLang="en-US" dirty="0" smtClean="0"/>
              <a:t>Other Amendments</a:t>
            </a:r>
          </a:p>
          <a:p>
            <a:pPr lvl="1" eaLnBrk="1" hangingPunct="1">
              <a:lnSpc>
                <a:spcPct val="90000"/>
              </a:lnSpc>
            </a:pPr>
            <a:r>
              <a:rPr lang="en-US" altLang="en-US" dirty="0" smtClean="0"/>
              <a:t>Fourteenth Amendment:  Due Process and Equal Protection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blinds(horizontal)">
                                      <p:cBhvr>
                                        <p:cTn id="7" dur="500"/>
                                        <p:tgtEl>
                                          <p:spTgt spid="414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Effect transition="in" filter="blinds(horizontal)">
                                      <p:cBhvr>
                                        <p:cTn id="12" dur="500"/>
                                        <p:tgtEl>
                                          <p:spTgt spid="414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17" dur="500"/>
                                        <p:tgtEl>
                                          <p:spTgt spid="414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22" dur="500"/>
                                        <p:tgtEl>
                                          <p:spTgt spid="414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27" dur="500"/>
                                        <p:tgtEl>
                                          <p:spTgt spid="414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4723">
                                            <p:txEl>
                                              <p:pRg st="5" end="5"/>
                                            </p:txEl>
                                          </p:spTgt>
                                        </p:tgtEl>
                                        <p:attrNameLst>
                                          <p:attrName>style.visibility</p:attrName>
                                        </p:attrNameLst>
                                      </p:cBhvr>
                                      <p:to>
                                        <p:strVal val="visible"/>
                                      </p:to>
                                    </p:set>
                                    <p:animEffect transition="in" filter="blinds(horizontal)">
                                      <p:cBhvr>
                                        <p:cTn id="32" dur="500"/>
                                        <p:tgtEl>
                                          <p:spTgt spid="414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37" dur="500"/>
                                        <p:tgtEl>
                                          <p:spTgt spid="414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4266B63A-D49E-43A4-BC4F-0A7EA8F54B3B}" type="slidenum">
              <a:rPr lang="en-US"/>
              <a:pPr>
                <a:defRPr/>
              </a:pPr>
              <a:t>5</a:t>
            </a:fld>
            <a:endParaRPr lang="en-US"/>
          </a:p>
        </p:txBody>
      </p:sp>
      <p:sp>
        <p:nvSpPr>
          <p:cNvPr id="416770" name="Rectangle 2"/>
          <p:cNvSpPr>
            <a:spLocks noGrp="1" noChangeArrowheads="1"/>
          </p:cNvSpPr>
          <p:nvPr>
            <p:ph type="title"/>
          </p:nvPr>
        </p:nvSpPr>
        <p:spPr/>
        <p:txBody>
          <a:bodyPr lIns="90488" tIns="44450" rIns="90488" bIns="44450"/>
          <a:lstStyle/>
          <a:p>
            <a:pPr eaLnBrk="1" hangingPunct="1">
              <a:defRPr/>
            </a:pPr>
            <a:r>
              <a:rPr lang="en-US" dirty="0" smtClean="0"/>
              <a:t>Role of Judicial Review</a:t>
            </a:r>
          </a:p>
        </p:txBody>
      </p:sp>
      <p:sp>
        <p:nvSpPr>
          <p:cNvPr id="416771" name="Rectangle 3"/>
          <p:cNvSpPr>
            <a:spLocks noGrp="1" noChangeArrowheads="1"/>
          </p:cNvSpPr>
          <p:nvPr>
            <p:ph type="body" idx="1"/>
          </p:nvPr>
        </p:nvSpPr>
        <p:spPr/>
        <p:txBody>
          <a:bodyPr lIns="90488" tIns="44450" rIns="90488" bIns="44450"/>
          <a:lstStyle/>
          <a:p>
            <a:pPr eaLnBrk="1" hangingPunct="1"/>
            <a:r>
              <a:rPr lang="en-US" altLang="en-US" smtClean="0"/>
              <a:t>Determines the Rights Afforded by the U.S. Constitution</a:t>
            </a:r>
          </a:p>
          <a:p>
            <a:pPr eaLnBrk="1" hangingPunct="1"/>
            <a:r>
              <a:rPr lang="en-US" altLang="en-US" smtClean="0"/>
              <a:t>Determines the Scope of Rights</a:t>
            </a:r>
          </a:p>
          <a:p>
            <a:pPr eaLnBrk="1" hangingPunct="1"/>
            <a:r>
              <a:rPr lang="en-US" altLang="en-US" smtClean="0"/>
              <a:t>Plays Unique Role in Checks and Balances</a:t>
            </a:r>
          </a:p>
          <a:p>
            <a:pPr lvl="1" eaLnBrk="1" hangingPunct="1"/>
            <a:r>
              <a:rPr lang="en-US" altLang="en-US" smtClean="0"/>
              <a:t>Determines the appropriateness of the actions of other branches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blinds(horizontal)">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6771">
                                            <p:txEl>
                                              <p:pRg st="1" end="1"/>
                                            </p:txEl>
                                          </p:spTgt>
                                        </p:tgtEl>
                                        <p:attrNameLst>
                                          <p:attrName>style.visibility</p:attrName>
                                        </p:attrNameLst>
                                      </p:cBhvr>
                                      <p:to>
                                        <p:strVal val="visible"/>
                                      </p:to>
                                    </p:set>
                                    <p:animEffect transition="in" filter="blinds(horizontal)">
                                      <p:cBhvr>
                                        <p:cTn id="12" dur="500"/>
                                        <p:tgtEl>
                                          <p:spTgt spid="416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6771">
                                            <p:txEl>
                                              <p:pRg st="2" end="2"/>
                                            </p:txEl>
                                          </p:spTgt>
                                        </p:tgtEl>
                                        <p:attrNameLst>
                                          <p:attrName>style.visibility</p:attrName>
                                        </p:attrNameLst>
                                      </p:cBhvr>
                                      <p:to>
                                        <p:strVal val="visible"/>
                                      </p:to>
                                    </p:set>
                                    <p:animEffect transition="in" filter="blinds(horizontal)">
                                      <p:cBhvr>
                                        <p:cTn id="17" dur="500"/>
                                        <p:tgtEl>
                                          <p:spTgt spid="416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6771">
                                            <p:txEl>
                                              <p:pRg st="3" end="3"/>
                                            </p:txEl>
                                          </p:spTgt>
                                        </p:tgtEl>
                                        <p:attrNameLst>
                                          <p:attrName>style.visibility</p:attrName>
                                        </p:attrNameLst>
                                      </p:cBhvr>
                                      <p:to>
                                        <p:strVal val="visible"/>
                                      </p:to>
                                    </p:set>
                                    <p:animEffect transition="in" filter="blinds(horizontal)">
                                      <p:cBhvr>
                                        <p:cTn id="22" dur="500"/>
                                        <p:tgtEl>
                                          <p:spTgt spid="416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EDD4F904-B3CB-4A61-BA4C-B7295ECCF15D}" type="slidenum">
              <a:rPr lang="en-US"/>
              <a:pPr>
                <a:defRPr/>
              </a:pPr>
              <a:t>6</a:t>
            </a:fld>
            <a:endParaRPr lang="en-US"/>
          </a:p>
        </p:txBody>
      </p:sp>
      <p:sp>
        <p:nvSpPr>
          <p:cNvPr id="418818" name="Rectangle 2"/>
          <p:cNvSpPr>
            <a:spLocks noGrp="1" noChangeArrowheads="1"/>
          </p:cNvSpPr>
          <p:nvPr>
            <p:ph type="title"/>
          </p:nvPr>
        </p:nvSpPr>
        <p:spPr/>
        <p:txBody>
          <a:bodyPr lIns="90488" tIns="44450" rIns="90488" bIns="44450"/>
          <a:lstStyle/>
          <a:p>
            <a:pPr eaLnBrk="1" hangingPunct="1">
              <a:defRPr/>
            </a:pPr>
            <a:r>
              <a:rPr lang="en-US" sz="4400" dirty="0" smtClean="0"/>
              <a:t>Limits of Economic Regulation</a:t>
            </a:r>
          </a:p>
        </p:txBody>
      </p:sp>
      <p:sp>
        <p:nvSpPr>
          <p:cNvPr id="418819" name="Rectangle 3"/>
          <p:cNvSpPr>
            <a:spLocks noGrp="1" noChangeArrowheads="1"/>
          </p:cNvSpPr>
          <p:nvPr>
            <p:ph type="body" idx="1"/>
          </p:nvPr>
        </p:nvSpPr>
        <p:spPr>
          <a:xfrm>
            <a:off x="1066800" y="1600200"/>
            <a:ext cx="7696200" cy="4525963"/>
          </a:xfrm>
        </p:spPr>
        <p:txBody>
          <a:bodyPr lIns="90488" tIns="44450" rIns="90488" bIns="44450"/>
          <a:lstStyle/>
          <a:p>
            <a:pPr eaLnBrk="1" hangingPunct="1">
              <a:spcBef>
                <a:spcPts val="863"/>
              </a:spcBef>
            </a:pPr>
            <a:r>
              <a:rPr lang="en-US" altLang="en-US" sz="3200" smtClean="0"/>
              <a:t>The Commerce Clause:  Article I, Section 8</a:t>
            </a:r>
          </a:p>
          <a:p>
            <a:pPr lvl="1" eaLnBrk="1" hangingPunct="1">
              <a:spcBef>
                <a:spcPts val="863"/>
              </a:spcBef>
            </a:pPr>
            <a:r>
              <a:rPr lang="en-US" altLang="en-US" sz="2800" smtClean="0"/>
              <a:t>Standards for Federal Regulation of Interstate Commerce</a:t>
            </a:r>
          </a:p>
          <a:p>
            <a:pPr lvl="1" eaLnBrk="1" hangingPunct="1">
              <a:spcBef>
                <a:spcPts val="863"/>
              </a:spcBef>
            </a:pPr>
            <a:r>
              <a:rPr lang="en-US" altLang="en-US" sz="2800" smtClean="0"/>
              <a:t>Historical application</a:t>
            </a:r>
          </a:p>
          <a:p>
            <a:pPr lvl="2" eaLnBrk="1" hangingPunct="1">
              <a:spcBef>
                <a:spcPts val="863"/>
              </a:spcBef>
            </a:pPr>
            <a:r>
              <a:rPr lang="en-US" altLang="en-US" sz="2400" smtClean="0"/>
              <a:t>Initially, Court gave a narrow interpretation</a:t>
            </a:r>
          </a:p>
          <a:p>
            <a:pPr lvl="2" eaLnBrk="1" hangingPunct="1">
              <a:spcBef>
                <a:spcPts val="863"/>
              </a:spcBef>
            </a:pPr>
            <a:r>
              <a:rPr lang="en-US" altLang="en-US" sz="2400" smtClean="0"/>
              <a:t>Court held New Deal Legislation unconstitutional</a:t>
            </a:r>
          </a:p>
          <a:p>
            <a:pPr lvl="2" eaLnBrk="1" hangingPunct="1">
              <a:spcBef>
                <a:spcPts val="863"/>
              </a:spcBef>
            </a:pPr>
            <a:r>
              <a:rPr lang="en-US" altLang="en-US" sz="2400" smtClean="0"/>
              <a:t>Roosevelt proposed Court-Packing Plan</a:t>
            </a:r>
          </a:p>
          <a:p>
            <a:pPr lvl="2" eaLnBrk="1" hangingPunct="1">
              <a:spcBef>
                <a:spcPts val="863"/>
              </a:spcBef>
            </a:pPr>
            <a:r>
              <a:rPr lang="en-US" altLang="en-US" sz="2400" smtClean="0"/>
              <a:t>After these political battles, the court responded in </a:t>
            </a:r>
            <a:r>
              <a:rPr lang="en-US" altLang="en-US" sz="2400" i="1" smtClean="0"/>
              <a:t>NLRB v. Laughlin Steel</a:t>
            </a:r>
            <a:r>
              <a:rPr lang="en-US" altLang="en-US" sz="2400" smtClean="0"/>
              <a:t> with the affectation doctrine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blinds(horizontal)">
                                      <p:cBhvr>
                                        <p:cTn id="7" dur="5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blinds(horizontal)">
                                      <p:cBhvr>
                                        <p:cTn id="12" dur="5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blinds(horizontal)">
                                      <p:cBhvr>
                                        <p:cTn id="17" dur="500"/>
                                        <p:tgtEl>
                                          <p:spTgt spid="4188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18819">
                                            <p:txEl>
                                              <p:pRg st="3" end="3"/>
                                            </p:txEl>
                                          </p:spTgt>
                                        </p:tgtEl>
                                        <p:attrNameLst>
                                          <p:attrName>style.visibility</p:attrName>
                                        </p:attrNameLst>
                                      </p:cBhvr>
                                      <p:to>
                                        <p:strVal val="visible"/>
                                      </p:to>
                                    </p:set>
                                    <p:animEffect transition="in" filter="blinds(horizontal)">
                                      <p:cBhvr>
                                        <p:cTn id="20" dur="500"/>
                                        <p:tgtEl>
                                          <p:spTgt spid="4188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8819">
                                            <p:txEl>
                                              <p:pRg st="4" end="4"/>
                                            </p:txEl>
                                          </p:spTgt>
                                        </p:tgtEl>
                                        <p:attrNameLst>
                                          <p:attrName>style.visibility</p:attrName>
                                        </p:attrNameLst>
                                      </p:cBhvr>
                                      <p:to>
                                        <p:strVal val="visible"/>
                                      </p:to>
                                    </p:set>
                                    <p:animEffect transition="in" filter="blinds(horizontal)">
                                      <p:cBhvr>
                                        <p:cTn id="23" dur="500"/>
                                        <p:tgtEl>
                                          <p:spTgt spid="41881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18819">
                                            <p:txEl>
                                              <p:pRg st="5" end="5"/>
                                            </p:txEl>
                                          </p:spTgt>
                                        </p:tgtEl>
                                        <p:attrNameLst>
                                          <p:attrName>style.visibility</p:attrName>
                                        </p:attrNameLst>
                                      </p:cBhvr>
                                      <p:to>
                                        <p:strVal val="visible"/>
                                      </p:to>
                                    </p:set>
                                    <p:animEffect transition="in" filter="blinds(horizontal)">
                                      <p:cBhvr>
                                        <p:cTn id="26" dur="500"/>
                                        <p:tgtEl>
                                          <p:spTgt spid="418819">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18819">
                                            <p:txEl>
                                              <p:pRg st="6" end="6"/>
                                            </p:txEl>
                                          </p:spTgt>
                                        </p:tgtEl>
                                        <p:attrNameLst>
                                          <p:attrName>style.visibility</p:attrName>
                                        </p:attrNameLst>
                                      </p:cBhvr>
                                      <p:to>
                                        <p:strVal val="visible"/>
                                      </p:to>
                                    </p:set>
                                    <p:animEffect transition="in" filter="blinds(horizontal)">
                                      <p:cBhvr>
                                        <p:cTn id="29" dur="500"/>
                                        <p:tgtEl>
                                          <p:spTgt spid="418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a:defRPr/>
            </a:pPr>
            <a:r>
              <a:rPr lang="en-US"/>
              <a:t>5-</a:t>
            </a:r>
            <a:fld id="{6D4AED15-850F-4D75-9E27-AE7B73DC841B}" type="slidenum">
              <a:rPr lang="en-US"/>
              <a:pPr>
                <a:defRPr/>
              </a:pPr>
              <a:t>7</a:t>
            </a:fld>
            <a:endParaRPr lang="en-US"/>
          </a:p>
        </p:txBody>
      </p:sp>
      <p:sp>
        <p:nvSpPr>
          <p:cNvPr id="466946" name="Rectangle 2"/>
          <p:cNvSpPr>
            <a:spLocks noGrp="1" noChangeArrowheads="1"/>
          </p:cNvSpPr>
          <p:nvPr>
            <p:ph type="title" sz="quarter"/>
          </p:nvPr>
        </p:nvSpPr>
        <p:spPr/>
        <p:txBody>
          <a:bodyPr/>
          <a:lstStyle/>
          <a:p>
            <a:pPr eaLnBrk="1" hangingPunct="1">
              <a:defRPr/>
            </a:pPr>
            <a:r>
              <a:rPr lang="en-US" sz="4400" dirty="0" smtClean="0"/>
              <a:t>Limits of Economic Regulation</a:t>
            </a:r>
          </a:p>
        </p:txBody>
      </p:sp>
      <p:sp>
        <p:nvSpPr>
          <p:cNvPr id="466950" name="Rectangle 6"/>
          <p:cNvSpPr>
            <a:spLocks noGrp="1" noChangeArrowheads="1"/>
          </p:cNvSpPr>
          <p:nvPr>
            <p:ph sz="quarter" idx="1"/>
          </p:nvPr>
        </p:nvSpPr>
        <p:spPr>
          <a:xfrm>
            <a:off x="1219200" y="1600200"/>
            <a:ext cx="3657600" cy="2185988"/>
          </a:xfrm>
          <a:ln>
            <a:solidFill>
              <a:schemeClr val="bg1"/>
            </a:solidFill>
            <a:miter lim="800000"/>
            <a:headEnd/>
            <a:tailEnd/>
          </a:ln>
        </p:spPr>
        <p:txBody>
          <a:bodyPr/>
          <a:lstStyle/>
          <a:p>
            <a:pPr marL="533400" indent="-533400" eaLnBrk="1" hangingPunct="1">
              <a:buFontTx/>
              <a:buAutoNum type="alphaUcPeriod"/>
            </a:pPr>
            <a:r>
              <a:rPr lang="en-US" altLang="en-US" sz="2800" b="1" smtClean="0"/>
              <a:t>Economic Activity is an Economic Setting</a:t>
            </a:r>
          </a:p>
          <a:p>
            <a:pPr marL="533400" indent="-533400" eaLnBrk="1" hangingPunct="1">
              <a:buFontTx/>
              <a:buNone/>
            </a:pPr>
            <a:r>
              <a:rPr lang="en-US" altLang="en-US" sz="2800" smtClean="0"/>
              <a:t>	</a:t>
            </a:r>
            <a:r>
              <a:rPr lang="en-US" altLang="en-US" sz="2000" smtClean="0"/>
              <a:t>e.g., Price Fixing by Multinationals</a:t>
            </a:r>
          </a:p>
        </p:txBody>
      </p:sp>
      <p:sp>
        <p:nvSpPr>
          <p:cNvPr id="466951" name="Rectangle 7"/>
          <p:cNvSpPr>
            <a:spLocks noGrp="1" noChangeArrowheads="1"/>
          </p:cNvSpPr>
          <p:nvPr>
            <p:ph sz="quarter" idx="2"/>
          </p:nvPr>
        </p:nvSpPr>
        <p:spPr>
          <a:xfrm>
            <a:off x="5105400" y="1600200"/>
            <a:ext cx="3733800" cy="2185988"/>
          </a:xfrm>
          <a:ln>
            <a:solidFill>
              <a:schemeClr val="bg1"/>
            </a:solidFill>
            <a:miter lim="800000"/>
            <a:headEnd/>
            <a:tailEnd/>
          </a:ln>
        </p:spPr>
        <p:txBody>
          <a:bodyPr/>
          <a:lstStyle/>
          <a:p>
            <a:pPr marL="533400" indent="-533400" eaLnBrk="1" hangingPunct="1">
              <a:buFontTx/>
              <a:buAutoNum type="alphaUcPeriod" startAt="2"/>
              <a:tabLst>
                <a:tab pos="520700" algn="l"/>
              </a:tabLst>
            </a:pPr>
            <a:r>
              <a:rPr lang="en-US" altLang="en-US" sz="2800" b="1" smtClean="0"/>
              <a:t>Economic Activity in a Non-Economic Setting</a:t>
            </a:r>
          </a:p>
          <a:p>
            <a:pPr marL="533400" indent="-533400" eaLnBrk="1" hangingPunct="1">
              <a:buFontTx/>
              <a:buNone/>
              <a:tabLst>
                <a:tab pos="520700" algn="l"/>
              </a:tabLst>
            </a:pPr>
            <a:r>
              <a:rPr lang="en-US" altLang="en-US" sz="2800" b="1" smtClean="0"/>
              <a:t>	</a:t>
            </a:r>
            <a:r>
              <a:rPr lang="en-US" altLang="en-US" sz="2000" smtClean="0"/>
              <a:t>e.g., Loan Sharking on the Street Corner</a:t>
            </a:r>
            <a:endParaRPr lang="en-US" altLang="en-US" sz="2000" b="1" smtClean="0"/>
          </a:p>
        </p:txBody>
      </p:sp>
      <p:sp>
        <p:nvSpPr>
          <p:cNvPr id="466952" name="Rectangle 8"/>
          <p:cNvSpPr>
            <a:spLocks noGrp="1" noChangeArrowheads="1"/>
          </p:cNvSpPr>
          <p:nvPr>
            <p:ph sz="quarter" idx="3"/>
          </p:nvPr>
        </p:nvSpPr>
        <p:spPr>
          <a:xfrm>
            <a:off x="1219200" y="3962400"/>
            <a:ext cx="3657600" cy="2187575"/>
          </a:xfrm>
          <a:ln>
            <a:solidFill>
              <a:schemeClr val="bg1"/>
            </a:solidFill>
            <a:miter lim="800000"/>
            <a:headEnd/>
            <a:tailEnd/>
          </a:ln>
        </p:spPr>
        <p:txBody>
          <a:bodyPr/>
          <a:lstStyle/>
          <a:p>
            <a:pPr marL="533400" indent="-533400" eaLnBrk="1" hangingPunct="1">
              <a:buFontTx/>
              <a:buAutoNum type="alphaUcPeriod" startAt="3"/>
            </a:pPr>
            <a:r>
              <a:rPr lang="en-US" altLang="en-US" sz="2800" b="1" smtClean="0"/>
              <a:t>Non-Economic Activity in an Economic Setting</a:t>
            </a:r>
            <a:endParaRPr lang="en-US" altLang="en-US" sz="2800" smtClean="0"/>
          </a:p>
          <a:p>
            <a:pPr marL="533400" indent="-533400" eaLnBrk="1" hangingPunct="1">
              <a:buFontTx/>
              <a:buNone/>
            </a:pPr>
            <a:r>
              <a:rPr lang="en-US" altLang="en-US" sz="2400" b="1" smtClean="0"/>
              <a:t>	</a:t>
            </a:r>
            <a:r>
              <a:rPr lang="en-US" altLang="en-US" sz="2000" smtClean="0"/>
              <a:t>e.g., Race Discrimination by a Hotel</a:t>
            </a:r>
          </a:p>
        </p:txBody>
      </p:sp>
      <p:sp>
        <p:nvSpPr>
          <p:cNvPr id="466953" name="Rectangle 9"/>
          <p:cNvSpPr>
            <a:spLocks noGrp="1" noChangeArrowheads="1"/>
          </p:cNvSpPr>
          <p:nvPr>
            <p:ph sz="quarter" idx="4"/>
          </p:nvPr>
        </p:nvSpPr>
        <p:spPr>
          <a:xfrm>
            <a:off x="5105400" y="3962400"/>
            <a:ext cx="3733800" cy="2187575"/>
          </a:xfrm>
          <a:ln>
            <a:solidFill>
              <a:schemeClr val="bg1"/>
            </a:solidFill>
            <a:miter lim="800000"/>
            <a:headEnd/>
            <a:tailEnd/>
          </a:ln>
        </p:spPr>
        <p:txBody>
          <a:bodyPr/>
          <a:lstStyle/>
          <a:p>
            <a:pPr marL="533400" indent="-533400" defTabSz="520700" eaLnBrk="1" hangingPunct="1">
              <a:buFontTx/>
              <a:buAutoNum type="alphaUcPeriod" startAt="4"/>
            </a:pPr>
            <a:r>
              <a:rPr lang="en-US" altLang="en-US" sz="2800" b="1" smtClean="0"/>
              <a:t>Non-Economic Activity in a Non-Economic Setting</a:t>
            </a:r>
          </a:p>
          <a:p>
            <a:pPr marL="533400" indent="-533400" defTabSz="520700" eaLnBrk="1" hangingPunct="1">
              <a:buFontTx/>
              <a:buNone/>
            </a:pPr>
            <a:r>
              <a:rPr lang="en-US" altLang="en-US" sz="2000" smtClean="0"/>
              <a:t>	e.g., VAWA and Morrison?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50"/>
                                        </p:tgtEl>
                                        <p:attrNameLst>
                                          <p:attrName>style.visibility</p:attrName>
                                        </p:attrNameLst>
                                      </p:cBhvr>
                                      <p:to>
                                        <p:strVal val="visible"/>
                                      </p:to>
                                    </p:set>
                                    <p:animEffect transition="in" filter="blinds(horizontal)">
                                      <p:cBhvr>
                                        <p:cTn id="7" dur="500"/>
                                        <p:tgtEl>
                                          <p:spTgt spid="466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6951"/>
                                        </p:tgtEl>
                                        <p:attrNameLst>
                                          <p:attrName>style.visibility</p:attrName>
                                        </p:attrNameLst>
                                      </p:cBhvr>
                                      <p:to>
                                        <p:strVal val="visible"/>
                                      </p:to>
                                    </p:set>
                                    <p:animEffect transition="in" filter="blinds(horizontal)">
                                      <p:cBhvr>
                                        <p:cTn id="12" dur="500"/>
                                        <p:tgtEl>
                                          <p:spTgt spid="4669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6952"/>
                                        </p:tgtEl>
                                        <p:attrNameLst>
                                          <p:attrName>style.visibility</p:attrName>
                                        </p:attrNameLst>
                                      </p:cBhvr>
                                      <p:to>
                                        <p:strVal val="visible"/>
                                      </p:to>
                                    </p:set>
                                    <p:animEffect transition="in" filter="blinds(horizontal)">
                                      <p:cBhvr>
                                        <p:cTn id="17" dur="500"/>
                                        <p:tgtEl>
                                          <p:spTgt spid="466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6953"/>
                                        </p:tgtEl>
                                        <p:attrNameLst>
                                          <p:attrName>style.visibility</p:attrName>
                                        </p:attrNameLst>
                                      </p:cBhvr>
                                      <p:to>
                                        <p:strVal val="visible"/>
                                      </p:to>
                                    </p:set>
                                    <p:animEffect transition="in" filter="blinds(horizontal)">
                                      <p:cBhvr>
                                        <p:cTn id="22" dur="500"/>
                                        <p:tgtEl>
                                          <p:spTgt spid="466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0" grpId="0" animBg="1"/>
      <p:bldP spid="466951" grpId="0" animBg="1"/>
      <p:bldP spid="466952" grpId="0" animBg="1"/>
      <p:bldP spid="4669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5-</a:t>
            </a:r>
            <a:fld id="{82B7F105-FBB8-4263-AB21-B4BA8BA19EA5}" type="slidenum">
              <a:rPr lang="en-US"/>
              <a:pPr>
                <a:defRPr/>
              </a:pPr>
              <a:t>8</a:t>
            </a:fld>
            <a:endParaRPr lang="en-US"/>
          </a:p>
        </p:txBody>
      </p:sp>
      <p:sp>
        <p:nvSpPr>
          <p:cNvPr id="470018" name="Rectangle 2"/>
          <p:cNvSpPr>
            <a:spLocks noGrp="1" noChangeArrowheads="1"/>
          </p:cNvSpPr>
          <p:nvPr>
            <p:ph type="title"/>
          </p:nvPr>
        </p:nvSpPr>
        <p:spPr/>
        <p:txBody>
          <a:bodyPr/>
          <a:lstStyle/>
          <a:p>
            <a:pPr eaLnBrk="1" hangingPunct="1">
              <a:defRPr/>
            </a:pPr>
            <a:r>
              <a:rPr lang="en-US" dirty="0" smtClean="0"/>
              <a:t>Table One – Part A</a:t>
            </a:r>
          </a:p>
        </p:txBody>
      </p:sp>
      <p:sp>
        <p:nvSpPr>
          <p:cNvPr id="470019" name="Rectangle 3"/>
          <p:cNvSpPr>
            <a:spLocks noGrp="1" noChangeArrowheads="1"/>
          </p:cNvSpPr>
          <p:nvPr>
            <p:ph type="body" idx="1"/>
          </p:nvPr>
        </p:nvSpPr>
        <p:spPr>
          <a:xfrm>
            <a:off x="1143000" y="1600200"/>
            <a:ext cx="7772400" cy="4525963"/>
          </a:xfrm>
        </p:spPr>
        <p:txBody>
          <a:bodyPr/>
          <a:lstStyle/>
          <a:p>
            <a:pPr marL="692150" indent="-692150" defTabSz="173038" eaLnBrk="1" hangingPunct="1">
              <a:lnSpc>
                <a:spcPct val="90000"/>
              </a:lnSpc>
              <a:buFontTx/>
              <a:buAutoNum type="alphaUcPeriod"/>
              <a:tabLst>
                <a:tab pos="692150" algn="l"/>
              </a:tabLst>
              <a:defRPr/>
            </a:pPr>
            <a:r>
              <a:rPr lang="en-US" sz="3200" dirty="0" smtClean="0"/>
              <a:t>COMPARISON OF CONGRESSIONAL JURISDICTION FACTORS</a:t>
            </a:r>
          </a:p>
          <a:p>
            <a:pPr marL="457200" indent="-457200" defTabSz="173038" eaLnBrk="1" hangingPunct="1">
              <a:lnSpc>
                <a:spcPct val="90000"/>
              </a:lnSpc>
              <a:buFontTx/>
              <a:buNone/>
              <a:tabLst>
                <a:tab pos="457200" algn="l"/>
              </a:tabLst>
              <a:defRPr/>
            </a:pPr>
            <a:endParaRPr lang="en-US" sz="2800" dirty="0" smtClean="0"/>
          </a:p>
          <a:p>
            <a:pPr marL="457200" indent="-457200" defTabSz="173038" eaLnBrk="1" hangingPunct="1">
              <a:lnSpc>
                <a:spcPct val="90000"/>
              </a:lnSpc>
              <a:buFontTx/>
              <a:buNone/>
              <a:tabLst>
                <a:tab pos="457200" algn="l"/>
              </a:tabLst>
              <a:defRPr/>
            </a:pPr>
            <a:r>
              <a:rPr lang="en-US" sz="2400" u="sng" dirty="0" smtClean="0"/>
              <a:t>CHILD LABOR</a:t>
            </a:r>
            <a:r>
              <a:rPr lang="en-US" sz="2400" dirty="0" smtClean="0"/>
              <a:t>											</a:t>
            </a:r>
            <a:r>
              <a:rPr lang="en-US" sz="2400" u="sng" dirty="0" smtClean="0"/>
              <a:t>WOMEN AND VIOLENCE</a:t>
            </a:r>
          </a:p>
          <a:p>
            <a:pPr marL="457200" indent="-457200" defTabSz="173038" eaLnBrk="1" hangingPunct="1">
              <a:lnSpc>
                <a:spcPct val="90000"/>
              </a:lnSpc>
              <a:buFontTx/>
              <a:buAutoNum type="arabicPeriod"/>
              <a:tabLst>
                <a:tab pos="457200" algn="l"/>
              </a:tabLst>
              <a:defRPr/>
            </a:pPr>
            <a:r>
              <a:rPr lang="en-US" sz="2400" dirty="0" smtClean="0"/>
              <a:t>AWFUL; HORRIBLE				1.	AWFUL; HORRIBLE</a:t>
            </a:r>
          </a:p>
          <a:p>
            <a:pPr marL="457200" indent="-457200" defTabSz="173038" eaLnBrk="1" hangingPunct="1">
              <a:lnSpc>
                <a:spcPct val="90000"/>
              </a:lnSpc>
              <a:buFontTx/>
              <a:buAutoNum type="arabicPeriod"/>
              <a:tabLst>
                <a:tab pos="457200" algn="l"/>
              </a:tabLst>
              <a:defRPr/>
            </a:pPr>
            <a:r>
              <a:rPr lang="en-US" sz="2400" dirty="0" smtClean="0"/>
              <a:t>PERVASIVE										2.	PERVASIVE</a:t>
            </a:r>
          </a:p>
          <a:p>
            <a:pPr marL="457200" indent="-457200" defTabSz="173038" eaLnBrk="1" hangingPunct="1">
              <a:lnSpc>
                <a:spcPct val="90000"/>
              </a:lnSpc>
              <a:buFontTx/>
              <a:buAutoNum type="arabicPeriod"/>
              <a:tabLst>
                <a:tab pos="457200" algn="l"/>
              </a:tabLst>
              <a:defRPr/>
            </a:pPr>
            <a:r>
              <a:rPr lang="en-US" sz="2400" dirty="0" smtClean="0"/>
              <a:t>INSUFFICIENT								3.	INSUFFICIENT</a:t>
            </a:r>
          </a:p>
          <a:p>
            <a:pPr marL="457200" indent="-457200" defTabSz="173038" eaLnBrk="1" hangingPunct="1">
              <a:lnSpc>
                <a:spcPct val="90000"/>
              </a:lnSpc>
              <a:buFontTx/>
              <a:buNone/>
              <a:tabLst>
                <a:tab pos="457200" algn="l"/>
              </a:tabLst>
              <a:defRPr/>
            </a:pPr>
            <a:r>
              <a:rPr lang="en-US" sz="2400" dirty="0" smtClean="0"/>
              <a:t>		STATE ACTION									STATE ACTION</a:t>
            </a:r>
          </a:p>
          <a:p>
            <a:pPr marL="457200" indent="-457200" defTabSz="173038" eaLnBrk="1" hangingPunct="1">
              <a:lnSpc>
                <a:spcPct val="90000"/>
              </a:lnSpc>
              <a:buFontTx/>
              <a:buAutoNum type="arabicPeriod" startAt="4"/>
              <a:tabLst>
                <a:tab pos="457200" algn="l"/>
              </a:tabLst>
              <a:defRPr/>
            </a:pPr>
            <a:r>
              <a:rPr lang="en-US" sz="2400" dirty="0" smtClean="0"/>
              <a:t>BUSINESSES 									4.	MEN ARE DOING IT</a:t>
            </a:r>
          </a:p>
          <a:p>
            <a:pPr marL="457200" indent="-457200" defTabSz="173038" eaLnBrk="1" hangingPunct="1">
              <a:lnSpc>
                <a:spcPct val="90000"/>
              </a:lnSpc>
              <a:buFontTx/>
              <a:buNone/>
              <a:tabLst>
                <a:tab pos="457200" algn="l"/>
              </a:tabLst>
              <a:defRPr/>
            </a:pPr>
            <a:r>
              <a:rPr lang="en-US" sz="2400" dirty="0" smtClean="0"/>
              <a:t>		WERE DOING IT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blinds(horizontal)">
                                      <p:cBhvr>
                                        <p:cTn id="7" dur="500"/>
                                        <p:tgtEl>
                                          <p:spTgt spid="470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0019">
                                            <p:txEl>
                                              <p:pRg st="2" end="2"/>
                                            </p:txEl>
                                          </p:spTgt>
                                        </p:tgtEl>
                                        <p:attrNameLst>
                                          <p:attrName>style.visibility</p:attrName>
                                        </p:attrNameLst>
                                      </p:cBhvr>
                                      <p:to>
                                        <p:strVal val="visible"/>
                                      </p:to>
                                    </p:set>
                                    <p:animEffect transition="in" filter="blinds(horizontal)">
                                      <p:cBhvr>
                                        <p:cTn id="12" dur="500"/>
                                        <p:tgtEl>
                                          <p:spTgt spid="4700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0019">
                                            <p:txEl>
                                              <p:pRg st="3" end="3"/>
                                            </p:txEl>
                                          </p:spTgt>
                                        </p:tgtEl>
                                        <p:attrNameLst>
                                          <p:attrName>style.visibility</p:attrName>
                                        </p:attrNameLst>
                                      </p:cBhvr>
                                      <p:to>
                                        <p:strVal val="visible"/>
                                      </p:to>
                                    </p:set>
                                    <p:animEffect transition="in" filter="blinds(horizontal)">
                                      <p:cBhvr>
                                        <p:cTn id="17" dur="500"/>
                                        <p:tgtEl>
                                          <p:spTgt spid="4700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0019">
                                            <p:txEl>
                                              <p:pRg st="4" end="4"/>
                                            </p:txEl>
                                          </p:spTgt>
                                        </p:tgtEl>
                                        <p:attrNameLst>
                                          <p:attrName>style.visibility</p:attrName>
                                        </p:attrNameLst>
                                      </p:cBhvr>
                                      <p:to>
                                        <p:strVal val="visible"/>
                                      </p:to>
                                    </p:set>
                                    <p:animEffect transition="in" filter="blinds(horizontal)">
                                      <p:cBhvr>
                                        <p:cTn id="22" dur="500"/>
                                        <p:tgtEl>
                                          <p:spTgt spid="4700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70019">
                                            <p:txEl>
                                              <p:pRg st="5" end="5"/>
                                            </p:txEl>
                                          </p:spTgt>
                                        </p:tgtEl>
                                        <p:attrNameLst>
                                          <p:attrName>style.visibility</p:attrName>
                                        </p:attrNameLst>
                                      </p:cBhvr>
                                      <p:to>
                                        <p:strVal val="visible"/>
                                      </p:to>
                                    </p:set>
                                    <p:animEffect transition="in" filter="blinds(horizontal)">
                                      <p:cBhvr>
                                        <p:cTn id="27" dur="500"/>
                                        <p:tgtEl>
                                          <p:spTgt spid="470019">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70019">
                                            <p:txEl>
                                              <p:pRg st="6" end="6"/>
                                            </p:txEl>
                                          </p:spTgt>
                                        </p:tgtEl>
                                        <p:attrNameLst>
                                          <p:attrName>style.visibility</p:attrName>
                                        </p:attrNameLst>
                                      </p:cBhvr>
                                      <p:to>
                                        <p:strVal val="visible"/>
                                      </p:to>
                                    </p:set>
                                    <p:animEffect transition="in" filter="blinds(horizontal)">
                                      <p:cBhvr>
                                        <p:cTn id="30" dur="500"/>
                                        <p:tgtEl>
                                          <p:spTgt spid="470019">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70019">
                                            <p:txEl>
                                              <p:pRg st="7" end="7"/>
                                            </p:txEl>
                                          </p:spTgt>
                                        </p:tgtEl>
                                        <p:attrNameLst>
                                          <p:attrName>style.visibility</p:attrName>
                                        </p:attrNameLst>
                                      </p:cBhvr>
                                      <p:to>
                                        <p:strVal val="visible"/>
                                      </p:to>
                                    </p:set>
                                    <p:animEffect transition="in" filter="blinds(horizontal)">
                                      <p:cBhvr>
                                        <p:cTn id="35" dur="500"/>
                                        <p:tgtEl>
                                          <p:spTgt spid="470019">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70019">
                                            <p:txEl>
                                              <p:pRg st="8" end="8"/>
                                            </p:txEl>
                                          </p:spTgt>
                                        </p:tgtEl>
                                        <p:attrNameLst>
                                          <p:attrName>style.visibility</p:attrName>
                                        </p:attrNameLst>
                                      </p:cBhvr>
                                      <p:to>
                                        <p:strVal val="visible"/>
                                      </p:to>
                                    </p:set>
                                    <p:animEffect transition="in" filter="blinds(horizontal)">
                                      <p:cBhvr>
                                        <p:cTn id="38" dur="500"/>
                                        <p:tgtEl>
                                          <p:spTgt spid="470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MT Extra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1752</Words>
  <Application>Microsoft Office PowerPoint</Application>
  <PresentationFormat>On-screen Show (4:3)</PresentationFormat>
  <Paragraphs>321</Paragraphs>
  <Slides>37</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Marlett</vt:lpstr>
      <vt:lpstr>Times New Roman</vt:lpstr>
      <vt:lpstr>Times New Roman MT Extra Bold</vt:lpstr>
      <vt:lpstr>Default Design</vt:lpstr>
      <vt:lpstr>PowerPoint Presentation</vt:lpstr>
      <vt:lpstr>The U.S. Constitution</vt:lpstr>
      <vt:lpstr>The U.S. Constitution</vt:lpstr>
      <vt:lpstr>The U.S. Constitution</vt:lpstr>
      <vt:lpstr>The U.S. Constitution</vt:lpstr>
      <vt:lpstr>Role of Judicial Review</vt:lpstr>
      <vt:lpstr>Limits of Economic Regulation</vt:lpstr>
      <vt:lpstr>Limits of Economic Regulation</vt:lpstr>
      <vt:lpstr>Table One – Part A</vt:lpstr>
      <vt:lpstr>Table One – Part B</vt:lpstr>
      <vt:lpstr>Table Two</vt:lpstr>
      <vt:lpstr>Response to Razook Figure One</vt:lpstr>
      <vt:lpstr>Table Three</vt:lpstr>
      <vt:lpstr>Table Three (cont’d)</vt:lpstr>
      <vt:lpstr>Limits of Economic Regulation</vt:lpstr>
      <vt:lpstr>Limits of Economic Regulation</vt:lpstr>
      <vt:lpstr>Limits of Economic Regulation</vt:lpstr>
      <vt:lpstr>Limits of Economic Regulation</vt:lpstr>
      <vt:lpstr>Taxation of Business</vt:lpstr>
      <vt:lpstr>Taxation of Business</vt:lpstr>
      <vt:lpstr>Taxation of Business</vt:lpstr>
      <vt:lpstr>Taxation of Business</vt:lpstr>
      <vt:lpstr>State vs. Federal Regulation</vt:lpstr>
      <vt:lpstr>State vs. Federal Regulation</vt:lpstr>
      <vt:lpstr>State vs. Federal Regulation</vt:lpstr>
      <vt:lpstr>Bill of Rights</vt:lpstr>
      <vt:lpstr>Bill of Rights</vt:lpstr>
      <vt:lpstr>Bill of Rights</vt:lpstr>
      <vt:lpstr>Bill of Rights</vt:lpstr>
      <vt:lpstr>Eminent Domain</vt:lpstr>
      <vt:lpstr>Eminent Domain</vt:lpstr>
      <vt:lpstr>Eminent Domain </vt:lpstr>
      <vt:lpstr>Eminent Domain</vt:lpstr>
      <vt:lpstr>Procedural Due Process</vt:lpstr>
      <vt:lpstr>Substantive Due Process</vt:lpstr>
      <vt:lpstr>Equal Protection</vt:lpstr>
      <vt:lpstr>International Law and Constitutions</vt:lpstr>
    </vt:vector>
  </TitlesOfParts>
  <Company>UTB/TSC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Jennings 7th Ed.  Business-Legal Ethical Global</dc:title>
  <dc:creator>Joe Zavaletta</dc:creator>
  <cp:lastModifiedBy>Laurie</cp:lastModifiedBy>
  <cp:revision>131</cp:revision>
  <dcterms:created xsi:type="dcterms:W3CDTF">2005-02-05T01:05:54Z</dcterms:created>
  <dcterms:modified xsi:type="dcterms:W3CDTF">2015-08-07T18:26:07Z</dcterms:modified>
</cp:coreProperties>
</file>