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5"/>
  </p:notesMasterIdLst>
  <p:handoutMasterIdLst>
    <p:handoutMasterId r:id="rId26"/>
  </p:handoutMasterIdLst>
  <p:sldIdLst>
    <p:sldId id="284" r:id="rId2"/>
    <p:sldId id="259" r:id="rId3"/>
    <p:sldId id="260" r:id="rId4"/>
    <p:sldId id="261" r:id="rId5"/>
    <p:sldId id="262" r:id="rId6"/>
    <p:sldId id="264" r:id="rId7"/>
    <p:sldId id="265" r:id="rId8"/>
    <p:sldId id="276" r:id="rId9"/>
    <p:sldId id="263" r:id="rId10"/>
    <p:sldId id="279" r:id="rId11"/>
    <p:sldId id="285" r:id="rId12"/>
    <p:sldId id="281" r:id="rId13"/>
    <p:sldId id="282" r:id="rId14"/>
    <p:sldId id="267" r:id="rId15"/>
    <p:sldId id="283" r:id="rId16"/>
    <p:sldId id="269" r:id="rId17"/>
    <p:sldId id="270" r:id="rId18"/>
    <p:sldId id="277" r:id="rId19"/>
    <p:sldId id="272" r:id="rId20"/>
    <p:sldId id="278" r:id="rId21"/>
    <p:sldId id="273" r:id="rId22"/>
    <p:sldId id="274" r:id="rId23"/>
    <p:sldId id="275" r:id="rId24"/>
  </p:sldIdLst>
  <p:sldSz cx="9144000" cy="6858000" type="screen4x3"/>
  <p:notesSz cx="6858000" cy="9144000"/>
  <p:defaultTextStyle>
    <a:defPPr>
      <a:defRPr lang="en-US"/>
    </a:defPPr>
    <a:lvl1pPr algn="l" rtl="0" fontAlgn="base">
      <a:spcBef>
        <a:spcPct val="0"/>
      </a:spcBef>
      <a:spcAft>
        <a:spcPct val="0"/>
      </a:spcAft>
      <a:defRPr sz="5400" kern="1200">
        <a:solidFill>
          <a:schemeClr val="bg1"/>
        </a:solidFill>
        <a:latin typeface="Times New Roman MT Extra Bold"/>
        <a:ea typeface="+mn-ea"/>
        <a:cs typeface="Arial" pitchFamily="34" charset="0"/>
      </a:defRPr>
    </a:lvl1pPr>
    <a:lvl2pPr marL="457200" algn="l" rtl="0" fontAlgn="base">
      <a:spcBef>
        <a:spcPct val="0"/>
      </a:spcBef>
      <a:spcAft>
        <a:spcPct val="0"/>
      </a:spcAft>
      <a:defRPr sz="5400" kern="1200">
        <a:solidFill>
          <a:schemeClr val="bg1"/>
        </a:solidFill>
        <a:latin typeface="Times New Roman MT Extra Bold"/>
        <a:ea typeface="+mn-ea"/>
        <a:cs typeface="Arial" pitchFamily="34" charset="0"/>
      </a:defRPr>
    </a:lvl2pPr>
    <a:lvl3pPr marL="914400" algn="l" rtl="0" fontAlgn="base">
      <a:spcBef>
        <a:spcPct val="0"/>
      </a:spcBef>
      <a:spcAft>
        <a:spcPct val="0"/>
      </a:spcAft>
      <a:defRPr sz="5400" kern="1200">
        <a:solidFill>
          <a:schemeClr val="bg1"/>
        </a:solidFill>
        <a:latin typeface="Times New Roman MT Extra Bold"/>
        <a:ea typeface="+mn-ea"/>
        <a:cs typeface="Arial" pitchFamily="34" charset="0"/>
      </a:defRPr>
    </a:lvl3pPr>
    <a:lvl4pPr marL="1371600" algn="l" rtl="0" fontAlgn="base">
      <a:spcBef>
        <a:spcPct val="0"/>
      </a:spcBef>
      <a:spcAft>
        <a:spcPct val="0"/>
      </a:spcAft>
      <a:defRPr sz="5400" kern="1200">
        <a:solidFill>
          <a:schemeClr val="bg1"/>
        </a:solidFill>
        <a:latin typeface="Times New Roman MT Extra Bold"/>
        <a:ea typeface="+mn-ea"/>
        <a:cs typeface="Arial" pitchFamily="34" charset="0"/>
      </a:defRPr>
    </a:lvl4pPr>
    <a:lvl5pPr marL="1828800" algn="l" rtl="0" fontAlgn="base">
      <a:spcBef>
        <a:spcPct val="0"/>
      </a:spcBef>
      <a:spcAft>
        <a:spcPct val="0"/>
      </a:spcAft>
      <a:defRPr sz="5400" kern="1200">
        <a:solidFill>
          <a:schemeClr val="bg1"/>
        </a:solidFill>
        <a:latin typeface="Times New Roman MT Extra Bold"/>
        <a:ea typeface="+mn-ea"/>
        <a:cs typeface="Arial" pitchFamily="34" charset="0"/>
      </a:defRPr>
    </a:lvl5pPr>
    <a:lvl6pPr marL="2286000" algn="l" defTabSz="914400" rtl="0" eaLnBrk="1" latinLnBrk="0" hangingPunct="1">
      <a:defRPr sz="5400" kern="1200">
        <a:solidFill>
          <a:schemeClr val="bg1"/>
        </a:solidFill>
        <a:latin typeface="Times New Roman MT Extra Bold"/>
        <a:ea typeface="+mn-ea"/>
        <a:cs typeface="Arial" pitchFamily="34" charset="0"/>
      </a:defRPr>
    </a:lvl6pPr>
    <a:lvl7pPr marL="2743200" algn="l" defTabSz="914400" rtl="0" eaLnBrk="1" latinLnBrk="0" hangingPunct="1">
      <a:defRPr sz="5400" kern="1200">
        <a:solidFill>
          <a:schemeClr val="bg1"/>
        </a:solidFill>
        <a:latin typeface="Times New Roman MT Extra Bold"/>
        <a:ea typeface="+mn-ea"/>
        <a:cs typeface="Arial" pitchFamily="34" charset="0"/>
      </a:defRPr>
    </a:lvl7pPr>
    <a:lvl8pPr marL="3200400" algn="l" defTabSz="914400" rtl="0" eaLnBrk="1" latinLnBrk="0" hangingPunct="1">
      <a:defRPr sz="5400" kern="1200">
        <a:solidFill>
          <a:schemeClr val="bg1"/>
        </a:solidFill>
        <a:latin typeface="Times New Roman MT Extra Bold"/>
        <a:ea typeface="+mn-ea"/>
        <a:cs typeface="Arial" pitchFamily="34" charset="0"/>
      </a:defRPr>
    </a:lvl8pPr>
    <a:lvl9pPr marL="3657600" algn="l" defTabSz="914400" rtl="0" eaLnBrk="1" latinLnBrk="0" hangingPunct="1">
      <a:defRPr sz="5400" kern="1200">
        <a:solidFill>
          <a:schemeClr val="bg1"/>
        </a:solidFill>
        <a:latin typeface="Times New Roman MT Extra Bold"/>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666699"/>
    <a:srgbClr val="8768C6"/>
    <a:srgbClr val="613EA6"/>
    <a:srgbClr val="3346B1"/>
    <a:srgbClr val="221C22"/>
    <a:srgbClr val="D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0" autoAdjust="0"/>
    <p:restoredTop sz="94697" autoAdjust="0"/>
  </p:normalViewPr>
  <p:slideViewPr>
    <p:cSldViewPr>
      <p:cViewPr varScale="1">
        <p:scale>
          <a:sx n="70" d="100"/>
          <a:sy n="70" d="100"/>
        </p:scale>
        <p:origin x="1458" y="60"/>
      </p:cViewPr>
      <p:guideLst>
        <p:guide orient="horz" pos="2160"/>
        <p:guide pos="2880"/>
      </p:guideLst>
    </p:cSldViewPr>
  </p:slideViewPr>
  <p:outlineViewPr>
    <p:cViewPr>
      <p:scale>
        <a:sx n="33" d="100"/>
        <a:sy n="33" d="100"/>
      </p:scale>
      <p:origin x="0" y="927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6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effectLst/>
                <a:latin typeface="Arial" charset="0"/>
                <a:cs typeface="+mn-cs"/>
              </a:defRPr>
            </a:lvl1pPr>
          </a:lstStyle>
          <a:p>
            <a:pPr>
              <a:defRPr/>
            </a:pPr>
            <a:endParaRPr lang="en-US"/>
          </a:p>
        </p:txBody>
      </p:sp>
      <p:sp>
        <p:nvSpPr>
          <p:cNvPr id="5560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effectLst/>
                <a:latin typeface="Arial" charset="0"/>
                <a:cs typeface="+mn-cs"/>
              </a:defRPr>
            </a:lvl1pPr>
          </a:lstStyle>
          <a:p>
            <a:pPr>
              <a:defRPr/>
            </a:pPr>
            <a:endParaRPr lang="en-US"/>
          </a:p>
        </p:txBody>
      </p:sp>
      <p:sp>
        <p:nvSpPr>
          <p:cNvPr id="5560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effectLst/>
                <a:latin typeface="Arial" charset="0"/>
                <a:cs typeface="+mn-cs"/>
              </a:defRPr>
            </a:lvl1pPr>
          </a:lstStyle>
          <a:p>
            <a:pPr>
              <a:defRPr/>
            </a:pPr>
            <a:endParaRPr lang="en-US"/>
          </a:p>
        </p:txBody>
      </p:sp>
      <p:sp>
        <p:nvSpPr>
          <p:cNvPr id="5560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effectLst/>
                <a:latin typeface="Arial" charset="0"/>
                <a:cs typeface="+mn-cs"/>
              </a:defRPr>
            </a:lvl1pPr>
          </a:lstStyle>
          <a:p>
            <a:pPr>
              <a:defRPr/>
            </a:pPr>
            <a:fld id="{6993B4EF-3157-46B4-9791-DD57BC568D3B}" type="slidenum">
              <a:rPr lang="en-US"/>
              <a:pPr>
                <a:defRPr/>
              </a:pPr>
              <a:t>‹#›</a:t>
            </a:fld>
            <a:endParaRPr lang="en-US"/>
          </a:p>
        </p:txBody>
      </p:sp>
    </p:spTree>
    <p:extLst>
      <p:ext uri="{BB962C8B-B14F-4D97-AF65-F5344CB8AC3E}">
        <p14:creationId xmlns:p14="http://schemas.microsoft.com/office/powerpoint/2010/main" val="2963511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effectLst/>
                <a:latin typeface="Arial" charset="0"/>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effectLst/>
                <a:latin typeface="Arial" charset="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effectLst/>
                <a:latin typeface="Arial"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effectLst/>
                <a:latin typeface="Arial" charset="0"/>
                <a:cs typeface="+mn-cs"/>
              </a:defRPr>
            </a:lvl1pPr>
          </a:lstStyle>
          <a:p>
            <a:pPr>
              <a:defRPr/>
            </a:pPr>
            <a:fld id="{0CD712FC-A175-403C-8F54-F9E9B1D9D46F}" type="slidenum">
              <a:rPr lang="en-US"/>
              <a:pPr>
                <a:defRPr/>
              </a:pPr>
              <a:t>‹#›</a:t>
            </a:fld>
            <a:endParaRPr lang="en-US"/>
          </a:p>
        </p:txBody>
      </p:sp>
    </p:spTree>
    <p:extLst>
      <p:ext uri="{BB962C8B-B14F-4D97-AF65-F5344CB8AC3E}">
        <p14:creationId xmlns:p14="http://schemas.microsoft.com/office/powerpoint/2010/main" val="32521221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26628" name="Slide Number Placeholder 3"/>
          <p:cNvSpPr>
            <a:spLocks noGrp="1"/>
          </p:cNvSpPr>
          <p:nvPr>
            <p:ph type="sldNum" sz="quarter" idx="5"/>
          </p:nvPr>
        </p:nvSpPr>
        <p:spPr/>
        <p:txBody>
          <a:bodyPr/>
          <a:lstStyle/>
          <a:p>
            <a:pPr>
              <a:defRPr/>
            </a:pPr>
            <a:fld id="{15114157-1C3F-4D35-84A6-E527203AEA1C}" type="slidenum">
              <a:rPr lang="en-US" smtClean="0">
                <a:latin typeface="Arial" pitchFamily="34" charset="0"/>
              </a:rPr>
              <a:pPr>
                <a:defRPr/>
              </a:pPr>
              <a:t>0</a:t>
            </a:fld>
            <a:endParaRPr lang="en-US" smtClean="0">
              <a:latin typeface="Arial" pitchFamily="34" charset="0"/>
            </a:endParaRPr>
          </a:p>
        </p:txBody>
      </p:sp>
    </p:spTree>
    <p:extLst>
      <p:ext uri="{BB962C8B-B14F-4D97-AF65-F5344CB8AC3E}">
        <p14:creationId xmlns:p14="http://schemas.microsoft.com/office/powerpoint/2010/main" val="4019679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pPr>
              <a:defRPr/>
            </a:pPr>
            <a:fld id="{3EBDE8BA-ACC6-49C9-912B-BFBDB550927A}" type="slidenum">
              <a:rPr lang="en-US" smtClean="0">
                <a:latin typeface="Arial" pitchFamily="34" charset="0"/>
              </a:rPr>
              <a:pPr>
                <a:defRPr/>
              </a:pPr>
              <a:t>15</a:t>
            </a:fld>
            <a:endParaRPr lang="en-US" smtClean="0">
              <a:latin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7498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EFD7B687-A499-459D-B278-BBC4D404759F}" type="slidenum">
              <a:rPr lang="en-US" smtClean="0">
                <a:latin typeface="Arial" pitchFamily="34" charset="0"/>
              </a:rPr>
              <a:pPr>
                <a:defRPr/>
              </a:pPr>
              <a:t>16</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021619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785D774E-F260-4765-B3B8-4A33610C18D6}" type="slidenum">
              <a:rPr lang="en-US" smtClean="0">
                <a:latin typeface="Arial" pitchFamily="34" charset="0"/>
              </a:rPr>
              <a:pPr>
                <a:defRPr/>
              </a:pPr>
              <a:t>18</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475661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7224DFF5-C8F2-4A33-A0B1-D3C3106E0FB0}" type="slidenum">
              <a:rPr lang="en-US" smtClean="0">
                <a:latin typeface="Arial" pitchFamily="34" charset="0"/>
              </a:rPr>
              <a:pPr>
                <a:defRPr/>
              </a:pPr>
              <a:t>20</a:t>
            </a:fld>
            <a:endParaRPr lang="en-US" smtClean="0">
              <a:latin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388522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9D57C51A-DB0B-4885-A323-4354EBE263B3}" type="slidenum">
              <a:rPr lang="en-US" smtClean="0">
                <a:latin typeface="Arial" pitchFamily="34" charset="0"/>
              </a:rPr>
              <a:pPr>
                <a:defRPr/>
              </a:pPr>
              <a:t>21</a:t>
            </a:fld>
            <a:endParaRPr lang="en-US" smtClean="0">
              <a:latin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842835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DDD3C2A4-0FC0-4107-9AFB-F876BE475166}" type="slidenum">
              <a:rPr lang="en-US" smtClean="0">
                <a:latin typeface="Arial" pitchFamily="34" charset="0"/>
              </a:rPr>
              <a:pPr>
                <a:defRPr/>
              </a:pPr>
              <a:t>22</a:t>
            </a:fld>
            <a:endParaRPr lang="en-US" smtClean="0">
              <a:latin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043345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p:txBody>
          <a:bodyPr/>
          <a:lstStyle/>
          <a:p>
            <a:pPr>
              <a:defRPr/>
            </a:pPr>
            <a:fld id="{56F8E1D6-2912-4A3C-A35A-3B4279A6A1D5}" type="slidenum">
              <a:rPr lang="en-US" smtClean="0">
                <a:latin typeface="Arial" pitchFamily="34" charset="0"/>
              </a:rPr>
              <a:pPr>
                <a:defRPr/>
              </a:pPr>
              <a:t>1</a:t>
            </a:fld>
            <a:endParaRPr lang="en-US" smtClean="0">
              <a:latin typeface="Arial"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796403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p:txBody>
          <a:bodyPr/>
          <a:lstStyle/>
          <a:p>
            <a:pPr>
              <a:defRPr/>
            </a:pPr>
            <a:fld id="{51CB92F5-B97E-45A6-9426-79DA313187C8}" type="slidenum">
              <a:rPr lang="en-US" smtClean="0">
                <a:latin typeface="Arial" pitchFamily="34" charset="0"/>
              </a:rPr>
              <a:pPr>
                <a:defRPr/>
              </a:pPr>
              <a:t>2</a:t>
            </a:fld>
            <a:endParaRPr lang="en-US" smtClean="0">
              <a:latin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65567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p:txBody>
          <a:bodyPr/>
          <a:lstStyle/>
          <a:p>
            <a:pPr>
              <a:defRPr/>
            </a:pPr>
            <a:fld id="{B28AC946-EA8A-4F38-8380-26080EB10364}" type="slidenum">
              <a:rPr lang="en-US" smtClean="0">
                <a:latin typeface="Arial" pitchFamily="34" charset="0"/>
              </a:rPr>
              <a:pPr>
                <a:defRPr/>
              </a:pPr>
              <a:t>3</a:t>
            </a:fld>
            <a:endParaRPr lang="en-US" smtClean="0">
              <a:latin typeface="Arial"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216858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p:txBody>
          <a:bodyPr/>
          <a:lstStyle/>
          <a:p>
            <a:pPr>
              <a:defRPr/>
            </a:pPr>
            <a:fld id="{DB8420F3-2356-467A-9445-0148E65A4BC6}" type="slidenum">
              <a:rPr lang="en-US" smtClean="0">
                <a:latin typeface="Arial" pitchFamily="34" charset="0"/>
              </a:rPr>
              <a:pPr>
                <a:defRPr/>
              </a:pPr>
              <a:t>4</a:t>
            </a:fld>
            <a:endParaRPr lang="en-US" smtClean="0">
              <a:latin typeface="Arial"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522547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2BD76636-5103-42EA-8909-0A09F9E638FF}" type="slidenum">
              <a:rPr lang="en-US" smtClean="0">
                <a:latin typeface="Arial" pitchFamily="34" charset="0"/>
              </a:rPr>
              <a:pPr>
                <a:defRPr/>
              </a:pPr>
              <a:t>5</a:t>
            </a:fld>
            <a:endParaRPr lang="en-US" smtClean="0">
              <a:latin typeface="Arial"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547347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pPr>
              <a:defRPr/>
            </a:pPr>
            <a:fld id="{5F9B673B-4768-4518-B17B-4EE347ADCC1B}" type="slidenum">
              <a:rPr lang="en-US" smtClean="0">
                <a:latin typeface="Arial" pitchFamily="34" charset="0"/>
              </a:rPr>
              <a:pPr>
                <a:defRPr/>
              </a:pPr>
              <a:t>6</a:t>
            </a:fld>
            <a:endParaRPr lang="en-US" smtClean="0">
              <a:latin typeface="Arial"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21197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50C45FB5-DBFC-4E3C-BE91-862F5F3A56A3}" type="slidenum">
              <a:rPr lang="en-US" smtClean="0">
                <a:latin typeface="Arial" pitchFamily="34" charset="0"/>
              </a:rPr>
              <a:pPr>
                <a:defRPr/>
              </a:pPr>
              <a:t>8</a:t>
            </a:fld>
            <a:endParaRPr lang="en-US" smtClean="0">
              <a:latin typeface="Arial"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29968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CEF48DF8-00A4-4ECD-82FF-9EEA10D39864}" type="slidenum">
              <a:rPr lang="en-US" smtClean="0">
                <a:latin typeface="Arial" pitchFamily="34" charset="0"/>
              </a:rPr>
              <a:pPr>
                <a:defRPr/>
              </a:pPr>
              <a:t>13</a:t>
            </a:fld>
            <a:endParaRPr lang="en-US" smtClean="0">
              <a:latin typeface="Arial"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67534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7-</a:t>
            </a:r>
            <a:fld id="{D860CA9F-0659-4B16-901C-B364DBF219C0}" type="slidenum">
              <a:rPr lang="en-US"/>
              <a:pPr>
                <a:defRPr/>
              </a:pPr>
              <a:t>‹#›</a:t>
            </a:fld>
            <a:endParaRPr lang="en-US"/>
          </a:p>
        </p:txBody>
      </p:sp>
    </p:spTree>
    <p:extLst>
      <p:ext uri="{BB962C8B-B14F-4D97-AF65-F5344CB8AC3E}">
        <p14:creationId xmlns:p14="http://schemas.microsoft.com/office/powerpoint/2010/main" val="761704130"/>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7-</a:t>
            </a:r>
            <a:fld id="{6D8D8C96-8F52-4C98-903D-FD76F9EE9A6E}" type="slidenum">
              <a:rPr lang="en-US"/>
              <a:pPr>
                <a:defRPr/>
              </a:pPr>
              <a:t>‹#›</a:t>
            </a:fld>
            <a:endParaRPr lang="en-US"/>
          </a:p>
        </p:txBody>
      </p:sp>
    </p:spTree>
    <p:extLst>
      <p:ext uri="{BB962C8B-B14F-4D97-AF65-F5344CB8AC3E}">
        <p14:creationId xmlns:p14="http://schemas.microsoft.com/office/powerpoint/2010/main" val="2092109146"/>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74638"/>
            <a:ext cx="20193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9055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7-</a:t>
            </a:r>
            <a:fld id="{F1350D56-6C06-4DCB-8B06-5B17C0AD3ACC}" type="slidenum">
              <a:rPr lang="en-US"/>
              <a:pPr>
                <a:defRPr/>
              </a:pPr>
              <a:t>‹#›</a:t>
            </a:fld>
            <a:endParaRPr lang="en-US"/>
          </a:p>
        </p:txBody>
      </p:sp>
    </p:spTree>
    <p:extLst>
      <p:ext uri="{BB962C8B-B14F-4D97-AF65-F5344CB8AC3E}">
        <p14:creationId xmlns:p14="http://schemas.microsoft.com/office/powerpoint/2010/main" val="4128700460"/>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7-</a:t>
            </a:r>
            <a:fld id="{8EE19582-0E62-49B5-9501-E4E934CE0849}" type="slidenum">
              <a:rPr lang="en-US"/>
              <a:pPr>
                <a:defRPr/>
              </a:pPr>
              <a:t>‹#›</a:t>
            </a:fld>
            <a:endParaRPr lang="en-US"/>
          </a:p>
        </p:txBody>
      </p:sp>
    </p:spTree>
    <p:extLst>
      <p:ext uri="{BB962C8B-B14F-4D97-AF65-F5344CB8AC3E}">
        <p14:creationId xmlns:p14="http://schemas.microsoft.com/office/powerpoint/2010/main" val="1619761032"/>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7-</a:t>
            </a:r>
            <a:fld id="{4BEAEE47-F685-4D5E-AFCA-22B1C90FBE41}" type="slidenum">
              <a:rPr lang="en-US"/>
              <a:pPr>
                <a:defRPr/>
              </a:pPr>
              <a:t>‹#›</a:t>
            </a:fld>
            <a:endParaRPr lang="en-US"/>
          </a:p>
        </p:txBody>
      </p:sp>
    </p:spTree>
    <p:extLst>
      <p:ext uri="{BB962C8B-B14F-4D97-AF65-F5344CB8AC3E}">
        <p14:creationId xmlns:p14="http://schemas.microsoft.com/office/powerpoint/2010/main" val="98801986"/>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a:t>7-</a:t>
            </a:r>
            <a:fld id="{76254629-FEA8-42AF-B48A-423BF8D745B1}" type="slidenum">
              <a:rPr lang="en-US"/>
              <a:pPr>
                <a:defRPr/>
              </a:pPr>
              <a:t>‹#›</a:t>
            </a:fld>
            <a:endParaRPr lang="en-US"/>
          </a:p>
        </p:txBody>
      </p:sp>
    </p:spTree>
    <p:extLst>
      <p:ext uri="{BB962C8B-B14F-4D97-AF65-F5344CB8AC3E}">
        <p14:creationId xmlns:p14="http://schemas.microsoft.com/office/powerpoint/2010/main" val="172473976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a:t>7-</a:t>
            </a:r>
            <a:fld id="{FF264A66-D3FC-4470-A5B4-AA404B48F18E}" type="slidenum">
              <a:rPr lang="en-US"/>
              <a:pPr>
                <a:defRPr/>
              </a:pPr>
              <a:t>‹#›</a:t>
            </a:fld>
            <a:endParaRPr lang="en-US"/>
          </a:p>
        </p:txBody>
      </p:sp>
    </p:spTree>
    <p:extLst>
      <p:ext uri="{BB962C8B-B14F-4D97-AF65-F5344CB8AC3E}">
        <p14:creationId xmlns:p14="http://schemas.microsoft.com/office/powerpoint/2010/main" val="3859665488"/>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a:t>7-</a:t>
            </a:r>
            <a:fld id="{4F8BF5B6-F5A9-4243-9CF8-9304CCDCF0CF}" type="slidenum">
              <a:rPr lang="en-US"/>
              <a:pPr>
                <a:defRPr/>
              </a:pPr>
              <a:t>‹#›</a:t>
            </a:fld>
            <a:endParaRPr lang="en-US"/>
          </a:p>
        </p:txBody>
      </p:sp>
    </p:spTree>
    <p:extLst>
      <p:ext uri="{BB962C8B-B14F-4D97-AF65-F5344CB8AC3E}">
        <p14:creationId xmlns:p14="http://schemas.microsoft.com/office/powerpoint/2010/main" val="400402826"/>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a:t>7-</a:t>
            </a:r>
            <a:fld id="{C2B10C53-C752-4C4B-A881-BF0FE8B8082D}" type="slidenum">
              <a:rPr lang="en-US"/>
              <a:pPr>
                <a:defRPr/>
              </a:pPr>
              <a:t>‹#›</a:t>
            </a:fld>
            <a:endParaRPr lang="en-US"/>
          </a:p>
        </p:txBody>
      </p:sp>
    </p:spTree>
    <p:extLst>
      <p:ext uri="{BB962C8B-B14F-4D97-AF65-F5344CB8AC3E}">
        <p14:creationId xmlns:p14="http://schemas.microsoft.com/office/powerpoint/2010/main" val="305518878"/>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7-</a:t>
            </a:r>
            <a:fld id="{143D71C7-595D-4794-88BF-4C6317E97416}" type="slidenum">
              <a:rPr lang="en-US"/>
              <a:pPr>
                <a:defRPr/>
              </a:pPr>
              <a:t>‹#›</a:t>
            </a:fld>
            <a:endParaRPr lang="en-US"/>
          </a:p>
        </p:txBody>
      </p:sp>
    </p:spTree>
    <p:extLst>
      <p:ext uri="{BB962C8B-B14F-4D97-AF65-F5344CB8AC3E}">
        <p14:creationId xmlns:p14="http://schemas.microsoft.com/office/powerpoint/2010/main" val="87582426"/>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7-</a:t>
            </a:r>
            <a:fld id="{75D6AF7F-5DD1-449E-90E8-47414EC7C93B}" type="slidenum">
              <a:rPr lang="en-US"/>
              <a:pPr>
                <a:defRPr/>
              </a:pPr>
              <a:t>‹#›</a:t>
            </a:fld>
            <a:endParaRPr lang="en-US"/>
          </a:p>
        </p:txBody>
      </p:sp>
    </p:spTree>
    <p:extLst>
      <p:ext uri="{BB962C8B-B14F-4D97-AF65-F5344CB8AC3E}">
        <p14:creationId xmlns:p14="http://schemas.microsoft.com/office/powerpoint/2010/main" val="3300196773"/>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46B1"/>
        </a:solidFill>
        <a:effectLst/>
      </p:bgPr>
    </p:bg>
    <p:spTree>
      <p:nvGrpSpPr>
        <p:cNvPr id="1" name=""/>
        <p:cNvGrpSpPr/>
        <p:nvPr/>
      </p:nvGrpSpPr>
      <p:grpSpPr>
        <a:xfrm>
          <a:off x="0" y="0"/>
          <a:ext cx="0" cy="0"/>
          <a:chOff x="0" y="0"/>
          <a:chExt cx="0" cy="0"/>
        </a:xfrm>
      </p:grpSpPr>
      <p:pic>
        <p:nvPicPr>
          <p:cNvPr id="1026" name="Picture 2" descr="C:\Users\Kris\Pictures\Jennings_BLEG_Cvr.jpg"/>
          <p:cNvPicPr>
            <a:picLocks noChangeAspect="1" noChangeArrowheads="1"/>
          </p:cNvPicPr>
          <p:nvPr userDrawn="1"/>
        </p:nvPicPr>
        <p:blipFill>
          <a:blip r:embed="rId13">
            <a:extLst>
              <a:ext uri="{28A0092B-C50C-407E-A947-70E740481C1C}">
                <a14:useLocalDpi xmlns:a14="http://schemas.microsoft.com/office/drawing/2010/main" val="0"/>
              </a:ext>
            </a:extLst>
          </a:blip>
          <a:srcRect l="79167"/>
          <a:stretch>
            <a:fillRect/>
          </a:stretch>
        </p:blipFill>
        <p:spPr bwMode="auto">
          <a:xfrm>
            <a:off x="0" y="0"/>
            <a:ext cx="990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
          <p:cNvSpPr>
            <a:spLocks noChangeArrowheads="1"/>
          </p:cNvSpPr>
          <p:nvPr userDrawn="1"/>
        </p:nvSpPr>
        <p:spPr bwMode="auto">
          <a:xfrm>
            <a:off x="949325" y="0"/>
            <a:ext cx="8194675" cy="6858000"/>
          </a:xfrm>
          <a:prstGeom prst="rect">
            <a:avLst/>
          </a:prstGeom>
          <a:solidFill>
            <a:schemeClr val="tx2"/>
          </a:solidFill>
          <a:ln w="9525">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Times New Roman MT Extra Bold" pitchFamily="18" charset="0"/>
              <a:cs typeface="+mn-cs"/>
            </a:endParaRPr>
          </a:p>
        </p:txBody>
      </p:sp>
      <p:sp>
        <p:nvSpPr>
          <p:cNvPr id="1028" name="Rectangle 3"/>
          <p:cNvSpPr>
            <a:spLocks noGrp="1" noChangeArrowheads="1"/>
          </p:cNvSpPr>
          <p:nvPr>
            <p:ph type="body" idx="1"/>
          </p:nvPr>
        </p:nvSpPr>
        <p:spPr bwMode="auto">
          <a:xfrm>
            <a:off x="1066800" y="1600200"/>
            <a:ext cx="7620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3505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2400">
                <a:effectLst/>
                <a:latin typeface="+mn-lt"/>
                <a:cs typeface="+mn-cs"/>
              </a:defRPr>
            </a:lvl1pPr>
          </a:lstStyle>
          <a:p>
            <a:pPr>
              <a:defRPr/>
            </a:pPr>
            <a:r>
              <a:rPr lang="en-US"/>
              <a:t>7-</a:t>
            </a:r>
            <a:fld id="{341D8BFC-97B9-45FA-AD70-1B068AB9CAE0}" type="slidenum">
              <a:rPr lang="en-US"/>
              <a:pPr>
                <a:defRPr/>
              </a:pPr>
              <a:t>‹#›</a:t>
            </a:fld>
            <a:endParaRPr lang="en-US"/>
          </a:p>
        </p:txBody>
      </p:sp>
      <p:sp>
        <p:nvSpPr>
          <p:cNvPr id="1036" name="Rectangle 12"/>
          <p:cNvSpPr>
            <a:spLocks noChangeArrowheads="1"/>
          </p:cNvSpPr>
          <p:nvPr userDrawn="1"/>
        </p:nvSpPr>
        <p:spPr bwMode="auto">
          <a:xfrm>
            <a:off x="6248400" y="6405563"/>
            <a:ext cx="2895600" cy="508000"/>
          </a:xfrm>
          <a:prstGeom prst="rect">
            <a:avLst/>
          </a:prstGeom>
          <a:noFill/>
          <a:ln w="63500">
            <a:noFill/>
            <a:miter lim="800000"/>
            <a:headEnd/>
            <a:tailEnd/>
          </a:ln>
          <a:effectLst/>
        </p:spPr>
        <p:txBody>
          <a:bodyPr lIns="92075" tIns="46038" rIns="92075" bIns="46038" anchor="ctr">
            <a:spAutoFit/>
          </a:bodyPr>
          <a:lstStyle/>
          <a:p>
            <a:pPr eaLnBrk="0" hangingPunct="0">
              <a:spcBef>
                <a:spcPct val="50000"/>
              </a:spcBef>
              <a:buClr>
                <a:schemeClr val="accent1"/>
              </a:buClr>
              <a:buSzPct val="75000"/>
              <a:buFont typeface="Marlett" pitchFamily="2" charset="2"/>
              <a:buNone/>
              <a:defRPr/>
            </a:pPr>
            <a:r>
              <a:rPr lang="en-US" sz="900" dirty="0">
                <a:latin typeface="Arial" charset="0"/>
                <a:cs typeface="+mn-cs"/>
              </a:rPr>
              <a:t>© 2015 </a:t>
            </a:r>
            <a:r>
              <a:rPr lang="en-US" sz="900" dirty="0" err="1">
                <a:latin typeface="Arial" charset="0"/>
                <a:cs typeface="+mn-cs"/>
              </a:rPr>
              <a:t>Cengage</a:t>
            </a:r>
            <a:r>
              <a:rPr lang="en-US" sz="900" dirty="0">
                <a:latin typeface="Arial" charset="0"/>
                <a:cs typeface="+mn-cs"/>
              </a:rPr>
              <a:t> Learning.  All Rights Reserved.  May not be scanned, copied or duplicated, or posted to a publicly accessible website, in whole or in part.</a:t>
            </a:r>
          </a:p>
        </p:txBody>
      </p:sp>
      <p:sp>
        <p:nvSpPr>
          <p:cNvPr id="2" name="Rectangle 2"/>
          <p:cNvSpPr>
            <a:spLocks noGrp="1" noChangeArrowheads="1"/>
          </p:cNvSpPr>
          <p:nvPr>
            <p:ph type="title"/>
          </p:nvPr>
        </p:nvSpPr>
        <p:spPr bwMode="auto">
          <a:xfrm>
            <a:off x="609600" y="228600"/>
            <a:ext cx="8077200" cy="1173163"/>
          </a:xfrm>
          <a:prstGeom prst="rect">
            <a:avLst/>
          </a:prstGeom>
          <a:solidFill>
            <a:srgbClr val="FF9999"/>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r"/>
  </p:transition>
  <p:hf hdr="0" ftr="0" dt="0"/>
  <p:txStyles>
    <p:titleStyle>
      <a:lvl1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2pPr>
      <a:lvl3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3pPr>
      <a:lvl4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4pPr>
      <a:lvl5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5pPr>
      <a:lvl6pPr marL="4572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6pPr>
      <a:lvl7pPr marL="9144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7pPr>
      <a:lvl8pPr marL="13716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8pPr>
      <a:lvl9pPr marL="18288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9pPr>
    </p:titleStyle>
    <p:bodyStyle>
      <a:lvl1pPr marL="342900" indent="-342900" algn="l" rtl="0" eaLnBrk="0" fontAlgn="base" hangingPunct="0">
        <a:spcBef>
          <a:spcPct val="20000"/>
        </a:spcBef>
        <a:spcAft>
          <a:spcPct val="0"/>
        </a:spcAft>
        <a:buChar char="•"/>
        <a:defRPr sz="3600">
          <a:solidFill>
            <a:schemeClr val="bg1"/>
          </a:solidFill>
          <a:latin typeface="+mn-lt"/>
          <a:ea typeface="+mn-ea"/>
          <a:cs typeface="+mn-cs"/>
        </a:defRPr>
      </a:lvl1pPr>
      <a:lvl2pPr marL="742950" indent="-285750" algn="l" rtl="0" eaLnBrk="0" fontAlgn="base" hangingPunct="0">
        <a:spcBef>
          <a:spcPct val="20000"/>
        </a:spcBef>
        <a:spcAft>
          <a:spcPct val="0"/>
        </a:spcAft>
        <a:buChar char="–"/>
        <a:defRPr sz="3200">
          <a:solidFill>
            <a:schemeClr val="bg1"/>
          </a:solidFill>
          <a:latin typeface="+mn-lt"/>
        </a:defRPr>
      </a:lvl2pPr>
      <a:lvl3pPr marL="1143000" indent="-228600" algn="l" rtl="0" eaLnBrk="0" fontAlgn="base" hangingPunct="0">
        <a:spcBef>
          <a:spcPct val="20000"/>
        </a:spcBef>
        <a:spcAft>
          <a:spcPct val="0"/>
        </a:spcAft>
        <a:buChar char="•"/>
        <a:defRPr sz="2800">
          <a:solidFill>
            <a:schemeClr val="bg1"/>
          </a:solidFill>
          <a:latin typeface="+mn-lt"/>
        </a:defRPr>
      </a:lvl3pPr>
      <a:lvl4pPr marL="1600200" indent="-228600" algn="l" rtl="0" eaLnBrk="0" fontAlgn="base" hangingPunct="0">
        <a:spcBef>
          <a:spcPct val="20000"/>
        </a:spcBef>
        <a:spcAft>
          <a:spcPct val="0"/>
        </a:spcAft>
        <a:buChar char="–"/>
        <a:defRPr sz="2400">
          <a:solidFill>
            <a:schemeClr val="bg1"/>
          </a:solidFill>
          <a:latin typeface="+mn-lt"/>
        </a:defRPr>
      </a:lvl4pPr>
      <a:lvl5pPr marL="2057400" indent="-228600" algn="l" rtl="0" eaLnBrk="0" fontAlgn="base" hangingPunct="0">
        <a:spcBef>
          <a:spcPct val="20000"/>
        </a:spcBef>
        <a:spcAft>
          <a:spcPct val="0"/>
        </a:spcAft>
        <a:buChar char="»"/>
        <a:defRPr sz="2400">
          <a:solidFill>
            <a:schemeClr val="bg1"/>
          </a:solidFill>
          <a:latin typeface="+mn-lt"/>
        </a:defRPr>
      </a:lvl5pPr>
      <a:lvl6pPr marL="2514600" indent="-228600" algn="l" rtl="0" fontAlgn="base">
        <a:spcBef>
          <a:spcPct val="20000"/>
        </a:spcBef>
        <a:spcAft>
          <a:spcPct val="0"/>
        </a:spcAft>
        <a:buChar char="»"/>
        <a:defRPr sz="2400">
          <a:solidFill>
            <a:schemeClr val="bg1"/>
          </a:solidFill>
          <a:latin typeface="+mn-lt"/>
        </a:defRPr>
      </a:lvl6pPr>
      <a:lvl7pPr marL="2971800" indent="-228600" algn="l" rtl="0" fontAlgn="base">
        <a:spcBef>
          <a:spcPct val="20000"/>
        </a:spcBef>
        <a:spcAft>
          <a:spcPct val="0"/>
        </a:spcAft>
        <a:buChar char="»"/>
        <a:defRPr sz="2400">
          <a:solidFill>
            <a:schemeClr val="bg1"/>
          </a:solidFill>
          <a:latin typeface="+mn-lt"/>
        </a:defRPr>
      </a:lvl7pPr>
      <a:lvl8pPr marL="3429000" indent="-228600" algn="l" rtl="0" fontAlgn="base">
        <a:spcBef>
          <a:spcPct val="20000"/>
        </a:spcBef>
        <a:spcAft>
          <a:spcPct val="0"/>
        </a:spcAft>
        <a:buChar char="»"/>
        <a:defRPr sz="2400">
          <a:solidFill>
            <a:schemeClr val="bg1"/>
          </a:solidFill>
          <a:latin typeface="+mn-lt"/>
        </a:defRPr>
      </a:lvl8pPr>
      <a:lvl9pPr marL="3886200" indent="-228600" algn="l" rtl="0" fontAlgn="base">
        <a:spcBef>
          <a:spcPct val="20000"/>
        </a:spcBef>
        <a:spcAft>
          <a:spcPct val="0"/>
        </a:spcAft>
        <a:buChar char="»"/>
        <a:defRPr sz="2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600200" y="4038600"/>
            <a:ext cx="7086600" cy="2057400"/>
          </a:xfrm>
        </p:spPr>
        <p:txBody>
          <a:bodyPr/>
          <a:lstStyle/>
          <a:p>
            <a:pPr eaLnBrk="1" hangingPunct="1">
              <a:spcBef>
                <a:spcPct val="0"/>
              </a:spcBef>
            </a:pPr>
            <a:r>
              <a:rPr lang="en-US" altLang="en-US" sz="4800" b="1" smtClean="0"/>
              <a:t>Chapter 7 </a:t>
            </a:r>
            <a:br>
              <a:rPr lang="en-US" altLang="en-US" sz="4800" b="1" smtClean="0"/>
            </a:br>
            <a:r>
              <a:rPr lang="en-US" altLang="en-US" sz="4800" b="1" smtClean="0"/>
              <a:t>International Law</a:t>
            </a:r>
          </a:p>
        </p:txBody>
      </p:sp>
      <p:sp>
        <p:nvSpPr>
          <p:cNvPr id="2" name="Text Box 11"/>
          <p:cNvSpPr txBox="1">
            <a:spLocks noChangeArrowheads="1"/>
          </p:cNvSpPr>
          <p:nvPr/>
        </p:nvSpPr>
        <p:spPr bwMode="auto">
          <a:xfrm>
            <a:off x="1524000" y="2590800"/>
            <a:ext cx="4419600" cy="830263"/>
          </a:xfrm>
          <a:prstGeom prst="rect">
            <a:avLst/>
          </a:prstGeom>
          <a:noFill/>
          <a:ln w="9525">
            <a:noFill/>
            <a:miter lim="800000"/>
            <a:headEnd/>
            <a:tailEnd/>
          </a:ln>
        </p:spPr>
        <p:txBody>
          <a:bodyPr>
            <a:spAutoFit/>
          </a:bodyPr>
          <a:lstStyle/>
          <a:p>
            <a:pPr>
              <a:spcBef>
                <a:spcPct val="50000"/>
              </a:spcBef>
              <a:defRPr/>
            </a:pPr>
            <a:r>
              <a:rPr lang="en-US" sz="2400" i="1">
                <a:effectLst>
                  <a:outerShdw blurRad="38100" dist="38100" dir="2700000" algn="tl">
                    <a:srgbClr val="000000">
                      <a:alpha val="43137"/>
                    </a:srgbClr>
                  </a:outerShdw>
                </a:effectLst>
                <a:latin typeface="Times New Roman" pitchFamily="18" charset="0"/>
                <a:cs typeface="+mn-cs"/>
              </a:rPr>
              <a:t>Its Legal, Ethical, and </a:t>
            </a:r>
            <a:br>
              <a:rPr lang="en-US" sz="2400" i="1">
                <a:effectLst>
                  <a:outerShdw blurRad="38100" dist="38100" dir="2700000" algn="tl">
                    <a:srgbClr val="000000">
                      <a:alpha val="43137"/>
                    </a:srgbClr>
                  </a:outerShdw>
                </a:effectLst>
                <a:latin typeface="Times New Roman" pitchFamily="18" charset="0"/>
                <a:cs typeface="+mn-cs"/>
              </a:rPr>
            </a:br>
            <a:r>
              <a:rPr lang="en-US" sz="2400" i="1">
                <a:effectLst>
                  <a:outerShdw blurRad="38100" dist="38100" dir="2700000" algn="tl">
                    <a:srgbClr val="000000">
                      <a:alpha val="43137"/>
                    </a:srgbClr>
                  </a:outerShdw>
                </a:effectLst>
                <a:latin typeface="Times New Roman" pitchFamily="18" charset="0"/>
                <a:cs typeface="+mn-cs"/>
              </a:rPr>
              <a:t>Global Environment</a:t>
            </a:r>
          </a:p>
        </p:txBody>
      </p:sp>
      <p:sp>
        <p:nvSpPr>
          <p:cNvPr id="2052" name="Text Box 13"/>
          <p:cNvSpPr txBox="1">
            <a:spLocks noChangeArrowheads="1"/>
          </p:cNvSpPr>
          <p:nvPr/>
        </p:nvSpPr>
        <p:spPr bwMode="auto">
          <a:xfrm>
            <a:off x="2057400" y="1066800"/>
            <a:ext cx="3276600" cy="457200"/>
          </a:xfrm>
          <a:prstGeom prst="rect">
            <a:avLst/>
          </a:prstGeom>
          <a:noFill/>
          <a:ln w="9525">
            <a:noFill/>
            <a:miter lim="800000"/>
            <a:headEnd/>
            <a:tailEnd/>
          </a:ln>
        </p:spPr>
        <p:txBody>
          <a:bodyPr>
            <a:spAutoFit/>
          </a:bodyPr>
          <a:lstStyle/>
          <a:p>
            <a:pPr algn="ctr">
              <a:spcBef>
                <a:spcPct val="50000"/>
              </a:spcBef>
              <a:defRPr/>
            </a:pPr>
            <a:r>
              <a:rPr lang="en-US" sz="2400">
                <a:effectLst>
                  <a:outerShdw blurRad="38100" dist="38100" dir="2700000" algn="tl">
                    <a:srgbClr val="000000">
                      <a:alpha val="43137"/>
                    </a:srgbClr>
                  </a:outerShdw>
                </a:effectLst>
                <a:latin typeface="Times New Roman" pitchFamily="18" charset="0"/>
                <a:cs typeface="+mn-cs"/>
              </a:rPr>
              <a:t>Marianne M. Jennings</a:t>
            </a:r>
          </a:p>
        </p:txBody>
      </p:sp>
      <p:pic>
        <p:nvPicPr>
          <p:cNvPr id="2053" name="Picture 9" descr="C:\Users\Kris\AppData\Local\Microsoft\Windows\Temporary Internet Files\Content.IE5\CSSZ9PX8\Jennings_Logo_black.jpg"/>
          <p:cNvPicPr>
            <a:picLocks noChangeAspect="1" noChangeArrowheads="1"/>
          </p:cNvPicPr>
          <p:nvPr/>
        </p:nvPicPr>
        <p:blipFill>
          <a:blip r:embed="rId3">
            <a:lum contrast="10000"/>
            <a:extLst>
              <a:ext uri="{28A0092B-C50C-407E-A947-70E740481C1C}">
                <a14:useLocalDpi xmlns:a14="http://schemas.microsoft.com/office/drawing/2010/main" val="0"/>
              </a:ext>
            </a:extLst>
          </a:blip>
          <a:srcRect/>
          <a:stretch>
            <a:fillRect/>
          </a:stretch>
        </p:blipFill>
        <p:spPr bwMode="auto">
          <a:xfrm>
            <a:off x="3505200" y="304800"/>
            <a:ext cx="627063" cy="685800"/>
          </a:xfrm>
          <a:prstGeom prst="rect">
            <a:avLst/>
          </a:prstGeom>
          <a:solidFill>
            <a:srgbClr val="C00000"/>
          </a:solidFill>
          <a:ln w="38100">
            <a:solidFill>
              <a:srgbClr val="FF9999"/>
            </a:solidFill>
            <a:miter lim="800000"/>
            <a:headEnd/>
            <a:tailEnd/>
          </a:ln>
        </p:spPr>
      </p:pic>
      <p:sp>
        <p:nvSpPr>
          <p:cNvPr id="12" name="TextBox 11"/>
          <p:cNvSpPr txBox="1"/>
          <p:nvPr/>
        </p:nvSpPr>
        <p:spPr>
          <a:xfrm>
            <a:off x="1524000" y="1600200"/>
            <a:ext cx="4419600" cy="914400"/>
          </a:xfrm>
          <a:prstGeom prst="rect">
            <a:avLst/>
          </a:prstGeom>
          <a:solidFill>
            <a:srgbClr val="FF9999"/>
          </a:solidFill>
        </p:spPr>
        <p:txBody>
          <a:bodyPr anchor="ctr"/>
          <a:lstStyle/>
          <a:p>
            <a:pPr algn="ctr" eaLnBrk="0" hangingPunct="0">
              <a:defRPr/>
            </a:pPr>
            <a:r>
              <a:rPr lang="en-US" sz="7200" cap="small" dirty="0">
                <a:solidFill>
                  <a:schemeClr val="accent4">
                    <a:lumMod val="65000"/>
                    <a:lumOff val="35000"/>
                  </a:schemeClr>
                </a:solidFill>
                <a:latin typeface="Times New Roman" pitchFamily="18" charset="0"/>
                <a:cs typeface="Times New Roman" pitchFamily="18" charset="0"/>
              </a:rPr>
              <a:t>Business</a:t>
            </a:r>
          </a:p>
        </p:txBody>
      </p:sp>
      <p:sp>
        <p:nvSpPr>
          <p:cNvPr id="2055" name="Text Box 16"/>
          <p:cNvSpPr txBox="1">
            <a:spLocks noChangeArrowheads="1"/>
          </p:cNvSpPr>
          <p:nvPr/>
        </p:nvSpPr>
        <p:spPr bwMode="auto">
          <a:xfrm>
            <a:off x="4876800" y="2590800"/>
            <a:ext cx="1143000" cy="457200"/>
          </a:xfrm>
          <a:prstGeom prst="rect">
            <a:avLst/>
          </a:prstGeom>
          <a:noFill/>
          <a:ln w="9525">
            <a:noFill/>
            <a:miter lim="800000"/>
            <a:headEnd/>
            <a:tailEnd/>
          </a:ln>
        </p:spPr>
        <p:txBody>
          <a:bodyPr>
            <a:spAutoFit/>
          </a:bodyPr>
          <a:lstStyle/>
          <a:p>
            <a:pPr algn="r">
              <a:spcBef>
                <a:spcPct val="50000"/>
              </a:spcBef>
              <a:defRPr/>
            </a:pPr>
            <a:r>
              <a:rPr lang="en-US" sz="2400" i="1">
                <a:effectLst>
                  <a:outerShdw blurRad="38100" dist="38100" dir="2700000" algn="tl">
                    <a:srgbClr val="000000">
                      <a:alpha val="43137"/>
                    </a:srgbClr>
                  </a:outerShdw>
                </a:effectLst>
                <a:latin typeface="Times New Roman" pitchFamily="18" charset="0"/>
                <a:cs typeface="+mn-cs"/>
              </a:rPr>
              <a:t>10</a:t>
            </a:r>
            <a:r>
              <a:rPr lang="en-US" sz="2400" i="1" baseline="30000">
                <a:effectLst>
                  <a:outerShdw blurRad="38100" dist="38100" dir="2700000" algn="tl">
                    <a:srgbClr val="000000">
                      <a:alpha val="43137"/>
                    </a:srgbClr>
                  </a:outerShdw>
                </a:effectLst>
                <a:latin typeface="Times New Roman" pitchFamily="18" charset="0"/>
                <a:cs typeface="+mn-cs"/>
              </a:rPr>
              <a:t>th</a:t>
            </a:r>
            <a:r>
              <a:rPr lang="en-US" sz="2400" i="1">
                <a:effectLst>
                  <a:outerShdw blurRad="38100" dist="38100" dir="2700000" algn="tl">
                    <a:srgbClr val="000000">
                      <a:alpha val="43137"/>
                    </a:srgbClr>
                  </a:outerShdw>
                </a:effectLst>
                <a:latin typeface="Times New Roman" pitchFamily="18" charset="0"/>
                <a:cs typeface="+mn-cs"/>
              </a:rPr>
              <a:t> 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dissolve">
                                      <p:cBhvr>
                                        <p:cTn id="7" dur="500"/>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defRPr/>
            </a:pPr>
            <a:r>
              <a:rPr lang="en-US" sz="4000" dirty="0" smtClean="0"/>
              <a:t>Trust, Corruption, Trade, and Economics</a:t>
            </a:r>
            <a:endParaRPr lang="en-US" sz="4000" dirty="0"/>
          </a:p>
        </p:txBody>
      </p:sp>
      <p:sp>
        <p:nvSpPr>
          <p:cNvPr id="11267" name="Content Placeholder 2"/>
          <p:cNvSpPr>
            <a:spLocks noGrp="1"/>
          </p:cNvSpPr>
          <p:nvPr>
            <p:ph idx="1"/>
          </p:nvPr>
        </p:nvSpPr>
        <p:spPr/>
        <p:txBody>
          <a:bodyPr/>
          <a:lstStyle/>
          <a:p>
            <a:r>
              <a:rPr lang="en-US" altLang="en-US" smtClean="0"/>
              <a:t>Focus on Reducing Bribery</a:t>
            </a:r>
          </a:p>
          <a:p>
            <a:r>
              <a:rPr lang="en-US" altLang="en-US" smtClean="0"/>
              <a:t>OECD</a:t>
            </a:r>
          </a:p>
          <a:p>
            <a:r>
              <a:rPr lang="en-US" altLang="en-US" smtClean="0"/>
              <a:t>FCPA</a:t>
            </a:r>
          </a:p>
        </p:txBody>
      </p:sp>
      <p:sp>
        <p:nvSpPr>
          <p:cNvPr id="4" name="Slide Number Placeholder 3"/>
          <p:cNvSpPr>
            <a:spLocks noGrp="1"/>
          </p:cNvSpPr>
          <p:nvPr>
            <p:ph type="sldNum" sz="quarter" idx="10"/>
          </p:nvPr>
        </p:nvSpPr>
        <p:spPr/>
        <p:txBody>
          <a:bodyPr/>
          <a:lstStyle/>
          <a:p>
            <a:pPr>
              <a:defRPr/>
            </a:pPr>
            <a:r>
              <a:rPr lang="en-US" smtClean="0"/>
              <a:t>7-</a:t>
            </a:r>
            <a:fld id="{A6DACF62-2FF1-417B-BEA1-C050FD0EF9B7}" type="slidenum">
              <a:rPr lang="en-US" smtClean="0"/>
              <a:pPr>
                <a:defRPr/>
              </a:pPr>
              <a:t>9</a:t>
            </a:fld>
            <a:endParaRPr lang="en-US"/>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700" dirty="0" smtClean="0"/>
              <a:t>Foreign Corrupt Practices Act</a:t>
            </a:r>
            <a:endParaRPr lang="en-US" sz="4700" dirty="0"/>
          </a:p>
        </p:txBody>
      </p:sp>
      <p:sp>
        <p:nvSpPr>
          <p:cNvPr id="12291" name="Content Placeholder 2"/>
          <p:cNvSpPr>
            <a:spLocks noGrp="1"/>
          </p:cNvSpPr>
          <p:nvPr>
            <p:ph idx="1"/>
          </p:nvPr>
        </p:nvSpPr>
        <p:spPr/>
        <p:txBody>
          <a:bodyPr/>
          <a:lstStyle/>
          <a:p>
            <a:pPr marL="342900" lvl="1" indent="-342900" eaLnBrk="1" hangingPunct="1">
              <a:spcBef>
                <a:spcPts val="863"/>
              </a:spcBef>
              <a:buFont typeface="Arial" pitchFamily="34" charset="0"/>
              <a:buChar char="•"/>
            </a:pPr>
            <a:r>
              <a:rPr lang="en-US" altLang="en-US" smtClean="0"/>
              <a:t>Applies to all 1934 Act companies</a:t>
            </a:r>
          </a:p>
          <a:p>
            <a:pPr marL="342900" lvl="1" indent="-342900" eaLnBrk="1" hangingPunct="1">
              <a:spcBef>
                <a:spcPts val="863"/>
              </a:spcBef>
              <a:buFont typeface="Arial" pitchFamily="34" charset="0"/>
              <a:buChar char="•"/>
            </a:pPr>
            <a:r>
              <a:rPr lang="en-US" altLang="en-US" smtClean="0"/>
              <a:t>Making, authorizing, promising payments or gifts of money or anything of value with intent to corrupt</a:t>
            </a:r>
          </a:p>
          <a:p>
            <a:pPr marL="342900" lvl="1" indent="-342900" eaLnBrk="1" hangingPunct="1">
              <a:spcBef>
                <a:spcPts val="863"/>
              </a:spcBef>
              <a:buFont typeface="Arial" pitchFamily="34" charset="0"/>
              <a:buChar char="•"/>
            </a:pPr>
            <a:r>
              <a:rPr lang="en-US" altLang="en-US" smtClean="0"/>
              <a:t>Applies to gifts to government officials, parties, candidates, NGOs and anyone who transmits money to these persons/entities</a:t>
            </a:r>
          </a:p>
          <a:p>
            <a:endParaRPr lang="en-US" altLang="en-US" smtClean="0"/>
          </a:p>
        </p:txBody>
      </p:sp>
      <p:sp>
        <p:nvSpPr>
          <p:cNvPr id="4" name="Slide Number Placeholder 3"/>
          <p:cNvSpPr>
            <a:spLocks noGrp="1"/>
          </p:cNvSpPr>
          <p:nvPr>
            <p:ph type="sldNum" sz="quarter" idx="10"/>
          </p:nvPr>
        </p:nvSpPr>
        <p:spPr/>
        <p:txBody>
          <a:bodyPr/>
          <a:lstStyle/>
          <a:p>
            <a:pPr>
              <a:defRPr/>
            </a:pPr>
            <a:r>
              <a:rPr lang="en-US" dirty="0" smtClean="0"/>
              <a:t>7-</a:t>
            </a:r>
            <a:fld id="{71427A3F-CFEE-4A8B-A460-914BFB9E0AB2}" type="slidenum">
              <a:rPr lang="en-US" smtClean="0"/>
              <a:pPr>
                <a:defRPr/>
              </a:pPr>
              <a:t>10</a:t>
            </a:fld>
            <a:endParaRPr lang="en-US" dirty="0"/>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smtClean="0"/>
              <a:t>FCPA</a:t>
            </a:r>
          </a:p>
        </p:txBody>
      </p:sp>
      <p:sp>
        <p:nvSpPr>
          <p:cNvPr id="13315" name="Rectangle 3"/>
          <p:cNvSpPr>
            <a:spLocks noGrp="1" noChangeArrowheads="1"/>
          </p:cNvSpPr>
          <p:nvPr>
            <p:ph idx="1"/>
          </p:nvPr>
        </p:nvSpPr>
        <p:spPr/>
        <p:txBody>
          <a:bodyPr/>
          <a:lstStyle/>
          <a:p>
            <a:pPr eaLnBrk="1" hangingPunct="1"/>
            <a:r>
              <a:rPr lang="en-US" altLang="en-US" smtClean="0"/>
              <a:t>Grease or facilitation payments under FCPA</a:t>
            </a:r>
          </a:p>
          <a:p>
            <a:pPr lvl="1" eaLnBrk="1" hangingPunct="1"/>
            <a:r>
              <a:rPr lang="en-US" altLang="en-US" smtClean="0"/>
              <a:t>Securing a permit or license</a:t>
            </a:r>
          </a:p>
          <a:p>
            <a:pPr lvl="1" eaLnBrk="1" hangingPunct="1"/>
            <a:r>
              <a:rPr lang="en-US" altLang="en-US" smtClean="0"/>
              <a:t>Obtaining paper processing</a:t>
            </a:r>
          </a:p>
          <a:p>
            <a:pPr lvl="1" eaLnBrk="1" hangingPunct="1"/>
            <a:r>
              <a:rPr lang="en-US" altLang="en-US" smtClean="0"/>
              <a:t>Securing police protection</a:t>
            </a:r>
          </a:p>
          <a:p>
            <a:pPr lvl="1" eaLnBrk="1" hangingPunct="1"/>
            <a:r>
              <a:rPr lang="en-US" altLang="en-US" smtClean="0"/>
              <a:t>Providing phone, water or power services</a:t>
            </a:r>
          </a:p>
          <a:p>
            <a:pPr eaLnBrk="1" hangingPunct="1">
              <a:buFontTx/>
              <a:buNone/>
            </a:pPr>
            <a:endParaRPr lang="en-US" altLang="en-US" smtClean="0"/>
          </a:p>
        </p:txBody>
      </p:sp>
      <p:sp>
        <p:nvSpPr>
          <p:cNvPr id="4" name="Slide Number Placeholder 3"/>
          <p:cNvSpPr>
            <a:spLocks noGrp="1"/>
          </p:cNvSpPr>
          <p:nvPr>
            <p:ph type="sldNum" sz="quarter" idx="10"/>
          </p:nvPr>
        </p:nvSpPr>
        <p:spPr/>
        <p:txBody>
          <a:bodyPr/>
          <a:lstStyle/>
          <a:p>
            <a:pPr>
              <a:defRPr/>
            </a:pPr>
            <a:r>
              <a:rPr lang="en-US" dirty="0" smtClean="0"/>
              <a:t>7-</a:t>
            </a:r>
            <a:fld id="{4850DC4D-3A2D-4559-9E4A-FC1EF684FA53}" type="slidenum">
              <a:rPr lang="en-US" smtClean="0"/>
              <a:pPr>
                <a:defRPr/>
              </a:pPr>
              <a:t>11</a:t>
            </a:fld>
            <a:endParaRPr lang="en-US" dirty="0"/>
          </a:p>
        </p:txBody>
      </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FCPA</a:t>
            </a:r>
            <a:endParaRPr lang="en-US" dirty="0"/>
          </a:p>
        </p:txBody>
      </p:sp>
      <p:sp>
        <p:nvSpPr>
          <p:cNvPr id="14339" name="Content Placeholder 2"/>
          <p:cNvSpPr>
            <a:spLocks noGrp="1"/>
          </p:cNvSpPr>
          <p:nvPr>
            <p:ph idx="1"/>
          </p:nvPr>
        </p:nvSpPr>
        <p:spPr/>
        <p:txBody>
          <a:bodyPr/>
          <a:lstStyle/>
          <a:p>
            <a:r>
              <a:rPr lang="en-US" altLang="en-US" smtClean="0"/>
              <a:t>Use of agents</a:t>
            </a:r>
          </a:p>
          <a:p>
            <a:r>
              <a:rPr lang="en-US" altLang="en-US" smtClean="0"/>
              <a:t>Companies need to screen</a:t>
            </a:r>
          </a:p>
          <a:p>
            <a:r>
              <a:rPr lang="en-US" altLang="en-US" smtClean="0"/>
              <a:t>Follow “four eyes” rule – two people must sign off on payments</a:t>
            </a:r>
          </a:p>
        </p:txBody>
      </p:sp>
      <p:sp>
        <p:nvSpPr>
          <p:cNvPr id="4" name="Slide Number Placeholder 3"/>
          <p:cNvSpPr>
            <a:spLocks noGrp="1"/>
          </p:cNvSpPr>
          <p:nvPr>
            <p:ph type="sldNum" sz="quarter" idx="10"/>
          </p:nvPr>
        </p:nvSpPr>
        <p:spPr/>
        <p:txBody>
          <a:bodyPr/>
          <a:lstStyle/>
          <a:p>
            <a:pPr>
              <a:defRPr/>
            </a:pPr>
            <a:r>
              <a:rPr lang="en-US" smtClean="0"/>
              <a:t>7-</a:t>
            </a:r>
            <a:fld id="{12FAA26F-8074-49B9-BBEF-A7A42CA59F28}" type="slidenum">
              <a:rPr lang="en-US" smtClean="0"/>
              <a:pPr>
                <a:defRPr/>
              </a:pPr>
              <a:t>12</a:t>
            </a:fld>
            <a:endParaRPr lang="en-US"/>
          </a:p>
        </p:txBody>
      </p:sp>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7-</a:t>
            </a:r>
            <a:fld id="{3ECECBB7-6AB3-462D-BFF8-49E29AD7C483}" type="slidenum">
              <a:rPr lang="en-US"/>
              <a:pPr>
                <a:defRPr/>
              </a:pPr>
              <a:t>13</a:t>
            </a:fld>
            <a:endParaRPr lang="en-US"/>
          </a:p>
        </p:txBody>
      </p:sp>
      <p:sp>
        <p:nvSpPr>
          <p:cNvPr id="535554" name="Rectangle 2"/>
          <p:cNvSpPr>
            <a:spLocks noGrp="1" noChangeArrowheads="1"/>
          </p:cNvSpPr>
          <p:nvPr>
            <p:ph type="title"/>
          </p:nvPr>
        </p:nvSpPr>
        <p:spPr/>
        <p:txBody>
          <a:bodyPr lIns="90488" tIns="44450" rIns="90488" bIns="44450"/>
          <a:lstStyle/>
          <a:p>
            <a:pPr eaLnBrk="1" hangingPunct="1">
              <a:defRPr/>
            </a:pPr>
            <a:r>
              <a:rPr lang="en-US" dirty="0" smtClean="0"/>
              <a:t>Principles</a:t>
            </a:r>
          </a:p>
        </p:txBody>
      </p:sp>
      <p:sp>
        <p:nvSpPr>
          <p:cNvPr id="535555" name="Rectangle 3"/>
          <p:cNvSpPr>
            <a:spLocks noGrp="1" noChangeArrowheads="1"/>
          </p:cNvSpPr>
          <p:nvPr>
            <p:ph type="body" idx="1"/>
          </p:nvPr>
        </p:nvSpPr>
        <p:spPr>
          <a:xfrm>
            <a:off x="1066800" y="1600200"/>
            <a:ext cx="7620000" cy="5105400"/>
          </a:xfrm>
        </p:spPr>
        <p:txBody>
          <a:bodyPr lIns="90488" tIns="44450" rIns="90488" bIns="44450"/>
          <a:lstStyle/>
          <a:p>
            <a:pPr eaLnBrk="1" hangingPunct="1">
              <a:spcBef>
                <a:spcPts val="863"/>
              </a:spcBef>
            </a:pPr>
            <a:r>
              <a:rPr lang="en-US" altLang="en-US" sz="3200" smtClean="0"/>
              <a:t>Expropriation:  Act of State Doctrine</a:t>
            </a:r>
          </a:p>
          <a:p>
            <a:pPr lvl="1" eaLnBrk="1" hangingPunct="1">
              <a:spcBef>
                <a:spcPts val="863"/>
              </a:spcBef>
            </a:pPr>
            <a:r>
              <a:rPr lang="en-US" altLang="en-US" sz="2800" smtClean="0"/>
              <a:t>Act of foreign governments are recognized as valid whether or not such actions would be legal in the United States</a:t>
            </a:r>
            <a:endParaRPr lang="en-US" altLang="en-US" smtClean="0"/>
          </a:p>
          <a:p>
            <a:pPr eaLnBrk="1" hangingPunct="1">
              <a:spcBef>
                <a:spcPts val="863"/>
              </a:spcBef>
            </a:pPr>
            <a:r>
              <a:rPr lang="en-US" altLang="en-US" sz="3200" smtClean="0"/>
              <a:t>Sovereign Immunity</a:t>
            </a:r>
          </a:p>
          <a:p>
            <a:pPr lvl="1" eaLnBrk="1" hangingPunct="1">
              <a:spcBef>
                <a:spcPts val="863"/>
              </a:spcBef>
            </a:pPr>
            <a:r>
              <a:rPr lang="en-US" altLang="en-US" sz="2800" smtClean="0"/>
              <a:t>Each nation is sovereign</a:t>
            </a:r>
          </a:p>
          <a:p>
            <a:pPr lvl="1" eaLnBrk="1" hangingPunct="1">
              <a:spcBef>
                <a:spcPts val="863"/>
              </a:spcBef>
            </a:pPr>
            <a:r>
              <a:rPr lang="en-US" altLang="en-US" sz="2800" smtClean="0"/>
              <a:t>Other nations do not take jurisdiction over a country’s internal operations, laws, and people</a:t>
            </a:r>
          </a:p>
          <a:p>
            <a:pPr lvl="1" eaLnBrk="1" hangingPunct="1">
              <a:spcBef>
                <a:spcPts val="863"/>
              </a:spcBef>
            </a:pPr>
            <a:r>
              <a:rPr lang="en-US" altLang="en-US" sz="2800" smtClean="0"/>
              <a:t>Does not apply to contractual relations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5555">
                                            <p:txEl>
                                              <p:pRg st="0" end="0"/>
                                            </p:txEl>
                                          </p:spTgt>
                                        </p:tgtEl>
                                        <p:attrNameLst>
                                          <p:attrName>style.visibility</p:attrName>
                                        </p:attrNameLst>
                                      </p:cBhvr>
                                      <p:to>
                                        <p:strVal val="visible"/>
                                      </p:to>
                                    </p:set>
                                    <p:animEffect transition="in" filter="blinds(horizontal)">
                                      <p:cBhvr>
                                        <p:cTn id="7" dur="500"/>
                                        <p:tgtEl>
                                          <p:spTgt spid="535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5555">
                                            <p:txEl>
                                              <p:pRg st="1" end="1"/>
                                            </p:txEl>
                                          </p:spTgt>
                                        </p:tgtEl>
                                        <p:attrNameLst>
                                          <p:attrName>style.visibility</p:attrName>
                                        </p:attrNameLst>
                                      </p:cBhvr>
                                      <p:to>
                                        <p:strVal val="visible"/>
                                      </p:to>
                                    </p:set>
                                    <p:animEffect transition="in" filter="blinds(horizontal)">
                                      <p:cBhvr>
                                        <p:cTn id="12" dur="500"/>
                                        <p:tgtEl>
                                          <p:spTgt spid="535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5555">
                                            <p:txEl>
                                              <p:pRg st="2" end="2"/>
                                            </p:txEl>
                                          </p:spTgt>
                                        </p:tgtEl>
                                        <p:attrNameLst>
                                          <p:attrName>style.visibility</p:attrName>
                                        </p:attrNameLst>
                                      </p:cBhvr>
                                      <p:to>
                                        <p:strVal val="visible"/>
                                      </p:to>
                                    </p:set>
                                    <p:animEffect transition="in" filter="blinds(horizontal)">
                                      <p:cBhvr>
                                        <p:cTn id="17" dur="500"/>
                                        <p:tgtEl>
                                          <p:spTgt spid="535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5555">
                                            <p:txEl>
                                              <p:pRg st="3" end="3"/>
                                            </p:txEl>
                                          </p:spTgt>
                                        </p:tgtEl>
                                        <p:attrNameLst>
                                          <p:attrName>style.visibility</p:attrName>
                                        </p:attrNameLst>
                                      </p:cBhvr>
                                      <p:to>
                                        <p:strVal val="visible"/>
                                      </p:to>
                                    </p:set>
                                    <p:animEffect transition="in" filter="blinds(horizontal)">
                                      <p:cBhvr>
                                        <p:cTn id="22" dur="500"/>
                                        <p:tgtEl>
                                          <p:spTgt spid="535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35555">
                                            <p:txEl>
                                              <p:pRg st="4" end="4"/>
                                            </p:txEl>
                                          </p:spTgt>
                                        </p:tgtEl>
                                        <p:attrNameLst>
                                          <p:attrName>style.visibility</p:attrName>
                                        </p:attrNameLst>
                                      </p:cBhvr>
                                      <p:to>
                                        <p:strVal val="visible"/>
                                      </p:to>
                                    </p:set>
                                    <p:animEffect transition="in" filter="blinds(horizontal)">
                                      <p:cBhvr>
                                        <p:cTn id="27" dur="500"/>
                                        <p:tgtEl>
                                          <p:spTgt spid="535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5555">
                                            <p:txEl>
                                              <p:pRg st="5" end="5"/>
                                            </p:txEl>
                                          </p:spTgt>
                                        </p:tgtEl>
                                        <p:attrNameLst>
                                          <p:attrName>style.visibility</p:attrName>
                                        </p:attrNameLst>
                                      </p:cBhvr>
                                      <p:to>
                                        <p:strVal val="visible"/>
                                      </p:to>
                                    </p:set>
                                    <p:animEffect transition="in" filter="blinds(horizontal)">
                                      <p:cBhvr>
                                        <p:cTn id="32" dur="500"/>
                                        <p:tgtEl>
                                          <p:spTgt spid="535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Case 7.1</a:t>
            </a:r>
            <a:endParaRPr lang="en-US" dirty="0"/>
          </a:p>
        </p:txBody>
      </p:sp>
      <p:sp>
        <p:nvSpPr>
          <p:cNvPr id="16387" name="Content Placeholder 2"/>
          <p:cNvSpPr>
            <a:spLocks noGrp="1"/>
          </p:cNvSpPr>
          <p:nvPr>
            <p:ph idx="1"/>
          </p:nvPr>
        </p:nvSpPr>
        <p:spPr>
          <a:xfrm>
            <a:off x="1066800" y="1600200"/>
            <a:ext cx="7848600" cy="4525963"/>
          </a:xfrm>
        </p:spPr>
        <p:txBody>
          <a:bodyPr/>
          <a:lstStyle/>
          <a:p>
            <a:pPr>
              <a:spcBef>
                <a:spcPts val="863"/>
              </a:spcBef>
            </a:pPr>
            <a:r>
              <a:rPr lang="en-US" altLang="en-US" b="1" smtClean="0">
                <a:solidFill>
                  <a:srgbClr val="FFFF00"/>
                </a:solidFill>
              </a:rPr>
              <a:t>Case 7.1</a:t>
            </a:r>
            <a:r>
              <a:rPr lang="en-US" altLang="en-US" i="1" smtClean="0"/>
              <a:t>  </a:t>
            </a:r>
            <a:r>
              <a:rPr lang="en-US" altLang="en-US" b="1" i="1" smtClean="0"/>
              <a:t>U.S. v. Giffen</a:t>
            </a:r>
            <a:r>
              <a:rPr lang="en-US" altLang="en-US" b="1" smtClean="0"/>
              <a:t> (2004)</a:t>
            </a:r>
          </a:p>
          <a:p>
            <a:pPr lvl="1">
              <a:spcBef>
                <a:spcPts val="863"/>
              </a:spcBef>
            </a:pPr>
            <a:r>
              <a:rPr lang="en-US" altLang="en-US" smtClean="0"/>
              <a:t>Business owner made payments to government officials and received contracts</a:t>
            </a:r>
          </a:p>
          <a:p>
            <a:pPr lvl="1">
              <a:spcBef>
                <a:spcPts val="863"/>
              </a:spcBef>
            </a:pPr>
            <a:r>
              <a:rPr lang="en-US" altLang="en-US" smtClean="0"/>
              <a:t>Business owner then given a government official</a:t>
            </a:r>
          </a:p>
          <a:p>
            <a:pPr lvl="1">
              <a:spcBef>
                <a:spcPts val="863"/>
              </a:spcBef>
            </a:pPr>
            <a:r>
              <a:rPr lang="en-US" altLang="en-US" smtClean="0"/>
              <a:t>Can you claim sovereign immunity from FCPA violations if you are made a government official? </a:t>
            </a:r>
          </a:p>
        </p:txBody>
      </p:sp>
      <p:sp>
        <p:nvSpPr>
          <p:cNvPr id="4" name="Slide Number Placeholder 3"/>
          <p:cNvSpPr>
            <a:spLocks noGrp="1"/>
          </p:cNvSpPr>
          <p:nvPr>
            <p:ph type="sldNum" sz="quarter" idx="10"/>
          </p:nvPr>
        </p:nvSpPr>
        <p:spPr/>
        <p:txBody>
          <a:bodyPr/>
          <a:lstStyle/>
          <a:p>
            <a:pPr>
              <a:defRPr/>
            </a:pPr>
            <a:r>
              <a:rPr lang="en-US" smtClean="0"/>
              <a:t>7-</a:t>
            </a:r>
            <a:fld id="{9B1C5192-B883-4711-B6B3-63F0AF89D838}" type="slidenum">
              <a:rPr lang="en-US" smtClean="0"/>
              <a:pPr>
                <a:defRPr/>
              </a:pPr>
              <a:t>14</a:t>
            </a:fld>
            <a:endParaRPr lang="en-US"/>
          </a:p>
        </p:txBody>
      </p:sp>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7-</a:t>
            </a:r>
            <a:fld id="{8A40428C-9BC4-48F0-B670-1CCC72575FB2}" type="slidenum">
              <a:rPr lang="en-US"/>
              <a:pPr>
                <a:defRPr/>
              </a:pPr>
              <a:t>15</a:t>
            </a:fld>
            <a:endParaRPr lang="en-US"/>
          </a:p>
        </p:txBody>
      </p:sp>
      <p:sp>
        <p:nvSpPr>
          <p:cNvPr id="539650" name="Rectangle 2"/>
          <p:cNvSpPr>
            <a:spLocks noGrp="1" noChangeArrowheads="1"/>
          </p:cNvSpPr>
          <p:nvPr>
            <p:ph type="title"/>
          </p:nvPr>
        </p:nvSpPr>
        <p:spPr/>
        <p:txBody>
          <a:bodyPr lIns="90488" tIns="44450" rIns="90488" bIns="44450"/>
          <a:lstStyle/>
          <a:p>
            <a:pPr eaLnBrk="1" hangingPunct="1">
              <a:defRPr/>
            </a:pPr>
            <a:r>
              <a:rPr lang="en-US" sz="4600" dirty="0" smtClean="0"/>
              <a:t>Principles of International Law</a:t>
            </a:r>
          </a:p>
        </p:txBody>
      </p:sp>
      <p:sp>
        <p:nvSpPr>
          <p:cNvPr id="539651" name="Rectangle 3"/>
          <p:cNvSpPr>
            <a:spLocks noGrp="1" noChangeArrowheads="1"/>
          </p:cNvSpPr>
          <p:nvPr>
            <p:ph type="body" idx="1"/>
          </p:nvPr>
        </p:nvSpPr>
        <p:spPr>
          <a:xfrm>
            <a:off x="1066800" y="1600200"/>
            <a:ext cx="7467600" cy="4495800"/>
          </a:xfrm>
        </p:spPr>
        <p:txBody>
          <a:bodyPr lIns="90488" tIns="44450" rIns="90488" bIns="44450"/>
          <a:lstStyle/>
          <a:p>
            <a:pPr eaLnBrk="1" hangingPunct="1">
              <a:spcBef>
                <a:spcPts val="863"/>
              </a:spcBef>
            </a:pPr>
            <a:r>
              <a:rPr lang="en-US" altLang="en-US" sz="3200" smtClean="0"/>
              <a:t>Hickenlooper Amendment to Foreign Assistance Act of 1962</a:t>
            </a:r>
          </a:p>
          <a:p>
            <a:pPr lvl="1" eaLnBrk="1" hangingPunct="1">
              <a:spcBef>
                <a:spcPts val="863"/>
              </a:spcBef>
            </a:pPr>
            <a:r>
              <a:rPr lang="en-US" altLang="en-US" sz="2800" smtClean="0"/>
              <a:t>Allows president to sanction countries that take property of U.S. companies</a:t>
            </a:r>
          </a:p>
          <a:p>
            <a:pPr eaLnBrk="1" hangingPunct="1">
              <a:spcBef>
                <a:spcPts val="863"/>
              </a:spcBef>
            </a:pPr>
            <a:r>
              <a:rPr lang="en-US" altLang="en-US" sz="3200" smtClean="0"/>
              <a:t>Treaties Afford Protections</a:t>
            </a:r>
          </a:p>
          <a:p>
            <a:pPr eaLnBrk="1" hangingPunct="1">
              <a:spcBef>
                <a:spcPts val="863"/>
              </a:spcBef>
            </a:pPr>
            <a:r>
              <a:rPr lang="en-US" altLang="en-US" sz="3200" smtClean="0"/>
              <a:t>Overseas Private Investment Corporation (OPIC)  - federal agency that provides insurance for U.S. businesses against expropriation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Effect transition="in" filter="blinds(horizontal)">
                                      <p:cBhvr>
                                        <p:cTn id="7" dur="500"/>
                                        <p:tgtEl>
                                          <p:spTgt spid="539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9651">
                                            <p:txEl>
                                              <p:pRg st="1" end="1"/>
                                            </p:txEl>
                                          </p:spTgt>
                                        </p:tgtEl>
                                        <p:attrNameLst>
                                          <p:attrName>style.visibility</p:attrName>
                                        </p:attrNameLst>
                                      </p:cBhvr>
                                      <p:to>
                                        <p:strVal val="visible"/>
                                      </p:to>
                                    </p:set>
                                    <p:animEffect transition="in" filter="blinds(horizontal)">
                                      <p:cBhvr>
                                        <p:cTn id="12" dur="500"/>
                                        <p:tgtEl>
                                          <p:spTgt spid="539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9651">
                                            <p:txEl>
                                              <p:pRg st="2" end="2"/>
                                            </p:txEl>
                                          </p:spTgt>
                                        </p:tgtEl>
                                        <p:attrNameLst>
                                          <p:attrName>style.visibility</p:attrName>
                                        </p:attrNameLst>
                                      </p:cBhvr>
                                      <p:to>
                                        <p:strVal val="visible"/>
                                      </p:to>
                                    </p:set>
                                    <p:animEffect transition="in" filter="blinds(horizontal)">
                                      <p:cBhvr>
                                        <p:cTn id="17" dur="500"/>
                                        <p:tgtEl>
                                          <p:spTgt spid="539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9651">
                                            <p:txEl>
                                              <p:pRg st="3" end="3"/>
                                            </p:txEl>
                                          </p:spTgt>
                                        </p:tgtEl>
                                        <p:attrNameLst>
                                          <p:attrName>style.visibility</p:attrName>
                                        </p:attrNameLst>
                                      </p:cBhvr>
                                      <p:to>
                                        <p:strVal val="visible"/>
                                      </p:to>
                                    </p:set>
                                    <p:animEffect transition="in" filter="blinds(horizontal)">
                                      <p:cBhvr>
                                        <p:cTn id="22" dur="500"/>
                                        <p:tgtEl>
                                          <p:spTgt spid="539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7-</a:t>
            </a:r>
            <a:fld id="{232BAEDB-8E12-479E-BAF5-CA3D46987BBB}" type="slidenum">
              <a:rPr lang="en-US"/>
              <a:pPr>
                <a:defRPr/>
              </a:pPr>
              <a:t>16</a:t>
            </a:fld>
            <a:endParaRPr lang="en-US"/>
          </a:p>
        </p:txBody>
      </p:sp>
      <p:sp>
        <p:nvSpPr>
          <p:cNvPr id="541698" name="Rectangle 2"/>
          <p:cNvSpPr>
            <a:spLocks noGrp="1" noChangeArrowheads="1"/>
          </p:cNvSpPr>
          <p:nvPr>
            <p:ph type="title"/>
          </p:nvPr>
        </p:nvSpPr>
        <p:spPr/>
        <p:txBody>
          <a:bodyPr lIns="90488" tIns="44450" rIns="90488" bIns="44450"/>
          <a:lstStyle/>
          <a:p>
            <a:pPr eaLnBrk="1" hangingPunct="1">
              <a:defRPr/>
            </a:pPr>
            <a:r>
              <a:rPr lang="en-US" smtClean="0"/>
              <a:t>Repatriation</a:t>
            </a:r>
          </a:p>
        </p:txBody>
      </p:sp>
      <p:sp>
        <p:nvSpPr>
          <p:cNvPr id="541699" name="Rectangle 3"/>
          <p:cNvSpPr>
            <a:spLocks noGrp="1" noChangeArrowheads="1"/>
          </p:cNvSpPr>
          <p:nvPr>
            <p:ph type="body" idx="1"/>
          </p:nvPr>
        </p:nvSpPr>
        <p:spPr/>
        <p:txBody>
          <a:bodyPr lIns="90488" tIns="44450" rIns="90488" bIns="44450"/>
          <a:lstStyle/>
          <a:p>
            <a:pPr eaLnBrk="1" hangingPunct="1"/>
            <a:r>
              <a:rPr lang="en-US" altLang="en-US" smtClean="0"/>
              <a:t>Repatriation</a:t>
            </a:r>
          </a:p>
          <a:p>
            <a:pPr lvl="1" eaLnBrk="1" hangingPunct="1"/>
            <a:r>
              <a:rPr lang="en-US" altLang="en-US" smtClean="0"/>
              <a:t>Limits on removal of profits from country where they are earned</a:t>
            </a:r>
          </a:p>
          <a:p>
            <a:pPr lvl="2" eaLnBrk="1" hangingPunct="1"/>
            <a:r>
              <a:rPr lang="en-US" altLang="en-US" smtClean="0"/>
              <a:t>Considered acts of state; cannot be litigated</a:t>
            </a:r>
          </a:p>
          <a:p>
            <a:pPr eaLnBrk="1" hangingPunct="1"/>
            <a:r>
              <a:rPr lang="en-US" altLang="en-US" i="1" smtClean="0"/>
              <a:t>Forum Non Conveniens</a:t>
            </a:r>
            <a:endParaRPr lang="en-US" altLang="en-US" smtClean="0"/>
          </a:p>
          <a:p>
            <a:pPr lvl="1" eaLnBrk="1" hangingPunct="1"/>
            <a:r>
              <a:rPr lang="en-US" altLang="en-US" smtClean="0"/>
              <a:t>Dismisses cases brought in wrong court</a:t>
            </a:r>
          </a:p>
          <a:p>
            <a:pPr lvl="2" eaLnBrk="1" hangingPunct="1"/>
            <a:r>
              <a:rPr lang="en-US" altLang="en-US" smtClean="0"/>
              <a:t>Example: India was proper forum to bring suit against Union Carbide for what happened in Bhopal, India</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animEffect transition="in" filter="blinds(horizontal)">
                                      <p:cBhvr>
                                        <p:cTn id="7" dur="500"/>
                                        <p:tgtEl>
                                          <p:spTgt spid="541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1699">
                                            <p:txEl>
                                              <p:pRg st="1" end="1"/>
                                            </p:txEl>
                                          </p:spTgt>
                                        </p:tgtEl>
                                        <p:attrNameLst>
                                          <p:attrName>style.visibility</p:attrName>
                                        </p:attrNameLst>
                                      </p:cBhvr>
                                      <p:to>
                                        <p:strVal val="visible"/>
                                      </p:to>
                                    </p:set>
                                    <p:animEffect transition="in" filter="blinds(horizontal)">
                                      <p:cBhvr>
                                        <p:cTn id="12" dur="500"/>
                                        <p:tgtEl>
                                          <p:spTgt spid="54169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41699">
                                            <p:txEl>
                                              <p:pRg st="2" end="2"/>
                                            </p:txEl>
                                          </p:spTgt>
                                        </p:tgtEl>
                                        <p:attrNameLst>
                                          <p:attrName>style.visibility</p:attrName>
                                        </p:attrNameLst>
                                      </p:cBhvr>
                                      <p:to>
                                        <p:strVal val="visible"/>
                                      </p:to>
                                    </p:set>
                                    <p:animEffect transition="in" filter="blinds(horizontal)">
                                      <p:cBhvr>
                                        <p:cTn id="15" dur="500"/>
                                        <p:tgtEl>
                                          <p:spTgt spid="5416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41699">
                                            <p:txEl>
                                              <p:pRg st="3" end="3"/>
                                            </p:txEl>
                                          </p:spTgt>
                                        </p:tgtEl>
                                        <p:attrNameLst>
                                          <p:attrName>style.visibility</p:attrName>
                                        </p:attrNameLst>
                                      </p:cBhvr>
                                      <p:to>
                                        <p:strVal val="visible"/>
                                      </p:to>
                                    </p:set>
                                    <p:animEffect transition="in" filter="blinds(horizontal)">
                                      <p:cBhvr>
                                        <p:cTn id="20" dur="500"/>
                                        <p:tgtEl>
                                          <p:spTgt spid="54169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41699">
                                            <p:txEl>
                                              <p:pRg st="4" end="4"/>
                                            </p:txEl>
                                          </p:spTgt>
                                        </p:tgtEl>
                                        <p:attrNameLst>
                                          <p:attrName>style.visibility</p:attrName>
                                        </p:attrNameLst>
                                      </p:cBhvr>
                                      <p:to>
                                        <p:strVal val="visible"/>
                                      </p:to>
                                    </p:set>
                                    <p:animEffect transition="in" filter="blinds(horizontal)">
                                      <p:cBhvr>
                                        <p:cTn id="25" dur="500"/>
                                        <p:tgtEl>
                                          <p:spTgt spid="541699">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41699">
                                            <p:txEl>
                                              <p:pRg st="5" end="5"/>
                                            </p:txEl>
                                          </p:spTgt>
                                        </p:tgtEl>
                                        <p:attrNameLst>
                                          <p:attrName>style.visibility</p:attrName>
                                        </p:attrNameLst>
                                      </p:cBhvr>
                                      <p:to>
                                        <p:strVal val="visible"/>
                                      </p:to>
                                    </p:set>
                                    <p:animEffect transition="in" filter="blinds(horizontal)">
                                      <p:cBhvr>
                                        <p:cTn id="28" dur="500"/>
                                        <p:tgtEl>
                                          <p:spTgt spid="541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7-</a:t>
            </a:r>
            <a:fld id="{91FD5E27-F2F5-4DBC-8FA4-5E534443D716}" type="slidenum">
              <a:rPr lang="en-US"/>
              <a:pPr>
                <a:defRPr/>
              </a:pPr>
              <a:t>17</a:t>
            </a:fld>
            <a:endParaRPr lang="en-US"/>
          </a:p>
        </p:txBody>
      </p:sp>
      <p:sp>
        <p:nvSpPr>
          <p:cNvPr id="555010" name="Rectangle 2"/>
          <p:cNvSpPr>
            <a:spLocks noGrp="1" noChangeArrowheads="1"/>
          </p:cNvSpPr>
          <p:nvPr>
            <p:ph type="title"/>
          </p:nvPr>
        </p:nvSpPr>
        <p:spPr/>
        <p:txBody>
          <a:bodyPr/>
          <a:lstStyle/>
          <a:p>
            <a:pPr eaLnBrk="1" hangingPunct="1">
              <a:lnSpc>
                <a:spcPct val="90000"/>
              </a:lnSpc>
              <a:defRPr/>
            </a:pPr>
            <a:r>
              <a:rPr lang="en-US" sz="4000" dirty="0" smtClean="0"/>
              <a:t>Checklist for Doing Business In Another Country</a:t>
            </a:r>
          </a:p>
        </p:txBody>
      </p:sp>
      <p:sp>
        <p:nvSpPr>
          <p:cNvPr id="555011" name="Rectangle 3"/>
          <p:cNvSpPr>
            <a:spLocks noGrp="1" noChangeArrowheads="1"/>
          </p:cNvSpPr>
          <p:nvPr>
            <p:ph type="body" idx="1"/>
          </p:nvPr>
        </p:nvSpPr>
        <p:spPr>
          <a:xfrm>
            <a:off x="1219200" y="1600200"/>
            <a:ext cx="7467600" cy="4525963"/>
          </a:xfrm>
        </p:spPr>
        <p:txBody>
          <a:bodyPr/>
          <a:lstStyle/>
          <a:p>
            <a:pPr marL="685800" indent="-685800" eaLnBrk="1" hangingPunct="1">
              <a:lnSpc>
                <a:spcPct val="80000"/>
              </a:lnSpc>
              <a:buFontTx/>
              <a:buAutoNum type="arabicPeriod"/>
            </a:pPr>
            <a:r>
              <a:rPr lang="en-US" altLang="en-US" sz="2400" smtClean="0"/>
              <a:t>What is the economic climate?</a:t>
            </a:r>
          </a:p>
          <a:p>
            <a:pPr marL="685800" indent="-685800" eaLnBrk="1" hangingPunct="1">
              <a:lnSpc>
                <a:spcPct val="80000"/>
              </a:lnSpc>
              <a:buFontTx/>
              <a:buAutoNum type="arabicPeriod"/>
            </a:pPr>
            <a:r>
              <a:rPr lang="en-US" altLang="en-US" sz="2400" smtClean="0"/>
              <a:t>What is the government structure?</a:t>
            </a:r>
          </a:p>
          <a:p>
            <a:pPr marL="685800" indent="-685800" eaLnBrk="1" hangingPunct="1">
              <a:lnSpc>
                <a:spcPct val="80000"/>
              </a:lnSpc>
              <a:buFontTx/>
              <a:buAutoNum type="arabicPeriod"/>
            </a:pPr>
            <a:r>
              <a:rPr lang="en-US" altLang="en-US" sz="2400" smtClean="0"/>
              <a:t>What are the cultural attitudes about economic development?</a:t>
            </a:r>
          </a:p>
          <a:p>
            <a:pPr marL="685800" indent="-685800" eaLnBrk="1" hangingPunct="1">
              <a:lnSpc>
                <a:spcPct val="80000"/>
              </a:lnSpc>
              <a:buFontTx/>
              <a:buAutoNum type="arabicPeriod"/>
            </a:pPr>
            <a:r>
              <a:rPr lang="en-US" altLang="en-US" sz="2400" smtClean="0"/>
              <a:t>What are the feelings of the indigenous peoples toward U.S. businesses?</a:t>
            </a:r>
          </a:p>
          <a:p>
            <a:pPr marL="685800" indent="-685800" eaLnBrk="1" hangingPunct="1">
              <a:lnSpc>
                <a:spcPct val="80000"/>
              </a:lnSpc>
              <a:buFontTx/>
              <a:buAutoNum type="arabicPeriod"/>
            </a:pPr>
            <a:r>
              <a:rPr lang="en-US" altLang="en-US" sz="2400" smtClean="0"/>
              <a:t>What is the legal structure of the country?</a:t>
            </a:r>
          </a:p>
          <a:p>
            <a:pPr marL="685800" indent="-685800" eaLnBrk="1" hangingPunct="1">
              <a:lnSpc>
                <a:spcPct val="80000"/>
              </a:lnSpc>
              <a:buFontTx/>
              <a:buAutoNum type="arabicPeriod"/>
            </a:pPr>
            <a:r>
              <a:rPr lang="en-US" altLang="en-US" sz="2400" smtClean="0"/>
              <a:t>How are laws passed?</a:t>
            </a:r>
          </a:p>
          <a:p>
            <a:pPr marL="685800" indent="-685800" eaLnBrk="1" hangingPunct="1">
              <a:lnSpc>
                <a:spcPct val="80000"/>
              </a:lnSpc>
              <a:buFontTx/>
              <a:buAutoNum type="arabicPeriod"/>
            </a:pPr>
            <a:r>
              <a:rPr lang="en-US" altLang="en-US" sz="2400" smtClean="0"/>
              <a:t>How are disputes resolved?</a:t>
            </a:r>
          </a:p>
          <a:p>
            <a:pPr marL="685800" indent="-685800" eaLnBrk="1" hangingPunct="1">
              <a:lnSpc>
                <a:spcPct val="80000"/>
              </a:lnSpc>
              <a:buFontTx/>
              <a:buAutoNum type="arabicPeriod"/>
            </a:pPr>
            <a:r>
              <a:rPr lang="en-US" altLang="en-US" sz="2400" smtClean="0"/>
              <a:t>What is the structure of the court system?</a:t>
            </a:r>
          </a:p>
          <a:p>
            <a:pPr marL="685800" indent="-685800" eaLnBrk="1" hangingPunct="1">
              <a:lnSpc>
                <a:spcPct val="80000"/>
              </a:lnSpc>
              <a:buFontTx/>
              <a:buAutoNum type="arabicPeriod"/>
            </a:pPr>
            <a:r>
              <a:rPr lang="en-US" altLang="en-US" sz="2400" smtClean="0"/>
              <a:t>What commercial laws do they have?</a:t>
            </a:r>
          </a:p>
          <a:p>
            <a:pPr marL="685800" indent="-685800" eaLnBrk="1" hangingPunct="1">
              <a:lnSpc>
                <a:spcPct val="80000"/>
              </a:lnSpc>
              <a:buFontTx/>
              <a:buAutoNum type="arabicPeriod"/>
            </a:pPr>
            <a:r>
              <a:rPr lang="en-US" altLang="en-US" sz="2400" smtClean="0"/>
              <a:t>What have been the experiences of other companies working there?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5011">
                                            <p:txEl>
                                              <p:pRg st="0" end="0"/>
                                            </p:txEl>
                                          </p:spTgt>
                                        </p:tgtEl>
                                        <p:attrNameLst>
                                          <p:attrName>style.visibility</p:attrName>
                                        </p:attrNameLst>
                                      </p:cBhvr>
                                      <p:to>
                                        <p:strVal val="visible"/>
                                      </p:to>
                                    </p:set>
                                    <p:animEffect transition="in" filter="blinds(horizontal)">
                                      <p:cBhvr>
                                        <p:cTn id="7" dur="500"/>
                                        <p:tgtEl>
                                          <p:spTgt spid="555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5011">
                                            <p:txEl>
                                              <p:pRg st="1" end="1"/>
                                            </p:txEl>
                                          </p:spTgt>
                                        </p:tgtEl>
                                        <p:attrNameLst>
                                          <p:attrName>style.visibility</p:attrName>
                                        </p:attrNameLst>
                                      </p:cBhvr>
                                      <p:to>
                                        <p:strVal val="visible"/>
                                      </p:to>
                                    </p:set>
                                    <p:animEffect transition="in" filter="blinds(horizontal)">
                                      <p:cBhvr>
                                        <p:cTn id="12" dur="500"/>
                                        <p:tgtEl>
                                          <p:spTgt spid="5550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5011">
                                            <p:txEl>
                                              <p:pRg st="2" end="2"/>
                                            </p:txEl>
                                          </p:spTgt>
                                        </p:tgtEl>
                                        <p:attrNameLst>
                                          <p:attrName>style.visibility</p:attrName>
                                        </p:attrNameLst>
                                      </p:cBhvr>
                                      <p:to>
                                        <p:strVal val="visible"/>
                                      </p:to>
                                    </p:set>
                                    <p:animEffect transition="in" filter="blinds(horizontal)">
                                      <p:cBhvr>
                                        <p:cTn id="17" dur="500"/>
                                        <p:tgtEl>
                                          <p:spTgt spid="5550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5011">
                                            <p:txEl>
                                              <p:pRg st="3" end="3"/>
                                            </p:txEl>
                                          </p:spTgt>
                                        </p:tgtEl>
                                        <p:attrNameLst>
                                          <p:attrName>style.visibility</p:attrName>
                                        </p:attrNameLst>
                                      </p:cBhvr>
                                      <p:to>
                                        <p:strVal val="visible"/>
                                      </p:to>
                                    </p:set>
                                    <p:animEffect transition="in" filter="blinds(horizontal)">
                                      <p:cBhvr>
                                        <p:cTn id="22" dur="500"/>
                                        <p:tgtEl>
                                          <p:spTgt spid="5550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5011">
                                            <p:txEl>
                                              <p:pRg st="4" end="4"/>
                                            </p:txEl>
                                          </p:spTgt>
                                        </p:tgtEl>
                                        <p:attrNameLst>
                                          <p:attrName>style.visibility</p:attrName>
                                        </p:attrNameLst>
                                      </p:cBhvr>
                                      <p:to>
                                        <p:strVal val="visible"/>
                                      </p:to>
                                    </p:set>
                                    <p:animEffect transition="in" filter="blinds(horizontal)">
                                      <p:cBhvr>
                                        <p:cTn id="27" dur="500"/>
                                        <p:tgtEl>
                                          <p:spTgt spid="5550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5011">
                                            <p:txEl>
                                              <p:pRg st="5" end="5"/>
                                            </p:txEl>
                                          </p:spTgt>
                                        </p:tgtEl>
                                        <p:attrNameLst>
                                          <p:attrName>style.visibility</p:attrName>
                                        </p:attrNameLst>
                                      </p:cBhvr>
                                      <p:to>
                                        <p:strVal val="visible"/>
                                      </p:to>
                                    </p:set>
                                    <p:animEffect transition="in" filter="blinds(horizontal)">
                                      <p:cBhvr>
                                        <p:cTn id="32" dur="500"/>
                                        <p:tgtEl>
                                          <p:spTgt spid="5550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55011">
                                            <p:txEl>
                                              <p:pRg st="6" end="6"/>
                                            </p:txEl>
                                          </p:spTgt>
                                        </p:tgtEl>
                                        <p:attrNameLst>
                                          <p:attrName>style.visibility</p:attrName>
                                        </p:attrNameLst>
                                      </p:cBhvr>
                                      <p:to>
                                        <p:strVal val="visible"/>
                                      </p:to>
                                    </p:set>
                                    <p:animEffect transition="in" filter="blinds(horizontal)">
                                      <p:cBhvr>
                                        <p:cTn id="37" dur="500"/>
                                        <p:tgtEl>
                                          <p:spTgt spid="5550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55011">
                                            <p:txEl>
                                              <p:pRg st="7" end="7"/>
                                            </p:txEl>
                                          </p:spTgt>
                                        </p:tgtEl>
                                        <p:attrNameLst>
                                          <p:attrName>style.visibility</p:attrName>
                                        </p:attrNameLst>
                                      </p:cBhvr>
                                      <p:to>
                                        <p:strVal val="visible"/>
                                      </p:to>
                                    </p:set>
                                    <p:animEffect transition="in" filter="blinds(horizontal)">
                                      <p:cBhvr>
                                        <p:cTn id="42" dur="500"/>
                                        <p:tgtEl>
                                          <p:spTgt spid="5550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55011">
                                            <p:txEl>
                                              <p:pRg st="8" end="8"/>
                                            </p:txEl>
                                          </p:spTgt>
                                        </p:tgtEl>
                                        <p:attrNameLst>
                                          <p:attrName>style.visibility</p:attrName>
                                        </p:attrNameLst>
                                      </p:cBhvr>
                                      <p:to>
                                        <p:strVal val="visible"/>
                                      </p:to>
                                    </p:set>
                                    <p:animEffect transition="in" filter="blinds(horizontal)">
                                      <p:cBhvr>
                                        <p:cTn id="47" dur="500"/>
                                        <p:tgtEl>
                                          <p:spTgt spid="5550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5011">
                                            <p:txEl>
                                              <p:pRg st="9" end="9"/>
                                            </p:txEl>
                                          </p:spTgt>
                                        </p:tgtEl>
                                        <p:attrNameLst>
                                          <p:attrName>style.visibility</p:attrName>
                                        </p:attrNameLst>
                                      </p:cBhvr>
                                      <p:to>
                                        <p:strVal val="visible"/>
                                      </p:to>
                                    </p:set>
                                    <p:animEffect transition="in" filter="blinds(horizontal)">
                                      <p:cBhvr>
                                        <p:cTn id="52" dur="500"/>
                                        <p:tgtEl>
                                          <p:spTgt spid="5550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7-</a:t>
            </a:r>
            <a:fld id="{DF9709E6-5545-474D-B4E0-83889232FCB5}" type="slidenum">
              <a:rPr lang="en-US"/>
              <a:pPr>
                <a:defRPr/>
              </a:pPr>
              <a:t>18</a:t>
            </a:fld>
            <a:endParaRPr lang="en-US"/>
          </a:p>
        </p:txBody>
      </p:sp>
      <p:sp>
        <p:nvSpPr>
          <p:cNvPr id="545794" name="Rectangle 2"/>
          <p:cNvSpPr>
            <a:spLocks noGrp="1" noChangeArrowheads="1"/>
          </p:cNvSpPr>
          <p:nvPr>
            <p:ph type="body" idx="1"/>
          </p:nvPr>
        </p:nvSpPr>
        <p:spPr>
          <a:xfrm>
            <a:off x="1066800" y="1600200"/>
            <a:ext cx="7620000" cy="4876800"/>
          </a:xfrm>
        </p:spPr>
        <p:txBody>
          <a:bodyPr lIns="90488" tIns="44450" rIns="90488" bIns="44450"/>
          <a:lstStyle/>
          <a:p>
            <a:pPr eaLnBrk="1" hangingPunct="1">
              <a:spcBef>
                <a:spcPts val="863"/>
              </a:spcBef>
            </a:pPr>
            <a:r>
              <a:rPr lang="en-US" altLang="en-US" sz="3200" smtClean="0"/>
              <a:t>Conflicts of Law</a:t>
            </a:r>
          </a:p>
          <a:p>
            <a:pPr lvl="1" eaLnBrk="1" hangingPunct="1">
              <a:spcBef>
                <a:spcPts val="863"/>
              </a:spcBef>
            </a:pPr>
            <a:r>
              <a:rPr lang="en-US" altLang="en-US" sz="2800" smtClean="0"/>
              <a:t>No two countries have the exact same commercial laws</a:t>
            </a:r>
          </a:p>
          <a:p>
            <a:pPr lvl="1" eaLnBrk="1" hangingPunct="1">
              <a:spcBef>
                <a:spcPts val="863"/>
              </a:spcBef>
            </a:pPr>
            <a:r>
              <a:rPr lang="en-US" altLang="en-US" sz="2800" smtClean="0"/>
              <a:t>Some countries have no commercial codes</a:t>
            </a:r>
            <a:endParaRPr lang="en-US" altLang="en-US" smtClean="0"/>
          </a:p>
          <a:p>
            <a:pPr lvl="2" eaLnBrk="1" hangingPunct="1">
              <a:spcBef>
                <a:spcPts val="863"/>
              </a:spcBef>
            </a:pPr>
            <a:r>
              <a:rPr lang="en-US" altLang="en-US" sz="2400" smtClean="0"/>
              <a:t>Uniform Commercial Code is widely used</a:t>
            </a:r>
          </a:p>
          <a:p>
            <a:pPr eaLnBrk="1" hangingPunct="1">
              <a:spcBef>
                <a:spcPts val="863"/>
              </a:spcBef>
            </a:pPr>
            <a:r>
              <a:rPr lang="en-US" altLang="en-US" sz="3200" smtClean="0"/>
              <a:t>Resolving Conflicts of Law</a:t>
            </a:r>
          </a:p>
          <a:p>
            <a:pPr lvl="1" eaLnBrk="1" hangingPunct="1">
              <a:spcBef>
                <a:spcPts val="863"/>
              </a:spcBef>
            </a:pPr>
            <a:r>
              <a:rPr lang="en-US" altLang="en-US" sz="2800" smtClean="0"/>
              <a:t>If the parties agree, autonomy controls</a:t>
            </a:r>
          </a:p>
          <a:p>
            <a:pPr lvl="1" eaLnBrk="1" hangingPunct="1">
              <a:spcBef>
                <a:spcPts val="863"/>
              </a:spcBef>
            </a:pPr>
            <a:r>
              <a:rPr lang="en-US" altLang="en-US" sz="2800" smtClean="0"/>
              <a:t>If parties have not agreed, law of country where the contract is performed will apply</a:t>
            </a:r>
            <a:endParaRPr lang="en-US" altLang="en-US" smtClean="0"/>
          </a:p>
        </p:txBody>
      </p:sp>
      <p:sp>
        <p:nvSpPr>
          <p:cNvPr id="545795" name="Rectangle 3"/>
          <p:cNvSpPr>
            <a:spLocks noGrp="1" noChangeArrowheads="1"/>
          </p:cNvSpPr>
          <p:nvPr>
            <p:ph type="title"/>
          </p:nvPr>
        </p:nvSpPr>
        <p:spPr/>
        <p:txBody>
          <a:bodyPr/>
          <a:lstStyle/>
          <a:p>
            <a:pPr eaLnBrk="1" hangingPunct="1">
              <a:defRPr/>
            </a:pPr>
            <a:r>
              <a:rPr lang="en-US" dirty="0" smtClean="0"/>
              <a:t>Conflicts of Law</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5794">
                                            <p:txEl>
                                              <p:pRg st="0" end="0"/>
                                            </p:txEl>
                                          </p:spTgt>
                                        </p:tgtEl>
                                        <p:attrNameLst>
                                          <p:attrName>style.visibility</p:attrName>
                                        </p:attrNameLst>
                                      </p:cBhvr>
                                      <p:to>
                                        <p:strVal val="visible"/>
                                      </p:to>
                                    </p:set>
                                    <p:animEffect transition="in" filter="blinds(horizontal)">
                                      <p:cBhvr>
                                        <p:cTn id="7" dur="500"/>
                                        <p:tgtEl>
                                          <p:spTgt spid="5457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5794">
                                            <p:txEl>
                                              <p:pRg st="1" end="1"/>
                                            </p:txEl>
                                          </p:spTgt>
                                        </p:tgtEl>
                                        <p:attrNameLst>
                                          <p:attrName>style.visibility</p:attrName>
                                        </p:attrNameLst>
                                      </p:cBhvr>
                                      <p:to>
                                        <p:strVal val="visible"/>
                                      </p:to>
                                    </p:set>
                                    <p:animEffect transition="in" filter="blinds(horizontal)">
                                      <p:cBhvr>
                                        <p:cTn id="12" dur="500"/>
                                        <p:tgtEl>
                                          <p:spTgt spid="5457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5794">
                                            <p:txEl>
                                              <p:pRg st="2" end="2"/>
                                            </p:txEl>
                                          </p:spTgt>
                                        </p:tgtEl>
                                        <p:attrNameLst>
                                          <p:attrName>style.visibility</p:attrName>
                                        </p:attrNameLst>
                                      </p:cBhvr>
                                      <p:to>
                                        <p:strVal val="visible"/>
                                      </p:to>
                                    </p:set>
                                    <p:animEffect transition="in" filter="blinds(horizontal)">
                                      <p:cBhvr>
                                        <p:cTn id="17" dur="500"/>
                                        <p:tgtEl>
                                          <p:spTgt spid="545794">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45794">
                                            <p:txEl>
                                              <p:pRg st="3" end="3"/>
                                            </p:txEl>
                                          </p:spTgt>
                                        </p:tgtEl>
                                        <p:attrNameLst>
                                          <p:attrName>style.visibility</p:attrName>
                                        </p:attrNameLst>
                                      </p:cBhvr>
                                      <p:to>
                                        <p:strVal val="visible"/>
                                      </p:to>
                                    </p:set>
                                    <p:animEffect transition="in" filter="blinds(horizontal)">
                                      <p:cBhvr>
                                        <p:cTn id="20" dur="500"/>
                                        <p:tgtEl>
                                          <p:spTgt spid="545794">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45794">
                                            <p:txEl>
                                              <p:pRg st="4" end="4"/>
                                            </p:txEl>
                                          </p:spTgt>
                                        </p:tgtEl>
                                        <p:attrNameLst>
                                          <p:attrName>style.visibility</p:attrName>
                                        </p:attrNameLst>
                                      </p:cBhvr>
                                      <p:to>
                                        <p:strVal val="visible"/>
                                      </p:to>
                                    </p:set>
                                    <p:animEffect transition="in" filter="blinds(horizontal)">
                                      <p:cBhvr>
                                        <p:cTn id="25" dur="500"/>
                                        <p:tgtEl>
                                          <p:spTgt spid="545794">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45794">
                                            <p:txEl>
                                              <p:pRg st="5" end="5"/>
                                            </p:txEl>
                                          </p:spTgt>
                                        </p:tgtEl>
                                        <p:attrNameLst>
                                          <p:attrName>style.visibility</p:attrName>
                                        </p:attrNameLst>
                                      </p:cBhvr>
                                      <p:to>
                                        <p:strVal val="visible"/>
                                      </p:to>
                                    </p:set>
                                    <p:animEffect transition="in" filter="blinds(horizontal)">
                                      <p:cBhvr>
                                        <p:cTn id="30" dur="500"/>
                                        <p:tgtEl>
                                          <p:spTgt spid="545794">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45794">
                                            <p:txEl>
                                              <p:pRg st="6" end="6"/>
                                            </p:txEl>
                                          </p:spTgt>
                                        </p:tgtEl>
                                        <p:attrNameLst>
                                          <p:attrName>style.visibility</p:attrName>
                                        </p:attrNameLst>
                                      </p:cBhvr>
                                      <p:to>
                                        <p:strVal val="visible"/>
                                      </p:to>
                                    </p:set>
                                    <p:animEffect transition="in" filter="blinds(horizontal)">
                                      <p:cBhvr>
                                        <p:cTn id="35" dur="500"/>
                                        <p:tgtEl>
                                          <p:spTgt spid="5457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4"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7-</a:t>
            </a:r>
            <a:fld id="{C1D88ADB-6FB6-431D-AD08-73969489BACA}" type="slidenum">
              <a:rPr lang="en-US"/>
              <a:pPr>
                <a:defRPr/>
              </a:pPr>
              <a:t>1</a:t>
            </a:fld>
            <a:endParaRPr lang="en-US"/>
          </a:p>
        </p:txBody>
      </p:sp>
      <p:sp>
        <p:nvSpPr>
          <p:cNvPr id="519170" name="Rectangle 2"/>
          <p:cNvSpPr>
            <a:spLocks noGrp="1" noChangeArrowheads="1"/>
          </p:cNvSpPr>
          <p:nvPr>
            <p:ph type="title"/>
          </p:nvPr>
        </p:nvSpPr>
        <p:spPr/>
        <p:txBody>
          <a:bodyPr lIns="90488" tIns="44450" rIns="90488" bIns="44450"/>
          <a:lstStyle/>
          <a:p>
            <a:pPr eaLnBrk="1" hangingPunct="1">
              <a:defRPr/>
            </a:pPr>
            <a:r>
              <a:rPr lang="en-US" sz="4800" dirty="0" smtClean="0"/>
              <a:t>Sources of International Law</a:t>
            </a:r>
          </a:p>
        </p:txBody>
      </p:sp>
      <p:sp>
        <p:nvSpPr>
          <p:cNvPr id="519171" name="Rectangle 3"/>
          <p:cNvSpPr>
            <a:spLocks noGrp="1" noChangeArrowheads="1"/>
          </p:cNvSpPr>
          <p:nvPr>
            <p:ph type="body" idx="1"/>
          </p:nvPr>
        </p:nvSpPr>
        <p:spPr/>
        <p:txBody>
          <a:bodyPr lIns="90488" tIns="44450" rIns="90488" bIns="44450"/>
          <a:lstStyle/>
          <a:p>
            <a:pPr eaLnBrk="1" hangingPunct="1"/>
            <a:r>
              <a:rPr lang="en-US" altLang="en-US" smtClean="0"/>
              <a:t>Common Law</a:t>
            </a:r>
          </a:p>
          <a:p>
            <a:pPr lvl="1" eaLnBrk="1" hangingPunct="1"/>
            <a:r>
              <a:rPr lang="en-US" altLang="en-US" smtClean="0"/>
              <a:t>England</a:t>
            </a:r>
          </a:p>
          <a:p>
            <a:pPr lvl="1" eaLnBrk="1" hangingPunct="1"/>
            <a:r>
              <a:rPr lang="en-US" altLang="en-US" smtClean="0"/>
              <a:t>United States</a:t>
            </a:r>
          </a:p>
          <a:p>
            <a:pPr eaLnBrk="1" hangingPunct="1"/>
            <a:r>
              <a:rPr lang="en-US" altLang="en-US" smtClean="0"/>
              <a:t>Civil or Code Law</a:t>
            </a:r>
          </a:p>
          <a:p>
            <a:pPr lvl="1" eaLnBrk="1" hangingPunct="1"/>
            <a:r>
              <a:rPr lang="en-US" altLang="en-US" smtClean="0"/>
              <a:t>Statutes or codes are very detailed; little reliance on precedent</a:t>
            </a:r>
          </a:p>
          <a:p>
            <a:pPr lvl="1" eaLnBrk="1" hangingPunct="1"/>
            <a:r>
              <a:rPr lang="en-US" altLang="en-US" smtClean="0"/>
              <a:t>France, Germany, Spain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blinds(horizontal)">
                                      <p:cBhvr>
                                        <p:cTn id="7" dur="500"/>
                                        <p:tgtEl>
                                          <p:spTgt spid="519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9171">
                                            <p:txEl>
                                              <p:pRg st="1" end="1"/>
                                            </p:txEl>
                                          </p:spTgt>
                                        </p:tgtEl>
                                        <p:attrNameLst>
                                          <p:attrName>style.visibility</p:attrName>
                                        </p:attrNameLst>
                                      </p:cBhvr>
                                      <p:to>
                                        <p:strVal val="visible"/>
                                      </p:to>
                                    </p:set>
                                    <p:animEffect transition="in" filter="blinds(horizontal)">
                                      <p:cBhvr>
                                        <p:cTn id="12" dur="500"/>
                                        <p:tgtEl>
                                          <p:spTgt spid="519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9171">
                                            <p:txEl>
                                              <p:pRg st="2" end="2"/>
                                            </p:txEl>
                                          </p:spTgt>
                                        </p:tgtEl>
                                        <p:attrNameLst>
                                          <p:attrName>style.visibility</p:attrName>
                                        </p:attrNameLst>
                                      </p:cBhvr>
                                      <p:to>
                                        <p:strVal val="visible"/>
                                      </p:to>
                                    </p:set>
                                    <p:animEffect transition="in" filter="blinds(horizontal)">
                                      <p:cBhvr>
                                        <p:cTn id="17" dur="500"/>
                                        <p:tgtEl>
                                          <p:spTgt spid="519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9171">
                                            <p:txEl>
                                              <p:pRg st="3" end="3"/>
                                            </p:txEl>
                                          </p:spTgt>
                                        </p:tgtEl>
                                        <p:attrNameLst>
                                          <p:attrName>style.visibility</p:attrName>
                                        </p:attrNameLst>
                                      </p:cBhvr>
                                      <p:to>
                                        <p:strVal val="visible"/>
                                      </p:to>
                                    </p:set>
                                    <p:animEffect transition="in" filter="blinds(horizontal)">
                                      <p:cBhvr>
                                        <p:cTn id="22" dur="500"/>
                                        <p:tgtEl>
                                          <p:spTgt spid="519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9171">
                                            <p:txEl>
                                              <p:pRg st="4" end="4"/>
                                            </p:txEl>
                                          </p:spTgt>
                                        </p:tgtEl>
                                        <p:attrNameLst>
                                          <p:attrName>style.visibility</p:attrName>
                                        </p:attrNameLst>
                                      </p:cBhvr>
                                      <p:to>
                                        <p:strVal val="visible"/>
                                      </p:to>
                                    </p:set>
                                    <p:animEffect transition="in" filter="blinds(horizontal)">
                                      <p:cBhvr>
                                        <p:cTn id="27" dur="500"/>
                                        <p:tgtEl>
                                          <p:spTgt spid="5191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9171">
                                            <p:txEl>
                                              <p:pRg st="5" end="5"/>
                                            </p:txEl>
                                          </p:spTgt>
                                        </p:tgtEl>
                                        <p:attrNameLst>
                                          <p:attrName>style.visibility</p:attrName>
                                        </p:attrNameLst>
                                      </p:cBhvr>
                                      <p:to>
                                        <p:strVal val="visible"/>
                                      </p:to>
                                    </p:set>
                                    <p:animEffect transition="in" filter="blinds(horizontal)">
                                      <p:cBhvr>
                                        <p:cTn id="32" dur="500"/>
                                        <p:tgtEl>
                                          <p:spTgt spid="519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Case 7.2 </a:t>
            </a:r>
            <a:endParaRPr lang="en-US" dirty="0"/>
          </a:p>
        </p:txBody>
      </p:sp>
      <p:sp>
        <p:nvSpPr>
          <p:cNvPr id="21507" name="Content Placeholder 2"/>
          <p:cNvSpPr>
            <a:spLocks noGrp="1"/>
          </p:cNvSpPr>
          <p:nvPr>
            <p:ph idx="1"/>
          </p:nvPr>
        </p:nvSpPr>
        <p:spPr/>
        <p:txBody>
          <a:bodyPr/>
          <a:lstStyle/>
          <a:p>
            <a:r>
              <a:rPr lang="en-US" altLang="en-US" b="1" smtClean="0">
                <a:solidFill>
                  <a:srgbClr val="FFFF00"/>
                </a:solidFill>
              </a:rPr>
              <a:t>Case 7.2</a:t>
            </a:r>
            <a:r>
              <a:rPr lang="en-US" altLang="en-US" i="1" smtClean="0"/>
              <a:t>	</a:t>
            </a:r>
            <a:r>
              <a:rPr lang="en-US" altLang="en-US" b="1" i="1" smtClean="0"/>
              <a:t>Tiffany and Company v. Andrew </a:t>
            </a:r>
            <a:r>
              <a:rPr lang="en-US" altLang="en-US" b="1" smtClean="0"/>
              <a:t>(2012)</a:t>
            </a:r>
          </a:p>
          <a:p>
            <a:pPr lvl="1"/>
            <a:r>
              <a:rPr lang="en-US" altLang="en-US" smtClean="0"/>
              <a:t>What is the impact of counterfeiting?</a:t>
            </a:r>
          </a:p>
          <a:p>
            <a:pPr lvl="1"/>
            <a:r>
              <a:rPr lang="en-US" altLang="en-US" smtClean="0"/>
              <a:t>How can banks help in preventing counterfeiting?</a:t>
            </a:r>
          </a:p>
        </p:txBody>
      </p:sp>
      <p:sp>
        <p:nvSpPr>
          <p:cNvPr id="4" name="Slide Number Placeholder 3"/>
          <p:cNvSpPr>
            <a:spLocks noGrp="1"/>
          </p:cNvSpPr>
          <p:nvPr>
            <p:ph type="sldNum" sz="quarter" idx="10"/>
          </p:nvPr>
        </p:nvSpPr>
        <p:spPr/>
        <p:txBody>
          <a:bodyPr/>
          <a:lstStyle/>
          <a:p>
            <a:pPr>
              <a:defRPr/>
            </a:pPr>
            <a:r>
              <a:rPr lang="en-US" smtClean="0"/>
              <a:t>7-</a:t>
            </a:r>
            <a:fld id="{3004AFE5-B116-4C6B-99C6-75AAD9B52E96}" type="slidenum">
              <a:rPr lang="en-US" smtClean="0"/>
              <a:pPr>
                <a:defRPr/>
              </a:pPr>
              <a:t>19</a:t>
            </a:fld>
            <a:endParaRPr lang="en-US"/>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7-</a:t>
            </a:r>
            <a:fld id="{CFE57EF2-590F-459B-A76E-AB8E87C356C1}" type="slidenum">
              <a:rPr lang="en-US"/>
              <a:pPr>
                <a:defRPr/>
              </a:pPr>
              <a:t>20</a:t>
            </a:fld>
            <a:endParaRPr lang="en-US"/>
          </a:p>
        </p:txBody>
      </p:sp>
      <p:sp>
        <p:nvSpPr>
          <p:cNvPr id="547842" name="Rectangle 2"/>
          <p:cNvSpPr>
            <a:spLocks noGrp="1" noChangeArrowheads="1"/>
          </p:cNvSpPr>
          <p:nvPr>
            <p:ph type="body" idx="1"/>
          </p:nvPr>
        </p:nvSpPr>
        <p:spPr>
          <a:xfrm>
            <a:off x="1066800" y="1600200"/>
            <a:ext cx="7391400" cy="4572000"/>
          </a:xfrm>
        </p:spPr>
        <p:txBody>
          <a:bodyPr lIns="90488" tIns="44450" rIns="90488" bIns="44450"/>
          <a:lstStyle/>
          <a:p>
            <a:pPr eaLnBrk="1" hangingPunct="1"/>
            <a:r>
              <a:rPr lang="en-US" altLang="en-US" smtClean="0"/>
              <a:t>Antitrust Laws</a:t>
            </a:r>
          </a:p>
          <a:p>
            <a:pPr lvl="1" eaLnBrk="1" hangingPunct="1"/>
            <a:r>
              <a:rPr lang="en-US" altLang="en-US" smtClean="0"/>
              <a:t>All firms doing business here are subject to antitrust jurisdiction</a:t>
            </a:r>
          </a:p>
          <a:p>
            <a:pPr lvl="1" eaLnBrk="1" hangingPunct="1"/>
            <a:r>
              <a:rPr lang="en-US" altLang="en-US" smtClean="0"/>
              <a:t>Export Trading Company Act</a:t>
            </a:r>
          </a:p>
          <a:p>
            <a:pPr lvl="2" eaLnBrk="1" hangingPunct="1"/>
            <a:r>
              <a:rPr lang="en-US" altLang="en-US" smtClean="0"/>
              <a:t>Allows joint ventures among competitors</a:t>
            </a:r>
          </a:p>
          <a:p>
            <a:pPr lvl="2" eaLnBrk="1" hangingPunct="1"/>
            <a:r>
              <a:rPr lang="en-US" altLang="en-US" smtClean="0"/>
              <a:t>For business in other countries</a:t>
            </a:r>
          </a:p>
        </p:txBody>
      </p:sp>
      <p:sp>
        <p:nvSpPr>
          <p:cNvPr id="547843" name="Rectangle 3"/>
          <p:cNvSpPr>
            <a:spLocks noGrp="1" noChangeArrowheads="1"/>
          </p:cNvSpPr>
          <p:nvPr>
            <p:ph type="title"/>
          </p:nvPr>
        </p:nvSpPr>
        <p:spPr/>
        <p:txBody>
          <a:bodyPr/>
          <a:lstStyle/>
          <a:p>
            <a:pPr eaLnBrk="1" hangingPunct="1">
              <a:lnSpc>
                <a:spcPct val="80000"/>
              </a:lnSpc>
              <a:defRPr/>
            </a:pPr>
            <a:r>
              <a:rPr lang="en-US" smtClean="0"/>
              <a:t>International Protections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7842">
                                            <p:txEl>
                                              <p:pRg st="0" end="0"/>
                                            </p:txEl>
                                          </p:spTgt>
                                        </p:tgtEl>
                                        <p:attrNameLst>
                                          <p:attrName>style.visibility</p:attrName>
                                        </p:attrNameLst>
                                      </p:cBhvr>
                                      <p:to>
                                        <p:strVal val="visible"/>
                                      </p:to>
                                    </p:set>
                                    <p:animEffect transition="in" filter="blinds(horizontal)">
                                      <p:cBhvr>
                                        <p:cTn id="7" dur="500"/>
                                        <p:tgtEl>
                                          <p:spTgt spid="5478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7842">
                                            <p:txEl>
                                              <p:pRg st="1" end="1"/>
                                            </p:txEl>
                                          </p:spTgt>
                                        </p:tgtEl>
                                        <p:attrNameLst>
                                          <p:attrName>style.visibility</p:attrName>
                                        </p:attrNameLst>
                                      </p:cBhvr>
                                      <p:to>
                                        <p:strVal val="visible"/>
                                      </p:to>
                                    </p:set>
                                    <p:animEffect transition="in" filter="blinds(horizontal)">
                                      <p:cBhvr>
                                        <p:cTn id="12" dur="500"/>
                                        <p:tgtEl>
                                          <p:spTgt spid="5478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7842">
                                            <p:txEl>
                                              <p:pRg st="2" end="2"/>
                                            </p:txEl>
                                          </p:spTgt>
                                        </p:tgtEl>
                                        <p:attrNameLst>
                                          <p:attrName>style.visibility</p:attrName>
                                        </p:attrNameLst>
                                      </p:cBhvr>
                                      <p:to>
                                        <p:strVal val="visible"/>
                                      </p:to>
                                    </p:set>
                                    <p:animEffect transition="in" filter="blinds(horizontal)">
                                      <p:cBhvr>
                                        <p:cTn id="17" dur="500"/>
                                        <p:tgtEl>
                                          <p:spTgt spid="547842">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47842">
                                            <p:txEl>
                                              <p:pRg st="3" end="3"/>
                                            </p:txEl>
                                          </p:spTgt>
                                        </p:tgtEl>
                                        <p:attrNameLst>
                                          <p:attrName>style.visibility</p:attrName>
                                        </p:attrNameLst>
                                      </p:cBhvr>
                                      <p:to>
                                        <p:strVal val="visible"/>
                                      </p:to>
                                    </p:set>
                                    <p:animEffect transition="in" filter="blinds(horizontal)">
                                      <p:cBhvr>
                                        <p:cTn id="20" dur="500"/>
                                        <p:tgtEl>
                                          <p:spTgt spid="547842">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47842">
                                            <p:txEl>
                                              <p:pRg st="4" end="4"/>
                                            </p:txEl>
                                          </p:spTgt>
                                        </p:tgtEl>
                                        <p:attrNameLst>
                                          <p:attrName>style.visibility</p:attrName>
                                        </p:attrNameLst>
                                      </p:cBhvr>
                                      <p:to>
                                        <p:strVal val="visible"/>
                                      </p:to>
                                    </p:set>
                                    <p:animEffect transition="in" filter="blinds(horizontal)">
                                      <p:cBhvr>
                                        <p:cTn id="23" dur="500"/>
                                        <p:tgtEl>
                                          <p:spTgt spid="5478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2"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7-</a:t>
            </a:r>
            <a:fld id="{3AF543AA-93C2-4C94-BE56-B043FC0CBA31}" type="slidenum">
              <a:rPr lang="en-US"/>
              <a:pPr>
                <a:defRPr/>
              </a:pPr>
              <a:t>21</a:t>
            </a:fld>
            <a:endParaRPr lang="en-US"/>
          </a:p>
        </p:txBody>
      </p:sp>
      <p:sp>
        <p:nvSpPr>
          <p:cNvPr id="549890" name="Rectangle 2"/>
          <p:cNvSpPr>
            <a:spLocks noGrp="1" noChangeArrowheads="1"/>
          </p:cNvSpPr>
          <p:nvPr>
            <p:ph type="body" idx="1"/>
          </p:nvPr>
        </p:nvSpPr>
        <p:spPr>
          <a:xfrm>
            <a:off x="1066800" y="1600200"/>
            <a:ext cx="7239000" cy="4114800"/>
          </a:xfrm>
        </p:spPr>
        <p:txBody>
          <a:bodyPr lIns="90488" tIns="44450" rIns="90488" bIns="44450"/>
          <a:lstStyle/>
          <a:p>
            <a:pPr eaLnBrk="1" hangingPunct="1"/>
            <a:r>
              <a:rPr lang="en-US" altLang="en-US" smtClean="0"/>
              <a:t>Protections for Intellectual Property</a:t>
            </a:r>
          </a:p>
          <a:p>
            <a:pPr lvl="1" eaLnBrk="1" hangingPunct="1"/>
            <a:r>
              <a:rPr lang="en-US" altLang="en-US" smtClean="0"/>
              <a:t>International protections of intellectual property are constantly being refined</a:t>
            </a:r>
          </a:p>
          <a:p>
            <a:pPr lvl="1" eaLnBrk="1" hangingPunct="1"/>
            <a:r>
              <a:rPr lang="en-US" altLang="en-US" smtClean="0"/>
              <a:t>Worldwide registration of patents, trademarks and copyrights may be within reach</a:t>
            </a:r>
          </a:p>
        </p:txBody>
      </p:sp>
      <p:sp>
        <p:nvSpPr>
          <p:cNvPr id="549892" name="Rectangle 4"/>
          <p:cNvSpPr>
            <a:spLocks noGrp="1" noChangeArrowheads="1"/>
          </p:cNvSpPr>
          <p:nvPr>
            <p:ph type="title"/>
          </p:nvPr>
        </p:nvSpPr>
        <p:spPr/>
        <p:txBody>
          <a:bodyPr/>
          <a:lstStyle/>
          <a:p>
            <a:pPr eaLnBrk="1" hangingPunct="1">
              <a:defRPr/>
            </a:pPr>
            <a:r>
              <a:rPr lang="en-US" smtClean="0"/>
              <a:t>International Protections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9890">
                                            <p:txEl>
                                              <p:pRg st="0" end="0"/>
                                            </p:txEl>
                                          </p:spTgt>
                                        </p:tgtEl>
                                        <p:attrNameLst>
                                          <p:attrName>style.visibility</p:attrName>
                                        </p:attrNameLst>
                                      </p:cBhvr>
                                      <p:to>
                                        <p:strVal val="visible"/>
                                      </p:to>
                                    </p:set>
                                    <p:animEffect transition="in" filter="blinds(horizontal)">
                                      <p:cBhvr>
                                        <p:cTn id="7" dur="500"/>
                                        <p:tgtEl>
                                          <p:spTgt spid="5498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9890">
                                            <p:txEl>
                                              <p:pRg st="1" end="1"/>
                                            </p:txEl>
                                          </p:spTgt>
                                        </p:tgtEl>
                                        <p:attrNameLst>
                                          <p:attrName>style.visibility</p:attrName>
                                        </p:attrNameLst>
                                      </p:cBhvr>
                                      <p:to>
                                        <p:strVal val="visible"/>
                                      </p:to>
                                    </p:set>
                                    <p:animEffect transition="in" filter="blinds(horizontal)">
                                      <p:cBhvr>
                                        <p:cTn id="12" dur="500"/>
                                        <p:tgtEl>
                                          <p:spTgt spid="5498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9890">
                                            <p:txEl>
                                              <p:pRg st="2" end="2"/>
                                            </p:txEl>
                                          </p:spTgt>
                                        </p:tgtEl>
                                        <p:attrNameLst>
                                          <p:attrName>style.visibility</p:attrName>
                                        </p:attrNameLst>
                                      </p:cBhvr>
                                      <p:to>
                                        <p:strVal val="visible"/>
                                      </p:to>
                                    </p:set>
                                    <p:animEffect transition="in" filter="blinds(horizontal)">
                                      <p:cBhvr>
                                        <p:cTn id="17" dur="500"/>
                                        <p:tgtEl>
                                          <p:spTgt spid="5498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0"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7-</a:t>
            </a:r>
            <a:fld id="{B3056459-2E33-42E0-BB92-B876CE50D67F}" type="slidenum">
              <a:rPr lang="en-US"/>
              <a:pPr>
                <a:defRPr/>
              </a:pPr>
              <a:t>22</a:t>
            </a:fld>
            <a:endParaRPr lang="en-US"/>
          </a:p>
        </p:txBody>
      </p:sp>
      <p:sp>
        <p:nvSpPr>
          <p:cNvPr id="551938" name="Rectangle 2"/>
          <p:cNvSpPr>
            <a:spLocks noGrp="1" noChangeArrowheads="1"/>
          </p:cNvSpPr>
          <p:nvPr>
            <p:ph type="body" idx="1"/>
          </p:nvPr>
        </p:nvSpPr>
        <p:spPr>
          <a:xfrm>
            <a:off x="1066800" y="1600200"/>
            <a:ext cx="7391400" cy="4572000"/>
          </a:xfrm>
        </p:spPr>
        <p:txBody>
          <a:bodyPr lIns="90488" tIns="44450" rIns="90488" bIns="44450"/>
          <a:lstStyle/>
          <a:p>
            <a:pPr eaLnBrk="1" hangingPunct="1"/>
            <a:r>
              <a:rPr lang="en-US" altLang="en-US" smtClean="0"/>
              <a:t>Criminal Law Protections</a:t>
            </a:r>
          </a:p>
          <a:p>
            <a:pPr lvl="1" eaLnBrk="1" hangingPunct="1"/>
            <a:r>
              <a:rPr lang="en-US" altLang="en-US" smtClean="0"/>
              <a:t>All those present in a country are subject to that country’s criminal law</a:t>
            </a:r>
          </a:p>
          <a:p>
            <a:pPr lvl="1" eaLnBrk="1" hangingPunct="1"/>
            <a:r>
              <a:rPr lang="en-US" altLang="en-US" smtClean="0"/>
              <a:t>Subject to all regulations as well</a:t>
            </a:r>
          </a:p>
        </p:txBody>
      </p:sp>
      <p:sp>
        <p:nvSpPr>
          <p:cNvPr id="551940" name="Rectangle 4"/>
          <p:cNvSpPr>
            <a:spLocks noGrp="1" noChangeArrowheads="1"/>
          </p:cNvSpPr>
          <p:nvPr>
            <p:ph type="title"/>
          </p:nvPr>
        </p:nvSpPr>
        <p:spPr/>
        <p:txBody>
          <a:bodyPr/>
          <a:lstStyle/>
          <a:p>
            <a:pPr eaLnBrk="1" hangingPunct="1">
              <a:defRPr/>
            </a:pPr>
            <a:r>
              <a:rPr lang="en-US" smtClean="0"/>
              <a:t>International Protections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1938">
                                            <p:txEl>
                                              <p:pRg st="0" end="0"/>
                                            </p:txEl>
                                          </p:spTgt>
                                        </p:tgtEl>
                                        <p:attrNameLst>
                                          <p:attrName>style.visibility</p:attrName>
                                        </p:attrNameLst>
                                      </p:cBhvr>
                                      <p:to>
                                        <p:strVal val="visible"/>
                                      </p:to>
                                    </p:set>
                                    <p:animEffect transition="in" filter="blinds(horizontal)">
                                      <p:cBhvr>
                                        <p:cTn id="7" dur="500"/>
                                        <p:tgtEl>
                                          <p:spTgt spid="551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1938">
                                            <p:txEl>
                                              <p:pRg st="1" end="1"/>
                                            </p:txEl>
                                          </p:spTgt>
                                        </p:tgtEl>
                                        <p:attrNameLst>
                                          <p:attrName>style.visibility</p:attrName>
                                        </p:attrNameLst>
                                      </p:cBhvr>
                                      <p:to>
                                        <p:strVal val="visible"/>
                                      </p:to>
                                    </p:set>
                                    <p:animEffect transition="in" filter="blinds(horizontal)">
                                      <p:cBhvr>
                                        <p:cTn id="12" dur="500"/>
                                        <p:tgtEl>
                                          <p:spTgt spid="5519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1938">
                                            <p:txEl>
                                              <p:pRg st="2" end="2"/>
                                            </p:txEl>
                                          </p:spTgt>
                                        </p:tgtEl>
                                        <p:attrNameLst>
                                          <p:attrName>style.visibility</p:attrName>
                                        </p:attrNameLst>
                                      </p:cBhvr>
                                      <p:to>
                                        <p:strVal val="visible"/>
                                      </p:to>
                                    </p:set>
                                    <p:animEffect transition="in" filter="blinds(horizontal)">
                                      <p:cBhvr>
                                        <p:cTn id="17" dur="500"/>
                                        <p:tgtEl>
                                          <p:spTgt spid="5519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8"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7-</a:t>
            </a:r>
            <a:fld id="{3926B2FA-49C4-4493-9EBC-AE0E9A3D44DD}" type="slidenum">
              <a:rPr lang="en-US"/>
              <a:pPr>
                <a:defRPr/>
              </a:pPr>
              <a:t>2</a:t>
            </a:fld>
            <a:endParaRPr lang="en-US"/>
          </a:p>
        </p:txBody>
      </p:sp>
      <p:sp>
        <p:nvSpPr>
          <p:cNvPr id="521218" name="Rectangle 2"/>
          <p:cNvSpPr>
            <a:spLocks noGrp="1" noChangeArrowheads="1"/>
          </p:cNvSpPr>
          <p:nvPr>
            <p:ph type="body" idx="1"/>
          </p:nvPr>
        </p:nvSpPr>
        <p:spPr/>
        <p:txBody>
          <a:bodyPr lIns="90488" tIns="44450" rIns="90488" bIns="44450"/>
          <a:lstStyle/>
          <a:p>
            <a:pPr eaLnBrk="1" hangingPunct="1"/>
            <a:r>
              <a:rPr lang="en-US" altLang="en-US" smtClean="0"/>
              <a:t>Islamic Law</a:t>
            </a:r>
          </a:p>
          <a:p>
            <a:pPr lvl="1" eaLnBrk="1" hangingPunct="1"/>
            <a:r>
              <a:rPr lang="en-US" altLang="en-US" smtClean="0"/>
              <a:t>Religious tenets integrated</a:t>
            </a:r>
          </a:p>
          <a:p>
            <a:pPr lvl="1" eaLnBrk="1" hangingPunct="1"/>
            <a:r>
              <a:rPr lang="en-US" altLang="en-US" smtClean="0"/>
              <a:t>Combination of Islamic law and colonizers’ laws</a:t>
            </a:r>
          </a:p>
          <a:p>
            <a:pPr eaLnBrk="1" hangingPunct="1"/>
            <a:r>
              <a:rPr lang="en-US" altLang="en-US" smtClean="0"/>
              <a:t>Former Communist Countries</a:t>
            </a:r>
          </a:p>
          <a:p>
            <a:pPr lvl="1" eaLnBrk="1" hangingPunct="1"/>
            <a:r>
              <a:rPr lang="en-US" altLang="en-US" smtClean="0"/>
              <a:t>In Transition</a:t>
            </a:r>
          </a:p>
        </p:txBody>
      </p:sp>
      <p:sp>
        <p:nvSpPr>
          <p:cNvPr id="521219" name="Rectangle 3"/>
          <p:cNvSpPr>
            <a:spLocks noGrp="1" noChangeArrowheads="1"/>
          </p:cNvSpPr>
          <p:nvPr>
            <p:ph type="title"/>
          </p:nvPr>
        </p:nvSpPr>
        <p:spPr/>
        <p:txBody>
          <a:bodyPr lIns="90488" tIns="44450" rIns="90488" bIns="44450"/>
          <a:lstStyle/>
          <a:p>
            <a:pPr eaLnBrk="1" hangingPunct="1">
              <a:defRPr/>
            </a:pPr>
            <a:r>
              <a:rPr lang="en-US" sz="4800" dirty="0" smtClean="0"/>
              <a:t>Sources of International Law</a:t>
            </a:r>
            <a:endParaRPr lang="en-US" sz="4900" dirty="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1218">
                                            <p:txEl>
                                              <p:pRg st="0" end="0"/>
                                            </p:txEl>
                                          </p:spTgt>
                                        </p:tgtEl>
                                        <p:attrNameLst>
                                          <p:attrName>style.visibility</p:attrName>
                                        </p:attrNameLst>
                                      </p:cBhvr>
                                      <p:to>
                                        <p:strVal val="visible"/>
                                      </p:to>
                                    </p:set>
                                    <p:animEffect transition="in" filter="blinds(horizontal)">
                                      <p:cBhvr>
                                        <p:cTn id="7" dur="500"/>
                                        <p:tgtEl>
                                          <p:spTgt spid="5212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1218">
                                            <p:txEl>
                                              <p:pRg st="1" end="1"/>
                                            </p:txEl>
                                          </p:spTgt>
                                        </p:tgtEl>
                                        <p:attrNameLst>
                                          <p:attrName>style.visibility</p:attrName>
                                        </p:attrNameLst>
                                      </p:cBhvr>
                                      <p:to>
                                        <p:strVal val="visible"/>
                                      </p:to>
                                    </p:set>
                                    <p:animEffect transition="in" filter="blinds(horizontal)">
                                      <p:cBhvr>
                                        <p:cTn id="12" dur="500"/>
                                        <p:tgtEl>
                                          <p:spTgt spid="5212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1218">
                                            <p:txEl>
                                              <p:pRg st="2" end="2"/>
                                            </p:txEl>
                                          </p:spTgt>
                                        </p:tgtEl>
                                        <p:attrNameLst>
                                          <p:attrName>style.visibility</p:attrName>
                                        </p:attrNameLst>
                                      </p:cBhvr>
                                      <p:to>
                                        <p:strVal val="visible"/>
                                      </p:to>
                                    </p:set>
                                    <p:animEffect transition="in" filter="blinds(horizontal)">
                                      <p:cBhvr>
                                        <p:cTn id="17" dur="500"/>
                                        <p:tgtEl>
                                          <p:spTgt spid="5212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1218">
                                            <p:txEl>
                                              <p:pRg st="3" end="3"/>
                                            </p:txEl>
                                          </p:spTgt>
                                        </p:tgtEl>
                                        <p:attrNameLst>
                                          <p:attrName>style.visibility</p:attrName>
                                        </p:attrNameLst>
                                      </p:cBhvr>
                                      <p:to>
                                        <p:strVal val="visible"/>
                                      </p:to>
                                    </p:set>
                                    <p:animEffect transition="in" filter="blinds(horizontal)">
                                      <p:cBhvr>
                                        <p:cTn id="22" dur="500"/>
                                        <p:tgtEl>
                                          <p:spTgt spid="5212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1218">
                                            <p:txEl>
                                              <p:pRg st="4" end="4"/>
                                            </p:txEl>
                                          </p:spTgt>
                                        </p:tgtEl>
                                        <p:attrNameLst>
                                          <p:attrName>style.visibility</p:attrName>
                                        </p:attrNameLst>
                                      </p:cBhvr>
                                      <p:to>
                                        <p:strVal val="visible"/>
                                      </p:to>
                                    </p:set>
                                    <p:animEffect transition="in" filter="blinds(horizontal)">
                                      <p:cBhvr>
                                        <p:cTn id="27" dur="500"/>
                                        <p:tgtEl>
                                          <p:spTgt spid="5212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8"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7-</a:t>
            </a:r>
            <a:fld id="{0F866391-3E10-4248-B27D-C0C4E3F73767}" type="slidenum">
              <a:rPr lang="en-US"/>
              <a:pPr>
                <a:defRPr/>
              </a:pPr>
              <a:t>3</a:t>
            </a:fld>
            <a:endParaRPr lang="en-US"/>
          </a:p>
        </p:txBody>
      </p:sp>
      <p:sp>
        <p:nvSpPr>
          <p:cNvPr id="523266" name="Rectangle 2"/>
          <p:cNvSpPr>
            <a:spLocks noGrp="1" noChangeArrowheads="1"/>
          </p:cNvSpPr>
          <p:nvPr>
            <p:ph type="body" idx="1"/>
          </p:nvPr>
        </p:nvSpPr>
        <p:spPr>
          <a:xfrm>
            <a:off x="1371600" y="1600200"/>
            <a:ext cx="7315200" cy="4525963"/>
          </a:xfrm>
        </p:spPr>
        <p:txBody>
          <a:bodyPr lIns="90488" tIns="44450" rIns="90488" bIns="44450"/>
          <a:lstStyle/>
          <a:p>
            <a:pPr eaLnBrk="1" hangingPunct="1">
              <a:lnSpc>
                <a:spcPct val="90000"/>
              </a:lnSpc>
              <a:buFontTx/>
              <a:buNone/>
            </a:pPr>
            <a:r>
              <a:rPr lang="en-US" altLang="en-US" sz="4000" b="1" smtClean="0"/>
              <a:t>L	</a:t>
            </a:r>
            <a:r>
              <a:rPr lang="en-US" altLang="en-US" sz="4000" smtClean="0"/>
              <a:t>	Language</a:t>
            </a:r>
          </a:p>
          <a:p>
            <a:pPr eaLnBrk="1" hangingPunct="1">
              <a:lnSpc>
                <a:spcPct val="90000"/>
              </a:lnSpc>
              <a:buFontTx/>
              <a:buNone/>
            </a:pPr>
            <a:r>
              <a:rPr lang="en-US" altLang="en-US" sz="4000" b="1" smtClean="0"/>
              <a:t>E</a:t>
            </a:r>
            <a:r>
              <a:rPr lang="en-US" altLang="en-US" sz="4000" smtClean="0"/>
              <a:t>		Environment &amp; Technology</a:t>
            </a:r>
          </a:p>
          <a:p>
            <a:pPr eaLnBrk="1" hangingPunct="1">
              <a:lnSpc>
                <a:spcPct val="90000"/>
              </a:lnSpc>
              <a:buFontTx/>
              <a:buNone/>
            </a:pPr>
            <a:r>
              <a:rPr lang="en-US" altLang="en-US" sz="4000" b="1" smtClean="0"/>
              <a:t>S	</a:t>
            </a:r>
            <a:r>
              <a:rPr lang="en-US" altLang="en-US" sz="4000" smtClean="0"/>
              <a:t>	Social Organization</a:t>
            </a:r>
          </a:p>
          <a:p>
            <a:pPr eaLnBrk="1" hangingPunct="1">
              <a:lnSpc>
                <a:spcPct val="90000"/>
              </a:lnSpc>
              <a:buFontTx/>
              <a:buNone/>
            </a:pPr>
            <a:r>
              <a:rPr lang="en-US" altLang="en-US" sz="4000" b="1" smtClean="0"/>
              <a:t>C	</a:t>
            </a:r>
            <a:r>
              <a:rPr lang="en-US" altLang="en-US" sz="4000" smtClean="0"/>
              <a:t>Contexting</a:t>
            </a:r>
          </a:p>
          <a:p>
            <a:pPr eaLnBrk="1" hangingPunct="1">
              <a:lnSpc>
                <a:spcPct val="90000"/>
              </a:lnSpc>
              <a:buFontTx/>
              <a:buNone/>
            </a:pPr>
            <a:r>
              <a:rPr lang="en-US" altLang="en-US" sz="4000" b="1" smtClean="0"/>
              <a:t>A	</a:t>
            </a:r>
            <a:r>
              <a:rPr lang="en-US" altLang="en-US" sz="4000" smtClean="0"/>
              <a:t>Authority</a:t>
            </a:r>
          </a:p>
          <a:p>
            <a:pPr eaLnBrk="1" hangingPunct="1">
              <a:lnSpc>
                <a:spcPct val="90000"/>
              </a:lnSpc>
              <a:buFontTx/>
              <a:buNone/>
            </a:pPr>
            <a:r>
              <a:rPr lang="en-US" altLang="en-US" sz="4000" b="1" smtClean="0"/>
              <a:t>N</a:t>
            </a:r>
            <a:r>
              <a:rPr lang="en-US" altLang="en-US" sz="4000" smtClean="0"/>
              <a:t>	Nonverbal Behavior</a:t>
            </a:r>
          </a:p>
          <a:p>
            <a:pPr eaLnBrk="1" hangingPunct="1">
              <a:lnSpc>
                <a:spcPct val="90000"/>
              </a:lnSpc>
              <a:buFontTx/>
              <a:buNone/>
            </a:pPr>
            <a:r>
              <a:rPr lang="en-US" altLang="en-US" sz="4000" b="1" smtClean="0"/>
              <a:t>T</a:t>
            </a:r>
            <a:r>
              <a:rPr lang="en-US" altLang="en-US" sz="4000" smtClean="0"/>
              <a:t>		Time Concept</a:t>
            </a:r>
          </a:p>
        </p:txBody>
      </p:sp>
      <p:sp>
        <p:nvSpPr>
          <p:cNvPr id="523267" name="Rectangle 3"/>
          <p:cNvSpPr>
            <a:spLocks noGrp="1" noChangeArrowheads="1"/>
          </p:cNvSpPr>
          <p:nvPr>
            <p:ph type="title"/>
          </p:nvPr>
        </p:nvSpPr>
        <p:spPr/>
        <p:txBody>
          <a:bodyPr lIns="90488" tIns="44450" rIns="90488" bIns="44450"/>
          <a:lstStyle/>
          <a:p>
            <a:pPr eaLnBrk="1" hangingPunct="1">
              <a:defRPr/>
            </a:pPr>
            <a:r>
              <a:rPr lang="en-US" sz="4800" dirty="0" smtClean="0"/>
              <a:t>Sources of International Law</a:t>
            </a:r>
            <a:endParaRPr lang="en-US" sz="4900" dirty="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3266">
                                            <p:txEl>
                                              <p:pRg st="0" end="0"/>
                                            </p:txEl>
                                          </p:spTgt>
                                        </p:tgtEl>
                                        <p:attrNameLst>
                                          <p:attrName>style.visibility</p:attrName>
                                        </p:attrNameLst>
                                      </p:cBhvr>
                                      <p:to>
                                        <p:strVal val="visible"/>
                                      </p:to>
                                    </p:set>
                                    <p:animEffect transition="in" filter="blinds(horizontal)">
                                      <p:cBhvr>
                                        <p:cTn id="7" dur="500"/>
                                        <p:tgtEl>
                                          <p:spTgt spid="523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3266">
                                            <p:txEl>
                                              <p:pRg st="1" end="1"/>
                                            </p:txEl>
                                          </p:spTgt>
                                        </p:tgtEl>
                                        <p:attrNameLst>
                                          <p:attrName>style.visibility</p:attrName>
                                        </p:attrNameLst>
                                      </p:cBhvr>
                                      <p:to>
                                        <p:strVal val="visible"/>
                                      </p:to>
                                    </p:set>
                                    <p:animEffect transition="in" filter="blinds(horizontal)">
                                      <p:cBhvr>
                                        <p:cTn id="12" dur="500"/>
                                        <p:tgtEl>
                                          <p:spTgt spid="523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3266">
                                            <p:txEl>
                                              <p:pRg st="2" end="2"/>
                                            </p:txEl>
                                          </p:spTgt>
                                        </p:tgtEl>
                                        <p:attrNameLst>
                                          <p:attrName>style.visibility</p:attrName>
                                        </p:attrNameLst>
                                      </p:cBhvr>
                                      <p:to>
                                        <p:strVal val="visible"/>
                                      </p:to>
                                    </p:set>
                                    <p:animEffect transition="in" filter="blinds(horizontal)">
                                      <p:cBhvr>
                                        <p:cTn id="17" dur="500"/>
                                        <p:tgtEl>
                                          <p:spTgt spid="523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3266">
                                            <p:txEl>
                                              <p:pRg st="3" end="3"/>
                                            </p:txEl>
                                          </p:spTgt>
                                        </p:tgtEl>
                                        <p:attrNameLst>
                                          <p:attrName>style.visibility</p:attrName>
                                        </p:attrNameLst>
                                      </p:cBhvr>
                                      <p:to>
                                        <p:strVal val="visible"/>
                                      </p:to>
                                    </p:set>
                                    <p:animEffect transition="in" filter="blinds(horizontal)">
                                      <p:cBhvr>
                                        <p:cTn id="22" dur="500"/>
                                        <p:tgtEl>
                                          <p:spTgt spid="523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3266">
                                            <p:txEl>
                                              <p:pRg st="4" end="4"/>
                                            </p:txEl>
                                          </p:spTgt>
                                        </p:tgtEl>
                                        <p:attrNameLst>
                                          <p:attrName>style.visibility</p:attrName>
                                        </p:attrNameLst>
                                      </p:cBhvr>
                                      <p:to>
                                        <p:strVal val="visible"/>
                                      </p:to>
                                    </p:set>
                                    <p:animEffect transition="in" filter="blinds(horizontal)">
                                      <p:cBhvr>
                                        <p:cTn id="27" dur="500"/>
                                        <p:tgtEl>
                                          <p:spTgt spid="5232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3266">
                                            <p:txEl>
                                              <p:pRg st="5" end="5"/>
                                            </p:txEl>
                                          </p:spTgt>
                                        </p:tgtEl>
                                        <p:attrNameLst>
                                          <p:attrName>style.visibility</p:attrName>
                                        </p:attrNameLst>
                                      </p:cBhvr>
                                      <p:to>
                                        <p:strVal val="visible"/>
                                      </p:to>
                                    </p:set>
                                    <p:animEffect transition="in" filter="blinds(horizontal)">
                                      <p:cBhvr>
                                        <p:cTn id="32" dur="500"/>
                                        <p:tgtEl>
                                          <p:spTgt spid="5232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3266">
                                            <p:txEl>
                                              <p:pRg st="6" end="6"/>
                                            </p:txEl>
                                          </p:spTgt>
                                        </p:tgtEl>
                                        <p:attrNameLst>
                                          <p:attrName>style.visibility</p:attrName>
                                        </p:attrNameLst>
                                      </p:cBhvr>
                                      <p:to>
                                        <p:strVal val="visible"/>
                                      </p:to>
                                    </p:set>
                                    <p:animEffect transition="in" filter="blinds(horizontal)">
                                      <p:cBhvr>
                                        <p:cTn id="37" dur="500"/>
                                        <p:tgtEl>
                                          <p:spTgt spid="5232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7-</a:t>
            </a:r>
            <a:fld id="{3EA87AC6-8C45-4108-97F7-AFA9663D5D17}" type="slidenum">
              <a:rPr lang="en-US"/>
              <a:pPr>
                <a:defRPr/>
              </a:pPr>
              <a:t>4</a:t>
            </a:fld>
            <a:endParaRPr lang="en-US"/>
          </a:p>
        </p:txBody>
      </p:sp>
      <p:sp>
        <p:nvSpPr>
          <p:cNvPr id="525314" name="Rectangle 2"/>
          <p:cNvSpPr>
            <a:spLocks noGrp="1" noChangeArrowheads="1"/>
          </p:cNvSpPr>
          <p:nvPr>
            <p:ph type="body" idx="1"/>
          </p:nvPr>
        </p:nvSpPr>
        <p:spPr>
          <a:xfrm>
            <a:off x="1066800" y="1600200"/>
            <a:ext cx="7848600" cy="4724400"/>
          </a:xfrm>
        </p:spPr>
        <p:txBody>
          <a:bodyPr/>
          <a:lstStyle/>
          <a:p>
            <a:pPr eaLnBrk="1" hangingPunct="1"/>
            <a:r>
              <a:rPr lang="en-US" altLang="en-US" smtClean="0"/>
              <a:t>Contracts for the International Sale of Goods (CISG)</a:t>
            </a:r>
          </a:p>
          <a:p>
            <a:pPr lvl="1" eaLnBrk="1" hangingPunct="1"/>
            <a:r>
              <a:rPr lang="en-US" altLang="en-US" smtClean="0"/>
              <a:t>Governs the sale of goods internationally</a:t>
            </a:r>
          </a:p>
          <a:p>
            <a:pPr lvl="1" eaLnBrk="1" hangingPunct="1"/>
            <a:r>
              <a:rPr lang="en-US" altLang="en-US" smtClean="0"/>
              <a:t>Currently adopted by 53 countries, including the United States</a:t>
            </a:r>
          </a:p>
          <a:p>
            <a:pPr lvl="1" eaLnBrk="1" hangingPunct="1"/>
            <a:r>
              <a:rPr lang="en-US" altLang="en-US" smtClean="0"/>
              <a:t>Similar to Article 2 of the Uniform Commercial Code</a:t>
            </a:r>
          </a:p>
        </p:txBody>
      </p:sp>
      <p:sp>
        <p:nvSpPr>
          <p:cNvPr id="525315" name="Rectangle 3"/>
          <p:cNvSpPr>
            <a:spLocks noGrp="1" noChangeArrowheads="1"/>
          </p:cNvSpPr>
          <p:nvPr>
            <p:ph type="title"/>
          </p:nvPr>
        </p:nvSpPr>
        <p:spPr/>
        <p:txBody>
          <a:bodyPr lIns="90488" tIns="44450" rIns="90488" bIns="44450"/>
          <a:lstStyle/>
          <a:p>
            <a:pPr eaLnBrk="1" hangingPunct="1">
              <a:defRPr/>
            </a:pPr>
            <a:r>
              <a:rPr lang="en-US" sz="4800" dirty="0" smtClean="0"/>
              <a:t>Sources of International Law</a:t>
            </a:r>
            <a:endParaRPr lang="en-US" sz="4900" dirty="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5314">
                                            <p:txEl>
                                              <p:pRg st="0" end="0"/>
                                            </p:txEl>
                                          </p:spTgt>
                                        </p:tgtEl>
                                        <p:attrNameLst>
                                          <p:attrName>style.visibility</p:attrName>
                                        </p:attrNameLst>
                                      </p:cBhvr>
                                      <p:to>
                                        <p:strVal val="visible"/>
                                      </p:to>
                                    </p:set>
                                    <p:animEffect transition="in" filter="blinds(horizontal)">
                                      <p:cBhvr>
                                        <p:cTn id="7" dur="500"/>
                                        <p:tgtEl>
                                          <p:spTgt spid="525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5314">
                                            <p:txEl>
                                              <p:pRg st="1" end="1"/>
                                            </p:txEl>
                                          </p:spTgt>
                                        </p:tgtEl>
                                        <p:attrNameLst>
                                          <p:attrName>style.visibility</p:attrName>
                                        </p:attrNameLst>
                                      </p:cBhvr>
                                      <p:to>
                                        <p:strVal val="visible"/>
                                      </p:to>
                                    </p:set>
                                    <p:animEffect transition="in" filter="blinds(horizontal)">
                                      <p:cBhvr>
                                        <p:cTn id="12" dur="500"/>
                                        <p:tgtEl>
                                          <p:spTgt spid="5253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5314">
                                            <p:txEl>
                                              <p:pRg st="2" end="2"/>
                                            </p:txEl>
                                          </p:spTgt>
                                        </p:tgtEl>
                                        <p:attrNameLst>
                                          <p:attrName>style.visibility</p:attrName>
                                        </p:attrNameLst>
                                      </p:cBhvr>
                                      <p:to>
                                        <p:strVal val="visible"/>
                                      </p:to>
                                    </p:set>
                                    <p:animEffect transition="in" filter="blinds(horizontal)">
                                      <p:cBhvr>
                                        <p:cTn id="17" dur="500"/>
                                        <p:tgtEl>
                                          <p:spTgt spid="5253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5314">
                                            <p:txEl>
                                              <p:pRg st="3" end="3"/>
                                            </p:txEl>
                                          </p:spTgt>
                                        </p:tgtEl>
                                        <p:attrNameLst>
                                          <p:attrName>style.visibility</p:attrName>
                                        </p:attrNameLst>
                                      </p:cBhvr>
                                      <p:to>
                                        <p:strVal val="visible"/>
                                      </p:to>
                                    </p:set>
                                    <p:animEffect transition="in" filter="blinds(horizontal)">
                                      <p:cBhvr>
                                        <p:cTn id="22" dur="500"/>
                                        <p:tgtEl>
                                          <p:spTgt spid="5253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4"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7-</a:t>
            </a:r>
            <a:fld id="{5B672ED1-D93D-4F05-B721-C257090795BF}" type="slidenum">
              <a:rPr lang="en-US"/>
              <a:pPr>
                <a:defRPr/>
              </a:pPr>
              <a:t>5</a:t>
            </a:fld>
            <a:endParaRPr lang="en-US"/>
          </a:p>
        </p:txBody>
      </p:sp>
      <p:sp>
        <p:nvSpPr>
          <p:cNvPr id="529410" name="Rectangle 2"/>
          <p:cNvSpPr>
            <a:spLocks noGrp="1" noChangeArrowheads="1"/>
          </p:cNvSpPr>
          <p:nvPr>
            <p:ph type="body" idx="1"/>
          </p:nvPr>
        </p:nvSpPr>
        <p:spPr>
          <a:xfrm>
            <a:off x="1066800" y="1600200"/>
            <a:ext cx="7696200" cy="4724400"/>
          </a:xfrm>
        </p:spPr>
        <p:txBody>
          <a:bodyPr/>
          <a:lstStyle/>
          <a:p>
            <a:pPr eaLnBrk="1" hangingPunct="1">
              <a:spcBef>
                <a:spcPts val="863"/>
              </a:spcBef>
            </a:pPr>
            <a:r>
              <a:rPr lang="en-US" altLang="en-US" sz="3200" smtClean="0"/>
              <a:t>European Union (EU)</a:t>
            </a:r>
          </a:p>
          <a:p>
            <a:pPr lvl="1" eaLnBrk="1" hangingPunct="1">
              <a:spcBef>
                <a:spcPts val="863"/>
              </a:spcBef>
            </a:pPr>
            <a:r>
              <a:rPr lang="en-US" altLang="en-US" sz="2800" smtClean="0"/>
              <a:t>Created by treaty of Rome</a:t>
            </a:r>
          </a:p>
          <a:p>
            <a:pPr lvl="1" eaLnBrk="1" hangingPunct="1">
              <a:spcBef>
                <a:spcPts val="863"/>
              </a:spcBef>
            </a:pPr>
            <a:r>
              <a:rPr lang="en-US" altLang="en-US" sz="2800" smtClean="0"/>
              <a:t>Set as major goal unified monetary and fiscal policies and the creation of the Euro Dollar</a:t>
            </a:r>
            <a:endParaRPr lang="en-US" altLang="en-US" smtClean="0"/>
          </a:p>
          <a:p>
            <a:pPr eaLnBrk="1" hangingPunct="1">
              <a:spcBef>
                <a:spcPts val="863"/>
              </a:spcBef>
            </a:pPr>
            <a:r>
              <a:rPr lang="en-US" altLang="en-US" sz="3200" smtClean="0"/>
              <a:t>Treaties</a:t>
            </a:r>
          </a:p>
          <a:p>
            <a:pPr lvl="1" eaLnBrk="1" hangingPunct="1">
              <a:spcBef>
                <a:spcPts val="863"/>
              </a:spcBef>
            </a:pPr>
            <a:r>
              <a:rPr lang="en-US" altLang="en-US" sz="2800" smtClean="0"/>
              <a:t>General Agreement on Tariffs and Trade (GATT)</a:t>
            </a:r>
          </a:p>
          <a:p>
            <a:pPr lvl="1" eaLnBrk="1" hangingPunct="1">
              <a:spcBef>
                <a:spcPts val="863"/>
              </a:spcBef>
            </a:pPr>
            <a:r>
              <a:rPr lang="en-US" altLang="en-US" sz="2800" smtClean="0"/>
              <a:t>Multilateral treaty with 150 member nations that created the Work Trade Organization (WTO)</a:t>
            </a:r>
          </a:p>
        </p:txBody>
      </p:sp>
      <p:sp>
        <p:nvSpPr>
          <p:cNvPr id="529411" name="Rectangle 3"/>
          <p:cNvSpPr>
            <a:spLocks noGrp="1" noChangeArrowheads="1"/>
          </p:cNvSpPr>
          <p:nvPr>
            <p:ph type="title"/>
          </p:nvPr>
        </p:nvSpPr>
        <p:spPr/>
        <p:txBody>
          <a:bodyPr lIns="90488" tIns="44450" rIns="90488" bIns="44450"/>
          <a:lstStyle/>
          <a:p>
            <a:pPr eaLnBrk="1" hangingPunct="1">
              <a:defRPr/>
            </a:pPr>
            <a:r>
              <a:rPr lang="en-US" sz="4800" dirty="0" smtClean="0"/>
              <a:t>Sources of International Law</a:t>
            </a:r>
            <a:endParaRPr lang="en-US" sz="4900" dirty="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9410">
                                            <p:txEl>
                                              <p:pRg st="0" end="0"/>
                                            </p:txEl>
                                          </p:spTgt>
                                        </p:tgtEl>
                                        <p:attrNameLst>
                                          <p:attrName>style.visibility</p:attrName>
                                        </p:attrNameLst>
                                      </p:cBhvr>
                                      <p:to>
                                        <p:strVal val="visible"/>
                                      </p:to>
                                    </p:set>
                                    <p:animEffect transition="in" filter="blinds(horizontal)">
                                      <p:cBhvr>
                                        <p:cTn id="7" dur="500"/>
                                        <p:tgtEl>
                                          <p:spTgt spid="5294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9410">
                                            <p:txEl>
                                              <p:pRg st="1" end="1"/>
                                            </p:txEl>
                                          </p:spTgt>
                                        </p:tgtEl>
                                        <p:attrNameLst>
                                          <p:attrName>style.visibility</p:attrName>
                                        </p:attrNameLst>
                                      </p:cBhvr>
                                      <p:to>
                                        <p:strVal val="visible"/>
                                      </p:to>
                                    </p:set>
                                    <p:animEffect transition="in" filter="blinds(horizontal)">
                                      <p:cBhvr>
                                        <p:cTn id="12" dur="500"/>
                                        <p:tgtEl>
                                          <p:spTgt spid="5294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9410">
                                            <p:txEl>
                                              <p:pRg st="2" end="2"/>
                                            </p:txEl>
                                          </p:spTgt>
                                        </p:tgtEl>
                                        <p:attrNameLst>
                                          <p:attrName>style.visibility</p:attrName>
                                        </p:attrNameLst>
                                      </p:cBhvr>
                                      <p:to>
                                        <p:strVal val="visible"/>
                                      </p:to>
                                    </p:set>
                                    <p:animEffect transition="in" filter="blinds(horizontal)">
                                      <p:cBhvr>
                                        <p:cTn id="17" dur="500"/>
                                        <p:tgtEl>
                                          <p:spTgt spid="5294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9410">
                                            <p:txEl>
                                              <p:pRg st="3" end="3"/>
                                            </p:txEl>
                                          </p:spTgt>
                                        </p:tgtEl>
                                        <p:attrNameLst>
                                          <p:attrName>style.visibility</p:attrName>
                                        </p:attrNameLst>
                                      </p:cBhvr>
                                      <p:to>
                                        <p:strVal val="visible"/>
                                      </p:to>
                                    </p:set>
                                    <p:animEffect transition="in" filter="blinds(horizontal)">
                                      <p:cBhvr>
                                        <p:cTn id="22" dur="500"/>
                                        <p:tgtEl>
                                          <p:spTgt spid="5294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9410">
                                            <p:txEl>
                                              <p:pRg st="4" end="4"/>
                                            </p:txEl>
                                          </p:spTgt>
                                        </p:tgtEl>
                                        <p:attrNameLst>
                                          <p:attrName>style.visibility</p:attrName>
                                        </p:attrNameLst>
                                      </p:cBhvr>
                                      <p:to>
                                        <p:strVal val="visible"/>
                                      </p:to>
                                    </p:set>
                                    <p:animEffect transition="in" filter="blinds(horizontal)">
                                      <p:cBhvr>
                                        <p:cTn id="27" dur="500"/>
                                        <p:tgtEl>
                                          <p:spTgt spid="52941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9410">
                                            <p:txEl>
                                              <p:pRg st="5" end="5"/>
                                            </p:txEl>
                                          </p:spTgt>
                                        </p:tgtEl>
                                        <p:attrNameLst>
                                          <p:attrName>style.visibility</p:attrName>
                                        </p:attrNameLst>
                                      </p:cBhvr>
                                      <p:to>
                                        <p:strVal val="visible"/>
                                      </p:to>
                                    </p:set>
                                    <p:animEffect transition="in" filter="blinds(horizontal)">
                                      <p:cBhvr>
                                        <p:cTn id="32" dur="500"/>
                                        <p:tgtEl>
                                          <p:spTgt spid="5294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0"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7-</a:t>
            </a:r>
            <a:fld id="{43F0D55C-25CC-4DD9-BFEF-57123D59A04E}" type="slidenum">
              <a:rPr lang="en-US"/>
              <a:pPr>
                <a:defRPr/>
              </a:pPr>
              <a:t>6</a:t>
            </a:fld>
            <a:endParaRPr lang="en-US"/>
          </a:p>
        </p:txBody>
      </p:sp>
      <p:sp>
        <p:nvSpPr>
          <p:cNvPr id="531458" name="Rectangle 2"/>
          <p:cNvSpPr>
            <a:spLocks noGrp="1" noChangeArrowheads="1"/>
          </p:cNvSpPr>
          <p:nvPr>
            <p:ph type="body" idx="1"/>
          </p:nvPr>
        </p:nvSpPr>
        <p:spPr>
          <a:xfrm>
            <a:off x="1066800" y="1600200"/>
            <a:ext cx="7429500" cy="4800600"/>
          </a:xfrm>
        </p:spPr>
        <p:txBody>
          <a:bodyPr/>
          <a:lstStyle/>
          <a:p>
            <a:pPr eaLnBrk="1" hangingPunct="1"/>
            <a:r>
              <a:rPr lang="en-US" altLang="en-US" smtClean="0"/>
              <a:t>North American Free Trade Agreement (NAFTA)</a:t>
            </a:r>
          </a:p>
          <a:p>
            <a:pPr lvl="1" eaLnBrk="1" hangingPunct="1"/>
            <a:r>
              <a:rPr lang="en-US" altLang="en-US" smtClean="0"/>
              <a:t>Became effective in 1994</a:t>
            </a:r>
          </a:p>
          <a:p>
            <a:pPr lvl="1" eaLnBrk="1" hangingPunct="1"/>
            <a:r>
              <a:rPr lang="en-US" altLang="en-US" smtClean="0"/>
              <a:t>Treaty between Canada, Mexico and the United States</a:t>
            </a:r>
          </a:p>
          <a:p>
            <a:pPr lvl="1" eaLnBrk="1" hangingPunct="1"/>
            <a:r>
              <a:rPr lang="en-US" altLang="en-US" smtClean="0"/>
              <a:t>Eliminated most  tariffs between member countries with 15 years</a:t>
            </a:r>
            <a:endParaRPr lang="en-US" altLang="en-US" sz="3600" smtClean="0"/>
          </a:p>
        </p:txBody>
      </p:sp>
      <p:sp>
        <p:nvSpPr>
          <p:cNvPr id="531459" name="Rectangle 3"/>
          <p:cNvSpPr>
            <a:spLocks noGrp="1" noChangeArrowheads="1"/>
          </p:cNvSpPr>
          <p:nvPr>
            <p:ph type="title"/>
          </p:nvPr>
        </p:nvSpPr>
        <p:spPr/>
        <p:txBody>
          <a:bodyPr lIns="90488" tIns="44450" rIns="90488" bIns="44450"/>
          <a:lstStyle/>
          <a:p>
            <a:pPr eaLnBrk="1" hangingPunct="1">
              <a:defRPr/>
            </a:pPr>
            <a:r>
              <a:rPr lang="en-US" sz="4800" dirty="0" smtClean="0"/>
              <a:t>Sources of International Law</a:t>
            </a:r>
            <a:endParaRPr lang="en-US" sz="4900" dirty="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1458">
                                            <p:txEl>
                                              <p:pRg st="0" end="0"/>
                                            </p:txEl>
                                          </p:spTgt>
                                        </p:tgtEl>
                                        <p:attrNameLst>
                                          <p:attrName>style.visibility</p:attrName>
                                        </p:attrNameLst>
                                      </p:cBhvr>
                                      <p:to>
                                        <p:strVal val="visible"/>
                                      </p:to>
                                    </p:set>
                                    <p:animEffect transition="in" filter="blinds(horizontal)">
                                      <p:cBhvr>
                                        <p:cTn id="7" dur="500"/>
                                        <p:tgtEl>
                                          <p:spTgt spid="5314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1458">
                                            <p:txEl>
                                              <p:pRg st="1" end="1"/>
                                            </p:txEl>
                                          </p:spTgt>
                                        </p:tgtEl>
                                        <p:attrNameLst>
                                          <p:attrName>style.visibility</p:attrName>
                                        </p:attrNameLst>
                                      </p:cBhvr>
                                      <p:to>
                                        <p:strVal val="visible"/>
                                      </p:to>
                                    </p:set>
                                    <p:animEffect transition="in" filter="blinds(horizontal)">
                                      <p:cBhvr>
                                        <p:cTn id="12" dur="500"/>
                                        <p:tgtEl>
                                          <p:spTgt spid="5314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1458">
                                            <p:txEl>
                                              <p:pRg st="2" end="2"/>
                                            </p:txEl>
                                          </p:spTgt>
                                        </p:tgtEl>
                                        <p:attrNameLst>
                                          <p:attrName>style.visibility</p:attrName>
                                        </p:attrNameLst>
                                      </p:cBhvr>
                                      <p:to>
                                        <p:strVal val="visible"/>
                                      </p:to>
                                    </p:set>
                                    <p:animEffect transition="in" filter="blinds(horizontal)">
                                      <p:cBhvr>
                                        <p:cTn id="17" dur="500"/>
                                        <p:tgtEl>
                                          <p:spTgt spid="5314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1458">
                                            <p:txEl>
                                              <p:pRg st="3" end="3"/>
                                            </p:txEl>
                                          </p:spTgt>
                                        </p:tgtEl>
                                        <p:attrNameLst>
                                          <p:attrName>style.visibility</p:attrName>
                                        </p:attrNameLst>
                                      </p:cBhvr>
                                      <p:to>
                                        <p:strVal val="visible"/>
                                      </p:to>
                                    </p:set>
                                    <p:animEffect transition="in" filter="blinds(horizontal)">
                                      <p:cBhvr>
                                        <p:cTn id="22" dur="500"/>
                                        <p:tgtEl>
                                          <p:spTgt spid="5314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8"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7-</a:t>
            </a:r>
            <a:fld id="{51DB903C-5545-4794-8076-570DC927DC79}" type="slidenum">
              <a:rPr lang="en-US"/>
              <a:pPr>
                <a:defRPr/>
              </a:pPr>
              <a:t>7</a:t>
            </a:fld>
            <a:endParaRPr lang="en-US"/>
          </a:p>
        </p:txBody>
      </p:sp>
      <p:sp>
        <p:nvSpPr>
          <p:cNvPr id="553986" name="Rectangle 2"/>
          <p:cNvSpPr>
            <a:spLocks noGrp="1" noChangeArrowheads="1"/>
          </p:cNvSpPr>
          <p:nvPr>
            <p:ph type="title"/>
          </p:nvPr>
        </p:nvSpPr>
        <p:spPr/>
        <p:txBody>
          <a:bodyPr/>
          <a:lstStyle/>
          <a:p>
            <a:pPr eaLnBrk="1" hangingPunct="1">
              <a:defRPr/>
            </a:pPr>
            <a:r>
              <a:rPr lang="en-US" sz="4800" dirty="0" smtClean="0"/>
              <a:t>Sources of International Law</a:t>
            </a:r>
            <a:endParaRPr lang="en-US" sz="4900" dirty="0" smtClean="0"/>
          </a:p>
        </p:txBody>
      </p:sp>
      <p:sp>
        <p:nvSpPr>
          <p:cNvPr id="553987" name="Rectangle 3"/>
          <p:cNvSpPr>
            <a:spLocks noGrp="1" noChangeArrowheads="1"/>
          </p:cNvSpPr>
          <p:nvPr>
            <p:ph type="body" idx="1"/>
          </p:nvPr>
        </p:nvSpPr>
        <p:spPr/>
        <p:txBody>
          <a:bodyPr/>
          <a:lstStyle/>
          <a:p>
            <a:pPr eaLnBrk="1" hangingPunct="1"/>
            <a:r>
              <a:rPr lang="en-US" altLang="en-US" smtClean="0"/>
              <a:t>Prohibition on Trade: Individual Nation Sanctions</a:t>
            </a:r>
          </a:p>
          <a:p>
            <a:pPr eaLnBrk="1" hangingPunct="1"/>
            <a:r>
              <a:rPr lang="en-US" altLang="en-US" smtClean="0"/>
              <a:t>International Monetary Fund</a:t>
            </a:r>
          </a:p>
          <a:p>
            <a:pPr eaLnBrk="1" hangingPunct="1"/>
            <a:r>
              <a:rPr lang="en-US" altLang="en-US" smtClean="0"/>
              <a:t>The Kyoto Treaty</a:t>
            </a:r>
          </a:p>
          <a:p>
            <a:pPr eaLnBrk="1" hangingPunct="1"/>
            <a:r>
              <a:rPr lang="en-US" altLang="en-US" smtClean="0"/>
              <a:t>OPEC</a:t>
            </a:r>
          </a:p>
          <a:p>
            <a:pPr eaLnBrk="1" hangingPunct="1"/>
            <a:endParaRPr lang="en-US" altLang="en-US" sz="440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animEffect transition="in" filter="blinds(horizontal)">
                                      <p:cBhvr>
                                        <p:cTn id="7" dur="500"/>
                                        <p:tgtEl>
                                          <p:spTgt spid="553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987">
                                            <p:txEl>
                                              <p:pRg st="1" end="1"/>
                                            </p:txEl>
                                          </p:spTgt>
                                        </p:tgtEl>
                                        <p:attrNameLst>
                                          <p:attrName>style.visibility</p:attrName>
                                        </p:attrNameLst>
                                      </p:cBhvr>
                                      <p:to>
                                        <p:strVal val="visible"/>
                                      </p:to>
                                    </p:set>
                                    <p:animEffect transition="in" filter="blinds(horizontal)">
                                      <p:cBhvr>
                                        <p:cTn id="12" dur="500"/>
                                        <p:tgtEl>
                                          <p:spTgt spid="553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987">
                                            <p:txEl>
                                              <p:pRg st="2" end="2"/>
                                            </p:txEl>
                                          </p:spTgt>
                                        </p:tgtEl>
                                        <p:attrNameLst>
                                          <p:attrName>style.visibility</p:attrName>
                                        </p:attrNameLst>
                                      </p:cBhvr>
                                      <p:to>
                                        <p:strVal val="visible"/>
                                      </p:to>
                                    </p:set>
                                    <p:animEffect transition="in" filter="blinds(horizontal)">
                                      <p:cBhvr>
                                        <p:cTn id="17" dur="500"/>
                                        <p:tgtEl>
                                          <p:spTgt spid="553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3987">
                                            <p:txEl>
                                              <p:pRg st="3" end="3"/>
                                            </p:txEl>
                                          </p:spTgt>
                                        </p:tgtEl>
                                        <p:attrNameLst>
                                          <p:attrName>style.visibility</p:attrName>
                                        </p:attrNameLst>
                                      </p:cBhvr>
                                      <p:to>
                                        <p:strVal val="visible"/>
                                      </p:to>
                                    </p:set>
                                    <p:animEffect transition="in" filter="blinds(horizontal)">
                                      <p:cBhvr>
                                        <p:cTn id="22" dur="500"/>
                                        <p:tgtEl>
                                          <p:spTgt spid="553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7-</a:t>
            </a:r>
            <a:fld id="{AD4255E6-B17B-4BF0-A26B-BDDEC1A88682}" type="slidenum">
              <a:rPr lang="en-US"/>
              <a:pPr>
                <a:defRPr/>
              </a:pPr>
              <a:t>8</a:t>
            </a:fld>
            <a:endParaRPr lang="en-US"/>
          </a:p>
        </p:txBody>
      </p:sp>
      <p:sp>
        <p:nvSpPr>
          <p:cNvPr id="527362" name="Rectangle 2"/>
          <p:cNvSpPr>
            <a:spLocks noGrp="1" noChangeArrowheads="1"/>
          </p:cNvSpPr>
          <p:nvPr>
            <p:ph type="body" idx="1"/>
          </p:nvPr>
        </p:nvSpPr>
        <p:spPr/>
        <p:txBody>
          <a:bodyPr/>
          <a:lstStyle/>
          <a:p>
            <a:pPr eaLnBrk="1" hangingPunct="1"/>
            <a:r>
              <a:rPr lang="en-US" altLang="en-US" smtClean="0"/>
              <a:t>International Monetary Fund (IMF) and the World Bank</a:t>
            </a:r>
          </a:p>
          <a:p>
            <a:pPr lvl="1" eaLnBrk="1" hangingPunct="1"/>
            <a:r>
              <a:rPr lang="en-US" altLang="en-US" smtClean="0"/>
              <a:t>The IMF is designed to foster International trade through currency stability. The IMF creates the International Bank for Reconstruction and Development (The World Bank) which allows members to draw on line of credit to stabilizes currency exchange rates.</a:t>
            </a:r>
            <a:endParaRPr lang="en-US" altLang="en-US" sz="3000" smtClean="0"/>
          </a:p>
        </p:txBody>
      </p:sp>
      <p:sp>
        <p:nvSpPr>
          <p:cNvPr id="527363" name="Rectangle 3"/>
          <p:cNvSpPr>
            <a:spLocks noGrp="1" noChangeArrowheads="1"/>
          </p:cNvSpPr>
          <p:nvPr>
            <p:ph type="title"/>
          </p:nvPr>
        </p:nvSpPr>
        <p:spPr/>
        <p:txBody>
          <a:bodyPr lIns="90488" tIns="44450" rIns="90488" bIns="44450"/>
          <a:lstStyle/>
          <a:p>
            <a:pPr eaLnBrk="1" hangingPunct="1">
              <a:defRPr/>
            </a:pPr>
            <a:r>
              <a:rPr lang="en-US" sz="4800" dirty="0" smtClean="0"/>
              <a:t>Sources of International Law</a:t>
            </a:r>
            <a:endParaRPr lang="en-US" sz="5300" spc="-10" dirty="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7362">
                                            <p:txEl>
                                              <p:pRg st="0" end="0"/>
                                            </p:txEl>
                                          </p:spTgt>
                                        </p:tgtEl>
                                        <p:attrNameLst>
                                          <p:attrName>style.visibility</p:attrName>
                                        </p:attrNameLst>
                                      </p:cBhvr>
                                      <p:to>
                                        <p:strVal val="visible"/>
                                      </p:to>
                                    </p:set>
                                    <p:animEffect transition="in" filter="blinds(horizontal)">
                                      <p:cBhvr>
                                        <p:cTn id="7" dur="500"/>
                                        <p:tgtEl>
                                          <p:spTgt spid="527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7362">
                                            <p:txEl>
                                              <p:pRg st="1" end="1"/>
                                            </p:txEl>
                                          </p:spTgt>
                                        </p:tgtEl>
                                        <p:attrNameLst>
                                          <p:attrName>style.visibility</p:attrName>
                                        </p:attrNameLst>
                                      </p:cBhvr>
                                      <p:to>
                                        <p:strVal val="visible"/>
                                      </p:to>
                                    </p:set>
                                    <p:animEffect transition="in" filter="blinds(horizontal)">
                                      <p:cBhvr>
                                        <p:cTn id="12" dur="500"/>
                                        <p:tgtEl>
                                          <p:spTgt spid="527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2" grpId="0" build="p" bldLvl="2" autoUpdateAnimBg="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MT Extra Bol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46B1"/>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5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MT Extra Bold" pitchFamily="18" charset="0"/>
          </a:defRPr>
        </a:defPPr>
      </a:lstStyle>
    </a:spDef>
    <a:lnDef>
      <a:spPr bwMode="auto">
        <a:xfrm>
          <a:off x="0" y="0"/>
          <a:ext cx="1" cy="1"/>
        </a:xfrm>
        <a:custGeom>
          <a:avLst/>
          <a:gdLst/>
          <a:ahLst/>
          <a:cxnLst/>
          <a:rect l="0" t="0" r="0" b="0"/>
          <a:pathLst/>
        </a:custGeom>
        <a:solidFill>
          <a:srgbClr val="3346B1"/>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5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MT Extra Bold"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1084</TotalTime>
  <Words>839</Words>
  <Application>Microsoft Office PowerPoint</Application>
  <PresentationFormat>On-screen Show (4:3)</PresentationFormat>
  <Paragraphs>167</Paragraphs>
  <Slides>23</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Marlett</vt:lpstr>
      <vt:lpstr>Times New Roman</vt:lpstr>
      <vt:lpstr>Times New Roman MT Extra Bold</vt:lpstr>
      <vt:lpstr>Default Design</vt:lpstr>
      <vt:lpstr>PowerPoint Presentation</vt:lpstr>
      <vt:lpstr>Sources of International Law</vt:lpstr>
      <vt:lpstr>Sources of International Law</vt:lpstr>
      <vt:lpstr>Sources of International Law</vt:lpstr>
      <vt:lpstr>Sources of International Law</vt:lpstr>
      <vt:lpstr>Sources of International Law</vt:lpstr>
      <vt:lpstr>Sources of International Law</vt:lpstr>
      <vt:lpstr>Sources of International Law</vt:lpstr>
      <vt:lpstr>Sources of International Law</vt:lpstr>
      <vt:lpstr>Trust, Corruption, Trade, and Economics</vt:lpstr>
      <vt:lpstr>Foreign Corrupt Practices Act</vt:lpstr>
      <vt:lpstr>FCPA</vt:lpstr>
      <vt:lpstr>FCPA</vt:lpstr>
      <vt:lpstr>Principles</vt:lpstr>
      <vt:lpstr>Case 7.1</vt:lpstr>
      <vt:lpstr>Principles of International Law</vt:lpstr>
      <vt:lpstr>Repatriation</vt:lpstr>
      <vt:lpstr>Checklist for Doing Business In Another Country</vt:lpstr>
      <vt:lpstr>Conflicts of Law</vt:lpstr>
      <vt:lpstr>Case 7.2 </vt:lpstr>
      <vt:lpstr>International Protections</vt:lpstr>
      <vt:lpstr>International Protections</vt:lpstr>
      <vt:lpstr>International Protections</vt:lpstr>
    </vt:vector>
  </TitlesOfParts>
  <Company>UTB/TSC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Jennings 7th Ed.  Business-Legal Ethical Global</dc:title>
  <dc:creator>Joe Zavaletta</dc:creator>
  <cp:lastModifiedBy>Laurie</cp:lastModifiedBy>
  <cp:revision>149</cp:revision>
  <dcterms:created xsi:type="dcterms:W3CDTF">2005-02-05T01:05:54Z</dcterms:created>
  <dcterms:modified xsi:type="dcterms:W3CDTF">2015-08-07T18:41:40Z</dcterms:modified>
</cp:coreProperties>
</file>