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0" r:id="rId2"/>
    <p:sldId id="257" r:id="rId3"/>
    <p:sldId id="258" r:id="rId4"/>
    <p:sldId id="259" r:id="rId5"/>
    <p:sldId id="305" r:id="rId6"/>
    <p:sldId id="293" r:id="rId7"/>
    <p:sldId id="306" r:id="rId8"/>
    <p:sldId id="298" r:id="rId9"/>
    <p:sldId id="299" r:id="rId10"/>
    <p:sldId id="30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96" r:id="rId20"/>
    <p:sldId id="307" r:id="rId21"/>
    <p:sldId id="295" r:id="rId22"/>
    <p:sldId id="284" r:id="rId23"/>
    <p:sldId id="285" r:id="rId24"/>
    <p:sldId id="309" r:id="rId25"/>
    <p:sldId id="287" r:id="rId26"/>
    <p:sldId id="289" r:id="rId27"/>
    <p:sldId id="301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5pPr>
    <a:lvl6pPr marL="22860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6pPr>
    <a:lvl7pPr marL="27432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7pPr>
    <a:lvl8pPr marL="32004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8pPr>
    <a:lvl9pPr marL="36576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246B85C-0C31-490E-95BD-434661B6F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3C642A6-69E1-44C3-950C-F00FAA75E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8952B-3995-4382-AABD-0F2406C40976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55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4150A-C7F5-4D1C-B49E-DD20C5C977D5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0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2DF82-15A2-488F-AAA8-2C0214678A81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4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A6093-FEB5-482E-AD9D-519D7C1F4EBA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8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E0535-1BA8-4A18-93ED-FC0EC8B1CC3A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25B27-274B-4A3B-B593-78ED64A50ECB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41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049435-8BF8-4FBB-BBC4-C22A2F71E3ED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0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A7D94-7A75-4806-B14D-DD13F8113A6D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32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90782-E299-4A6B-808C-13DD6BCACAFB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D0D99-9358-4876-9398-203738821FD5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20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CA2CA-7100-42C9-B78A-7CE4D383D8CF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E2690-C33A-4E6F-B46A-D080D5327123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9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C62668-B2CB-4C01-B14E-B6661B62BF45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55386-EB1E-4E1C-B81B-8AA6A13264B7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44DA53-416A-4041-AA2D-88E3079D6C77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0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CCC366-2D3E-4899-ADD0-4B740815A7C3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EB7539-581A-42E3-82BE-5BF254BADAA6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6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3523A-D634-4E56-88BC-04E778E2FCF0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6FA6D2-ABDD-4A77-8CB1-66DDC6159CB5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7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1F39D-AC92-4B10-A8B2-19742CF8C8B7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1E06E196-FE5A-4CB1-B7DC-FD36893F0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1218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316AAC0-9E52-45E0-B97B-6DF2F3A2A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041496BF-47EF-4196-ACAE-58017039A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6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F7DE617F-263A-44EB-A4CE-9A2F02D55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8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4AD5D01-E898-4E14-A685-3C696D725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0378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731A134-963D-4AC3-AB0D-A4DCDBE61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759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DC1C6534-89F9-4530-A777-F6809B9FB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3901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A139CAE9-BF76-471B-818F-BE8D1FF6D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948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1C5E5512-C39A-4472-844D-F959B4F14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437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A1CA39D-365A-44EB-BB03-2BDE5C28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087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7EDE7A6-D996-43F8-A3FD-9CE3AD414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49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MT Extra Bold" pitchFamily="18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8-</a:t>
            </a:r>
            <a:fld id="{38FE274C-36FC-4AD0-ACB7-0F3202BE7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latin typeface="Arial" charset="0"/>
                <a:cs typeface="+mn-cs"/>
              </a:rPr>
              <a:t>© 2015 </a:t>
            </a:r>
            <a:r>
              <a:rPr lang="en-US" sz="900" dirty="0" err="1">
                <a:latin typeface="Arial" charset="0"/>
                <a:cs typeface="+mn-cs"/>
              </a:rPr>
              <a:t>Cengage</a:t>
            </a:r>
            <a:r>
              <a:rPr lang="en-US" sz="900" dirty="0">
                <a:latin typeface="Arial" charset="0"/>
                <a:cs typeface="+mn-cs"/>
              </a:rPr>
              <a:t> Learning.  All Rights Reserved.  May not be scanned, copied or duplicated, or posted to a publicly accessible website, in whole or in part.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1173163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038600"/>
            <a:ext cx="7086600" cy="2057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8</a:t>
            </a:r>
            <a:br>
              <a:rPr lang="en-US" altLang="en-US" sz="4800" b="1" smtClean="0"/>
            </a:br>
            <a:r>
              <a:rPr lang="en-US" altLang="en-US" sz="4800" b="1" smtClean="0"/>
              <a:t>Business Crime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D92FE39-DEDD-4AD4-BDF8-E512503BED8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Penalties for Business Crime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26670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Clean Water 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33 U.S.C. 1319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Occupational Health Safety 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29 U.S.C. 666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Consumer Product Safety 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15 U.S.C. 2070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600200"/>
            <a:ext cx="4953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For negligent violations:  $25,000/day and/or 1 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For knowing violations:  $50,000/day and/or 3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For second violations:  $100,000/day and/or 6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For false statements in reports, plans, or records:  $10,000/day and/or 2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Willful violation causing death:  $70,000 and/or 1 year;  minimum of $5,000 per willful violation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Giving advance notice of inspection:  $1,000 and/or 6 months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False statements or representations:  $10,000 and/or 6 months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$50,000 and/or 1 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Tampering:  up to $500,000 and/or 10 years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BACA8E2-14D1-4CDC-A65D-5D447BDAFB8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Penalties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Reforming Criminal Penalties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Concerned that they are directed at “natural” persons and not “corporate” persons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Alternatives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Placing penalties as a percentage of company profits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Monitors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Prison sentences for officers and directors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Use traditional criminal statutes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Indictment for common law criminal offenses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006E6C4-C31F-48AD-86B8-5949F674185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Penalties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8.2</a:t>
            </a:r>
            <a:r>
              <a:rPr lang="en-US" altLang="en-US" b="1" smtClean="0"/>
              <a:t>    </a:t>
            </a:r>
            <a:r>
              <a:rPr lang="en-US" altLang="en-US" b="1" i="1" smtClean="0"/>
              <a:t>United States v. Allegheny Bottling Co. </a:t>
            </a:r>
            <a:r>
              <a:rPr lang="en-US" altLang="en-US" b="1" smtClean="0"/>
              <a:t>(1989)</a:t>
            </a:r>
            <a:endParaRPr lang="en-US" altLang="en-US" b="1" i="1" smtClean="0"/>
          </a:p>
          <a:p>
            <a:pPr lvl="1" eaLnBrk="1" hangingPunct="1"/>
            <a:r>
              <a:rPr lang="en-US" altLang="en-US" smtClean="0"/>
              <a:t>How will the corporation be imprisoned?</a:t>
            </a:r>
          </a:p>
          <a:p>
            <a:pPr lvl="1" eaLnBrk="1" hangingPunct="1"/>
            <a:r>
              <a:rPr lang="en-US" altLang="en-US" smtClean="0"/>
              <a:t>Can the corporation’s assets be imprisoned?</a:t>
            </a:r>
          </a:p>
          <a:p>
            <a:pPr lvl="1" eaLnBrk="1" hangingPunct="1"/>
            <a:r>
              <a:rPr lang="en-US" altLang="en-US" smtClean="0"/>
              <a:t>Shame punishment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2F77EF0-DFDE-43D3-A0E8-2EDBA1282E4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Penalties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smtClean="0"/>
              <a:t>Corporate Sentencing Guidelines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Developed by U.S. Sentencing Commission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Sentences for officers increase if crime prevention methods are not in place at the corporation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Avoiding penalties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Written crime prevention program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Officers assigned responsibility for enforcement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Screen employees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Training programs and written materials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Prevention and detection of crime processes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521DDC1-4A0E-4D5E-BD43-EB55DB8C901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000" dirty="0" smtClean="0"/>
              <a:t>Tips For Following The Law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525963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Businesses should learn the following from the basic principles of the sentencing guidelines: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Have a code of ethics in place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Conduct training on the code of ethics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Have a company hot line and ombudsperson for employees to utilize anonymously in reporting violations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Protect employees who report violations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Investigate all allegations regardless of their sources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Report all violations immediately and voluntarily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Offer restitution to affected parties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Cooperate and negotiate with regulators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Admit your mistakes and shortcomings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Be forthright and public with your code of ethics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2A57C4C-61EB-4865-8689-8C4F81638FE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Business Crime Elements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i="1" smtClean="0"/>
              <a:t>Mens Rea</a:t>
            </a:r>
            <a:r>
              <a:rPr lang="en-US" altLang="en-US" smtClean="0"/>
              <a:t>, </a:t>
            </a:r>
            <a:r>
              <a:rPr lang="en-US" altLang="en-US" i="1" smtClean="0"/>
              <a:t>Scienter</a:t>
            </a:r>
            <a:r>
              <a:rPr lang="en-US" altLang="en-US" smtClean="0"/>
              <a:t>, or Criminal Intent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State of mind required to commit a crime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For corporations—prove intention on behalf of directors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To prosecute, must show individual intent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Can establish by showing their knowledge of actions and failure to object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245650B-8C76-4F67-8925-4AAC503B6F6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Business Crime Elements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b="1" smtClean="0">
                <a:solidFill>
                  <a:srgbClr val="FFFF66"/>
                </a:solidFill>
              </a:rPr>
              <a:t>Case 8.3</a:t>
            </a:r>
            <a:r>
              <a:rPr lang="en-US" altLang="en-US" b="1" smtClean="0"/>
              <a:t>    </a:t>
            </a:r>
            <a:r>
              <a:rPr lang="en-US" altLang="en-US" b="1" i="1" smtClean="0"/>
              <a:t>U.S. v. Ahmad </a:t>
            </a:r>
            <a:r>
              <a:rPr lang="en-US" altLang="en-US" b="1" smtClean="0"/>
              <a:t>(1996)</a:t>
            </a:r>
            <a:endParaRPr lang="en-US" altLang="en-US" b="1" i="1" smtClean="0"/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What is the difference between knowledge of the law and knowledge of the conduct?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Why is Ahmed’s testimony that he thought he was discharging water significant?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5624BC2-6C27-4C3E-99FD-2729B98DD4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Business Crime Elements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i="1" smtClean="0"/>
              <a:t>Actus Reus</a:t>
            </a:r>
            <a:r>
              <a:rPr lang="en-US" altLang="en-US" smtClean="0"/>
              <a:t>—The Act of the Crime</a:t>
            </a:r>
          </a:p>
          <a:p>
            <a:pPr lvl="1" eaLnBrk="1" hangingPunct="1"/>
            <a:r>
              <a:rPr lang="en-US" altLang="en-US" smtClean="0"/>
              <a:t>Intent alone is not a crime; the act must be committed</a:t>
            </a:r>
          </a:p>
          <a:p>
            <a:pPr lvl="1" eaLnBrk="1" hangingPunct="1"/>
            <a:r>
              <a:rPr lang="en-US" altLang="en-US" smtClean="0"/>
              <a:t>The required conduct described for each crime</a:t>
            </a:r>
          </a:p>
          <a:p>
            <a:pPr lvl="1" eaLnBrk="1" hangingPunct="1"/>
            <a:r>
              <a:rPr lang="en-US" altLang="en-US" smtClean="0"/>
              <a:t>Sometimes a failure to act may constitute a crime—for example, failure to pay taxes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FDAD461-86F4-4EF7-BA70-2219897C078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Theft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Intent to take property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Actual taking of property for permanent use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No authorization to take the property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Embezzlement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Intent to take property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Actual taking of property for use, temporary use is still crime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By person entrusted with property</a:t>
            </a:r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Examples of Crimes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D076FE0-CAD9-42C8-A91B-1774BB3E5AB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Criminal Fraud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Obtaining money, goods, services, or property through false on misleading statements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Requires intent to defraud</a:t>
            </a:r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Examples of Crimes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DDF8005-14FD-4607-B2F6-505787ACE7A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What Is Business Crime?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Corporate Crime, Also Called “White Collar Crime”, Occurs Because of Economic Pressure on Managers and Employees for Results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Jeffrey Skilling CEO of Enron, and Andrew Fastow, CFO, Charged With Federal Securities Fraud</a:t>
            </a:r>
            <a:endParaRPr lang="en-US" altLang="en-US" sz="40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RICO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Pattern of racketeering activity</a:t>
            </a:r>
          </a:p>
          <a:p>
            <a:r>
              <a:rPr lang="en-US" altLang="en-US" smtClean="0"/>
              <a:t>Must have at least two consecutive violations</a:t>
            </a:r>
          </a:p>
          <a:p>
            <a:r>
              <a:rPr lang="en-US" altLang="en-US" smtClean="0"/>
              <a:t>Offenses that qualify as predicate offenses include pornography, murder, kidnapping, bribery, extortion, fraud,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AAC33A5E-4E5D-437D-9153-868C8D3F99C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4CDCCAB-45A6-4B75-BB98-5A1AB5CE4B3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USA Patriot Act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95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Business Crimes and the USA Patriot Act</a:t>
            </a:r>
          </a:p>
          <a:p>
            <a:pPr lvl="1" eaLnBrk="1" hangingPunct="1"/>
            <a:r>
              <a:rPr lang="en-US" altLang="en-US" sz="2800" smtClean="0"/>
              <a:t>Prior to 2001:  Money Laundering Control Act</a:t>
            </a:r>
          </a:p>
          <a:p>
            <a:pPr lvl="1" eaLnBrk="1" hangingPunct="1"/>
            <a:r>
              <a:rPr lang="en-US" altLang="en-US" sz="2800" smtClean="0"/>
              <a:t>Post 2001:  USA Patriot Act amended Money Laundering Control Act and Bank Secrecy Act</a:t>
            </a:r>
          </a:p>
          <a:p>
            <a:pPr lvl="1" eaLnBrk="1" hangingPunct="1"/>
            <a:r>
              <a:rPr lang="en-US" altLang="en-US" sz="2800" smtClean="0"/>
              <a:t>Cannot contract with terrorist groups or funnel cash to them for services (Chiquita Consider)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F7A33D1-91A0-4651-B95C-DEB3BDC53D8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Fourth Amendment Rights</a:t>
            </a:r>
          </a:p>
          <a:p>
            <a:pPr lvl="1" eaLnBrk="1" hangingPunct="1"/>
            <a:r>
              <a:rPr lang="en-US" altLang="en-US" smtClean="0"/>
              <a:t>Privacy amendment</a:t>
            </a:r>
          </a:p>
          <a:p>
            <a:pPr lvl="1" eaLnBrk="1" hangingPunct="1"/>
            <a:r>
              <a:rPr lang="en-US" altLang="en-US" smtClean="0"/>
              <a:t>Search warrant procedures</a:t>
            </a:r>
          </a:p>
          <a:p>
            <a:pPr lvl="2" eaLnBrk="1" hangingPunct="1"/>
            <a:r>
              <a:rPr lang="en-US" altLang="en-US" smtClean="0"/>
              <a:t>Must be based on probable cause</a:t>
            </a:r>
          </a:p>
          <a:p>
            <a:pPr lvl="2" eaLnBrk="1" hangingPunct="1"/>
            <a:r>
              <a:rPr lang="en-US" altLang="en-US" smtClean="0"/>
              <a:t>Must be issued by a disinterested magistrate</a:t>
            </a:r>
          </a:p>
          <a:p>
            <a:pPr lvl="2" eaLnBrk="1" hangingPunct="1"/>
            <a:r>
              <a:rPr lang="en-US" altLang="en-US" smtClean="0"/>
              <a:t>If searches are done improperly, evidence is inadmissible at trial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F26D175-95B1-41AB-A41B-2F92B7BEF9B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Fourth Amendment Rights</a:t>
            </a:r>
          </a:p>
          <a:p>
            <a:pPr lvl="1" eaLnBrk="1" hangingPunct="1"/>
            <a:r>
              <a:rPr lang="en-US" altLang="en-US" smtClean="0"/>
              <a:t>Exceptions to warrant requirement                </a:t>
            </a:r>
          </a:p>
          <a:p>
            <a:pPr lvl="2" eaLnBrk="1" hangingPunct="1"/>
            <a:r>
              <a:rPr lang="en-US" altLang="en-US" smtClean="0"/>
              <a:t>Records are being destroyed</a:t>
            </a:r>
          </a:p>
          <a:p>
            <a:pPr lvl="2" eaLnBrk="1" hangingPunct="1"/>
            <a:r>
              <a:rPr lang="en-US" altLang="en-US" smtClean="0"/>
              <a:t>“Plain view” exception</a:t>
            </a:r>
          </a:p>
          <a:p>
            <a:pPr lvl="1" eaLnBrk="1" hangingPunct="1"/>
            <a:r>
              <a:rPr lang="en-US" altLang="en-US" smtClean="0"/>
              <a:t>Records in possession of a third party</a:t>
            </a:r>
          </a:p>
          <a:p>
            <a:pPr lvl="2" eaLnBrk="1" hangingPunct="1"/>
            <a:r>
              <a:rPr lang="en-US" altLang="en-US" smtClean="0"/>
              <a:t>Can recover them                 </a:t>
            </a:r>
          </a:p>
          <a:p>
            <a:pPr lvl="2" eaLnBrk="1" hangingPunct="1"/>
            <a:r>
              <a:rPr lang="en-US" altLang="en-US" smtClean="0"/>
              <a:t>Third party cannot assert Fourth Amendment rights—must be record owners</a:t>
            </a:r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Procedural Rights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333875C3-BBC6-463E-82D5-E0B827880FF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7924800" cy="3400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ts val="864"/>
              </a:spcBef>
              <a:buFont typeface="Arial" pitchFamily="34" charset="0"/>
              <a:buChar char="•"/>
              <a:tabLst>
                <a:tab pos="182563" algn="l"/>
                <a:tab pos="284163" algn="l"/>
              </a:tabLst>
              <a:defRPr/>
            </a:pPr>
            <a:r>
              <a:rPr lang="en-US" sz="3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8.4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Dow Chemical Co. v. United  States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(1986)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864"/>
              </a:spcBef>
              <a:tabLst>
                <a:tab pos="182880" algn="l"/>
                <a:tab pos="365760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	What significance is the fact that Dow’s 	plant could be seen from the air?</a:t>
            </a:r>
          </a:p>
          <a:p>
            <a:pPr marL="914400" lvl="1" indent="-457200">
              <a:spcBef>
                <a:spcPts val="864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	What objections does the dissent raise to the decision?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190DBF9-6F3D-4084-8905-AE3E3B57DA9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Fifth Amendment Rights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Protection against self-incrimination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Given to natural persons - not to corporations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Corporate officers can assert it to protect themselves but not corporate records             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7EC88A2-761E-465C-89FF-F70C5D29FAF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Fifth Amendment Rights</a:t>
            </a:r>
          </a:p>
          <a:p>
            <a:pPr lvl="1" eaLnBrk="1" hangingPunct="1"/>
            <a:r>
              <a:rPr lang="en-US" altLang="en-US" smtClean="0"/>
              <a:t>Miranda warnings                  </a:t>
            </a:r>
          </a:p>
          <a:p>
            <a:pPr lvl="2" eaLnBrk="1" hangingPunct="1"/>
            <a:r>
              <a:rPr lang="en-US" altLang="en-US" smtClean="0"/>
              <a:t>Given when individual is in “custody”</a:t>
            </a:r>
          </a:p>
          <a:p>
            <a:pPr lvl="2" eaLnBrk="1" hangingPunct="1"/>
            <a:r>
              <a:rPr lang="en-US" altLang="en-US" smtClean="0"/>
              <a:t>“Custody” means inability to leave—not necessarily jail                  	</a:t>
            </a:r>
          </a:p>
          <a:p>
            <a:pPr lvl="2" eaLnBrk="1" hangingPunct="1"/>
            <a:r>
              <a:rPr lang="en-US" altLang="en-US" smtClean="0"/>
              <a:t>Right to attorney; right to silence—notice of evidentiary use of statements</a:t>
            </a:r>
          </a:p>
          <a:p>
            <a:pPr lvl="2" eaLnBrk="1" hangingPunct="1"/>
            <a:r>
              <a:rPr lang="en-US" altLang="en-US" smtClean="0"/>
              <a:t>Under recent attack, consider </a:t>
            </a:r>
            <a:r>
              <a:rPr lang="en-US" altLang="en-US" i="1" smtClean="0"/>
              <a:t>United States v. Dickerson</a:t>
            </a:r>
            <a:r>
              <a:rPr lang="en-US" altLang="en-US" smtClean="0"/>
              <a:t>, 166 F.3d 667 (4th Cir. 1999)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F1345AE-811A-4284-9502-97CB410BC04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Criminal Proceedings</a:t>
            </a:r>
          </a:p>
        </p:txBody>
      </p:sp>
      <p:pic>
        <p:nvPicPr>
          <p:cNvPr id="681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t="-250" r="-183" b="-250"/>
          <a:stretch>
            <a:fillRect/>
          </a:stretch>
        </p:blipFill>
        <p:spPr>
          <a:xfrm>
            <a:off x="3200400" y="1524000"/>
            <a:ext cx="4800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F83A7EB-988D-440D-BCAA-177E5A69EC4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924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Due Process Protections of Fifth Amendment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Warrant or warrantless arrest begins process  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Warrant—you have committed crime and they look for you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Warrantless—you are arrested at the scene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Initial appearance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Required within short period (24 hours)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Charges explained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Bail terms set; amount; or released on own recognizance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53B11DC-C718-4173-AC88-303FD06A986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Due Process Protections of Fifth Amendment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Preliminary hearing or grand jury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Hearing—information issued; defendant is present and can cross-examine witnesses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Grand jury—indictment; secret proceedings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Arraignment 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Plea is entered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Trial date is set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8D70EE4-31CD-4361-93FB-AAE92CC8B4C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95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Intra-Business Crime  (90%)</a:t>
            </a:r>
          </a:p>
          <a:p>
            <a:pPr lvl="1" eaLnBrk="1" hangingPunct="1"/>
            <a:r>
              <a:rPr lang="en-US" altLang="en-US" sz="2800" smtClean="0"/>
              <a:t>Stealing from employers</a:t>
            </a:r>
          </a:p>
          <a:p>
            <a:pPr lvl="1" eaLnBrk="1" hangingPunct="1"/>
            <a:r>
              <a:rPr lang="en-US" altLang="en-US" sz="2800" smtClean="0"/>
              <a:t>High cost of insurance and security</a:t>
            </a:r>
          </a:p>
          <a:p>
            <a:pPr lvl="1" eaLnBrk="1" hangingPunct="1"/>
            <a:r>
              <a:rPr lang="en-US" altLang="en-US" sz="2800" smtClean="0"/>
              <a:t>Includes thefts and kickbacks</a:t>
            </a:r>
          </a:p>
          <a:p>
            <a:pPr eaLnBrk="1" hangingPunct="1"/>
            <a:r>
              <a:rPr lang="en-US" altLang="en-US" sz="3200" smtClean="0"/>
              <a:t>Inter-Business Crime</a:t>
            </a:r>
          </a:p>
          <a:p>
            <a:pPr lvl="1" eaLnBrk="1" hangingPunct="1"/>
            <a:r>
              <a:rPr lang="en-US" altLang="en-US" sz="2800" smtClean="0"/>
              <a:t>Stealing from competitors</a:t>
            </a:r>
          </a:p>
          <a:p>
            <a:pPr lvl="1" eaLnBrk="1" hangingPunct="1"/>
            <a:r>
              <a:rPr lang="en-US" altLang="en-US" sz="2800" smtClean="0"/>
              <a:t>Acting illegally to gain a competitive advantage</a:t>
            </a:r>
          </a:p>
          <a:p>
            <a:pPr lvl="1" eaLnBrk="1" hangingPunct="1"/>
            <a:r>
              <a:rPr lang="en-US" altLang="en-US" sz="2800" smtClean="0"/>
              <a:t>Electronic eavesdropping</a:t>
            </a:r>
          </a:p>
          <a:p>
            <a:pPr lvl="1" eaLnBrk="1" hangingPunct="1"/>
            <a:r>
              <a:rPr lang="en-US" altLang="en-US" sz="2800" smtClean="0"/>
              <a:t>Federal violations—securities, campaign laws, antitrust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Business Crime?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91A4CAD-776A-421B-8E57-89C533731FA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Due Process Protections of Fifth Amendment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Discovery:  Mandatory disclosure of witnesses and evidence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Pretrial conference:  Try to settle some issues if possible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Omnibus hearing:  Challenge evidence admissibility             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Trial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Appeal               </a:t>
            </a:r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A915D3A-DB61-4A9A-BE61-E22D7A64979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Liability for Crimes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Officers and Directors are Liable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If they authorized the conduct, or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If they knew about the conduct and did nothing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b="1" smtClean="0">
                <a:solidFill>
                  <a:srgbClr val="FFFF66"/>
                </a:solidFill>
              </a:rPr>
              <a:t>Case 8.1</a:t>
            </a:r>
            <a:r>
              <a:rPr lang="en-US" altLang="en-US" sz="3200" b="1" smtClean="0"/>
              <a:t>  </a:t>
            </a:r>
            <a:r>
              <a:rPr lang="en-US" altLang="en-US" sz="3200" b="1" i="1" smtClean="0"/>
              <a:t>United States v. Park </a:t>
            </a:r>
            <a:r>
              <a:rPr lang="en-US" altLang="en-US" sz="3200" b="1" smtClean="0"/>
              <a:t>(1975)</a:t>
            </a:r>
            <a:endParaRPr lang="en-US" altLang="en-US" sz="3200" b="1" i="1" smtClean="0"/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What standard of liability did the instruction given by the judge impose?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Is Mr. Park guilty of a criminal violation?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What does this case say about a manager’s responsibility?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Federal Laws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800600"/>
          </a:xfrm>
        </p:spPr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2800" smtClean="0"/>
              <a:t>Boesky and Milken:  The Insider Trading and Securities Fraud Enforcement Act of 1988 (ITSFEA) </a:t>
            </a:r>
          </a:p>
          <a:p>
            <a:pPr>
              <a:spcBef>
                <a:spcPts val="863"/>
              </a:spcBef>
            </a:pPr>
            <a:r>
              <a:rPr lang="en-US" altLang="en-US" sz="2800" smtClean="0"/>
              <a:t>Savings and Loan Crisis:  The “white-collar kingpin” law</a:t>
            </a:r>
          </a:p>
          <a:p>
            <a:pPr>
              <a:spcBef>
                <a:spcPts val="863"/>
              </a:spcBef>
            </a:pPr>
            <a:r>
              <a:rPr lang="en-US" altLang="en-US" sz="2800" smtClean="0"/>
              <a:t>Enron </a:t>
            </a:r>
            <a:r>
              <a:rPr lang="en-US" altLang="en-US" sz="2800" i="1" smtClean="0"/>
              <a:t>et al.</a:t>
            </a:r>
            <a:r>
              <a:rPr lang="en-US" altLang="en-US" sz="2800" smtClean="0"/>
              <a:t>:  Sarbanes-Oxley</a:t>
            </a:r>
          </a:p>
          <a:p>
            <a:pPr>
              <a:spcBef>
                <a:spcPts val="863"/>
              </a:spcBef>
            </a:pPr>
            <a:r>
              <a:rPr lang="en-US" altLang="en-US" sz="2800" smtClean="0"/>
              <a:t>Subprime crisis:  The Financial Services Reform Act, also known as the Dodd-Frank Wall Street Reform and Consumer Protection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8-</a:t>
            </a:r>
            <a:fld id="{05CB480C-D3EC-4F41-9474-0564D2D526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E0F5320-18C2-45D6-946D-D035D21EEB6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Federal Laws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White-Collar Kingpin Act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Federal Law imposes minimum federal mandatory sentences on corporate officers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Sarbanes-Oxley Act (2002)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Criminal penalties increased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Personal accountability enhanced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Financial Services Reform or Dodd-Frank (2008)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Federal Laws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Honest Services Fraud</a:t>
            </a:r>
          </a:p>
          <a:p>
            <a:pPr lvl="1"/>
            <a:r>
              <a:rPr lang="en-US" altLang="en-US" smtClean="0"/>
              <a:t>Action by an officer that deprives the shareholders of that officer’s honest services</a:t>
            </a:r>
          </a:p>
          <a:p>
            <a:pPr lvl="1"/>
            <a:r>
              <a:rPr lang="en-US" altLang="en-US" smtClean="0"/>
              <a:t>Following </a:t>
            </a:r>
            <a:r>
              <a:rPr lang="en-US" altLang="en-US" i="1" smtClean="0"/>
              <a:t>Skilling v. U.S</a:t>
            </a:r>
            <a:r>
              <a:rPr lang="en-US" altLang="en-US" smtClean="0"/>
              <a:t>., require proof of bribery, conflicts, or corruption to be a charge for a corporate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</a:t>
            </a:r>
            <a:fld id="{D262CBAB-8AE6-4974-A865-0EA0E5B2F3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35AAF34-4ABE-4881-8929-2271012C77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Penalties for Business Crime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28194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/>
              <a:t>ACT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Internal Revenue Code 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26 U.S.C. 7201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Sherman Act (antitrust)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15 U.S.C.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Sarbanes-Oxley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15 U.S.C. </a:t>
            </a:r>
            <a:r>
              <a:rPr lang="en-US" altLang="en-US" sz="1800" smtClean="0">
                <a:cs typeface="Times New Roman" pitchFamily="18" charset="0"/>
              </a:rPr>
              <a:t>§1512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cs typeface="Times New Roman" pitchFamily="18" charset="0"/>
              </a:rPr>
              <a:t>(document destruction, concealment, alteration, mutilation during pending civil or criminal investigation)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724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/>
              <a:t>PENALTIES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$100,000 ($500,000 for corporations) and/or 5 years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For evasion (plus costs of prosecution as well as penalties and assessments:  5-50%)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$350,000 and/or 3 years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$10,000,000 for corporations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Injunctions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Divestiture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20 years plus fines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(25 years for perjury)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3C344FB-89F4-441F-8806-2E315359B16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Penalties for Business Crime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29718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Sarbanes-Oxley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(certification of financial statements)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1933 Securities Act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15 U.S.C. 77x (as amended by Sarbanes-Oxley)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Securities and Exchange Act 	of 1934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15 U.S.C. 78ff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alt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Clean Air Act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altLang="en-US" sz="1800" smtClean="0"/>
              <a:t>42 U.S.C. 7413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$1,000,000 and/or 10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If willful:  $5,000,000 and 20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Officers who earn bonuses based on falsified financial statements must forfeit them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$100,000 and/or 10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$5,000,000 and/or 20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$25,000,000 for corporations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Civil penalties in addition of up to three times profit made or $1,000,000, whichever is greater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/>
              <a:t>$1,000,000 and/or 5 years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1410</Words>
  <Application>Microsoft Office PowerPoint</Application>
  <PresentationFormat>On-screen Show (4:3)</PresentationFormat>
  <Paragraphs>306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What Is Business Crime?</vt:lpstr>
      <vt:lpstr>What Is Business Crime?</vt:lpstr>
      <vt:lpstr>Liability for Crimes</vt:lpstr>
      <vt:lpstr>Federal Laws</vt:lpstr>
      <vt:lpstr>Federal Laws</vt:lpstr>
      <vt:lpstr>Federal Laws</vt:lpstr>
      <vt:lpstr>Penalties for Business Crime</vt:lpstr>
      <vt:lpstr>Penalties for Business Crime</vt:lpstr>
      <vt:lpstr>Penalties for Business Crime</vt:lpstr>
      <vt:lpstr>Penalties</vt:lpstr>
      <vt:lpstr>Penalties</vt:lpstr>
      <vt:lpstr>Penalties</vt:lpstr>
      <vt:lpstr>Tips For Following The Law</vt:lpstr>
      <vt:lpstr>Business Crime Elements</vt:lpstr>
      <vt:lpstr>Business Crime Elements</vt:lpstr>
      <vt:lpstr>Business Crime Elements</vt:lpstr>
      <vt:lpstr>Examples of Crimes</vt:lpstr>
      <vt:lpstr>Examples of Crimes</vt:lpstr>
      <vt:lpstr>RICO</vt:lpstr>
      <vt:lpstr>USA Patriot Act</vt:lpstr>
      <vt:lpstr>Procedural Rights</vt:lpstr>
      <vt:lpstr>Procedural Rights</vt:lpstr>
      <vt:lpstr>Procedural Rights</vt:lpstr>
      <vt:lpstr>Procedural Rights</vt:lpstr>
      <vt:lpstr>Procedural Rights</vt:lpstr>
      <vt:lpstr>Criminal Proceedings</vt:lpstr>
      <vt:lpstr>Procedural Rights</vt:lpstr>
      <vt:lpstr>Procedural Rights</vt:lpstr>
      <vt:lpstr>Procedural Rights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202</cp:revision>
  <dcterms:created xsi:type="dcterms:W3CDTF">2005-02-05T01:05:54Z</dcterms:created>
  <dcterms:modified xsi:type="dcterms:W3CDTF">2015-08-07T18:43:49Z</dcterms:modified>
</cp:coreProperties>
</file>