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3"/>
  </p:notesMasterIdLst>
  <p:handoutMasterIdLst>
    <p:handoutMasterId r:id="rId34"/>
  </p:handoutMasterIdLst>
  <p:sldIdLst>
    <p:sldId id="291" r:id="rId2"/>
    <p:sldId id="257" r:id="rId3"/>
    <p:sldId id="258" r:id="rId4"/>
    <p:sldId id="259" r:id="rId5"/>
    <p:sldId id="261" r:id="rId6"/>
    <p:sldId id="262" r:id="rId7"/>
    <p:sldId id="263" r:id="rId8"/>
    <p:sldId id="287" r:id="rId9"/>
    <p:sldId id="274" r:id="rId10"/>
    <p:sldId id="288" r:id="rId11"/>
    <p:sldId id="264" r:id="rId12"/>
    <p:sldId id="266" r:id="rId13"/>
    <p:sldId id="267" r:id="rId14"/>
    <p:sldId id="289" r:id="rId15"/>
    <p:sldId id="268" r:id="rId16"/>
    <p:sldId id="269" r:id="rId17"/>
    <p:sldId id="270" r:id="rId18"/>
    <p:sldId id="271" r:id="rId19"/>
    <p:sldId id="272" r:id="rId20"/>
    <p:sldId id="273" r:id="rId21"/>
    <p:sldId id="275" r:id="rId22"/>
    <p:sldId id="290" r:id="rId23"/>
    <p:sldId id="285" r:id="rId24"/>
    <p:sldId id="286" r:id="rId25"/>
    <p:sldId id="277" r:id="rId26"/>
    <p:sldId id="278" r:id="rId27"/>
    <p:sldId id="279" r:id="rId28"/>
    <p:sldId id="280" r:id="rId29"/>
    <p:sldId id="281" r:id="rId30"/>
    <p:sldId id="282" r:id="rId31"/>
    <p:sldId id="284" r:id="rId32"/>
  </p:sldIdLst>
  <p:sldSz cx="9144000" cy="6858000" type="screen4x3"/>
  <p:notesSz cx="6858000" cy="9144000"/>
  <p:defaultTextStyle>
    <a:defPPr>
      <a:defRPr lang="en-US"/>
    </a:defPPr>
    <a:lvl1pPr algn="l" rtl="0" fontAlgn="base">
      <a:spcBef>
        <a:spcPct val="0"/>
      </a:spcBef>
      <a:spcAft>
        <a:spcPct val="0"/>
      </a:spcAft>
      <a:defRPr sz="5400" kern="1200">
        <a:solidFill>
          <a:schemeClr val="bg1"/>
        </a:solidFill>
        <a:latin typeface="Times New Roman MT Extra Bold"/>
        <a:ea typeface="+mn-ea"/>
        <a:cs typeface="Arial" pitchFamily="34" charset="0"/>
      </a:defRPr>
    </a:lvl1pPr>
    <a:lvl2pPr marL="457200" algn="l" rtl="0" fontAlgn="base">
      <a:spcBef>
        <a:spcPct val="0"/>
      </a:spcBef>
      <a:spcAft>
        <a:spcPct val="0"/>
      </a:spcAft>
      <a:defRPr sz="5400" kern="1200">
        <a:solidFill>
          <a:schemeClr val="bg1"/>
        </a:solidFill>
        <a:latin typeface="Times New Roman MT Extra Bold"/>
        <a:ea typeface="+mn-ea"/>
        <a:cs typeface="Arial" pitchFamily="34" charset="0"/>
      </a:defRPr>
    </a:lvl2pPr>
    <a:lvl3pPr marL="914400" algn="l" rtl="0" fontAlgn="base">
      <a:spcBef>
        <a:spcPct val="0"/>
      </a:spcBef>
      <a:spcAft>
        <a:spcPct val="0"/>
      </a:spcAft>
      <a:defRPr sz="5400" kern="1200">
        <a:solidFill>
          <a:schemeClr val="bg1"/>
        </a:solidFill>
        <a:latin typeface="Times New Roman MT Extra Bold"/>
        <a:ea typeface="+mn-ea"/>
        <a:cs typeface="Arial" pitchFamily="34" charset="0"/>
      </a:defRPr>
    </a:lvl3pPr>
    <a:lvl4pPr marL="1371600" algn="l" rtl="0" fontAlgn="base">
      <a:spcBef>
        <a:spcPct val="0"/>
      </a:spcBef>
      <a:spcAft>
        <a:spcPct val="0"/>
      </a:spcAft>
      <a:defRPr sz="5400" kern="1200">
        <a:solidFill>
          <a:schemeClr val="bg1"/>
        </a:solidFill>
        <a:latin typeface="Times New Roman MT Extra Bold"/>
        <a:ea typeface="+mn-ea"/>
        <a:cs typeface="Arial" pitchFamily="34" charset="0"/>
      </a:defRPr>
    </a:lvl4pPr>
    <a:lvl5pPr marL="1828800" algn="l" rtl="0" fontAlgn="base">
      <a:spcBef>
        <a:spcPct val="0"/>
      </a:spcBef>
      <a:spcAft>
        <a:spcPct val="0"/>
      </a:spcAft>
      <a:defRPr sz="5400" kern="1200">
        <a:solidFill>
          <a:schemeClr val="bg1"/>
        </a:solidFill>
        <a:latin typeface="Times New Roman MT Extra Bold"/>
        <a:ea typeface="+mn-ea"/>
        <a:cs typeface="Arial" pitchFamily="34" charset="0"/>
      </a:defRPr>
    </a:lvl5pPr>
    <a:lvl6pPr marL="2286000" algn="l" defTabSz="914400" rtl="0" eaLnBrk="1" latinLnBrk="0" hangingPunct="1">
      <a:defRPr sz="5400" kern="1200">
        <a:solidFill>
          <a:schemeClr val="bg1"/>
        </a:solidFill>
        <a:latin typeface="Times New Roman MT Extra Bold"/>
        <a:ea typeface="+mn-ea"/>
        <a:cs typeface="Arial" pitchFamily="34" charset="0"/>
      </a:defRPr>
    </a:lvl6pPr>
    <a:lvl7pPr marL="2743200" algn="l" defTabSz="914400" rtl="0" eaLnBrk="1" latinLnBrk="0" hangingPunct="1">
      <a:defRPr sz="5400" kern="1200">
        <a:solidFill>
          <a:schemeClr val="bg1"/>
        </a:solidFill>
        <a:latin typeface="Times New Roman MT Extra Bold"/>
        <a:ea typeface="+mn-ea"/>
        <a:cs typeface="Arial" pitchFamily="34" charset="0"/>
      </a:defRPr>
    </a:lvl7pPr>
    <a:lvl8pPr marL="3200400" algn="l" defTabSz="914400" rtl="0" eaLnBrk="1" latinLnBrk="0" hangingPunct="1">
      <a:defRPr sz="5400" kern="1200">
        <a:solidFill>
          <a:schemeClr val="bg1"/>
        </a:solidFill>
        <a:latin typeface="Times New Roman MT Extra Bold"/>
        <a:ea typeface="+mn-ea"/>
        <a:cs typeface="Arial" pitchFamily="34" charset="0"/>
      </a:defRPr>
    </a:lvl8pPr>
    <a:lvl9pPr marL="3657600" algn="l" defTabSz="914400" rtl="0" eaLnBrk="1" latinLnBrk="0" hangingPunct="1">
      <a:defRPr sz="5400" kern="1200">
        <a:solidFill>
          <a:schemeClr val="bg1"/>
        </a:solidFill>
        <a:latin typeface="Times New Roman MT Extra Bold"/>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60"/>
  </p:normalViewPr>
  <p:slideViewPr>
    <p:cSldViewPr>
      <p:cViewPr varScale="1">
        <p:scale>
          <a:sx n="70" d="100"/>
          <a:sy n="70" d="100"/>
        </p:scale>
        <p:origin x="145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7331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7331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73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A7770BCB-D0BA-4E2C-AACA-E75686380A57}" type="slidenum">
              <a:rPr lang="en-US"/>
              <a:pPr>
                <a:defRPr/>
              </a:pPr>
              <a:t>‹#›</a:t>
            </a:fld>
            <a:endParaRPr lang="en-US"/>
          </a:p>
        </p:txBody>
      </p:sp>
    </p:spTree>
    <p:extLst>
      <p:ext uri="{BB962C8B-B14F-4D97-AF65-F5344CB8AC3E}">
        <p14:creationId xmlns:p14="http://schemas.microsoft.com/office/powerpoint/2010/main" val="2181815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B49178F1-2327-40CE-B108-3F9205C83D4D}" type="slidenum">
              <a:rPr lang="en-US"/>
              <a:pPr>
                <a:defRPr/>
              </a:pPr>
              <a:t>‹#›</a:t>
            </a:fld>
            <a:endParaRPr lang="en-US"/>
          </a:p>
        </p:txBody>
      </p:sp>
    </p:spTree>
    <p:extLst>
      <p:ext uri="{BB962C8B-B14F-4D97-AF65-F5344CB8AC3E}">
        <p14:creationId xmlns:p14="http://schemas.microsoft.com/office/powerpoint/2010/main" val="771379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34820" name="Slide Number Placeholder 3"/>
          <p:cNvSpPr>
            <a:spLocks noGrp="1"/>
          </p:cNvSpPr>
          <p:nvPr>
            <p:ph type="sldNum" sz="quarter" idx="5"/>
          </p:nvPr>
        </p:nvSpPr>
        <p:spPr/>
        <p:txBody>
          <a:bodyPr/>
          <a:lstStyle/>
          <a:p>
            <a:pPr>
              <a:defRPr/>
            </a:pPr>
            <a:fld id="{3EB7915C-B0D7-47B7-B888-D4FBAB4DDFAB}"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2825342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FA26857D-0D01-42D8-B925-D9BE1F22496C}" type="slidenum">
              <a:rPr lang="en-US" smtClean="0">
                <a:latin typeface="Arial" pitchFamily="34" charset="0"/>
              </a:rPr>
              <a:pPr>
                <a:defRPr/>
              </a:pPr>
              <a:t>11</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8363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C2F6258D-85E1-40A7-9D79-0350ADD5DCA5}" type="slidenum">
              <a:rPr lang="en-US" smtClean="0">
                <a:latin typeface="Arial" pitchFamily="34" charset="0"/>
              </a:rPr>
              <a:pPr>
                <a:defRPr/>
              </a:pPr>
              <a:t>12</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74731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BFAC5A9C-EC5A-408D-994F-4369C77F71B8}" type="slidenum">
              <a:rPr lang="en-US" smtClean="0">
                <a:latin typeface="Arial" pitchFamily="34" charset="0"/>
              </a:rPr>
              <a:pPr>
                <a:defRPr/>
              </a:pPr>
              <a:t>14</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5847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0BA29B9E-4A2A-4150-AB2A-BC81E86F5B34}" type="slidenum">
              <a:rPr lang="en-US" smtClean="0">
                <a:latin typeface="Arial" pitchFamily="34" charset="0"/>
              </a:rPr>
              <a:pPr>
                <a:defRPr/>
              </a:pPr>
              <a:t>15</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558004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75B6AD79-882A-4014-A7FB-B202710B0AA0}" type="slidenum">
              <a:rPr lang="en-US" smtClean="0">
                <a:latin typeface="Arial" pitchFamily="34" charset="0"/>
              </a:rPr>
              <a:pPr>
                <a:defRPr/>
              </a:pPr>
              <a:t>16</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7549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07C4329D-9C0E-4B75-8C10-23B10D50E1EA}" type="slidenum">
              <a:rPr lang="en-US" smtClean="0">
                <a:latin typeface="Arial" pitchFamily="34" charset="0"/>
              </a:rPr>
              <a:pPr>
                <a:defRPr/>
              </a:pPr>
              <a:t>17</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285276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4406A9C0-7349-4976-96BF-997299A09C52}" type="slidenum">
              <a:rPr lang="en-US" smtClean="0">
                <a:latin typeface="Arial" pitchFamily="34" charset="0"/>
              </a:rPr>
              <a:pPr>
                <a:defRPr/>
              </a:pPr>
              <a:t>18</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92045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D8313C46-A4A8-49A1-B59A-F3CDF102E851}" type="slidenum">
              <a:rPr lang="en-US" smtClean="0">
                <a:latin typeface="Arial" pitchFamily="34" charset="0"/>
              </a:rPr>
              <a:pPr>
                <a:defRPr/>
              </a:pPr>
              <a:t>19</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443780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EF92EB85-7F8D-41FC-9FBA-37BF052663B0}" type="slidenum">
              <a:rPr lang="en-US" smtClean="0">
                <a:latin typeface="Arial" pitchFamily="34" charset="0"/>
              </a:rPr>
              <a:pPr>
                <a:defRPr/>
              </a:pPr>
              <a:t>20</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90393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D31171BC-763F-4B92-91D7-96401D1E310D}" type="slidenum">
              <a:rPr lang="en-US" smtClean="0">
                <a:latin typeface="Arial" pitchFamily="34" charset="0"/>
              </a:rPr>
              <a:pPr>
                <a:defRPr/>
              </a:pPr>
              <a:t>24</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4290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77D4A3FD-7A6B-4E55-AEBD-7FAFF70894D6}" type="slidenum">
              <a:rPr lang="en-US" smtClean="0">
                <a:latin typeface="Arial" pitchFamily="34" charset="0"/>
              </a:rPr>
              <a:pPr>
                <a:defRPr/>
              </a:pPr>
              <a:t>1</a:t>
            </a:fld>
            <a:endParaRPr lang="en-US"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208604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68E3A7DC-63C2-42EC-A66B-0BFB61C97823}" type="slidenum">
              <a:rPr lang="en-US" smtClean="0">
                <a:latin typeface="Arial" pitchFamily="34" charset="0"/>
              </a:rPr>
              <a:pPr>
                <a:defRPr/>
              </a:pPr>
              <a:t>25</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0437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86CDB8AA-F26F-41E9-B01C-3E523CC9DD0F}" type="slidenum">
              <a:rPr lang="en-US" smtClean="0">
                <a:latin typeface="Arial" pitchFamily="34" charset="0"/>
              </a:rPr>
              <a:pPr>
                <a:defRPr/>
              </a:pPr>
              <a:t>26</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078267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FE1B6706-DC38-4583-B513-0C6C23CD1153}" type="slidenum">
              <a:rPr lang="en-US" smtClean="0">
                <a:latin typeface="Arial" pitchFamily="34" charset="0"/>
              </a:rPr>
              <a:pPr>
                <a:defRPr/>
              </a:pPr>
              <a:t>27</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66310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BA6404E9-B897-4DE8-8F7D-FBC2080957FA}" type="slidenum">
              <a:rPr lang="en-US" smtClean="0">
                <a:latin typeface="Arial" pitchFamily="34" charset="0"/>
              </a:rPr>
              <a:pPr>
                <a:defRPr/>
              </a:pPr>
              <a:t>28</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97425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2E0742B9-196A-4977-831B-6DA3263FA6E9}" type="slidenum">
              <a:rPr lang="en-US" smtClean="0">
                <a:latin typeface="Arial" pitchFamily="34" charset="0"/>
              </a:rPr>
              <a:pPr>
                <a:defRPr/>
              </a:pPr>
              <a:t>29</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04387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F169F458-D201-43CE-81AB-227C55F3EC4B}" type="slidenum">
              <a:rPr lang="en-US" smtClean="0">
                <a:latin typeface="Arial" pitchFamily="34" charset="0"/>
              </a:rPr>
              <a:pPr>
                <a:defRPr/>
              </a:pPr>
              <a:t>2</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6974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C5DDF2B4-A8E3-45B0-93FB-9B9DFF0DE91B}" type="slidenum">
              <a:rPr lang="en-US" smtClean="0">
                <a:latin typeface="Arial" pitchFamily="34" charset="0"/>
              </a:rPr>
              <a:pPr>
                <a:defRPr/>
              </a:pPr>
              <a:t>3</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3264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CB95CCE3-D80D-4AC1-AB66-4FE384E08AAE}" type="slidenum">
              <a:rPr lang="en-US" smtClean="0">
                <a:latin typeface="Arial" pitchFamily="34" charset="0"/>
              </a:rPr>
              <a:pPr>
                <a:defRPr/>
              </a:pPr>
              <a:t>4</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9356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559E617A-3EF5-4711-9BB7-595AD20140A9}" type="slidenum">
              <a:rPr lang="en-US" smtClean="0">
                <a:latin typeface="Arial" pitchFamily="34" charset="0"/>
              </a:rPr>
              <a:pPr>
                <a:defRPr/>
              </a:pPr>
              <a:t>5</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95482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88ED3770-151D-4808-A722-C5F4A73B88EC}" type="slidenum">
              <a:rPr lang="en-US" smtClean="0">
                <a:latin typeface="Arial" pitchFamily="34" charset="0"/>
              </a:rPr>
              <a:pPr>
                <a:defRPr/>
              </a:pPr>
              <a:t>6</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0567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0C941688-2630-47BB-9587-B63EF394EF19}" type="slidenum">
              <a:rPr lang="en-US" smtClean="0">
                <a:latin typeface="Arial" pitchFamily="34" charset="0"/>
              </a:rPr>
              <a:pPr>
                <a:defRPr/>
              </a:pPr>
              <a:t>8</a:t>
            </a:fld>
            <a:endParaRPr lang="en-US"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39026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A425D9BA-C47F-4A3D-AA63-9684B5F1A85B}" type="slidenum">
              <a:rPr lang="en-US" smtClean="0">
                <a:latin typeface="Arial" pitchFamily="34" charset="0"/>
              </a:rPr>
              <a:pPr>
                <a:defRPr/>
              </a:pPr>
              <a:t>10</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5876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9-</a:t>
            </a:r>
            <a:fld id="{3BF8A695-2E8D-4866-ADEA-496F113982E5}" type="slidenum">
              <a:rPr lang="en-US"/>
              <a:pPr>
                <a:defRPr/>
              </a:pPr>
              <a:t>‹#›</a:t>
            </a:fld>
            <a:endParaRPr lang="en-US"/>
          </a:p>
        </p:txBody>
      </p:sp>
    </p:spTree>
    <p:extLst>
      <p:ext uri="{BB962C8B-B14F-4D97-AF65-F5344CB8AC3E}">
        <p14:creationId xmlns:p14="http://schemas.microsoft.com/office/powerpoint/2010/main" val="3056750682"/>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9-</a:t>
            </a:r>
            <a:fld id="{B50020A5-9CB3-4C5B-B3B7-B58E9F8BCD92}" type="slidenum">
              <a:rPr lang="en-US"/>
              <a:pPr>
                <a:defRPr/>
              </a:pPr>
              <a:t>‹#›</a:t>
            </a:fld>
            <a:endParaRPr lang="en-US"/>
          </a:p>
        </p:txBody>
      </p:sp>
    </p:spTree>
    <p:extLst>
      <p:ext uri="{BB962C8B-B14F-4D97-AF65-F5344CB8AC3E}">
        <p14:creationId xmlns:p14="http://schemas.microsoft.com/office/powerpoint/2010/main" val="3943108501"/>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9-</a:t>
            </a:r>
            <a:fld id="{F3E11A3E-BA5A-4570-B309-F7CB54F6BD36}" type="slidenum">
              <a:rPr lang="en-US"/>
              <a:pPr>
                <a:defRPr/>
              </a:pPr>
              <a:t>‹#›</a:t>
            </a:fld>
            <a:endParaRPr lang="en-US"/>
          </a:p>
        </p:txBody>
      </p:sp>
    </p:spTree>
    <p:extLst>
      <p:ext uri="{BB962C8B-B14F-4D97-AF65-F5344CB8AC3E}">
        <p14:creationId xmlns:p14="http://schemas.microsoft.com/office/powerpoint/2010/main" val="364217088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9-</a:t>
            </a:r>
            <a:fld id="{EF303673-9A1B-431C-878A-505A142DB67D}" type="slidenum">
              <a:rPr lang="en-US"/>
              <a:pPr>
                <a:defRPr/>
              </a:pPr>
              <a:t>‹#›</a:t>
            </a:fld>
            <a:endParaRPr lang="en-US"/>
          </a:p>
        </p:txBody>
      </p:sp>
    </p:spTree>
    <p:extLst>
      <p:ext uri="{BB962C8B-B14F-4D97-AF65-F5344CB8AC3E}">
        <p14:creationId xmlns:p14="http://schemas.microsoft.com/office/powerpoint/2010/main" val="283935126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9-</a:t>
            </a:r>
            <a:fld id="{887FE357-8442-4E04-84EE-478E680030F1}" type="slidenum">
              <a:rPr lang="en-US"/>
              <a:pPr>
                <a:defRPr/>
              </a:pPr>
              <a:t>‹#›</a:t>
            </a:fld>
            <a:endParaRPr lang="en-US"/>
          </a:p>
        </p:txBody>
      </p:sp>
    </p:spTree>
    <p:extLst>
      <p:ext uri="{BB962C8B-B14F-4D97-AF65-F5344CB8AC3E}">
        <p14:creationId xmlns:p14="http://schemas.microsoft.com/office/powerpoint/2010/main" val="252682642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9-</a:t>
            </a:r>
            <a:fld id="{9D8A32E1-5A50-409A-91DA-6A03EAFD32F9}" type="slidenum">
              <a:rPr lang="en-US"/>
              <a:pPr>
                <a:defRPr/>
              </a:pPr>
              <a:t>‹#›</a:t>
            </a:fld>
            <a:endParaRPr lang="en-US"/>
          </a:p>
        </p:txBody>
      </p:sp>
    </p:spTree>
    <p:extLst>
      <p:ext uri="{BB962C8B-B14F-4D97-AF65-F5344CB8AC3E}">
        <p14:creationId xmlns:p14="http://schemas.microsoft.com/office/powerpoint/2010/main" val="2609459588"/>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9-</a:t>
            </a:r>
            <a:fld id="{267C6F81-2570-4F27-B8A4-FA23E5F476C6}" type="slidenum">
              <a:rPr lang="en-US"/>
              <a:pPr>
                <a:defRPr/>
              </a:pPr>
              <a:t>‹#›</a:t>
            </a:fld>
            <a:endParaRPr lang="en-US"/>
          </a:p>
        </p:txBody>
      </p:sp>
    </p:spTree>
    <p:extLst>
      <p:ext uri="{BB962C8B-B14F-4D97-AF65-F5344CB8AC3E}">
        <p14:creationId xmlns:p14="http://schemas.microsoft.com/office/powerpoint/2010/main" val="361879527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9-</a:t>
            </a:r>
            <a:fld id="{B55B2983-8E3B-4572-9514-C564803B0989}" type="slidenum">
              <a:rPr lang="en-US"/>
              <a:pPr>
                <a:defRPr/>
              </a:pPr>
              <a:t>‹#›</a:t>
            </a:fld>
            <a:endParaRPr lang="en-US"/>
          </a:p>
        </p:txBody>
      </p:sp>
    </p:spTree>
    <p:extLst>
      <p:ext uri="{BB962C8B-B14F-4D97-AF65-F5344CB8AC3E}">
        <p14:creationId xmlns:p14="http://schemas.microsoft.com/office/powerpoint/2010/main" val="181038494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9-</a:t>
            </a:r>
            <a:fld id="{F059CB80-C943-4954-95EF-F35471173465}" type="slidenum">
              <a:rPr lang="en-US"/>
              <a:pPr>
                <a:defRPr/>
              </a:pPr>
              <a:t>‹#›</a:t>
            </a:fld>
            <a:endParaRPr lang="en-US"/>
          </a:p>
        </p:txBody>
      </p:sp>
    </p:spTree>
    <p:extLst>
      <p:ext uri="{BB962C8B-B14F-4D97-AF65-F5344CB8AC3E}">
        <p14:creationId xmlns:p14="http://schemas.microsoft.com/office/powerpoint/2010/main" val="14683566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9-</a:t>
            </a:r>
            <a:fld id="{15D9D991-0B7F-413A-A86B-A4E4FBE76B58}" type="slidenum">
              <a:rPr lang="en-US"/>
              <a:pPr>
                <a:defRPr/>
              </a:pPr>
              <a:t>‹#›</a:t>
            </a:fld>
            <a:endParaRPr lang="en-US"/>
          </a:p>
        </p:txBody>
      </p:sp>
    </p:spTree>
    <p:extLst>
      <p:ext uri="{BB962C8B-B14F-4D97-AF65-F5344CB8AC3E}">
        <p14:creationId xmlns:p14="http://schemas.microsoft.com/office/powerpoint/2010/main" val="1018796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9-</a:t>
            </a:r>
            <a:fld id="{81ACCAF6-84C3-468D-A336-6E742D0B5D42}" type="slidenum">
              <a:rPr lang="en-US"/>
              <a:pPr>
                <a:defRPr/>
              </a:pPr>
              <a:t>‹#›</a:t>
            </a:fld>
            <a:endParaRPr lang="en-US"/>
          </a:p>
        </p:txBody>
      </p:sp>
    </p:spTree>
    <p:extLst>
      <p:ext uri="{BB962C8B-B14F-4D97-AF65-F5344CB8AC3E}">
        <p14:creationId xmlns:p14="http://schemas.microsoft.com/office/powerpoint/2010/main" val="246028438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3">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userDrawn="1"/>
        </p:nvSpPr>
        <p:spPr bwMode="auto">
          <a:xfrm>
            <a:off x="949325" y="0"/>
            <a:ext cx="8194675" cy="6858000"/>
          </a:xfrm>
          <a:prstGeom prst="rect">
            <a:avLst/>
          </a:prstGeom>
          <a:solidFill>
            <a:schemeClr val="tx2"/>
          </a:soli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Times New Roman MT Extra Bold" pitchFamily="18" charset="0"/>
              <a:cs typeface="+mn-cs"/>
            </a:endParaRPr>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effectLst/>
                <a:latin typeface="+mn-lt"/>
                <a:cs typeface="+mn-cs"/>
              </a:defRPr>
            </a:lvl1pPr>
          </a:lstStyle>
          <a:p>
            <a:pPr>
              <a:defRPr/>
            </a:pPr>
            <a:r>
              <a:rPr lang="en-US"/>
              <a:t>9-</a:t>
            </a:r>
            <a:fld id="{2C59BF5F-43BE-43CB-9B9D-9A99082629CD}" type="slidenum">
              <a:rPr lang="en-US"/>
              <a:pPr>
                <a:defRPr/>
              </a:pPr>
              <a:t>‹#›</a:t>
            </a:fld>
            <a:endParaRPr lang="en-US"/>
          </a:p>
        </p:txBody>
      </p:sp>
      <p:sp>
        <p:nvSpPr>
          <p:cNvPr id="1036" name="Rectangle 12"/>
          <p:cNvSpPr>
            <a:spLocks noChangeArrowheads="1"/>
          </p:cNvSpPr>
          <p:nvPr userDrawn="1"/>
        </p:nvSpPr>
        <p:spPr bwMode="auto">
          <a:xfrm>
            <a:off x="6248400" y="6405563"/>
            <a:ext cx="2895600" cy="508000"/>
          </a:xfrm>
          <a:prstGeom prst="rect">
            <a:avLst/>
          </a:prstGeom>
          <a:noFill/>
          <a:ln w="63500">
            <a:noFill/>
            <a:miter lim="800000"/>
            <a:headEnd/>
            <a:tailEnd/>
          </a:ln>
          <a:effectLst/>
        </p:spPr>
        <p:txBody>
          <a:bodyPr lIns="92075" tIns="46038" rIns="92075" bIns="46038" anchor="ctr">
            <a:spAutoFit/>
          </a:bodyPr>
          <a:lstStyle/>
          <a:p>
            <a:pPr eaLnBrk="0" hangingPunct="0">
              <a:spcBef>
                <a:spcPct val="50000"/>
              </a:spcBef>
              <a:buClr>
                <a:schemeClr val="accent1"/>
              </a:buClr>
              <a:buSzPct val="75000"/>
              <a:buFont typeface="Marlett" pitchFamily="2" charset="2"/>
              <a:buNone/>
              <a:defRPr/>
            </a:pPr>
            <a:r>
              <a:rPr lang="en-US" sz="900" dirty="0">
                <a:latin typeface="Arial" charset="0"/>
                <a:cs typeface="Times New Roman" pitchFamily="18" charset="0"/>
              </a:rPr>
              <a:t>© 2015 </a:t>
            </a:r>
            <a:r>
              <a:rPr lang="en-US" sz="900" dirty="0" err="1">
                <a:latin typeface="Arial" charset="0"/>
                <a:cs typeface="Times New Roman" pitchFamily="18" charset="0"/>
              </a:rPr>
              <a:t>Cengage</a:t>
            </a:r>
            <a:r>
              <a:rPr lang="en-US" sz="900" dirty="0">
                <a:latin typeface="Arial" charset="0"/>
                <a:cs typeface="Times New Roman" pitchFamily="18" charset="0"/>
              </a:rPr>
              <a:t> Learning.  All Rights Reserved.  May not be scanned, copied or duplicated, or posted to a publicly accessible website, in whole or in part.  </a:t>
            </a:r>
            <a:endParaRPr lang="en-US" sz="900" dirty="0">
              <a:latin typeface="Arial" charset="0"/>
              <a:cs typeface="+mn-cs"/>
            </a:endParaRPr>
          </a:p>
        </p:txBody>
      </p:sp>
      <p:sp>
        <p:nvSpPr>
          <p:cNvPr id="2" name="Rectangle 2"/>
          <p:cNvSpPr>
            <a:spLocks noGrp="1" noChangeArrowheads="1"/>
          </p:cNvSpPr>
          <p:nvPr>
            <p:ph type="title"/>
          </p:nvPr>
        </p:nvSpPr>
        <p:spPr bwMode="auto">
          <a:xfrm>
            <a:off x="609600" y="228600"/>
            <a:ext cx="8077200" cy="1173163"/>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600200" y="4038600"/>
            <a:ext cx="7086600" cy="2057400"/>
          </a:xfrm>
        </p:spPr>
        <p:txBody>
          <a:bodyPr/>
          <a:lstStyle/>
          <a:p>
            <a:pPr eaLnBrk="1" hangingPunct="1">
              <a:spcBef>
                <a:spcPct val="0"/>
              </a:spcBef>
            </a:pPr>
            <a:r>
              <a:rPr lang="en-US" altLang="en-US" sz="4800" b="1" smtClean="0"/>
              <a:t>Chapter 9</a:t>
            </a:r>
            <a:br>
              <a:rPr lang="en-US" altLang="en-US" sz="4800" b="1" smtClean="0"/>
            </a:br>
            <a:r>
              <a:rPr lang="en-US" altLang="en-US" sz="4800" b="1" smtClean="0"/>
              <a:t>Business Torts</a:t>
            </a:r>
          </a:p>
        </p:txBody>
      </p:sp>
      <p:sp>
        <p:nvSpPr>
          <p:cNvPr id="2" name="Text Box 11"/>
          <p:cNvSpPr txBox="1">
            <a:spLocks noChangeArrowheads="1"/>
          </p:cNvSpPr>
          <p:nvPr/>
        </p:nvSpPr>
        <p:spPr bwMode="auto">
          <a:xfrm>
            <a:off x="1524000" y="2590800"/>
            <a:ext cx="4419600" cy="830263"/>
          </a:xfrm>
          <a:prstGeom prst="rect">
            <a:avLst/>
          </a:prstGeom>
          <a:noFill/>
          <a:ln w="9525">
            <a:noFill/>
            <a:miter lim="800000"/>
            <a:headEnd/>
            <a:tailEnd/>
          </a:ln>
        </p:spPr>
        <p:txBody>
          <a:bodyPr>
            <a:spAutoFit/>
          </a:bodyPr>
          <a:lstStyle/>
          <a:p>
            <a:pP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Its Legal, Ethical, and </a:t>
            </a:r>
            <a:br>
              <a:rPr lang="en-US" sz="2400" i="1">
                <a:effectLst>
                  <a:outerShdw blurRad="38100" dist="38100" dir="2700000" algn="tl">
                    <a:srgbClr val="000000">
                      <a:alpha val="43137"/>
                    </a:srgbClr>
                  </a:outerShdw>
                </a:effectLst>
                <a:latin typeface="Times New Roman" pitchFamily="18" charset="0"/>
                <a:cs typeface="+mn-cs"/>
              </a:rPr>
            </a:br>
            <a:r>
              <a:rPr lang="en-US" sz="2400" i="1">
                <a:effectLst>
                  <a:outerShdw blurRad="38100" dist="38100" dir="2700000" algn="tl">
                    <a:srgbClr val="000000">
                      <a:alpha val="43137"/>
                    </a:srgbClr>
                  </a:outerShdw>
                </a:effectLst>
                <a:latin typeface="Times New Roman" pitchFamily="18" charset="0"/>
                <a:cs typeface="+mn-cs"/>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w="9525">
            <a:noFill/>
            <a:miter lim="800000"/>
            <a:headEnd/>
            <a:tailEnd/>
          </a:ln>
        </p:spPr>
        <p:txBody>
          <a:bodyPr>
            <a:spAutoFit/>
          </a:bodyPr>
          <a:lstStyle/>
          <a:p>
            <a:pPr algn="ctr">
              <a:spcBef>
                <a:spcPct val="50000"/>
              </a:spcBef>
              <a:defRPr/>
            </a:pPr>
            <a:r>
              <a:rPr lang="en-US" sz="2400">
                <a:effectLst>
                  <a:outerShdw blurRad="38100" dist="38100" dir="2700000" algn="tl">
                    <a:srgbClr val="000000">
                      <a:alpha val="43137"/>
                    </a:srgbClr>
                  </a:outerShdw>
                </a:effectLst>
                <a:latin typeface="Times New Roman" pitchFamily="18" charset="0"/>
                <a:cs typeface="+mn-cs"/>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w="9525">
            <a:noFill/>
            <a:miter lim="800000"/>
            <a:headEnd/>
            <a:tailEnd/>
          </a:ln>
        </p:spPr>
        <p:txBody>
          <a:bodyPr>
            <a:spAutoFit/>
          </a:bodyPr>
          <a:lstStyle/>
          <a:p>
            <a:pPr algn="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10</a:t>
            </a:r>
            <a:r>
              <a:rPr lang="en-US" sz="2400" i="1" baseline="30000">
                <a:effectLst>
                  <a:outerShdw blurRad="38100" dist="38100" dir="2700000" algn="tl">
                    <a:srgbClr val="000000">
                      <a:alpha val="43137"/>
                    </a:srgbClr>
                  </a:outerShdw>
                </a:effectLst>
                <a:latin typeface="Times New Roman" pitchFamily="18" charset="0"/>
                <a:cs typeface="+mn-cs"/>
              </a:rPr>
              <a:t>th</a:t>
            </a:r>
            <a:r>
              <a:rPr lang="en-US" sz="2400" i="1">
                <a:effectLst>
                  <a:outerShdw blurRad="38100" dist="38100" dir="2700000" algn="tl">
                    <a:srgbClr val="000000">
                      <a:alpha val="43137"/>
                    </a:srgbClr>
                  </a:outerShdw>
                </a:effectLst>
                <a:latin typeface="Times New Roman" pitchFamily="18" charset="0"/>
                <a:cs typeface="+mn-cs"/>
              </a:rPr>
              <a:t> 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r>
              <a:rPr lang="en-US"/>
              <a:t>9-</a:t>
            </a:r>
            <a:fld id="{E4FE5809-F82B-4329-9757-89F765212C9A}" type="slidenum">
              <a:rPr lang="en-US"/>
              <a:pPr>
                <a:defRPr/>
              </a:pPr>
              <a:t>9</a:t>
            </a:fld>
            <a:endParaRPr lang="en-US"/>
          </a:p>
        </p:txBody>
      </p:sp>
      <p:sp>
        <p:nvSpPr>
          <p:cNvPr id="736258" name="Rectangle 2"/>
          <p:cNvSpPr>
            <a:spLocks noGrp="1" noChangeArrowheads="1"/>
          </p:cNvSpPr>
          <p:nvPr>
            <p:ph type="title"/>
          </p:nvPr>
        </p:nvSpPr>
        <p:spPr/>
        <p:txBody>
          <a:bodyPr/>
          <a:lstStyle/>
          <a:p>
            <a:pPr eaLnBrk="1" hangingPunct="1">
              <a:lnSpc>
                <a:spcPct val="90000"/>
              </a:lnSpc>
              <a:defRPr/>
            </a:pPr>
            <a:r>
              <a:rPr lang="en-US" sz="4000" i="1" dirty="0" smtClean="0"/>
              <a:t>Randi W</a:t>
            </a:r>
            <a:r>
              <a:rPr lang="en-US" sz="4000" dirty="0" smtClean="0"/>
              <a:t> Case: Employment History</a:t>
            </a:r>
            <a:endParaRPr lang="en-US" sz="4000" i="1" dirty="0" smtClean="0"/>
          </a:p>
        </p:txBody>
      </p:sp>
      <p:sp>
        <p:nvSpPr>
          <p:cNvPr id="736260" name="Rectangle 4"/>
          <p:cNvSpPr>
            <a:spLocks noGrp="1" noChangeArrowheads="1"/>
          </p:cNvSpPr>
          <p:nvPr>
            <p:ph type="body" sz="half" idx="1"/>
          </p:nvPr>
        </p:nvSpPr>
        <p:spPr/>
        <p:txBody>
          <a:bodyPr/>
          <a:lstStyle/>
          <a:p>
            <a:pPr eaLnBrk="1" hangingPunct="1">
              <a:lnSpc>
                <a:spcPct val="90000"/>
              </a:lnSpc>
            </a:pPr>
            <a:r>
              <a:rPr lang="en-US" altLang="en-US" smtClean="0"/>
              <a:t>Mendota District</a:t>
            </a:r>
          </a:p>
          <a:p>
            <a:pPr eaLnBrk="1" hangingPunct="1">
              <a:lnSpc>
                <a:spcPct val="90000"/>
              </a:lnSpc>
            </a:pPr>
            <a:endParaRPr lang="en-US" altLang="en-US" sz="2400" smtClean="0"/>
          </a:p>
          <a:p>
            <a:pPr eaLnBrk="1" hangingPunct="1">
              <a:lnSpc>
                <a:spcPct val="90000"/>
              </a:lnSpc>
            </a:pPr>
            <a:r>
              <a:rPr lang="en-US" altLang="en-US" smtClean="0"/>
              <a:t>Tranquility District</a:t>
            </a:r>
          </a:p>
          <a:p>
            <a:pPr eaLnBrk="1" hangingPunct="1">
              <a:lnSpc>
                <a:spcPct val="90000"/>
              </a:lnSpc>
            </a:pPr>
            <a:endParaRPr lang="en-US" altLang="en-US" sz="2000" smtClean="0"/>
          </a:p>
          <a:p>
            <a:pPr eaLnBrk="1" hangingPunct="1">
              <a:lnSpc>
                <a:spcPct val="90000"/>
              </a:lnSpc>
            </a:pPr>
            <a:endParaRPr lang="en-US" altLang="en-US" sz="2400" smtClean="0"/>
          </a:p>
          <a:p>
            <a:pPr eaLnBrk="1" hangingPunct="1">
              <a:lnSpc>
                <a:spcPct val="90000"/>
              </a:lnSpc>
            </a:pPr>
            <a:r>
              <a:rPr lang="en-US" altLang="en-US" smtClean="0"/>
              <a:t>Golden Plains District</a:t>
            </a:r>
          </a:p>
          <a:p>
            <a:pPr eaLnBrk="1" hangingPunct="1">
              <a:lnSpc>
                <a:spcPct val="90000"/>
              </a:lnSpc>
            </a:pPr>
            <a:r>
              <a:rPr lang="en-US" altLang="en-US" smtClean="0"/>
              <a:t>Muroc District</a:t>
            </a:r>
            <a:endParaRPr lang="en-US" altLang="en-US" sz="2400" smtClean="0"/>
          </a:p>
          <a:p>
            <a:pPr eaLnBrk="1" hangingPunct="1">
              <a:lnSpc>
                <a:spcPct val="90000"/>
              </a:lnSpc>
            </a:pPr>
            <a:endParaRPr lang="en-US" altLang="en-US" sz="2400" smtClean="0"/>
          </a:p>
          <a:p>
            <a:pPr eaLnBrk="1" hangingPunct="1">
              <a:lnSpc>
                <a:spcPct val="90000"/>
              </a:lnSpc>
            </a:pPr>
            <a:r>
              <a:rPr lang="en-US" altLang="en-US" smtClean="0"/>
              <a:t>Livingstone District</a:t>
            </a:r>
          </a:p>
        </p:txBody>
      </p:sp>
      <p:sp>
        <p:nvSpPr>
          <p:cNvPr id="736261" name="Rectangle 5"/>
          <p:cNvSpPr>
            <a:spLocks noGrp="1" noChangeArrowheads="1"/>
          </p:cNvSpPr>
          <p:nvPr>
            <p:ph type="body" sz="half" idx="2"/>
          </p:nvPr>
        </p:nvSpPr>
        <p:spPr/>
        <p:txBody>
          <a:bodyPr/>
          <a:lstStyle/>
          <a:p>
            <a:pPr eaLnBrk="1" hangingPunct="1">
              <a:lnSpc>
                <a:spcPct val="90000"/>
              </a:lnSpc>
            </a:pPr>
            <a:r>
              <a:rPr lang="en-US" altLang="en-US" smtClean="0"/>
              <a:t>“Sexual remarks”; “sexual situations”</a:t>
            </a:r>
          </a:p>
          <a:p>
            <a:pPr eaLnBrk="1" hangingPunct="1">
              <a:lnSpc>
                <a:spcPct val="90000"/>
              </a:lnSpc>
            </a:pPr>
            <a:r>
              <a:rPr lang="en-US" altLang="en-US" smtClean="0"/>
              <a:t>“Panty raid”; “sexual remarks”; “sexual overtures”</a:t>
            </a:r>
          </a:p>
          <a:p>
            <a:pPr eaLnBrk="1" hangingPunct="1">
              <a:lnSpc>
                <a:spcPct val="90000"/>
              </a:lnSpc>
            </a:pPr>
            <a:r>
              <a:rPr lang="en-US" altLang="en-US" smtClean="0"/>
              <a:t>“Parent complaints”</a:t>
            </a:r>
          </a:p>
          <a:p>
            <a:pPr eaLnBrk="1" hangingPunct="1">
              <a:lnSpc>
                <a:spcPct val="90000"/>
              </a:lnSpc>
            </a:pPr>
            <a:r>
              <a:rPr lang="en-US" altLang="en-US" smtClean="0"/>
              <a:t>“Sexual touching” allegations</a:t>
            </a:r>
          </a:p>
          <a:p>
            <a:pPr eaLnBrk="1" hangingPunct="1">
              <a:lnSpc>
                <a:spcPct val="90000"/>
              </a:lnSpc>
            </a:pPr>
            <a:r>
              <a:rPr lang="en-US" altLang="en-US" smtClean="0"/>
              <a:t>“Molested and touched Randi W”</a:t>
            </a:r>
          </a:p>
          <a:p>
            <a:pPr lvl="1" eaLnBrk="1" hangingPunct="1">
              <a:lnSpc>
                <a:spcPct val="90000"/>
              </a:lnSpc>
              <a:buFontTx/>
              <a:buNone/>
            </a:pPr>
            <a:endParaRPr lang="en-US" altLang="en-US"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0">
                                            <p:txEl>
                                              <p:pRg st="0" end="0"/>
                                            </p:txEl>
                                          </p:spTgt>
                                        </p:tgtEl>
                                        <p:attrNameLst>
                                          <p:attrName>style.visibility</p:attrName>
                                        </p:attrNameLst>
                                      </p:cBhvr>
                                      <p:to>
                                        <p:strVal val="visible"/>
                                      </p:to>
                                    </p:set>
                                    <p:animEffect transition="in" filter="blinds(horizontal)">
                                      <p:cBhvr>
                                        <p:cTn id="7" dur="500"/>
                                        <p:tgtEl>
                                          <p:spTgt spid="7362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260">
                                            <p:txEl>
                                              <p:pRg st="2" end="2"/>
                                            </p:txEl>
                                          </p:spTgt>
                                        </p:tgtEl>
                                        <p:attrNameLst>
                                          <p:attrName>style.visibility</p:attrName>
                                        </p:attrNameLst>
                                      </p:cBhvr>
                                      <p:to>
                                        <p:strVal val="visible"/>
                                      </p:to>
                                    </p:set>
                                    <p:animEffect transition="in" filter="blinds(horizontal)">
                                      <p:cBhvr>
                                        <p:cTn id="12" dur="500"/>
                                        <p:tgtEl>
                                          <p:spTgt spid="73626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6260">
                                            <p:txEl>
                                              <p:pRg st="5" end="5"/>
                                            </p:txEl>
                                          </p:spTgt>
                                        </p:tgtEl>
                                        <p:attrNameLst>
                                          <p:attrName>style.visibility</p:attrName>
                                        </p:attrNameLst>
                                      </p:cBhvr>
                                      <p:to>
                                        <p:strVal val="visible"/>
                                      </p:to>
                                    </p:set>
                                    <p:animEffect transition="in" filter="blinds(horizontal)">
                                      <p:cBhvr>
                                        <p:cTn id="17" dur="500"/>
                                        <p:tgtEl>
                                          <p:spTgt spid="73626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6260">
                                            <p:txEl>
                                              <p:pRg st="6" end="6"/>
                                            </p:txEl>
                                          </p:spTgt>
                                        </p:tgtEl>
                                        <p:attrNameLst>
                                          <p:attrName>style.visibility</p:attrName>
                                        </p:attrNameLst>
                                      </p:cBhvr>
                                      <p:to>
                                        <p:strVal val="visible"/>
                                      </p:to>
                                    </p:set>
                                    <p:animEffect transition="in" filter="blinds(horizontal)">
                                      <p:cBhvr>
                                        <p:cTn id="22" dur="500"/>
                                        <p:tgtEl>
                                          <p:spTgt spid="736260">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6260">
                                            <p:txEl>
                                              <p:pRg st="8" end="8"/>
                                            </p:txEl>
                                          </p:spTgt>
                                        </p:tgtEl>
                                        <p:attrNameLst>
                                          <p:attrName>style.visibility</p:attrName>
                                        </p:attrNameLst>
                                      </p:cBhvr>
                                      <p:to>
                                        <p:strVal val="visible"/>
                                      </p:to>
                                    </p:set>
                                    <p:animEffect transition="in" filter="blinds(horizontal)">
                                      <p:cBhvr>
                                        <p:cTn id="27" dur="500"/>
                                        <p:tgtEl>
                                          <p:spTgt spid="736260">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6261">
                                            <p:txEl>
                                              <p:pRg st="0" end="0"/>
                                            </p:txEl>
                                          </p:spTgt>
                                        </p:tgtEl>
                                        <p:attrNameLst>
                                          <p:attrName>style.visibility</p:attrName>
                                        </p:attrNameLst>
                                      </p:cBhvr>
                                      <p:to>
                                        <p:strVal val="visible"/>
                                      </p:to>
                                    </p:set>
                                    <p:animEffect transition="in" filter="blinds(horizontal)">
                                      <p:cBhvr>
                                        <p:cTn id="32" dur="500"/>
                                        <p:tgtEl>
                                          <p:spTgt spid="73626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6261">
                                            <p:txEl>
                                              <p:pRg st="1" end="1"/>
                                            </p:txEl>
                                          </p:spTgt>
                                        </p:tgtEl>
                                        <p:attrNameLst>
                                          <p:attrName>style.visibility</p:attrName>
                                        </p:attrNameLst>
                                      </p:cBhvr>
                                      <p:to>
                                        <p:strVal val="visible"/>
                                      </p:to>
                                    </p:set>
                                    <p:animEffect transition="in" filter="blinds(horizontal)">
                                      <p:cBhvr>
                                        <p:cTn id="37" dur="500"/>
                                        <p:tgtEl>
                                          <p:spTgt spid="736261">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6261">
                                            <p:txEl>
                                              <p:pRg st="2" end="2"/>
                                            </p:txEl>
                                          </p:spTgt>
                                        </p:tgtEl>
                                        <p:attrNameLst>
                                          <p:attrName>style.visibility</p:attrName>
                                        </p:attrNameLst>
                                      </p:cBhvr>
                                      <p:to>
                                        <p:strVal val="visible"/>
                                      </p:to>
                                    </p:set>
                                    <p:animEffect transition="in" filter="blinds(horizontal)">
                                      <p:cBhvr>
                                        <p:cTn id="42" dur="500"/>
                                        <p:tgtEl>
                                          <p:spTgt spid="736261">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6261">
                                            <p:txEl>
                                              <p:pRg st="3" end="3"/>
                                            </p:txEl>
                                          </p:spTgt>
                                        </p:tgtEl>
                                        <p:attrNameLst>
                                          <p:attrName>style.visibility</p:attrName>
                                        </p:attrNameLst>
                                      </p:cBhvr>
                                      <p:to>
                                        <p:strVal val="visible"/>
                                      </p:to>
                                    </p:set>
                                    <p:animEffect transition="in" filter="blinds(horizontal)">
                                      <p:cBhvr>
                                        <p:cTn id="47" dur="500"/>
                                        <p:tgtEl>
                                          <p:spTgt spid="736261">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6261">
                                            <p:txEl>
                                              <p:pRg st="4" end="4"/>
                                            </p:txEl>
                                          </p:spTgt>
                                        </p:tgtEl>
                                        <p:attrNameLst>
                                          <p:attrName>style.visibility</p:attrName>
                                        </p:attrNameLst>
                                      </p:cBhvr>
                                      <p:to>
                                        <p:strVal val="visible"/>
                                      </p:to>
                                    </p:set>
                                    <p:animEffect transition="in" filter="blinds(horizontal)">
                                      <p:cBhvr>
                                        <p:cTn id="52" dur="500"/>
                                        <p:tgtEl>
                                          <p:spTgt spid="7362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build="p"/>
      <p:bldP spid="73626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DDB94683-AEA9-412D-BB2A-722CEB53F262}" type="slidenum">
              <a:rPr lang="en-US"/>
              <a:pPr>
                <a:defRPr/>
              </a:pPr>
              <a:t>10</a:t>
            </a:fld>
            <a:endParaRPr lang="en-US"/>
          </a:p>
        </p:txBody>
      </p:sp>
      <p:sp>
        <p:nvSpPr>
          <p:cNvPr id="690178" name="Rectangle 2"/>
          <p:cNvSpPr>
            <a:spLocks noGrp="1" noChangeArrowheads="1"/>
          </p:cNvSpPr>
          <p:nvPr>
            <p:ph type="body" idx="1"/>
          </p:nvPr>
        </p:nvSpPr>
        <p:spPr/>
        <p:txBody>
          <a:bodyPr lIns="90488" tIns="44450" rIns="90488" bIns="44450"/>
          <a:lstStyle/>
          <a:p>
            <a:pPr defTabSz="457200" eaLnBrk="1" hangingPunct="1">
              <a:spcBef>
                <a:spcPts val="863"/>
              </a:spcBef>
            </a:pPr>
            <a:r>
              <a:rPr lang="en-US" altLang="en-US" b="1" smtClean="0">
                <a:solidFill>
                  <a:srgbClr val="FFFF66"/>
                </a:solidFill>
              </a:rPr>
              <a:t>Case 9.1</a:t>
            </a:r>
            <a:r>
              <a:rPr lang="en-US" altLang="en-US" i="1" smtClean="0"/>
              <a:t>   </a:t>
            </a:r>
            <a:r>
              <a:rPr lang="en-US" altLang="en-US" b="1" i="1" smtClean="0"/>
              <a:t>Trump v. O’Brien </a:t>
            </a:r>
            <a:r>
              <a:rPr lang="en-US" altLang="en-US" b="1" smtClean="0"/>
              <a:t>(2011)</a:t>
            </a:r>
            <a:endParaRPr lang="en-US" altLang="en-US" b="1" i="1" smtClean="0"/>
          </a:p>
          <a:p>
            <a:pPr lvl="1" defTabSz="457200" eaLnBrk="1" hangingPunct="1">
              <a:spcBef>
                <a:spcPts val="863"/>
              </a:spcBef>
            </a:pPr>
            <a:r>
              <a:rPr lang="en-US" altLang="en-US" smtClean="0"/>
              <a:t>Was malice established in the case? </a:t>
            </a:r>
          </a:p>
          <a:p>
            <a:pPr lvl="1" defTabSz="457200" eaLnBrk="1" hangingPunct="1">
              <a:spcBef>
                <a:spcPts val="863"/>
              </a:spcBef>
            </a:pPr>
            <a:r>
              <a:rPr lang="en-US" altLang="en-US" smtClean="0"/>
              <a:t>Why was it necessary to establish malice?</a:t>
            </a:r>
          </a:p>
          <a:p>
            <a:pPr lvl="1" defTabSz="457200" eaLnBrk="1" hangingPunct="1">
              <a:spcBef>
                <a:spcPts val="863"/>
              </a:spcBef>
            </a:pPr>
            <a:r>
              <a:rPr lang="en-US" altLang="en-US" smtClean="0"/>
              <a:t>Is the author entitled to the protection of the privilege?</a:t>
            </a:r>
          </a:p>
        </p:txBody>
      </p:sp>
      <p:sp>
        <p:nvSpPr>
          <p:cNvPr id="690180" name="Rectangle 4"/>
          <p:cNvSpPr>
            <a:spLocks noGrp="1" noChangeArrowheads="1"/>
          </p:cNvSpPr>
          <p:nvPr>
            <p:ph type="title"/>
          </p:nvPr>
        </p:nvSpPr>
        <p:spPr/>
        <p:txBody>
          <a:bodyPr/>
          <a:lstStyle/>
          <a:p>
            <a:pPr eaLnBrk="1" hangingPunct="1">
              <a:defRPr/>
            </a:pPr>
            <a:r>
              <a:rPr lang="en-US" dirty="0" smtClean="0"/>
              <a:t>Defamation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0178">
                                            <p:txEl>
                                              <p:pRg st="0" end="0"/>
                                            </p:txEl>
                                          </p:spTgt>
                                        </p:tgtEl>
                                        <p:attrNameLst>
                                          <p:attrName>style.visibility</p:attrName>
                                        </p:attrNameLst>
                                      </p:cBhvr>
                                      <p:to>
                                        <p:strVal val="visible"/>
                                      </p:to>
                                    </p:set>
                                    <p:animEffect transition="in" filter="blinds(horizontal)">
                                      <p:cBhvr>
                                        <p:cTn id="7" dur="500"/>
                                        <p:tgtEl>
                                          <p:spTgt spid="6901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0178">
                                            <p:txEl>
                                              <p:pRg st="1" end="1"/>
                                            </p:txEl>
                                          </p:spTgt>
                                        </p:tgtEl>
                                        <p:attrNameLst>
                                          <p:attrName>style.visibility</p:attrName>
                                        </p:attrNameLst>
                                      </p:cBhvr>
                                      <p:to>
                                        <p:strVal val="visible"/>
                                      </p:to>
                                    </p:set>
                                    <p:animEffect transition="in" filter="blinds(horizontal)">
                                      <p:cBhvr>
                                        <p:cTn id="12" dur="500"/>
                                        <p:tgtEl>
                                          <p:spTgt spid="6901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0178">
                                            <p:txEl>
                                              <p:pRg st="2" end="2"/>
                                            </p:txEl>
                                          </p:spTgt>
                                        </p:tgtEl>
                                        <p:attrNameLst>
                                          <p:attrName>style.visibility</p:attrName>
                                        </p:attrNameLst>
                                      </p:cBhvr>
                                      <p:to>
                                        <p:strVal val="visible"/>
                                      </p:to>
                                    </p:set>
                                    <p:animEffect transition="in" filter="blinds(horizontal)">
                                      <p:cBhvr>
                                        <p:cTn id="17" dur="500"/>
                                        <p:tgtEl>
                                          <p:spTgt spid="6901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0178">
                                            <p:txEl>
                                              <p:pRg st="3" end="3"/>
                                            </p:txEl>
                                          </p:spTgt>
                                        </p:tgtEl>
                                        <p:attrNameLst>
                                          <p:attrName>style.visibility</p:attrName>
                                        </p:attrNameLst>
                                      </p:cBhvr>
                                      <p:to>
                                        <p:strVal val="visible"/>
                                      </p:to>
                                    </p:set>
                                    <p:animEffect transition="in" filter="blinds(horizontal)">
                                      <p:cBhvr>
                                        <p:cTn id="22" dur="500"/>
                                        <p:tgtEl>
                                          <p:spTgt spid="6901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8"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53B02B31-D147-4BBB-A75D-16A24873272E}" type="slidenum">
              <a:rPr lang="en-US"/>
              <a:pPr>
                <a:defRPr/>
              </a:pPr>
              <a:t>11</a:t>
            </a:fld>
            <a:endParaRPr lang="en-US"/>
          </a:p>
        </p:txBody>
      </p:sp>
      <p:sp>
        <p:nvSpPr>
          <p:cNvPr id="694275" name="Rectangle 3"/>
          <p:cNvSpPr>
            <a:spLocks noGrp="1" noChangeArrowheads="1"/>
          </p:cNvSpPr>
          <p:nvPr>
            <p:ph type="body" idx="1"/>
          </p:nvPr>
        </p:nvSpPr>
        <p:spPr/>
        <p:txBody>
          <a:bodyPr lIns="90488" tIns="44450" rIns="90488" bIns="44450"/>
          <a:lstStyle/>
          <a:p>
            <a:pPr eaLnBrk="1" hangingPunct="1"/>
            <a:r>
              <a:rPr lang="en-US" altLang="en-US" smtClean="0"/>
              <a:t>Elements</a:t>
            </a:r>
          </a:p>
          <a:p>
            <a:pPr lvl="1" eaLnBrk="1" hangingPunct="1"/>
            <a:r>
              <a:rPr lang="en-US" altLang="en-US" smtClean="0"/>
              <a:t>Third party knew of existing contract between two primary parties</a:t>
            </a:r>
          </a:p>
          <a:p>
            <a:pPr lvl="1" eaLnBrk="1" hangingPunct="1"/>
            <a:r>
              <a:rPr lang="en-US" altLang="en-US" smtClean="0"/>
              <a:t>Third party intended to interfere with or cause a breach contract</a:t>
            </a:r>
          </a:p>
          <a:p>
            <a:pPr lvl="1" eaLnBrk="1" hangingPunct="1"/>
            <a:r>
              <a:rPr lang="en-US" altLang="en-US" smtClean="0"/>
              <a:t>Original party to the contract is injured by breach of contract induced by the third party</a:t>
            </a:r>
          </a:p>
        </p:txBody>
      </p:sp>
      <p:sp>
        <p:nvSpPr>
          <p:cNvPr id="694276" name="Rectangle 4"/>
          <p:cNvSpPr>
            <a:spLocks noGrp="1" noChangeArrowheads="1"/>
          </p:cNvSpPr>
          <p:nvPr>
            <p:ph type="title"/>
          </p:nvPr>
        </p:nvSpPr>
        <p:spPr/>
        <p:txBody>
          <a:bodyPr/>
          <a:lstStyle/>
          <a:p>
            <a:pPr eaLnBrk="1" hangingPunct="1">
              <a:defRPr/>
            </a:pPr>
            <a:r>
              <a:rPr lang="en-US" smtClean="0"/>
              <a:t>Contract Interference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75">
                                            <p:txEl>
                                              <p:pRg st="0" end="0"/>
                                            </p:txEl>
                                          </p:spTgt>
                                        </p:tgtEl>
                                        <p:attrNameLst>
                                          <p:attrName>style.visibility</p:attrName>
                                        </p:attrNameLst>
                                      </p:cBhvr>
                                      <p:to>
                                        <p:strVal val="visible"/>
                                      </p:to>
                                    </p:set>
                                    <p:animEffect transition="in" filter="blinds(horizontal)">
                                      <p:cBhvr>
                                        <p:cTn id="7" dur="500"/>
                                        <p:tgtEl>
                                          <p:spTgt spid="69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75">
                                            <p:txEl>
                                              <p:pRg st="1" end="1"/>
                                            </p:txEl>
                                          </p:spTgt>
                                        </p:tgtEl>
                                        <p:attrNameLst>
                                          <p:attrName>style.visibility</p:attrName>
                                        </p:attrNameLst>
                                      </p:cBhvr>
                                      <p:to>
                                        <p:strVal val="visible"/>
                                      </p:to>
                                    </p:set>
                                    <p:animEffect transition="in" filter="blinds(horizontal)">
                                      <p:cBhvr>
                                        <p:cTn id="12" dur="500"/>
                                        <p:tgtEl>
                                          <p:spTgt spid="69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75">
                                            <p:txEl>
                                              <p:pRg st="2" end="2"/>
                                            </p:txEl>
                                          </p:spTgt>
                                        </p:tgtEl>
                                        <p:attrNameLst>
                                          <p:attrName>style.visibility</p:attrName>
                                        </p:attrNameLst>
                                      </p:cBhvr>
                                      <p:to>
                                        <p:strVal val="visible"/>
                                      </p:to>
                                    </p:set>
                                    <p:animEffect transition="in" filter="blinds(horizontal)">
                                      <p:cBhvr>
                                        <p:cTn id="17" dur="500"/>
                                        <p:tgtEl>
                                          <p:spTgt spid="694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75">
                                            <p:txEl>
                                              <p:pRg st="3" end="3"/>
                                            </p:txEl>
                                          </p:spTgt>
                                        </p:tgtEl>
                                        <p:attrNameLst>
                                          <p:attrName>style.visibility</p:attrName>
                                        </p:attrNameLst>
                                      </p:cBhvr>
                                      <p:to>
                                        <p:strVal val="visible"/>
                                      </p:to>
                                    </p:set>
                                    <p:animEffect transition="in" filter="blinds(horizontal)">
                                      <p:cBhvr>
                                        <p:cTn id="22" dur="500"/>
                                        <p:tgtEl>
                                          <p:spTgt spid="69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5"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ADA076DC-F6E8-43F8-8754-40D14C7BE081}" type="slidenum">
              <a:rPr lang="en-US"/>
              <a:pPr>
                <a:defRPr/>
              </a:pPr>
              <a:t>12</a:t>
            </a:fld>
            <a:endParaRPr lang="en-US"/>
          </a:p>
        </p:txBody>
      </p:sp>
      <p:sp>
        <p:nvSpPr>
          <p:cNvPr id="696323" name="Rectangle 3"/>
          <p:cNvSpPr>
            <a:spLocks noGrp="1" noChangeArrowheads="1"/>
          </p:cNvSpPr>
          <p:nvPr>
            <p:ph type="body" idx="1"/>
          </p:nvPr>
        </p:nvSpPr>
        <p:spPr/>
        <p:txBody>
          <a:bodyPr lIns="90488" tIns="44450" rIns="90488" bIns="44450"/>
          <a:lstStyle/>
          <a:p>
            <a:pPr eaLnBrk="1" hangingPunct="1"/>
            <a:r>
              <a:rPr lang="en-US" altLang="en-US" b="1" i="1" smtClean="0"/>
              <a:t>Texaco, Inc. v. Pennzoil, Co.</a:t>
            </a:r>
            <a:r>
              <a:rPr lang="en-US" altLang="en-US" b="1" smtClean="0"/>
              <a:t> (1987)</a:t>
            </a:r>
          </a:p>
          <a:p>
            <a:pPr lvl="1" eaLnBrk="1" hangingPunct="1"/>
            <a:r>
              <a:rPr lang="en-US" altLang="en-US" smtClean="0"/>
              <a:t>The court awarded Pennzoil $7.53 billion in actual damages and $3 billion in punitive damages for tortuous interference of contract</a:t>
            </a:r>
          </a:p>
          <a:p>
            <a:pPr lvl="1" eaLnBrk="1" hangingPunct="1"/>
            <a:r>
              <a:rPr lang="en-US" altLang="en-US" smtClean="0"/>
              <a:t>On April 12, 1987, Texaco filed for bankruptcy protection</a:t>
            </a:r>
          </a:p>
        </p:txBody>
      </p:sp>
      <p:sp>
        <p:nvSpPr>
          <p:cNvPr id="696324" name="Rectangle 4"/>
          <p:cNvSpPr>
            <a:spLocks noGrp="1" noChangeArrowheads="1"/>
          </p:cNvSpPr>
          <p:nvPr>
            <p:ph type="title"/>
          </p:nvPr>
        </p:nvSpPr>
        <p:spPr/>
        <p:txBody>
          <a:bodyPr/>
          <a:lstStyle/>
          <a:p>
            <a:pPr eaLnBrk="1" hangingPunct="1">
              <a:defRPr/>
            </a:pPr>
            <a:r>
              <a:rPr lang="en-US" smtClean="0"/>
              <a:t>Contract Interference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Effect transition="in" filter="blinds(horizontal)">
                                      <p:cBhvr>
                                        <p:cTn id="7" dur="500"/>
                                        <p:tgtEl>
                                          <p:spTgt spid="69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Effect transition="in" filter="blinds(horizontal)">
                                      <p:cBhvr>
                                        <p:cTn id="12" dur="500"/>
                                        <p:tgtEl>
                                          <p:spTgt spid="69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Effect transition="in" filter="blinds(horizontal)">
                                      <p:cBhvr>
                                        <p:cTn id="17" dur="500"/>
                                        <p:tgtEl>
                                          <p:spTgt spid="69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Contract Interference</a:t>
            </a:r>
            <a:endParaRPr lang="en-US" dirty="0"/>
          </a:p>
        </p:txBody>
      </p:sp>
      <p:sp>
        <p:nvSpPr>
          <p:cNvPr id="15363" name="Content Placeholder 2"/>
          <p:cNvSpPr>
            <a:spLocks noGrp="1"/>
          </p:cNvSpPr>
          <p:nvPr>
            <p:ph idx="1"/>
          </p:nvPr>
        </p:nvSpPr>
        <p:spPr/>
        <p:txBody>
          <a:bodyPr/>
          <a:lstStyle/>
          <a:p>
            <a:r>
              <a:rPr lang="en-US" altLang="en-US" smtClean="0"/>
              <a:t>Anna Nicole Smith case</a:t>
            </a:r>
          </a:p>
          <a:p>
            <a:pPr lvl="1"/>
            <a:r>
              <a:rPr lang="en-US" altLang="en-US" smtClean="0"/>
              <a:t>Creative theory of tortious interference with inheritance</a:t>
            </a:r>
          </a:p>
          <a:p>
            <a:pPr lvl="1"/>
            <a:r>
              <a:rPr lang="en-US" altLang="en-US" smtClean="0"/>
              <a:t>She did not prevail in the case</a:t>
            </a:r>
          </a:p>
        </p:txBody>
      </p:sp>
      <p:sp>
        <p:nvSpPr>
          <p:cNvPr id="4" name="Slide Number Placeholder 3"/>
          <p:cNvSpPr>
            <a:spLocks noGrp="1"/>
          </p:cNvSpPr>
          <p:nvPr>
            <p:ph type="sldNum" sz="quarter" idx="10"/>
          </p:nvPr>
        </p:nvSpPr>
        <p:spPr/>
        <p:txBody>
          <a:bodyPr/>
          <a:lstStyle/>
          <a:p>
            <a:pPr>
              <a:defRPr/>
            </a:pPr>
            <a:r>
              <a:rPr lang="en-US" smtClean="0"/>
              <a:t>9-</a:t>
            </a:r>
            <a:fld id="{F1C6B06F-3C30-4D8F-8E7B-B0D7C6F04D5E}" type="slidenum">
              <a:rPr lang="en-US" smtClean="0"/>
              <a:pPr>
                <a:defRPr/>
              </a:pPr>
              <a:t>13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D1327AFE-1D50-4FEE-8B02-70EB6F16C06A}" type="slidenum">
              <a:rPr lang="en-US"/>
              <a:pPr>
                <a:defRPr/>
              </a:pPr>
              <a:t>14</a:t>
            </a:fld>
            <a:endParaRPr lang="en-US"/>
          </a:p>
        </p:txBody>
      </p:sp>
      <p:sp>
        <p:nvSpPr>
          <p:cNvPr id="698371"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Custody of Someone Else for any Period of Time Against Their Will       </a:t>
            </a:r>
          </a:p>
          <a:p>
            <a:pPr eaLnBrk="1" hangingPunct="1">
              <a:spcBef>
                <a:spcPts val="863"/>
              </a:spcBef>
            </a:pPr>
            <a:r>
              <a:rPr lang="en-US" altLang="en-US" sz="3200" smtClean="0"/>
              <a:t>Need Not Establish Physical Damages; Just the Fact That They are Detained Establishes Sufficient Damages</a:t>
            </a:r>
          </a:p>
          <a:p>
            <a:pPr eaLnBrk="1" hangingPunct="1">
              <a:spcBef>
                <a:spcPts val="863"/>
              </a:spcBef>
            </a:pPr>
            <a:r>
              <a:rPr lang="en-US" altLang="en-US" sz="3200" smtClean="0"/>
              <a:t>Defense of Shopkeeper’s Privilege</a:t>
            </a:r>
          </a:p>
          <a:p>
            <a:pPr lvl="1" eaLnBrk="1" hangingPunct="1">
              <a:spcBef>
                <a:spcPts val="863"/>
              </a:spcBef>
            </a:pPr>
            <a:r>
              <a:rPr lang="en-US" altLang="en-US" sz="2800" smtClean="0"/>
              <a:t>Can detain for reasonable time</a:t>
            </a:r>
          </a:p>
          <a:p>
            <a:pPr lvl="1" eaLnBrk="1" hangingPunct="1">
              <a:spcBef>
                <a:spcPts val="863"/>
              </a:spcBef>
            </a:pPr>
            <a:r>
              <a:rPr lang="en-US" altLang="en-US" sz="2800" smtClean="0"/>
              <a:t>Must have basis for detaining the individual</a:t>
            </a:r>
          </a:p>
        </p:txBody>
      </p:sp>
      <p:sp>
        <p:nvSpPr>
          <p:cNvPr id="698372" name="Rectangle 4"/>
          <p:cNvSpPr>
            <a:spLocks noGrp="1" noChangeArrowheads="1"/>
          </p:cNvSpPr>
          <p:nvPr>
            <p:ph type="title"/>
          </p:nvPr>
        </p:nvSpPr>
        <p:spPr/>
        <p:txBody>
          <a:bodyPr/>
          <a:lstStyle/>
          <a:p>
            <a:pPr eaLnBrk="1" hangingPunct="1">
              <a:defRPr/>
            </a:pPr>
            <a:r>
              <a:rPr lang="en-US" smtClean="0"/>
              <a:t>False Imprisonment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blinds(horizontal)">
                                      <p:cBhvr>
                                        <p:cTn id="7" dur="500"/>
                                        <p:tgtEl>
                                          <p:spTgt spid="69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blinds(horizontal)">
                                      <p:cBhvr>
                                        <p:cTn id="12" dur="500"/>
                                        <p:tgtEl>
                                          <p:spTgt spid="69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Effect transition="in" filter="blinds(horizontal)">
                                      <p:cBhvr>
                                        <p:cTn id="17" dur="500"/>
                                        <p:tgtEl>
                                          <p:spTgt spid="69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8371">
                                            <p:txEl>
                                              <p:pRg st="3" end="3"/>
                                            </p:txEl>
                                          </p:spTgt>
                                        </p:tgtEl>
                                        <p:attrNameLst>
                                          <p:attrName>style.visibility</p:attrName>
                                        </p:attrNameLst>
                                      </p:cBhvr>
                                      <p:to>
                                        <p:strVal val="visible"/>
                                      </p:to>
                                    </p:set>
                                    <p:animEffect transition="in" filter="blinds(horizontal)">
                                      <p:cBhvr>
                                        <p:cTn id="22" dur="500"/>
                                        <p:tgtEl>
                                          <p:spTgt spid="69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8371">
                                            <p:txEl>
                                              <p:pRg st="4" end="4"/>
                                            </p:txEl>
                                          </p:spTgt>
                                        </p:tgtEl>
                                        <p:attrNameLst>
                                          <p:attrName>style.visibility</p:attrName>
                                        </p:attrNameLst>
                                      </p:cBhvr>
                                      <p:to>
                                        <p:strVal val="visible"/>
                                      </p:to>
                                    </p:set>
                                    <p:animEffect transition="in" filter="blinds(horizontal)">
                                      <p:cBhvr>
                                        <p:cTn id="27" dur="500"/>
                                        <p:tgtEl>
                                          <p:spTgt spid="698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C96E2891-83B1-4550-ACAD-E5C49022E865}" type="slidenum">
              <a:rPr lang="en-US"/>
              <a:pPr>
                <a:defRPr/>
              </a:pPr>
              <a:t>15</a:t>
            </a:fld>
            <a:endParaRPr lang="en-US"/>
          </a:p>
        </p:txBody>
      </p:sp>
      <p:sp>
        <p:nvSpPr>
          <p:cNvPr id="700419" name="Rectangle 3"/>
          <p:cNvSpPr>
            <a:spLocks noGrp="1" noChangeArrowheads="1"/>
          </p:cNvSpPr>
          <p:nvPr>
            <p:ph type="body" idx="1"/>
          </p:nvPr>
        </p:nvSpPr>
        <p:spPr/>
        <p:txBody>
          <a:bodyPr lIns="90488" tIns="44450" rIns="90488" bIns="44450"/>
          <a:lstStyle/>
          <a:p>
            <a:pPr eaLnBrk="1" hangingPunct="1"/>
            <a:r>
              <a:rPr lang="en-US" altLang="en-US" smtClean="0"/>
              <a:t>Liability for Conduct That Exceeds All Bounds of Decency</a:t>
            </a:r>
          </a:p>
          <a:p>
            <a:pPr eaLnBrk="1" hangingPunct="1"/>
            <a:r>
              <a:rPr lang="en-US" altLang="en-US" smtClean="0"/>
              <a:t>Difficult for Plaintiff to Establish Emotional Distress</a:t>
            </a:r>
          </a:p>
          <a:p>
            <a:pPr eaLnBrk="1" hangingPunct="1"/>
            <a:r>
              <a:rPr lang="en-US" altLang="en-US" smtClean="0"/>
              <a:t>Has Been Used By Debtors Against Collectors</a:t>
            </a:r>
          </a:p>
        </p:txBody>
      </p:sp>
      <p:sp>
        <p:nvSpPr>
          <p:cNvPr id="700420" name="Rectangle 4"/>
          <p:cNvSpPr>
            <a:spLocks noGrp="1" noChangeArrowheads="1"/>
          </p:cNvSpPr>
          <p:nvPr>
            <p:ph type="title"/>
          </p:nvPr>
        </p:nvSpPr>
        <p:spPr/>
        <p:txBody>
          <a:bodyPr/>
          <a:lstStyle/>
          <a:p>
            <a:pPr eaLnBrk="1" hangingPunct="1">
              <a:lnSpc>
                <a:spcPct val="90000"/>
              </a:lnSpc>
              <a:defRPr/>
            </a:pPr>
            <a:r>
              <a:rPr lang="en-US" sz="4000" dirty="0" smtClean="0"/>
              <a:t>Intentional Infliction of Emotional Distress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animEffect transition="in" filter="blinds(horizontal)">
                                      <p:cBhvr>
                                        <p:cTn id="7" dur="500"/>
                                        <p:tgtEl>
                                          <p:spTgt spid="70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0419">
                                            <p:txEl>
                                              <p:pRg st="1" end="1"/>
                                            </p:txEl>
                                          </p:spTgt>
                                        </p:tgtEl>
                                        <p:attrNameLst>
                                          <p:attrName>style.visibility</p:attrName>
                                        </p:attrNameLst>
                                      </p:cBhvr>
                                      <p:to>
                                        <p:strVal val="visible"/>
                                      </p:to>
                                    </p:set>
                                    <p:animEffect transition="in" filter="blinds(horizontal)">
                                      <p:cBhvr>
                                        <p:cTn id="12" dur="500"/>
                                        <p:tgtEl>
                                          <p:spTgt spid="70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0419">
                                            <p:txEl>
                                              <p:pRg st="2" end="2"/>
                                            </p:txEl>
                                          </p:spTgt>
                                        </p:tgtEl>
                                        <p:attrNameLst>
                                          <p:attrName>style.visibility</p:attrName>
                                        </p:attrNameLst>
                                      </p:cBhvr>
                                      <p:to>
                                        <p:strVal val="visible"/>
                                      </p:to>
                                    </p:set>
                                    <p:animEffect transition="in" filter="blinds(horizontal)">
                                      <p:cBhvr>
                                        <p:cTn id="17" dur="500"/>
                                        <p:tgtEl>
                                          <p:spTgt spid="70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93A8EC17-0A4F-44D9-94B3-7668DFCFF8A0}" type="slidenum">
              <a:rPr lang="en-US"/>
              <a:pPr>
                <a:defRPr/>
              </a:pPr>
              <a:t>16</a:t>
            </a:fld>
            <a:endParaRPr lang="en-US"/>
          </a:p>
        </p:txBody>
      </p:sp>
      <p:sp>
        <p:nvSpPr>
          <p:cNvPr id="702467"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Public Disclosure of Private Facts</a:t>
            </a:r>
          </a:p>
          <a:p>
            <a:pPr eaLnBrk="1" hangingPunct="1">
              <a:spcBef>
                <a:spcPts val="863"/>
              </a:spcBef>
            </a:pPr>
            <a:r>
              <a:rPr lang="en-US" altLang="en-US" sz="3200" smtClean="0"/>
              <a:t>Appropriation of Another’s Name For Commercial Advantage</a:t>
            </a:r>
          </a:p>
          <a:p>
            <a:pPr eaLnBrk="1" hangingPunct="1">
              <a:spcBef>
                <a:spcPts val="863"/>
              </a:spcBef>
            </a:pPr>
            <a:r>
              <a:rPr lang="en-US" altLang="en-US" sz="3200" smtClean="0"/>
              <a:t>Intrusion Into Private Affairs of Another – The First Paparazzi Case</a:t>
            </a:r>
          </a:p>
          <a:p>
            <a:pPr lvl="1" eaLnBrk="1" hangingPunct="1">
              <a:spcBef>
                <a:spcPts val="863"/>
              </a:spcBef>
            </a:pPr>
            <a:r>
              <a:rPr lang="en-US" altLang="en-US" sz="2800" i="1" smtClean="0"/>
              <a:t>Galella v. Onassis</a:t>
            </a:r>
            <a:r>
              <a:rPr lang="en-US" altLang="en-US" sz="2800" smtClean="0"/>
              <a:t> (1972)</a:t>
            </a:r>
          </a:p>
          <a:p>
            <a:pPr lvl="1" eaLnBrk="1" hangingPunct="1">
              <a:spcBef>
                <a:spcPts val="863"/>
              </a:spcBef>
            </a:pPr>
            <a:r>
              <a:rPr lang="en-US" altLang="en-US" sz="2800" smtClean="0"/>
              <a:t>The court ruled Galella had invaded Jacqueline Kennedy Onassis’ privacy</a:t>
            </a:r>
          </a:p>
          <a:p>
            <a:pPr eaLnBrk="1" hangingPunct="1">
              <a:spcBef>
                <a:spcPts val="863"/>
              </a:spcBef>
            </a:pPr>
            <a:r>
              <a:rPr lang="en-US" altLang="en-US" sz="3200" smtClean="0"/>
              <a:t>HIPAA Protects Health/Patient Privacy</a:t>
            </a:r>
          </a:p>
        </p:txBody>
      </p:sp>
      <p:sp>
        <p:nvSpPr>
          <p:cNvPr id="702468" name="Rectangle 4"/>
          <p:cNvSpPr>
            <a:spLocks noGrp="1" noChangeArrowheads="1"/>
          </p:cNvSpPr>
          <p:nvPr>
            <p:ph type="title"/>
          </p:nvPr>
        </p:nvSpPr>
        <p:spPr/>
        <p:txBody>
          <a:bodyPr/>
          <a:lstStyle/>
          <a:p>
            <a:pPr eaLnBrk="1" hangingPunct="1">
              <a:defRPr/>
            </a:pPr>
            <a:r>
              <a:rPr lang="en-US" smtClean="0"/>
              <a:t>Invasion of Privacy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blinds(horizontal)">
                                      <p:cBhvr>
                                        <p:cTn id="7" dur="500"/>
                                        <p:tgtEl>
                                          <p:spTgt spid="70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blinds(horizontal)">
                                      <p:cBhvr>
                                        <p:cTn id="12" dur="500"/>
                                        <p:tgtEl>
                                          <p:spTgt spid="70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2467">
                                            <p:txEl>
                                              <p:pRg st="2" end="2"/>
                                            </p:txEl>
                                          </p:spTgt>
                                        </p:tgtEl>
                                        <p:attrNameLst>
                                          <p:attrName>style.visibility</p:attrName>
                                        </p:attrNameLst>
                                      </p:cBhvr>
                                      <p:to>
                                        <p:strVal val="visible"/>
                                      </p:to>
                                    </p:set>
                                    <p:animEffect transition="in" filter="blinds(horizontal)">
                                      <p:cBhvr>
                                        <p:cTn id="17" dur="500"/>
                                        <p:tgtEl>
                                          <p:spTgt spid="70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2467">
                                            <p:txEl>
                                              <p:pRg st="3" end="3"/>
                                            </p:txEl>
                                          </p:spTgt>
                                        </p:tgtEl>
                                        <p:attrNameLst>
                                          <p:attrName>style.visibility</p:attrName>
                                        </p:attrNameLst>
                                      </p:cBhvr>
                                      <p:to>
                                        <p:strVal val="visible"/>
                                      </p:to>
                                    </p:set>
                                    <p:animEffect transition="in" filter="blinds(horizontal)">
                                      <p:cBhvr>
                                        <p:cTn id="22" dur="500"/>
                                        <p:tgtEl>
                                          <p:spTgt spid="70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467">
                                            <p:txEl>
                                              <p:pRg st="4" end="4"/>
                                            </p:txEl>
                                          </p:spTgt>
                                        </p:tgtEl>
                                        <p:attrNameLst>
                                          <p:attrName>style.visibility</p:attrName>
                                        </p:attrNameLst>
                                      </p:cBhvr>
                                      <p:to>
                                        <p:strVal val="visible"/>
                                      </p:to>
                                    </p:set>
                                    <p:animEffect transition="in" filter="blinds(horizontal)">
                                      <p:cBhvr>
                                        <p:cTn id="27" dur="500"/>
                                        <p:tgtEl>
                                          <p:spTgt spid="702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2467">
                                            <p:txEl>
                                              <p:pRg st="5" end="5"/>
                                            </p:txEl>
                                          </p:spTgt>
                                        </p:tgtEl>
                                        <p:attrNameLst>
                                          <p:attrName>style.visibility</p:attrName>
                                        </p:attrNameLst>
                                      </p:cBhvr>
                                      <p:to>
                                        <p:strVal val="visible"/>
                                      </p:to>
                                    </p:set>
                                    <p:animEffect transition="in" filter="blinds(horizontal)">
                                      <p:cBhvr>
                                        <p:cTn id="32" dur="500"/>
                                        <p:tgtEl>
                                          <p:spTgt spid="70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7FEC879C-2A3F-428A-98F3-B5874EE6B317}" type="slidenum">
              <a:rPr lang="en-US"/>
              <a:pPr>
                <a:defRPr/>
              </a:pPr>
              <a:t>17</a:t>
            </a:fld>
            <a:endParaRPr lang="en-US"/>
          </a:p>
        </p:txBody>
      </p:sp>
      <p:sp>
        <p:nvSpPr>
          <p:cNvPr id="704515" name="Rectangle 3"/>
          <p:cNvSpPr>
            <a:spLocks noGrp="1" noChangeArrowheads="1"/>
          </p:cNvSpPr>
          <p:nvPr>
            <p:ph type="body" idx="1"/>
          </p:nvPr>
        </p:nvSpPr>
        <p:spPr/>
        <p:txBody>
          <a:bodyPr lIns="90488" tIns="44450" rIns="90488" bIns="44450"/>
          <a:lstStyle/>
          <a:p>
            <a:pPr eaLnBrk="1" hangingPunct="1"/>
            <a:r>
              <a:rPr lang="en-US" altLang="en-US" smtClean="0"/>
              <a:t>Unauthorized Use of Someone’s Name, Voice, Image, or Likeness For Commercial Advantage</a:t>
            </a:r>
          </a:p>
          <a:p>
            <a:pPr eaLnBrk="1" hangingPunct="1"/>
            <a:r>
              <a:rPr lang="en-US" altLang="en-US" smtClean="0"/>
              <a:t>Even if Manner of Use is Accurate, it is a Tort Because of the Use Without Authorization</a:t>
            </a:r>
          </a:p>
        </p:txBody>
      </p:sp>
      <p:sp>
        <p:nvSpPr>
          <p:cNvPr id="704516" name="Rectangle 4"/>
          <p:cNvSpPr>
            <a:spLocks noGrp="1" noChangeArrowheads="1"/>
          </p:cNvSpPr>
          <p:nvPr>
            <p:ph type="title"/>
          </p:nvPr>
        </p:nvSpPr>
        <p:spPr/>
        <p:txBody>
          <a:bodyPr/>
          <a:lstStyle/>
          <a:p>
            <a:pPr eaLnBrk="1" hangingPunct="1">
              <a:defRPr/>
            </a:pPr>
            <a:r>
              <a:rPr lang="en-US" smtClean="0"/>
              <a:t>Appropriation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4515">
                                            <p:txEl>
                                              <p:pRg st="1" end="1"/>
                                            </p:txEl>
                                          </p:spTgt>
                                        </p:tgtEl>
                                        <p:attrNameLst>
                                          <p:attrName>style.visibility</p:attrName>
                                        </p:attrNameLst>
                                      </p:cBhvr>
                                      <p:to>
                                        <p:strVal val="visible"/>
                                      </p:to>
                                    </p:set>
                                    <p:animEffect transition="in" filter="blinds(horizontal)">
                                      <p:cBhvr>
                                        <p:cTn id="12" dur="500"/>
                                        <p:tgtEl>
                                          <p:spTgt spid="704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93B6DF11-076A-4CA6-8467-5E2BEC1639B0}" type="slidenum">
              <a:rPr lang="en-US"/>
              <a:pPr>
                <a:defRPr/>
              </a:pPr>
              <a:t>18</a:t>
            </a:fld>
            <a:endParaRPr lang="en-US"/>
          </a:p>
        </p:txBody>
      </p:sp>
      <p:sp>
        <p:nvSpPr>
          <p:cNvPr id="706563" name="Rectangle 3"/>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9.2</a:t>
            </a:r>
            <a:r>
              <a:rPr lang="en-US" altLang="en-US" b="1" smtClean="0"/>
              <a:t>    </a:t>
            </a:r>
            <a:r>
              <a:rPr lang="en-US" altLang="en-US" b="1" i="1" smtClean="0"/>
              <a:t>Midler v. Ford Motor Company</a:t>
            </a:r>
            <a:r>
              <a:rPr lang="en-US" altLang="en-US" i="1" smtClean="0"/>
              <a:t> </a:t>
            </a:r>
            <a:r>
              <a:rPr lang="en-US" altLang="en-US" b="1" smtClean="0"/>
              <a:t>(1988)</a:t>
            </a:r>
            <a:endParaRPr lang="en-US" altLang="en-US" b="1" i="1" smtClean="0"/>
          </a:p>
          <a:p>
            <a:pPr lvl="1" eaLnBrk="1" hangingPunct="1"/>
            <a:r>
              <a:rPr lang="en-US" altLang="en-US" smtClean="0"/>
              <a:t>On appeal, Ms. Midler’s case was tried and she recovered $400,000</a:t>
            </a:r>
          </a:p>
          <a:p>
            <a:pPr lvl="1" eaLnBrk="1" hangingPunct="1"/>
            <a:r>
              <a:rPr lang="en-US" altLang="en-US" smtClean="0"/>
              <a:t>Was the audience confused as to who really sang in the commercial?</a:t>
            </a:r>
          </a:p>
          <a:p>
            <a:pPr lvl="1" eaLnBrk="1" hangingPunct="1"/>
            <a:r>
              <a:rPr lang="en-US" altLang="en-US" smtClean="0"/>
              <a:t>Was the use of Midler’s voice appropriation?</a:t>
            </a:r>
            <a:endParaRPr lang="en-US" altLang="en-US" i="1" smtClean="0"/>
          </a:p>
        </p:txBody>
      </p:sp>
      <p:sp>
        <p:nvSpPr>
          <p:cNvPr id="706564" name="Rectangle 4"/>
          <p:cNvSpPr>
            <a:spLocks noGrp="1" noChangeArrowheads="1"/>
          </p:cNvSpPr>
          <p:nvPr>
            <p:ph type="title"/>
          </p:nvPr>
        </p:nvSpPr>
        <p:spPr/>
        <p:txBody>
          <a:bodyPr/>
          <a:lstStyle/>
          <a:p>
            <a:pPr eaLnBrk="1" hangingPunct="1">
              <a:defRPr/>
            </a:pPr>
            <a:r>
              <a:rPr lang="en-US" smtClean="0"/>
              <a:t>Appropriation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Effect transition="in" filter="blinds(horizontal)">
                                      <p:cBhvr>
                                        <p:cTn id="7" dur="500"/>
                                        <p:tgtEl>
                                          <p:spTgt spid="70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63">
                                            <p:txEl>
                                              <p:pRg st="1" end="1"/>
                                            </p:txEl>
                                          </p:spTgt>
                                        </p:tgtEl>
                                        <p:attrNameLst>
                                          <p:attrName>style.visibility</p:attrName>
                                        </p:attrNameLst>
                                      </p:cBhvr>
                                      <p:to>
                                        <p:strVal val="visible"/>
                                      </p:to>
                                    </p:set>
                                    <p:animEffect transition="in" filter="blinds(horizontal)">
                                      <p:cBhvr>
                                        <p:cTn id="12" dur="500"/>
                                        <p:tgtEl>
                                          <p:spTgt spid="70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63">
                                            <p:txEl>
                                              <p:pRg st="2" end="2"/>
                                            </p:txEl>
                                          </p:spTgt>
                                        </p:tgtEl>
                                        <p:attrNameLst>
                                          <p:attrName>style.visibility</p:attrName>
                                        </p:attrNameLst>
                                      </p:cBhvr>
                                      <p:to>
                                        <p:strVal val="visible"/>
                                      </p:to>
                                    </p:set>
                                    <p:animEffect transition="in" filter="blinds(horizontal)">
                                      <p:cBhvr>
                                        <p:cTn id="17" dur="500"/>
                                        <p:tgtEl>
                                          <p:spTgt spid="706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63">
                                            <p:txEl>
                                              <p:pRg st="3" end="3"/>
                                            </p:txEl>
                                          </p:spTgt>
                                        </p:tgtEl>
                                        <p:attrNameLst>
                                          <p:attrName>style.visibility</p:attrName>
                                        </p:attrNameLst>
                                      </p:cBhvr>
                                      <p:to>
                                        <p:strVal val="visible"/>
                                      </p:to>
                                    </p:set>
                                    <p:animEffect transition="in" filter="blinds(horizontal)">
                                      <p:cBhvr>
                                        <p:cTn id="22" dur="500"/>
                                        <p:tgtEl>
                                          <p:spTgt spid="70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r>
              <a:rPr lang="en-US" dirty="0"/>
              <a:t>9-</a:t>
            </a:r>
            <a:fld id="{6A4969C7-911A-4C20-9FDD-B8DD3824B697}" type="slidenum">
              <a:rPr lang="en-US"/>
              <a:pPr>
                <a:defRPr/>
              </a:pPr>
              <a:t>1</a:t>
            </a:fld>
            <a:endParaRPr lang="en-US" dirty="0"/>
          </a:p>
        </p:txBody>
      </p:sp>
      <p:sp>
        <p:nvSpPr>
          <p:cNvPr id="675843" name="Rectangle 3"/>
          <p:cNvSpPr>
            <a:spLocks noGrp="1" noChangeArrowheads="1"/>
          </p:cNvSpPr>
          <p:nvPr>
            <p:ph type="body" idx="1"/>
          </p:nvPr>
        </p:nvSpPr>
        <p:spPr/>
        <p:txBody>
          <a:bodyPr lIns="90488" tIns="44450" rIns="90488" bIns="44450"/>
          <a:lstStyle/>
          <a:p>
            <a:pPr eaLnBrk="1" hangingPunct="1"/>
            <a:r>
              <a:rPr lang="en-US" altLang="en-US" smtClean="0"/>
              <a:t>Latin Word </a:t>
            </a:r>
            <a:r>
              <a:rPr lang="en-US" altLang="en-US" i="1" smtClean="0"/>
              <a:t>Tortus: M</a:t>
            </a:r>
            <a:r>
              <a:rPr lang="en-US" altLang="en-US" smtClean="0"/>
              <a:t>eans “Crooked, Dubious, Twisted”</a:t>
            </a:r>
          </a:p>
          <a:p>
            <a:pPr eaLnBrk="1" hangingPunct="1"/>
            <a:r>
              <a:rPr lang="en-US" altLang="en-US" smtClean="0"/>
              <a:t>A Tort is a Civil Wrong That is an Interference With Someone’s Person or Property Such That Injury Results</a:t>
            </a:r>
          </a:p>
        </p:txBody>
      </p:sp>
      <p:sp>
        <p:nvSpPr>
          <p:cNvPr id="675844" name="Rectangle 4"/>
          <p:cNvSpPr>
            <a:spLocks noGrp="1" noChangeArrowheads="1"/>
          </p:cNvSpPr>
          <p:nvPr>
            <p:ph type="title"/>
          </p:nvPr>
        </p:nvSpPr>
        <p:spPr/>
        <p:txBody>
          <a:bodyPr/>
          <a:lstStyle/>
          <a:p>
            <a:pPr eaLnBrk="1" hangingPunct="1">
              <a:defRPr/>
            </a:pPr>
            <a:r>
              <a:rPr lang="en-US" dirty="0" smtClean="0"/>
              <a:t>What Is a Tort?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Effect transition="in" filter="blinds(horizontal)">
                                      <p:cBhvr>
                                        <p:cTn id="7" dur="500"/>
                                        <p:tgtEl>
                                          <p:spTgt spid="67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12" dur="500"/>
                                        <p:tgtEl>
                                          <p:spTgt spid="67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10EF46AB-B6A2-4C08-BE0D-FE7E11A43B19}" type="slidenum">
              <a:rPr lang="en-US"/>
              <a:pPr>
                <a:defRPr/>
              </a:pPr>
              <a:t>19</a:t>
            </a:fld>
            <a:endParaRPr lang="en-US"/>
          </a:p>
        </p:txBody>
      </p:sp>
      <p:sp>
        <p:nvSpPr>
          <p:cNvPr id="708611" name="Rectangle 3"/>
          <p:cNvSpPr>
            <a:spLocks noGrp="1" noChangeArrowheads="1"/>
          </p:cNvSpPr>
          <p:nvPr>
            <p:ph type="body" idx="1"/>
          </p:nvPr>
        </p:nvSpPr>
        <p:spPr/>
        <p:txBody>
          <a:bodyPr lIns="90488" tIns="44450" rIns="90488" bIns="44450"/>
          <a:lstStyle/>
          <a:p>
            <a:pPr eaLnBrk="1" hangingPunct="1"/>
            <a:r>
              <a:rPr lang="en-US" altLang="en-US" b="1" smtClean="0"/>
              <a:t>Duty</a:t>
            </a:r>
            <a:r>
              <a:rPr lang="en-US" altLang="en-US" smtClean="0"/>
              <a:t>—Element One</a:t>
            </a:r>
          </a:p>
          <a:p>
            <a:pPr lvl="1" eaLnBrk="1" hangingPunct="1"/>
            <a:r>
              <a:rPr lang="en-US" altLang="en-US" smtClean="0"/>
              <a:t>All persons are expected to behave as ordinary and reasonably prudent persons do</a:t>
            </a:r>
          </a:p>
          <a:p>
            <a:pPr lvl="2" eaLnBrk="1" hangingPunct="1"/>
            <a:r>
              <a:rPr lang="en-US" altLang="en-US" smtClean="0"/>
              <a:t>Standard of the law is not always used</a:t>
            </a:r>
          </a:p>
          <a:p>
            <a:pPr lvl="2" eaLnBrk="1" hangingPunct="1"/>
            <a:r>
              <a:rPr lang="en-US" altLang="en-US" smtClean="0"/>
              <a:t>Example:  The speed limit of 45 is not appropriate in ice and snow</a:t>
            </a:r>
          </a:p>
        </p:txBody>
      </p:sp>
      <p:sp>
        <p:nvSpPr>
          <p:cNvPr id="708612" name="Rectangle 4"/>
          <p:cNvSpPr>
            <a:spLocks noGrp="1" noChangeArrowheads="1"/>
          </p:cNvSpPr>
          <p:nvPr>
            <p:ph type="title"/>
          </p:nvPr>
        </p:nvSpPr>
        <p:spPr/>
        <p:txBody>
          <a:bodyPr/>
          <a:lstStyle/>
          <a:p>
            <a:pPr eaLnBrk="1" hangingPunct="1">
              <a:defRPr/>
            </a:pPr>
            <a:r>
              <a:rPr lang="en-US" smtClean="0"/>
              <a:t>Negligence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Effect transition="in" filter="blinds(horizontal)">
                                      <p:cBhvr>
                                        <p:cTn id="7" dur="500"/>
                                        <p:tgtEl>
                                          <p:spTgt spid="70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Effect transition="in" filter="blinds(horizontal)">
                                      <p:cBhvr>
                                        <p:cTn id="12" dur="500"/>
                                        <p:tgtEl>
                                          <p:spTgt spid="7086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08611">
                                            <p:txEl>
                                              <p:pRg st="2" end="2"/>
                                            </p:txEl>
                                          </p:spTgt>
                                        </p:tgtEl>
                                        <p:attrNameLst>
                                          <p:attrName>style.visibility</p:attrName>
                                        </p:attrNameLst>
                                      </p:cBhvr>
                                      <p:to>
                                        <p:strVal val="visible"/>
                                      </p:to>
                                    </p:set>
                                    <p:animEffect transition="in" filter="blinds(horizontal)">
                                      <p:cBhvr>
                                        <p:cTn id="15" dur="500"/>
                                        <p:tgtEl>
                                          <p:spTgt spid="70861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08611">
                                            <p:txEl>
                                              <p:pRg st="3" end="3"/>
                                            </p:txEl>
                                          </p:spTgt>
                                        </p:tgtEl>
                                        <p:attrNameLst>
                                          <p:attrName>style.visibility</p:attrName>
                                        </p:attrNameLst>
                                      </p:cBhvr>
                                      <p:to>
                                        <p:strVal val="visible"/>
                                      </p:to>
                                    </p:set>
                                    <p:animEffect transition="in" filter="blinds(horizontal)">
                                      <p:cBhvr>
                                        <p:cTn id="18" dur="500"/>
                                        <p:tgtEl>
                                          <p:spTgt spid="708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1"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475702AA-966B-42EB-955A-9F56F012C298}" type="slidenum">
              <a:rPr lang="en-US"/>
              <a:pPr>
                <a:defRPr/>
              </a:pPr>
              <a:t>20</a:t>
            </a:fld>
            <a:endParaRPr lang="en-US"/>
          </a:p>
        </p:txBody>
      </p:sp>
      <p:sp>
        <p:nvSpPr>
          <p:cNvPr id="712707" name="Rectangle 3"/>
          <p:cNvSpPr>
            <a:spLocks noGrp="1" noChangeArrowheads="1"/>
          </p:cNvSpPr>
          <p:nvPr>
            <p:ph type="body" idx="1"/>
          </p:nvPr>
        </p:nvSpPr>
        <p:spPr>
          <a:xfrm>
            <a:off x="1066800" y="1600200"/>
            <a:ext cx="7620000" cy="4876800"/>
          </a:xfrm>
        </p:spPr>
        <p:txBody>
          <a:bodyPr lIns="90488" tIns="44450" rIns="90488" bIns="44450"/>
          <a:lstStyle/>
          <a:p>
            <a:pPr marL="342900" lvl="1" indent="-342900" eaLnBrk="1" hangingPunct="1">
              <a:buFontTx/>
              <a:buChar char="•"/>
              <a:defRPr/>
            </a:pPr>
            <a:r>
              <a:rPr lang="en-US" sz="3600" b="1" dirty="0" smtClean="0">
                <a:solidFill>
                  <a:srgbClr val="FFFF66"/>
                </a:solidFill>
              </a:rPr>
              <a:t>Case 9.3</a:t>
            </a:r>
            <a:r>
              <a:rPr lang="en-US" sz="3600" dirty="0" smtClean="0"/>
              <a:t>  </a:t>
            </a:r>
            <a:r>
              <a:rPr lang="en-US" sz="3600" b="1" i="1" dirty="0" smtClean="0"/>
              <a:t>Van Horn v. Watson </a:t>
            </a:r>
            <a:r>
              <a:rPr lang="en-US" sz="3600" b="1" dirty="0" smtClean="0"/>
              <a:t> (2008)</a:t>
            </a:r>
          </a:p>
          <a:p>
            <a:pPr eaLnBrk="1" hangingPunct="1">
              <a:defRPr/>
            </a:pPr>
            <a:r>
              <a:rPr lang="en-US" b="1" dirty="0" smtClean="0"/>
              <a:t>Breach of Duty</a:t>
            </a:r>
            <a:r>
              <a:rPr lang="en-US" dirty="0" smtClean="0"/>
              <a:t>—Element Two</a:t>
            </a:r>
          </a:p>
          <a:p>
            <a:pPr lvl="1" eaLnBrk="1" hangingPunct="1">
              <a:defRPr/>
            </a:pPr>
            <a:r>
              <a:rPr lang="en-US" dirty="0" smtClean="0"/>
              <a:t>Failure to comply with established standard of conduct</a:t>
            </a:r>
          </a:p>
          <a:p>
            <a:pPr lvl="2" eaLnBrk="1" hangingPunct="1">
              <a:defRPr/>
            </a:pPr>
            <a:r>
              <a:rPr lang="en-US" dirty="0" smtClean="0"/>
              <a:t>Often connected with element one as courts struggle to determine whether a duty even exists</a:t>
            </a:r>
          </a:p>
          <a:p>
            <a:pPr lvl="2" eaLnBrk="1" hangingPunct="1">
              <a:defRPr/>
            </a:pPr>
            <a:endParaRPr lang="en-US" dirty="0" smtClean="0"/>
          </a:p>
        </p:txBody>
      </p:sp>
      <p:sp>
        <p:nvSpPr>
          <p:cNvPr id="712708" name="Rectangle 4"/>
          <p:cNvSpPr>
            <a:spLocks noGrp="1" noChangeArrowheads="1"/>
          </p:cNvSpPr>
          <p:nvPr>
            <p:ph type="title"/>
          </p:nvPr>
        </p:nvSpPr>
        <p:spPr/>
        <p:txBody>
          <a:bodyPr/>
          <a:lstStyle/>
          <a:p>
            <a:pPr eaLnBrk="1" hangingPunct="1">
              <a:defRPr/>
            </a:pPr>
            <a:r>
              <a:rPr lang="en-US" smtClean="0"/>
              <a:t>Negligence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Effect transition="in" filter="blinds(horizontal)">
                                      <p:cBhvr>
                                        <p:cTn id="7" dur="500"/>
                                        <p:tgtEl>
                                          <p:spTgt spid="71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2707">
                                            <p:txEl>
                                              <p:pRg st="1" end="1"/>
                                            </p:txEl>
                                          </p:spTgt>
                                        </p:tgtEl>
                                        <p:attrNameLst>
                                          <p:attrName>style.visibility</p:attrName>
                                        </p:attrNameLst>
                                      </p:cBhvr>
                                      <p:to>
                                        <p:strVal val="visible"/>
                                      </p:to>
                                    </p:set>
                                    <p:animEffect transition="in" filter="blinds(horizontal)">
                                      <p:cBhvr>
                                        <p:cTn id="12" dur="500"/>
                                        <p:tgtEl>
                                          <p:spTgt spid="71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2707">
                                            <p:txEl>
                                              <p:pRg st="2" end="2"/>
                                            </p:txEl>
                                          </p:spTgt>
                                        </p:tgtEl>
                                        <p:attrNameLst>
                                          <p:attrName>style.visibility</p:attrName>
                                        </p:attrNameLst>
                                      </p:cBhvr>
                                      <p:to>
                                        <p:strVal val="visible"/>
                                      </p:to>
                                    </p:set>
                                    <p:animEffect transition="in" filter="blinds(horizontal)">
                                      <p:cBhvr>
                                        <p:cTn id="17" dur="500"/>
                                        <p:tgtEl>
                                          <p:spTgt spid="71270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12707">
                                            <p:txEl>
                                              <p:pRg st="3" end="3"/>
                                            </p:txEl>
                                          </p:spTgt>
                                        </p:tgtEl>
                                        <p:attrNameLst>
                                          <p:attrName>style.visibility</p:attrName>
                                        </p:attrNameLst>
                                      </p:cBhvr>
                                      <p:to>
                                        <p:strVal val="visible"/>
                                      </p:to>
                                    </p:set>
                                    <p:animEffect transition="in" filter="blinds(horizontal)">
                                      <p:cBhvr>
                                        <p:cTn id="20" dur="500"/>
                                        <p:tgtEl>
                                          <p:spTgt spid="71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Negligence</a:t>
            </a:r>
            <a:endParaRPr lang="en-US" dirty="0"/>
          </a:p>
        </p:txBody>
      </p:sp>
      <p:sp>
        <p:nvSpPr>
          <p:cNvPr id="23555" name="Content Placeholder 2"/>
          <p:cNvSpPr>
            <a:spLocks noGrp="1"/>
          </p:cNvSpPr>
          <p:nvPr>
            <p:ph idx="1"/>
          </p:nvPr>
        </p:nvSpPr>
        <p:spPr/>
        <p:txBody>
          <a:bodyPr/>
          <a:lstStyle/>
          <a:p>
            <a:r>
              <a:rPr lang="en-US" altLang="en-US" b="1" smtClean="0">
                <a:solidFill>
                  <a:srgbClr val="FFFF00"/>
                </a:solidFill>
              </a:rPr>
              <a:t>Case 9.4  </a:t>
            </a:r>
            <a:r>
              <a:rPr lang="en-US" altLang="en-US" b="1" i="1" smtClean="0"/>
              <a:t>Barton v. Whataburger, Inc. </a:t>
            </a:r>
            <a:r>
              <a:rPr lang="en-US" altLang="en-US" b="1" smtClean="0"/>
              <a:t>(2008)</a:t>
            </a:r>
          </a:p>
          <a:p>
            <a:pPr lvl="1"/>
            <a:r>
              <a:rPr lang="en-US" altLang="en-US" smtClean="0"/>
              <a:t>Issue of liability for crimes of third parties</a:t>
            </a:r>
          </a:p>
          <a:p>
            <a:pPr lvl="1"/>
            <a:r>
              <a:rPr lang="en-US" altLang="en-US" smtClean="0"/>
              <a:t>Issue of proper screening of employees</a:t>
            </a:r>
          </a:p>
          <a:p>
            <a:pPr lvl="1"/>
            <a:r>
              <a:rPr lang="en-US" altLang="en-US" smtClean="0"/>
              <a:t>Issue of proper supervision of managers</a:t>
            </a:r>
          </a:p>
          <a:p>
            <a:pPr lvl="1"/>
            <a:r>
              <a:rPr lang="en-US" altLang="en-US" smtClean="0"/>
              <a:t>Issue of safety precautions in an area with crime</a:t>
            </a:r>
          </a:p>
        </p:txBody>
      </p:sp>
      <p:sp>
        <p:nvSpPr>
          <p:cNvPr id="4" name="Slide Number Placeholder 3"/>
          <p:cNvSpPr>
            <a:spLocks noGrp="1"/>
          </p:cNvSpPr>
          <p:nvPr>
            <p:ph type="sldNum" sz="quarter" idx="10"/>
          </p:nvPr>
        </p:nvSpPr>
        <p:spPr/>
        <p:txBody>
          <a:bodyPr/>
          <a:lstStyle/>
          <a:p>
            <a:pPr>
              <a:defRPr/>
            </a:pPr>
            <a:r>
              <a:rPr lang="en-US" smtClean="0"/>
              <a:t>9-</a:t>
            </a:r>
            <a:fld id="{918A18EE-43AD-4BB3-9060-94659F98FC80}" type="slidenum">
              <a:rPr lang="en-US" smtClean="0"/>
              <a:pPr>
                <a:defRPr/>
              </a:pPr>
              <a:t>21</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1" dur="5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B44E06A1-D7C0-4405-89CF-AFF32EEEE54F}" type="slidenum">
              <a:rPr lang="en-US"/>
              <a:pPr>
                <a:defRPr/>
              </a:pPr>
              <a:t>22</a:t>
            </a:fld>
            <a:endParaRPr lang="en-US"/>
          </a:p>
        </p:txBody>
      </p:sp>
      <p:sp>
        <p:nvSpPr>
          <p:cNvPr id="731138" name="Rectangle 2"/>
          <p:cNvSpPr>
            <a:spLocks noGrp="1" noChangeArrowheads="1"/>
          </p:cNvSpPr>
          <p:nvPr>
            <p:ph type="title"/>
          </p:nvPr>
        </p:nvSpPr>
        <p:spPr/>
        <p:txBody>
          <a:bodyPr/>
          <a:lstStyle/>
          <a:p>
            <a:pPr eaLnBrk="1" hangingPunct="1">
              <a:defRPr/>
            </a:pPr>
            <a:r>
              <a:rPr lang="en-US" dirty="0" smtClean="0"/>
              <a:t>Premises Liability Tips</a:t>
            </a:r>
          </a:p>
        </p:txBody>
      </p:sp>
      <p:sp>
        <p:nvSpPr>
          <p:cNvPr id="731139" name="Rectangle 3"/>
          <p:cNvSpPr>
            <a:spLocks noGrp="1" noChangeArrowheads="1"/>
          </p:cNvSpPr>
          <p:nvPr>
            <p:ph type="body" idx="1"/>
          </p:nvPr>
        </p:nvSpPr>
        <p:spPr>
          <a:xfrm>
            <a:off x="1219200" y="1600200"/>
            <a:ext cx="7467600" cy="4525963"/>
          </a:xfrm>
        </p:spPr>
        <p:txBody>
          <a:bodyPr/>
          <a:lstStyle/>
          <a:p>
            <a:pPr marL="685800" indent="-685800" eaLnBrk="1" hangingPunct="1">
              <a:buFontTx/>
              <a:buAutoNum type="arabicPeriod"/>
            </a:pPr>
            <a:r>
              <a:rPr lang="en-US" altLang="en-US" sz="3200" smtClean="0"/>
              <a:t>Good lighting</a:t>
            </a:r>
          </a:p>
          <a:p>
            <a:pPr marL="685800" indent="-685800" eaLnBrk="1" hangingPunct="1">
              <a:buFontTx/>
              <a:buAutoNum type="arabicPeriod"/>
            </a:pPr>
            <a:r>
              <a:rPr lang="en-US" altLang="en-US" sz="3200" smtClean="0"/>
              <a:t>Access to public phones</a:t>
            </a:r>
          </a:p>
          <a:p>
            <a:pPr marL="685800" indent="-685800" eaLnBrk="1" hangingPunct="1">
              <a:buFontTx/>
              <a:buAutoNum type="arabicPeriod"/>
            </a:pPr>
            <a:r>
              <a:rPr lang="en-US" altLang="en-US" sz="3200" smtClean="0"/>
              <a:t>Security patrols</a:t>
            </a:r>
          </a:p>
          <a:p>
            <a:pPr marL="685800" indent="-685800" eaLnBrk="1" hangingPunct="1">
              <a:buFontTx/>
              <a:buAutoNum type="arabicPeriod"/>
            </a:pPr>
            <a:r>
              <a:rPr lang="en-US" altLang="en-US" sz="3200" smtClean="0"/>
              <a:t>Locked gates to parking lots; gate or security access</a:t>
            </a:r>
          </a:p>
          <a:p>
            <a:pPr marL="685800" indent="-685800" eaLnBrk="1" hangingPunct="1">
              <a:buFontTx/>
              <a:buAutoNum type="arabicPeriod"/>
            </a:pPr>
            <a:r>
              <a:rPr lang="en-US" altLang="en-US" sz="3200" smtClean="0"/>
              <a:t>Escorts provided for customers and employees to their vehicles after closing hours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animEffect transition="in" filter="blinds(horizontal)">
                                      <p:cBhvr>
                                        <p:cTn id="7" dur="500"/>
                                        <p:tgtEl>
                                          <p:spTgt spid="73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1139">
                                            <p:txEl>
                                              <p:pRg st="1" end="1"/>
                                            </p:txEl>
                                          </p:spTgt>
                                        </p:tgtEl>
                                        <p:attrNameLst>
                                          <p:attrName>style.visibility</p:attrName>
                                        </p:attrNameLst>
                                      </p:cBhvr>
                                      <p:to>
                                        <p:strVal val="visible"/>
                                      </p:to>
                                    </p:set>
                                    <p:animEffect transition="in" filter="blinds(horizontal)">
                                      <p:cBhvr>
                                        <p:cTn id="12" dur="500"/>
                                        <p:tgtEl>
                                          <p:spTgt spid="731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1139">
                                            <p:txEl>
                                              <p:pRg st="2" end="2"/>
                                            </p:txEl>
                                          </p:spTgt>
                                        </p:tgtEl>
                                        <p:attrNameLst>
                                          <p:attrName>style.visibility</p:attrName>
                                        </p:attrNameLst>
                                      </p:cBhvr>
                                      <p:to>
                                        <p:strVal val="visible"/>
                                      </p:to>
                                    </p:set>
                                    <p:animEffect transition="in" filter="blinds(horizontal)">
                                      <p:cBhvr>
                                        <p:cTn id="17" dur="500"/>
                                        <p:tgtEl>
                                          <p:spTgt spid="731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1139">
                                            <p:txEl>
                                              <p:pRg st="3" end="3"/>
                                            </p:txEl>
                                          </p:spTgt>
                                        </p:tgtEl>
                                        <p:attrNameLst>
                                          <p:attrName>style.visibility</p:attrName>
                                        </p:attrNameLst>
                                      </p:cBhvr>
                                      <p:to>
                                        <p:strVal val="visible"/>
                                      </p:to>
                                    </p:set>
                                    <p:animEffect transition="in" filter="blinds(horizontal)">
                                      <p:cBhvr>
                                        <p:cTn id="22" dur="500"/>
                                        <p:tgtEl>
                                          <p:spTgt spid="731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1139">
                                            <p:txEl>
                                              <p:pRg st="4" end="4"/>
                                            </p:txEl>
                                          </p:spTgt>
                                        </p:tgtEl>
                                        <p:attrNameLst>
                                          <p:attrName>style.visibility</p:attrName>
                                        </p:attrNameLst>
                                      </p:cBhvr>
                                      <p:to>
                                        <p:strVal val="visible"/>
                                      </p:to>
                                    </p:set>
                                    <p:animEffect transition="in" filter="blinds(horizontal)">
                                      <p:cBhvr>
                                        <p:cTn id="27" dur="500"/>
                                        <p:tgtEl>
                                          <p:spTgt spid="73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05608FD1-2D7E-4A96-AFD9-F23872A2ED92}" type="slidenum">
              <a:rPr lang="en-US"/>
              <a:pPr>
                <a:defRPr/>
              </a:pPr>
              <a:t>23</a:t>
            </a:fld>
            <a:endParaRPr lang="en-US"/>
          </a:p>
        </p:txBody>
      </p:sp>
      <p:sp>
        <p:nvSpPr>
          <p:cNvPr id="732162" name="Rectangle 2"/>
          <p:cNvSpPr>
            <a:spLocks noGrp="1" noChangeArrowheads="1"/>
          </p:cNvSpPr>
          <p:nvPr>
            <p:ph type="title"/>
          </p:nvPr>
        </p:nvSpPr>
        <p:spPr/>
        <p:txBody>
          <a:bodyPr/>
          <a:lstStyle/>
          <a:p>
            <a:pPr eaLnBrk="1" hangingPunct="1">
              <a:defRPr/>
            </a:pPr>
            <a:r>
              <a:rPr lang="en-US" dirty="0" smtClean="0"/>
              <a:t>Premises Liability Tips</a:t>
            </a:r>
          </a:p>
        </p:txBody>
      </p:sp>
      <p:sp>
        <p:nvSpPr>
          <p:cNvPr id="732163" name="Rectangle 3"/>
          <p:cNvSpPr>
            <a:spLocks noGrp="1" noChangeArrowheads="1"/>
          </p:cNvSpPr>
          <p:nvPr>
            <p:ph type="body" idx="1"/>
          </p:nvPr>
        </p:nvSpPr>
        <p:spPr>
          <a:xfrm>
            <a:off x="1219200" y="1600200"/>
            <a:ext cx="7467600" cy="4800600"/>
          </a:xfrm>
        </p:spPr>
        <p:txBody>
          <a:bodyPr/>
          <a:lstStyle/>
          <a:p>
            <a:pPr marL="0" indent="0" defTabSz="693738" eaLnBrk="1" hangingPunct="1">
              <a:spcBef>
                <a:spcPts val="863"/>
              </a:spcBef>
              <a:buFontTx/>
              <a:buAutoNum type="arabicPeriod" startAt="6"/>
            </a:pPr>
            <a:r>
              <a:rPr lang="en-US" altLang="en-US" sz="3200" smtClean="0"/>
              <a:t>    Camera security</a:t>
            </a:r>
          </a:p>
          <a:p>
            <a:pPr marL="0" indent="0" defTabSz="693738" eaLnBrk="1" hangingPunct="1">
              <a:spcBef>
                <a:spcPts val="863"/>
              </a:spcBef>
              <a:buFontTx/>
              <a:buAutoNum type="arabicPeriod" startAt="6"/>
            </a:pPr>
            <a:r>
              <a:rPr lang="en-US" altLang="en-US" sz="3200" smtClean="0"/>
              <a:t>    Assigned parking spaces for tenants and        	employees</a:t>
            </a:r>
          </a:p>
          <a:p>
            <a:pPr marL="0" indent="0" defTabSz="693738" eaLnBrk="1" hangingPunct="1">
              <a:spcBef>
                <a:spcPts val="863"/>
              </a:spcBef>
              <a:buFontTx/>
              <a:buAutoNum type="arabicPeriod" startAt="6"/>
            </a:pPr>
            <a:r>
              <a:rPr lang="en-US" altLang="en-US" sz="3200" smtClean="0"/>
              <a:t>    Warning signs to use caution and be 	alert</a:t>
            </a:r>
          </a:p>
          <a:p>
            <a:pPr marL="0" indent="0" defTabSz="693738" eaLnBrk="1" hangingPunct="1">
              <a:buFontTx/>
              <a:buNone/>
            </a:pPr>
            <a:endParaRPr lang="en-US" altLang="en-US" sz="900" smtClean="0"/>
          </a:p>
          <a:p>
            <a:pPr marL="0" indent="0" defTabSz="693738" eaLnBrk="1" hangingPunct="1">
              <a:buFontTx/>
              <a:buNone/>
            </a:pPr>
            <a:r>
              <a:rPr lang="en-US" altLang="en-US" sz="2100" smtClean="0"/>
              <a:t>Many hotels change key access codes with each guest and post security personnel near guest elevators at night so that there is no access to the elevators unless you can show your room key.  Some hotels have floors for women who are traveling alone, and extra security is provided on those floors.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animEffect transition="in" filter="blinds(horizontal)">
                                      <p:cBhvr>
                                        <p:cTn id="7" dur="500"/>
                                        <p:tgtEl>
                                          <p:spTgt spid="73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2163">
                                            <p:txEl>
                                              <p:pRg st="1" end="1"/>
                                            </p:txEl>
                                          </p:spTgt>
                                        </p:tgtEl>
                                        <p:attrNameLst>
                                          <p:attrName>style.visibility</p:attrName>
                                        </p:attrNameLst>
                                      </p:cBhvr>
                                      <p:to>
                                        <p:strVal val="visible"/>
                                      </p:to>
                                    </p:set>
                                    <p:animEffect transition="in" filter="blinds(horizontal)">
                                      <p:cBhvr>
                                        <p:cTn id="12" dur="500"/>
                                        <p:tgtEl>
                                          <p:spTgt spid="732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2163">
                                            <p:txEl>
                                              <p:pRg st="2" end="2"/>
                                            </p:txEl>
                                          </p:spTgt>
                                        </p:tgtEl>
                                        <p:attrNameLst>
                                          <p:attrName>style.visibility</p:attrName>
                                        </p:attrNameLst>
                                      </p:cBhvr>
                                      <p:to>
                                        <p:strVal val="visible"/>
                                      </p:to>
                                    </p:set>
                                    <p:animEffect transition="in" filter="blinds(horizontal)">
                                      <p:cBhvr>
                                        <p:cTn id="17" dur="500"/>
                                        <p:tgtEl>
                                          <p:spTgt spid="732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2163">
                                            <p:txEl>
                                              <p:pRg st="4" end="4"/>
                                            </p:txEl>
                                          </p:spTgt>
                                        </p:tgtEl>
                                        <p:attrNameLst>
                                          <p:attrName>style.visibility</p:attrName>
                                        </p:attrNameLst>
                                      </p:cBhvr>
                                      <p:to>
                                        <p:strVal val="visible"/>
                                      </p:to>
                                    </p:set>
                                    <p:animEffect transition="in" filter="blinds(horizontal)">
                                      <p:cBhvr>
                                        <p:cTn id="22" dur="500"/>
                                        <p:tgtEl>
                                          <p:spTgt spid="732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39CC4E3E-9C6B-425D-A6E7-156E0793FFCB}" type="slidenum">
              <a:rPr lang="en-US"/>
              <a:pPr>
                <a:defRPr/>
              </a:pPr>
              <a:t>24</a:t>
            </a:fld>
            <a:endParaRPr lang="en-US"/>
          </a:p>
        </p:txBody>
      </p:sp>
      <p:sp>
        <p:nvSpPr>
          <p:cNvPr id="716803" name="Rectangle 3"/>
          <p:cNvSpPr>
            <a:spLocks noGrp="1" noChangeArrowheads="1"/>
          </p:cNvSpPr>
          <p:nvPr>
            <p:ph type="body" idx="1"/>
          </p:nvPr>
        </p:nvSpPr>
        <p:spPr/>
        <p:txBody>
          <a:bodyPr lIns="90488" tIns="44450" rIns="90488" bIns="44450"/>
          <a:lstStyle/>
          <a:p>
            <a:pPr eaLnBrk="1" hangingPunct="1"/>
            <a:r>
              <a:rPr lang="en-US" altLang="en-US" b="1" smtClean="0"/>
              <a:t>Causation</a:t>
            </a:r>
            <a:r>
              <a:rPr lang="en-US" altLang="en-US" smtClean="0"/>
              <a:t>—Element Three</a:t>
            </a:r>
          </a:p>
          <a:p>
            <a:pPr lvl="1" eaLnBrk="1" hangingPunct="1"/>
            <a:r>
              <a:rPr lang="en-US" altLang="en-US" smtClean="0"/>
              <a:t>Breach of duty </a:t>
            </a:r>
            <a:r>
              <a:rPr lang="en-US" altLang="en-US" u="sng" smtClean="0"/>
              <a:t>caused</a:t>
            </a:r>
            <a:r>
              <a:rPr lang="en-US" altLang="en-US" smtClean="0"/>
              <a:t> the plaintiff’s injuries</a:t>
            </a:r>
          </a:p>
          <a:p>
            <a:pPr lvl="1" eaLnBrk="1" hangingPunct="1"/>
            <a:r>
              <a:rPr lang="en-US" altLang="en-US" smtClean="0"/>
              <a:t>“But/for” causation test         </a:t>
            </a:r>
          </a:p>
          <a:p>
            <a:pPr lvl="1" eaLnBrk="1" hangingPunct="1"/>
            <a:r>
              <a:rPr lang="en-US" altLang="en-US" smtClean="0"/>
              <a:t>Restricted by the zone of danger rule = Duty</a:t>
            </a:r>
          </a:p>
        </p:txBody>
      </p:sp>
      <p:sp>
        <p:nvSpPr>
          <p:cNvPr id="716804" name="Rectangle 4"/>
          <p:cNvSpPr>
            <a:spLocks noGrp="1" noChangeArrowheads="1"/>
          </p:cNvSpPr>
          <p:nvPr>
            <p:ph type="title"/>
          </p:nvPr>
        </p:nvSpPr>
        <p:spPr/>
        <p:txBody>
          <a:bodyPr/>
          <a:lstStyle/>
          <a:p>
            <a:pPr eaLnBrk="1" hangingPunct="1">
              <a:defRPr/>
            </a:pPr>
            <a:r>
              <a:rPr lang="en-US" smtClean="0"/>
              <a:t>Negligence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Effect transition="in" filter="blinds(horizontal)">
                                      <p:cBhvr>
                                        <p:cTn id="7" dur="500"/>
                                        <p:tgtEl>
                                          <p:spTgt spid="71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03">
                                            <p:txEl>
                                              <p:pRg st="1" end="1"/>
                                            </p:txEl>
                                          </p:spTgt>
                                        </p:tgtEl>
                                        <p:attrNameLst>
                                          <p:attrName>style.visibility</p:attrName>
                                        </p:attrNameLst>
                                      </p:cBhvr>
                                      <p:to>
                                        <p:strVal val="visible"/>
                                      </p:to>
                                    </p:set>
                                    <p:animEffect transition="in" filter="blinds(horizontal)">
                                      <p:cBhvr>
                                        <p:cTn id="12" dur="500"/>
                                        <p:tgtEl>
                                          <p:spTgt spid="716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03">
                                            <p:txEl>
                                              <p:pRg st="2" end="2"/>
                                            </p:txEl>
                                          </p:spTgt>
                                        </p:tgtEl>
                                        <p:attrNameLst>
                                          <p:attrName>style.visibility</p:attrName>
                                        </p:attrNameLst>
                                      </p:cBhvr>
                                      <p:to>
                                        <p:strVal val="visible"/>
                                      </p:to>
                                    </p:set>
                                    <p:animEffect transition="in" filter="blinds(horizontal)">
                                      <p:cBhvr>
                                        <p:cTn id="17" dur="500"/>
                                        <p:tgtEl>
                                          <p:spTgt spid="716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6803">
                                            <p:txEl>
                                              <p:pRg st="3" end="3"/>
                                            </p:txEl>
                                          </p:spTgt>
                                        </p:tgtEl>
                                        <p:attrNameLst>
                                          <p:attrName>style.visibility</p:attrName>
                                        </p:attrNameLst>
                                      </p:cBhvr>
                                      <p:to>
                                        <p:strVal val="visible"/>
                                      </p:to>
                                    </p:set>
                                    <p:animEffect transition="in" filter="blinds(horizontal)">
                                      <p:cBhvr>
                                        <p:cTn id="22" dur="500"/>
                                        <p:tgtEl>
                                          <p:spTgt spid="71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3"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60B2A66C-25CD-440A-B8ED-78DEB9CAEB3E}" type="slidenum">
              <a:rPr lang="en-US"/>
              <a:pPr>
                <a:defRPr/>
              </a:pPr>
              <a:t>25</a:t>
            </a:fld>
            <a:endParaRPr lang="en-US"/>
          </a:p>
        </p:txBody>
      </p:sp>
      <p:sp>
        <p:nvSpPr>
          <p:cNvPr id="718851" name="Rectangle 3"/>
          <p:cNvSpPr>
            <a:spLocks noGrp="1" noChangeArrowheads="1"/>
          </p:cNvSpPr>
          <p:nvPr>
            <p:ph type="body" idx="1"/>
          </p:nvPr>
        </p:nvSpPr>
        <p:spPr>
          <a:xfrm>
            <a:off x="1066800" y="1600200"/>
            <a:ext cx="7696200" cy="4800600"/>
          </a:xfrm>
        </p:spPr>
        <p:txBody>
          <a:bodyPr lIns="90488" tIns="44450" rIns="90488" bIns="44450"/>
          <a:lstStyle/>
          <a:p>
            <a:pPr eaLnBrk="1" hangingPunct="1">
              <a:spcBef>
                <a:spcPts val="863"/>
              </a:spcBef>
            </a:pPr>
            <a:r>
              <a:rPr lang="en-US" altLang="en-US" sz="3200" b="1" smtClean="0"/>
              <a:t>Proximate Cause</a:t>
            </a:r>
            <a:r>
              <a:rPr lang="en-US" altLang="en-US" sz="3200" smtClean="0"/>
              <a:t> (Foreseeability)—Element Four</a:t>
            </a:r>
          </a:p>
          <a:p>
            <a:pPr lvl="1" eaLnBrk="1" hangingPunct="1">
              <a:spcBef>
                <a:spcPts val="863"/>
              </a:spcBef>
            </a:pPr>
            <a:r>
              <a:rPr lang="en-US" altLang="en-US" sz="2800" smtClean="0"/>
              <a:t>Some courts hold the cut-off line must be drawn between the "but/for" causation and events contributing to plaintiff's injuries</a:t>
            </a:r>
          </a:p>
          <a:p>
            <a:pPr eaLnBrk="1" hangingPunct="1">
              <a:spcBef>
                <a:spcPts val="863"/>
              </a:spcBef>
            </a:pPr>
            <a:r>
              <a:rPr lang="en-US" altLang="en-US" sz="3200" b="1" smtClean="0">
                <a:solidFill>
                  <a:srgbClr val="FFFF66"/>
                </a:solidFill>
              </a:rPr>
              <a:t>Case 9.5</a:t>
            </a:r>
            <a:r>
              <a:rPr lang="en-US" altLang="en-US" sz="3200" b="1" smtClean="0"/>
              <a:t>   </a:t>
            </a:r>
            <a:r>
              <a:rPr lang="en-US" altLang="en-US" sz="3200" b="1" i="1" smtClean="0"/>
              <a:t>Palsgraf v. Long Island Ry. Co.</a:t>
            </a:r>
            <a:r>
              <a:rPr lang="en-US" altLang="en-US" sz="3200" smtClean="0"/>
              <a:t> </a:t>
            </a:r>
            <a:r>
              <a:rPr lang="en-US" altLang="en-US" sz="3200" b="1" smtClean="0"/>
              <a:t>(1928)  </a:t>
            </a:r>
          </a:p>
          <a:p>
            <a:pPr lvl="1" eaLnBrk="1" hangingPunct="1">
              <a:spcBef>
                <a:spcPts val="863"/>
              </a:spcBef>
            </a:pPr>
            <a:r>
              <a:rPr lang="en-US" altLang="en-US" sz="2800" smtClean="0"/>
              <a:t>There is a legal limit to what is foreseeable</a:t>
            </a:r>
          </a:p>
        </p:txBody>
      </p:sp>
      <p:sp>
        <p:nvSpPr>
          <p:cNvPr id="718852" name="Rectangle 4"/>
          <p:cNvSpPr>
            <a:spLocks noGrp="1" noChangeArrowheads="1"/>
          </p:cNvSpPr>
          <p:nvPr>
            <p:ph type="title"/>
          </p:nvPr>
        </p:nvSpPr>
        <p:spPr/>
        <p:txBody>
          <a:bodyPr/>
          <a:lstStyle/>
          <a:p>
            <a:pPr eaLnBrk="1" hangingPunct="1">
              <a:defRPr/>
            </a:pPr>
            <a:r>
              <a:rPr lang="en-US" smtClean="0"/>
              <a:t>Negligence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Effect transition="in" filter="blinds(horizontal)">
                                      <p:cBhvr>
                                        <p:cTn id="7" dur="500"/>
                                        <p:tgtEl>
                                          <p:spTgt spid="71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8851">
                                            <p:txEl>
                                              <p:pRg st="1" end="1"/>
                                            </p:txEl>
                                          </p:spTgt>
                                        </p:tgtEl>
                                        <p:attrNameLst>
                                          <p:attrName>style.visibility</p:attrName>
                                        </p:attrNameLst>
                                      </p:cBhvr>
                                      <p:to>
                                        <p:strVal val="visible"/>
                                      </p:to>
                                    </p:set>
                                    <p:animEffect transition="in" filter="blinds(horizontal)">
                                      <p:cBhvr>
                                        <p:cTn id="12" dur="500"/>
                                        <p:tgtEl>
                                          <p:spTgt spid="718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8851">
                                            <p:txEl>
                                              <p:pRg st="2" end="2"/>
                                            </p:txEl>
                                          </p:spTgt>
                                        </p:tgtEl>
                                        <p:attrNameLst>
                                          <p:attrName>style.visibility</p:attrName>
                                        </p:attrNameLst>
                                      </p:cBhvr>
                                      <p:to>
                                        <p:strVal val="visible"/>
                                      </p:to>
                                    </p:set>
                                    <p:animEffect transition="in" filter="blinds(horizontal)">
                                      <p:cBhvr>
                                        <p:cTn id="17" dur="500"/>
                                        <p:tgtEl>
                                          <p:spTgt spid="718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8851">
                                            <p:txEl>
                                              <p:pRg st="3" end="3"/>
                                            </p:txEl>
                                          </p:spTgt>
                                        </p:tgtEl>
                                        <p:attrNameLst>
                                          <p:attrName>style.visibility</p:attrName>
                                        </p:attrNameLst>
                                      </p:cBhvr>
                                      <p:to>
                                        <p:strVal val="visible"/>
                                      </p:to>
                                    </p:set>
                                    <p:animEffect transition="in" filter="blinds(horizontal)">
                                      <p:cBhvr>
                                        <p:cTn id="22" dur="500"/>
                                        <p:tgtEl>
                                          <p:spTgt spid="71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291AB802-4968-4F5C-ACBF-5D8D18A04423}" type="slidenum">
              <a:rPr lang="en-US"/>
              <a:pPr>
                <a:defRPr/>
              </a:pPr>
              <a:t>26</a:t>
            </a:fld>
            <a:endParaRPr lang="en-US"/>
          </a:p>
        </p:txBody>
      </p:sp>
      <p:sp>
        <p:nvSpPr>
          <p:cNvPr id="720899" name="Rectangle 3"/>
          <p:cNvSpPr>
            <a:spLocks noGrp="1" noChangeArrowheads="1"/>
          </p:cNvSpPr>
          <p:nvPr>
            <p:ph type="body" idx="1"/>
          </p:nvPr>
        </p:nvSpPr>
        <p:spPr/>
        <p:txBody>
          <a:bodyPr lIns="90488" tIns="44450" rIns="90488" bIns="44450"/>
          <a:lstStyle/>
          <a:p>
            <a:pPr eaLnBrk="1" hangingPunct="1"/>
            <a:r>
              <a:rPr lang="en-US" altLang="en-US" b="1" smtClean="0"/>
              <a:t>Damages</a:t>
            </a:r>
            <a:r>
              <a:rPr lang="en-US" altLang="en-US" smtClean="0"/>
              <a:t>—Element Five</a:t>
            </a:r>
          </a:p>
          <a:p>
            <a:pPr lvl="1" eaLnBrk="1" hangingPunct="1"/>
            <a:r>
              <a:rPr lang="en-US" altLang="en-US" smtClean="0"/>
              <a:t>Medical bills</a:t>
            </a:r>
          </a:p>
          <a:p>
            <a:pPr lvl="1" eaLnBrk="1" hangingPunct="1"/>
            <a:r>
              <a:rPr lang="en-US" altLang="en-US" smtClean="0"/>
              <a:t>Lost wages</a:t>
            </a:r>
          </a:p>
          <a:p>
            <a:pPr lvl="1" eaLnBrk="1" hangingPunct="1"/>
            <a:r>
              <a:rPr lang="en-US" altLang="en-US" smtClean="0"/>
              <a:t>Pain and suffering</a:t>
            </a:r>
          </a:p>
          <a:p>
            <a:pPr lvl="1" eaLnBrk="1" hangingPunct="1"/>
            <a:r>
              <a:rPr lang="en-US" altLang="en-US" smtClean="0"/>
              <a:t>Loss of consortium (as between spouses)</a:t>
            </a:r>
          </a:p>
        </p:txBody>
      </p:sp>
      <p:sp>
        <p:nvSpPr>
          <p:cNvPr id="720900" name="Rectangle 4"/>
          <p:cNvSpPr>
            <a:spLocks noGrp="1" noChangeArrowheads="1"/>
          </p:cNvSpPr>
          <p:nvPr>
            <p:ph type="title"/>
          </p:nvPr>
        </p:nvSpPr>
        <p:spPr/>
        <p:txBody>
          <a:bodyPr/>
          <a:lstStyle/>
          <a:p>
            <a:pPr eaLnBrk="1" hangingPunct="1">
              <a:defRPr/>
            </a:pPr>
            <a:r>
              <a:rPr lang="en-US" dirty="0" smtClean="0"/>
              <a:t>Negligence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animEffect transition="in" filter="blinds(horizontal)">
                                      <p:cBhvr>
                                        <p:cTn id="7" dur="500"/>
                                        <p:tgtEl>
                                          <p:spTgt spid="72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899">
                                            <p:txEl>
                                              <p:pRg st="1" end="1"/>
                                            </p:txEl>
                                          </p:spTgt>
                                        </p:tgtEl>
                                        <p:attrNameLst>
                                          <p:attrName>style.visibility</p:attrName>
                                        </p:attrNameLst>
                                      </p:cBhvr>
                                      <p:to>
                                        <p:strVal val="visible"/>
                                      </p:to>
                                    </p:set>
                                    <p:animEffect transition="in" filter="blinds(horizontal)">
                                      <p:cBhvr>
                                        <p:cTn id="12" dur="500"/>
                                        <p:tgtEl>
                                          <p:spTgt spid="72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0899">
                                            <p:txEl>
                                              <p:pRg st="2" end="2"/>
                                            </p:txEl>
                                          </p:spTgt>
                                        </p:tgtEl>
                                        <p:attrNameLst>
                                          <p:attrName>style.visibility</p:attrName>
                                        </p:attrNameLst>
                                      </p:cBhvr>
                                      <p:to>
                                        <p:strVal val="visible"/>
                                      </p:to>
                                    </p:set>
                                    <p:animEffect transition="in" filter="blinds(horizontal)">
                                      <p:cBhvr>
                                        <p:cTn id="17" dur="500"/>
                                        <p:tgtEl>
                                          <p:spTgt spid="720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0899">
                                            <p:txEl>
                                              <p:pRg st="3" end="3"/>
                                            </p:txEl>
                                          </p:spTgt>
                                        </p:tgtEl>
                                        <p:attrNameLst>
                                          <p:attrName>style.visibility</p:attrName>
                                        </p:attrNameLst>
                                      </p:cBhvr>
                                      <p:to>
                                        <p:strVal val="visible"/>
                                      </p:to>
                                    </p:set>
                                    <p:animEffect transition="in" filter="blinds(horizontal)">
                                      <p:cBhvr>
                                        <p:cTn id="22" dur="500"/>
                                        <p:tgtEl>
                                          <p:spTgt spid="720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0899">
                                            <p:txEl>
                                              <p:pRg st="4" end="4"/>
                                            </p:txEl>
                                          </p:spTgt>
                                        </p:tgtEl>
                                        <p:attrNameLst>
                                          <p:attrName>style.visibility</p:attrName>
                                        </p:attrNameLst>
                                      </p:cBhvr>
                                      <p:to>
                                        <p:strVal val="visible"/>
                                      </p:to>
                                    </p:set>
                                    <p:animEffect transition="in" filter="blinds(horizontal)">
                                      <p:cBhvr>
                                        <p:cTn id="27" dur="500"/>
                                        <p:tgtEl>
                                          <p:spTgt spid="720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77B2EF06-32E4-435C-B478-443ED864A8AC}" type="slidenum">
              <a:rPr lang="en-US"/>
              <a:pPr>
                <a:defRPr/>
              </a:pPr>
              <a:t>27</a:t>
            </a:fld>
            <a:endParaRPr lang="en-US"/>
          </a:p>
        </p:txBody>
      </p:sp>
      <p:sp>
        <p:nvSpPr>
          <p:cNvPr id="722947" name="Rectangle 3"/>
          <p:cNvSpPr>
            <a:spLocks noGrp="1" noChangeArrowheads="1"/>
          </p:cNvSpPr>
          <p:nvPr>
            <p:ph type="body" idx="1"/>
          </p:nvPr>
        </p:nvSpPr>
        <p:spPr/>
        <p:txBody>
          <a:bodyPr lIns="90488" tIns="44450" rIns="90488" bIns="44450"/>
          <a:lstStyle/>
          <a:p>
            <a:pPr eaLnBrk="1" hangingPunct="1"/>
            <a:r>
              <a:rPr lang="en-US" altLang="en-US" smtClean="0"/>
              <a:t>Contributory Negligence</a:t>
            </a:r>
          </a:p>
          <a:p>
            <a:pPr lvl="1" eaLnBrk="1" hangingPunct="1"/>
            <a:r>
              <a:rPr lang="en-US" altLang="en-US" smtClean="0"/>
              <a:t>Plaintiff is also negligent</a:t>
            </a:r>
          </a:p>
          <a:p>
            <a:pPr lvl="1" eaLnBrk="1" hangingPunct="1"/>
            <a:r>
              <a:rPr lang="en-US" altLang="en-US" smtClean="0"/>
              <a:t>Operates as a complete bar to recovery</a:t>
            </a:r>
          </a:p>
          <a:p>
            <a:pPr eaLnBrk="1" hangingPunct="1"/>
            <a:r>
              <a:rPr lang="en-US" altLang="en-US" smtClean="0"/>
              <a:t>Comparative Negligence</a:t>
            </a:r>
          </a:p>
          <a:p>
            <a:pPr lvl="1" eaLnBrk="1" hangingPunct="1"/>
            <a:r>
              <a:rPr lang="en-US" altLang="en-US" smtClean="0"/>
              <a:t>Compare acts of plaintiff and defendant and assess blame for accident</a:t>
            </a:r>
          </a:p>
          <a:p>
            <a:pPr lvl="1" eaLnBrk="1" hangingPunct="1"/>
            <a:r>
              <a:rPr lang="en-US" altLang="en-US" smtClean="0"/>
              <a:t>Reduces plaintiff’s recovery by amount of fault</a:t>
            </a:r>
          </a:p>
        </p:txBody>
      </p:sp>
      <p:sp>
        <p:nvSpPr>
          <p:cNvPr id="722948" name="Rectangle 4"/>
          <p:cNvSpPr>
            <a:spLocks noGrp="1" noChangeArrowheads="1"/>
          </p:cNvSpPr>
          <p:nvPr>
            <p:ph type="title"/>
          </p:nvPr>
        </p:nvSpPr>
        <p:spPr/>
        <p:txBody>
          <a:bodyPr/>
          <a:lstStyle/>
          <a:p>
            <a:pPr eaLnBrk="1" hangingPunct="1">
              <a:defRPr/>
            </a:pPr>
            <a:r>
              <a:rPr lang="en-US" smtClean="0"/>
              <a:t>Defenses to Negligence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Effect transition="in" filter="blinds(horizontal)">
                                      <p:cBhvr>
                                        <p:cTn id="7" dur="500"/>
                                        <p:tgtEl>
                                          <p:spTgt spid="72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7">
                                            <p:txEl>
                                              <p:pRg st="1" end="1"/>
                                            </p:txEl>
                                          </p:spTgt>
                                        </p:tgtEl>
                                        <p:attrNameLst>
                                          <p:attrName>style.visibility</p:attrName>
                                        </p:attrNameLst>
                                      </p:cBhvr>
                                      <p:to>
                                        <p:strVal val="visible"/>
                                      </p:to>
                                    </p:set>
                                    <p:animEffect transition="in" filter="blinds(horizontal)">
                                      <p:cBhvr>
                                        <p:cTn id="12" dur="500"/>
                                        <p:tgtEl>
                                          <p:spTgt spid="72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2947">
                                            <p:txEl>
                                              <p:pRg st="2" end="2"/>
                                            </p:txEl>
                                          </p:spTgt>
                                        </p:tgtEl>
                                        <p:attrNameLst>
                                          <p:attrName>style.visibility</p:attrName>
                                        </p:attrNameLst>
                                      </p:cBhvr>
                                      <p:to>
                                        <p:strVal val="visible"/>
                                      </p:to>
                                    </p:set>
                                    <p:animEffect transition="in" filter="blinds(horizontal)">
                                      <p:cBhvr>
                                        <p:cTn id="17" dur="500"/>
                                        <p:tgtEl>
                                          <p:spTgt spid="722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2947">
                                            <p:txEl>
                                              <p:pRg st="3" end="3"/>
                                            </p:txEl>
                                          </p:spTgt>
                                        </p:tgtEl>
                                        <p:attrNameLst>
                                          <p:attrName>style.visibility</p:attrName>
                                        </p:attrNameLst>
                                      </p:cBhvr>
                                      <p:to>
                                        <p:strVal val="visible"/>
                                      </p:to>
                                    </p:set>
                                    <p:animEffect transition="in" filter="blinds(horizontal)">
                                      <p:cBhvr>
                                        <p:cTn id="22" dur="500"/>
                                        <p:tgtEl>
                                          <p:spTgt spid="722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2947">
                                            <p:txEl>
                                              <p:pRg st="4" end="4"/>
                                            </p:txEl>
                                          </p:spTgt>
                                        </p:tgtEl>
                                        <p:attrNameLst>
                                          <p:attrName>style.visibility</p:attrName>
                                        </p:attrNameLst>
                                      </p:cBhvr>
                                      <p:to>
                                        <p:strVal val="visible"/>
                                      </p:to>
                                    </p:set>
                                    <p:animEffect transition="in" filter="blinds(horizontal)">
                                      <p:cBhvr>
                                        <p:cTn id="27" dur="500"/>
                                        <p:tgtEl>
                                          <p:spTgt spid="7229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2947">
                                            <p:txEl>
                                              <p:pRg st="5" end="5"/>
                                            </p:txEl>
                                          </p:spTgt>
                                        </p:tgtEl>
                                        <p:attrNameLst>
                                          <p:attrName>style.visibility</p:attrName>
                                        </p:attrNameLst>
                                      </p:cBhvr>
                                      <p:to>
                                        <p:strVal val="visible"/>
                                      </p:to>
                                    </p:set>
                                    <p:animEffect transition="in" filter="blinds(horizontal)">
                                      <p:cBhvr>
                                        <p:cTn id="32" dur="500"/>
                                        <p:tgtEl>
                                          <p:spTgt spid="722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2A4E89E4-A99B-4780-8275-4C1F37A02A04}" type="slidenum">
              <a:rPr lang="en-US"/>
              <a:pPr>
                <a:defRPr/>
              </a:pPr>
              <a:t>28</a:t>
            </a:fld>
            <a:endParaRPr lang="en-US"/>
          </a:p>
        </p:txBody>
      </p:sp>
      <p:sp>
        <p:nvSpPr>
          <p:cNvPr id="724995" name="Rectangle 3"/>
          <p:cNvSpPr>
            <a:spLocks noGrp="1" noChangeArrowheads="1"/>
          </p:cNvSpPr>
          <p:nvPr>
            <p:ph type="body" idx="1"/>
          </p:nvPr>
        </p:nvSpPr>
        <p:spPr>
          <a:xfrm>
            <a:off x="1066800" y="1600200"/>
            <a:ext cx="7391400" cy="4800600"/>
          </a:xfrm>
        </p:spPr>
        <p:txBody>
          <a:bodyPr lIns="90488" tIns="44450" rIns="90488" bIns="44450"/>
          <a:lstStyle/>
          <a:p>
            <a:pPr eaLnBrk="1" hangingPunct="1">
              <a:spcBef>
                <a:spcPts val="863"/>
              </a:spcBef>
            </a:pPr>
            <a:r>
              <a:rPr lang="en-US" altLang="en-US" sz="3200" smtClean="0"/>
              <a:t>Assumption of Risk—Plaintiff Knew of Inherent Risk and Went Forward Anyway</a:t>
            </a:r>
          </a:p>
          <a:p>
            <a:pPr eaLnBrk="1" hangingPunct="1">
              <a:spcBef>
                <a:spcPts val="863"/>
              </a:spcBef>
            </a:pPr>
            <a:r>
              <a:rPr lang="en-US" altLang="en-US" sz="3200" b="1" smtClean="0">
                <a:solidFill>
                  <a:srgbClr val="FFFF66"/>
                </a:solidFill>
              </a:rPr>
              <a:t>Case 9.6    </a:t>
            </a:r>
            <a:r>
              <a:rPr lang="en-US" altLang="en-US" sz="3200" b="1" i="1" smtClean="0"/>
              <a:t>The Landings Assoc. Inc. v. Williams </a:t>
            </a:r>
            <a:r>
              <a:rPr lang="en-US" altLang="en-US" sz="3200" b="1" smtClean="0"/>
              <a:t>(2012)</a:t>
            </a:r>
            <a:endParaRPr lang="en-US" altLang="en-US" sz="3200" b="1" i="1" smtClean="0"/>
          </a:p>
          <a:p>
            <a:pPr lvl="1" eaLnBrk="1" hangingPunct="1">
              <a:spcBef>
                <a:spcPts val="863"/>
              </a:spcBef>
            </a:pPr>
            <a:r>
              <a:rPr lang="en-US" altLang="en-US" sz="2800" smtClean="0"/>
              <a:t>Is the risk of being attacked by an alligator inherent in a neighborhood such as this one?</a:t>
            </a:r>
          </a:p>
          <a:p>
            <a:pPr lvl="1" eaLnBrk="1" hangingPunct="1">
              <a:spcBef>
                <a:spcPts val="863"/>
              </a:spcBef>
            </a:pPr>
            <a:r>
              <a:rPr lang="en-US" altLang="en-US" sz="2800" smtClean="0"/>
              <a:t>Had there been any previous attacks?</a:t>
            </a:r>
          </a:p>
        </p:txBody>
      </p:sp>
      <p:sp>
        <p:nvSpPr>
          <p:cNvPr id="724996" name="Rectangle 4"/>
          <p:cNvSpPr>
            <a:spLocks noGrp="1" noChangeArrowheads="1"/>
          </p:cNvSpPr>
          <p:nvPr>
            <p:ph type="title"/>
          </p:nvPr>
        </p:nvSpPr>
        <p:spPr/>
        <p:txBody>
          <a:bodyPr/>
          <a:lstStyle/>
          <a:p>
            <a:pPr eaLnBrk="1" hangingPunct="1">
              <a:defRPr/>
            </a:pPr>
            <a:r>
              <a:rPr lang="en-US" smtClean="0"/>
              <a:t>Defenses to Negligence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4995">
                                            <p:txEl>
                                              <p:pRg st="0" end="0"/>
                                            </p:txEl>
                                          </p:spTgt>
                                        </p:tgtEl>
                                        <p:attrNameLst>
                                          <p:attrName>style.visibility</p:attrName>
                                        </p:attrNameLst>
                                      </p:cBhvr>
                                      <p:to>
                                        <p:strVal val="visible"/>
                                      </p:to>
                                    </p:set>
                                    <p:animEffect transition="in" filter="blinds(horizontal)">
                                      <p:cBhvr>
                                        <p:cTn id="7" dur="500"/>
                                        <p:tgtEl>
                                          <p:spTgt spid="72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4995">
                                            <p:txEl>
                                              <p:pRg st="1" end="1"/>
                                            </p:txEl>
                                          </p:spTgt>
                                        </p:tgtEl>
                                        <p:attrNameLst>
                                          <p:attrName>style.visibility</p:attrName>
                                        </p:attrNameLst>
                                      </p:cBhvr>
                                      <p:to>
                                        <p:strVal val="visible"/>
                                      </p:to>
                                    </p:set>
                                    <p:animEffect transition="in" filter="blinds(horizontal)">
                                      <p:cBhvr>
                                        <p:cTn id="12" dur="500"/>
                                        <p:tgtEl>
                                          <p:spTgt spid="72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4995">
                                            <p:txEl>
                                              <p:pRg st="2" end="2"/>
                                            </p:txEl>
                                          </p:spTgt>
                                        </p:tgtEl>
                                        <p:attrNameLst>
                                          <p:attrName>style.visibility</p:attrName>
                                        </p:attrNameLst>
                                      </p:cBhvr>
                                      <p:to>
                                        <p:strVal val="visible"/>
                                      </p:to>
                                    </p:set>
                                    <p:animEffect transition="in" filter="blinds(horizontal)">
                                      <p:cBhvr>
                                        <p:cTn id="17" dur="500"/>
                                        <p:tgtEl>
                                          <p:spTgt spid="72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4995">
                                            <p:txEl>
                                              <p:pRg st="3" end="3"/>
                                            </p:txEl>
                                          </p:spTgt>
                                        </p:tgtEl>
                                        <p:attrNameLst>
                                          <p:attrName>style.visibility</p:attrName>
                                        </p:attrNameLst>
                                      </p:cBhvr>
                                      <p:to>
                                        <p:strVal val="visible"/>
                                      </p:to>
                                    </p:set>
                                    <p:animEffect transition="in" filter="blinds(horizontal)">
                                      <p:cBhvr>
                                        <p:cTn id="22" dur="500"/>
                                        <p:tgtEl>
                                          <p:spTgt spid="72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40FB44A2-7235-4E2A-A89A-607C5C45DFD8}" type="slidenum">
              <a:rPr lang="en-US"/>
              <a:pPr>
                <a:defRPr/>
              </a:pPr>
              <a:t>2</a:t>
            </a:fld>
            <a:endParaRPr lang="en-US"/>
          </a:p>
        </p:txBody>
      </p:sp>
      <p:sp>
        <p:nvSpPr>
          <p:cNvPr id="677890" name="Rectangle 2"/>
          <p:cNvSpPr>
            <a:spLocks noGrp="1" noChangeArrowheads="1"/>
          </p:cNvSpPr>
          <p:nvPr>
            <p:ph type="body" idx="1"/>
          </p:nvPr>
        </p:nvSpPr>
        <p:spPr>
          <a:xfrm>
            <a:off x="1066800" y="1600200"/>
            <a:ext cx="7391400" cy="4648200"/>
          </a:xfrm>
        </p:spPr>
        <p:txBody>
          <a:bodyPr lIns="90488" tIns="44450" rIns="90488" bIns="44450"/>
          <a:lstStyle/>
          <a:p>
            <a:pPr eaLnBrk="1" hangingPunct="1"/>
            <a:r>
              <a:rPr lang="en-US" altLang="en-US" smtClean="0"/>
              <a:t>Tort is a Private Wrong</a:t>
            </a:r>
          </a:p>
          <a:p>
            <a:pPr lvl="1" eaLnBrk="1" hangingPunct="1"/>
            <a:r>
              <a:rPr lang="en-US" altLang="en-US" smtClean="0"/>
              <a:t>Injured party seeks remedy</a:t>
            </a:r>
          </a:p>
          <a:p>
            <a:pPr lvl="1" eaLnBrk="1" hangingPunct="1"/>
            <a:r>
              <a:rPr lang="en-US" altLang="en-US" smtClean="0"/>
              <a:t>Recovers damages from the one who commits the tort</a:t>
            </a:r>
          </a:p>
          <a:p>
            <a:pPr eaLnBrk="1" hangingPunct="1"/>
            <a:r>
              <a:rPr lang="en-US" altLang="en-US" smtClean="0"/>
              <a:t>Crime is a Public Wrong</a:t>
            </a:r>
          </a:p>
          <a:p>
            <a:pPr lvl="1" eaLnBrk="1" hangingPunct="1"/>
            <a:r>
              <a:rPr lang="en-US" altLang="en-US" smtClean="0"/>
              <a:t>Wrongdoer is prosecuted</a:t>
            </a:r>
          </a:p>
          <a:p>
            <a:pPr lvl="1" eaLnBrk="1" hangingPunct="1"/>
            <a:r>
              <a:rPr lang="en-US" altLang="en-US" smtClean="0"/>
              <a:t>Pays fine to government or is jailed to pay debt to society</a:t>
            </a:r>
          </a:p>
        </p:txBody>
      </p:sp>
      <p:sp>
        <p:nvSpPr>
          <p:cNvPr id="677892" name="Rectangle 4"/>
          <p:cNvSpPr>
            <a:spLocks noGrp="1" noChangeArrowheads="1"/>
          </p:cNvSpPr>
          <p:nvPr>
            <p:ph type="title"/>
          </p:nvPr>
        </p:nvSpPr>
        <p:spPr/>
        <p:txBody>
          <a:bodyPr/>
          <a:lstStyle/>
          <a:p>
            <a:pPr eaLnBrk="1" hangingPunct="1">
              <a:defRPr/>
            </a:pPr>
            <a:r>
              <a:rPr lang="en-US" smtClean="0"/>
              <a:t>Torts vs. Crimes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890">
                                            <p:txEl>
                                              <p:pRg st="0" end="0"/>
                                            </p:txEl>
                                          </p:spTgt>
                                        </p:tgtEl>
                                        <p:attrNameLst>
                                          <p:attrName>style.visibility</p:attrName>
                                        </p:attrNameLst>
                                      </p:cBhvr>
                                      <p:to>
                                        <p:strVal val="visible"/>
                                      </p:to>
                                    </p:set>
                                    <p:animEffect transition="in" filter="blinds(horizontal)">
                                      <p:cBhvr>
                                        <p:cTn id="7" dur="500"/>
                                        <p:tgtEl>
                                          <p:spTgt spid="677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7890">
                                            <p:txEl>
                                              <p:pRg st="1" end="1"/>
                                            </p:txEl>
                                          </p:spTgt>
                                        </p:tgtEl>
                                        <p:attrNameLst>
                                          <p:attrName>style.visibility</p:attrName>
                                        </p:attrNameLst>
                                      </p:cBhvr>
                                      <p:to>
                                        <p:strVal val="visible"/>
                                      </p:to>
                                    </p:set>
                                    <p:animEffect transition="in" filter="blinds(horizontal)">
                                      <p:cBhvr>
                                        <p:cTn id="12" dur="500"/>
                                        <p:tgtEl>
                                          <p:spTgt spid="677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7890">
                                            <p:txEl>
                                              <p:pRg st="2" end="2"/>
                                            </p:txEl>
                                          </p:spTgt>
                                        </p:tgtEl>
                                        <p:attrNameLst>
                                          <p:attrName>style.visibility</p:attrName>
                                        </p:attrNameLst>
                                      </p:cBhvr>
                                      <p:to>
                                        <p:strVal val="visible"/>
                                      </p:to>
                                    </p:set>
                                    <p:animEffect transition="in" filter="blinds(horizontal)">
                                      <p:cBhvr>
                                        <p:cTn id="17" dur="500"/>
                                        <p:tgtEl>
                                          <p:spTgt spid="677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7890">
                                            <p:txEl>
                                              <p:pRg st="3" end="3"/>
                                            </p:txEl>
                                          </p:spTgt>
                                        </p:tgtEl>
                                        <p:attrNameLst>
                                          <p:attrName>style.visibility</p:attrName>
                                        </p:attrNameLst>
                                      </p:cBhvr>
                                      <p:to>
                                        <p:strVal val="visible"/>
                                      </p:to>
                                    </p:set>
                                    <p:animEffect transition="in" filter="blinds(horizontal)">
                                      <p:cBhvr>
                                        <p:cTn id="22" dur="500"/>
                                        <p:tgtEl>
                                          <p:spTgt spid="6778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7890">
                                            <p:txEl>
                                              <p:pRg st="4" end="4"/>
                                            </p:txEl>
                                          </p:spTgt>
                                        </p:tgtEl>
                                        <p:attrNameLst>
                                          <p:attrName>style.visibility</p:attrName>
                                        </p:attrNameLst>
                                      </p:cBhvr>
                                      <p:to>
                                        <p:strVal val="visible"/>
                                      </p:to>
                                    </p:set>
                                    <p:animEffect transition="in" filter="blinds(horizontal)">
                                      <p:cBhvr>
                                        <p:cTn id="27" dur="500"/>
                                        <p:tgtEl>
                                          <p:spTgt spid="6778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7890">
                                            <p:txEl>
                                              <p:pRg st="5" end="5"/>
                                            </p:txEl>
                                          </p:spTgt>
                                        </p:tgtEl>
                                        <p:attrNameLst>
                                          <p:attrName>style.visibility</p:attrName>
                                        </p:attrNameLst>
                                      </p:cBhvr>
                                      <p:to>
                                        <p:strVal val="visible"/>
                                      </p:to>
                                    </p:set>
                                    <p:animEffect transition="in" filter="blinds(horizontal)">
                                      <p:cBhvr>
                                        <p:cTn id="32" dur="500"/>
                                        <p:tgtEl>
                                          <p:spTgt spid="6778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0"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6E9AE51F-54DF-4FB6-9FC6-34C3828D57D6}" type="slidenum">
              <a:rPr lang="en-US"/>
              <a:pPr>
                <a:defRPr/>
              </a:pPr>
              <a:t>29</a:t>
            </a:fld>
            <a:endParaRPr lang="en-US"/>
          </a:p>
        </p:txBody>
      </p:sp>
      <p:sp>
        <p:nvSpPr>
          <p:cNvPr id="727043" name="Rectangle 3"/>
          <p:cNvSpPr>
            <a:spLocks noGrp="1" noChangeArrowheads="1"/>
          </p:cNvSpPr>
          <p:nvPr>
            <p:ph type="body" idx="1"/>
          </p:nvPr>
        </p:nvSpPr>
        <p:spPr>
          <a:xfrm>
            <a:off x="1066800" y="1600200"/>
            <a:ext cx="7772400" cy="4525963"/>
          </a:xfrm>
        </p:spPr>
        <p:txBody>
          <a:bodyPr lIns="90488" tIns="44450" rIns="90488" bIns="44450"/>
          <a:lstStyle/>
          <a:p>
            <a:pPr eaLnBrk="1" hangingPunct="1">
              <a:spcBef>
                <a:spcPts val="863"/>
              </a:spcBef>
            </a:pPr>
            <a:r>
              <a:rPr lang="en-US" altLang="en-US" sz="3200" smtClean="0"/>
              <a:t>Current Attempts at Reform</a:t>
            </a:r>
          </a:p>
          <a:p>
            <a:pPr lvl="1" eaLnBrk="1" hangingPunct="1">
              <a:spcBef>
                <a:spcPts val="863"/>
              </a:spcBef>
            </a:pPr>
            <a:r>
              <a:rPr lang="en-US" altLang="en-US" sz="2800" smtClean="0"/>
              <a:t>Limits on verdicts</a:t>
            </a:r>
          </a:p>
          <a:p>
            <a:pPr lvl="1" eaLnBrk="1" hangingPunct="1">
              <a:spcBef>
                <a:spcPts val="863"/>
              </a:spcBef>
            </a:pPr>
            <a:r>
              <a:rPr lang="en-US" altLang="en-US" sz="2800" smtClean="0"/>
              <a:t>Standards for recovery</a:t>
            </a:r>
          </a:p>
          <a:p>
            <a:pPr eaLnBrk="1" hangingPunct="1">
              <a:spcBef>
                <a:spcPts val="863"/>
              </a:spcBef>
            </a:pPr>
            <a:r>
              <a:rPr lang="en-US" altLang="en-US" sz="3200" smtClean="0"/>
              <a:t>Limits on Punitives</a:t>
            </a:r>
          </a:p>
          <a:p>
            <a:pPr lvl="1" eaLnBrk="1" hangingPunct="1">
              <a:spcBef>
                <a:spcPts val="863"/>
              </a:spcBef>
            </a:pPr>
            <a:r>
              <a:rPr lang="en-US" altLang="en-US" sz="2800" smtClean="0"/>
              <a:t>Eighth Amendment excessive punitive damages is cruel and unusual punishment</a:t>
            </a:r>
          </a:p>
          <a:p>
            <a:pPr lvl="1" eaLnBrk="1" hangingPunct="1">
              <a:spcBef>
                <a:spcPts val="863"/>
              </a:spcBef>
            </a:pPr>
            <a:r>
              <a:rPr lang="en-US" altLang="en-US" sz="2800" smtClean="0"/>
              <a:t>Due Process violated with excessive punitives – </a:t>
            </a:r>
            <a:r>
              <a:rPr lang="en-US" altLang="en-US" sz="2800" i="1" smtClean="0"/>
              <a:t>State Farm v. Campbell</a:t>
            </a:r>
            <a:r>
              <a:rPr lang="en-US" altLang="en-US" sz="2800" smtClean="0"/>
              <a:t> (2003)</a:t>
            </a:r>
          </a:p>
          <a:p>
            <a:pPr lvl="1" eaLnBrk="1" hangingPunct="1">
              <a:spcBef>
                <a:spcPts val="863"/>
              </a:spcBef>
            </a:pPr>
            <a:r>
              <a:rPr lang="en-US" altLang="en-US" sz="2800" i="1" smtClean="0"/>
              <a:t>Exxon </a:t>
            </a:r>
            <a:r>
              <a:rPr lang="en-US" altLang="en-US" sz="2800" smtClean="0"/>
              <a:t>case and other statutory limitations</a:t>
            </a:r>
            <a:endParaRPr lang="en-US" altLang="en-US" sz="2800" i="1" smtClean="0"/>
          </a:p>
        </p:txBody>
      </p:sp>
      <p:sp>
        <p:nvSpPr>
          <p:cNvPr id="727044" name="Rectangle 4"/>
          <p:cNvSpPr>
            <a:spLocks noGrp="1" noChangeArrowheads="1"/>
          </p:cNvSpPr>
          <p:nvPr>
            <p:ph type="title"/>
          </p:nvPr>
        </p:nvSpPr>
        <p:spPr/>
        <p:txBody>
          <a:bodyPr/>
          <a:lstStyle/>
          <a:p>
            <a:pPr eaLnBrk="1" hangingPunct="1">
              <a:defRPr/>
            </a:pPr>
            <a:r>
              <a:rPr lang="en-US" smtClean="0"/>
              <a:t>Tort Reform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Effect transition="in" filter="blinds(horizontal)">
                                      <p:cBhvr>
                                        <p:cTn id="7" dur="500"/>
                                        <p:tgtEl>
                                          <p:spTgt spid="72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43">
                                            <p:txEl>
                                              <p:pRg st="1" end="1"/>
                                            </p:txEl>
                                          </p:spTgt>
                                        </p:tgtEl>
                                        <p:attrNameLst>
                                          <p:attrName>style.visibility</p:attrName>
                                        </p:attrNameLst>
                                      </p:cBhvr>
                                      <p:to>
                                        <p:strVal val="visible"/>
                                      </p:to>
                                    </p:set>
                                    <p:animEffect transition="in" filter="blinds(horizontal)">
                                      <p:cBhvr>
                                        <p:cTn id="12" dur="500"/>
                                        <p:tgtEl>
                                          <p:spTgt spid="72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43">
                                            <p:txEl>
                                              <p:pRg st="2" end="2"/>
                                            </p:txEl>
                                          </p:spTgt>
                                        </p:tgtEl>
                                        <p:attrNameLst>
                                          <p:attrName>style.visibility</p:attrName>
                                        </p:attrNameLst>
                                      </p:cBhvr>
                                      <p:to>
                                        <p:strVal val="visible"/>
                                      </p:to>
                                    </p:set>
                                    <p:animEffect transition="in" filter="blinds(horizontal)">
                                      <p:cBhvr>
                                        <p:cTn id="17" dur="500"/>
                                        <p:tgtEl>
                                          <p:spTgt spid="72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43">
                                            <p:txEl>
                                              <p:pRg st="3" end="3"/>
                                            </p:txEl>
                                          </p:spTgt>
                                        </p:tgtEl>
                                        <p:attrNameLst>
                                          <p:attrName>style.visibility</p:attrName>
                                        </p:attrNameLst>
                                      </p:cBhvr>
                                      <p:to>
                                        <p:strVal val="visible"/>
                                      </p:to>
                                    </p:set>
                                    <p:animEffect transition="in" filter="blinds(horizontal)">
                                      <p:cBhvr>
                                        <p:cTn id="22" dur="500"/>
                                        <p:tgtEl>
                                          <p:spTgt spid="72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43">
                                            <p:txEl>
                                              <p:pRg st="4" end="4"/>
                                            </p:txEl>
                                          </p:spTgt>
                                        </p:tgtEl>
                                        <p:attrNameLst>
                                          <p:attrName>style.visibility</p:attrName>
                                        </p:attrNameLst>
                                      </p:cBhvr>
                                      <p:to>
                                        <p:strVal val="visible"/>
                                      </p:to>
                                    </p:set>
                                    <p:animEffect transition="in" filter="blinds(horizontal)">
                                      <p:cBhvr>
                                        <p:cTn id="27" dur="500"/>
                                        <p:tgtEl>
                                          <p:spTgt spid="72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043">
                                            <p:txEl>
                                              <p:pRg st="5" end="5"/>
                                            </p:txEl>
                                          </p:spTgt>
                                        </p:tgtEl>
                                        <p:attrNameLst>
                                          <p:attrName>style.visibility</p:attrName>
                                        </p:attrNameLst>
                                      </p:cBhvr>
                                      <p:to>
                                        <p:strVal val="visible"/>
                                      </p:to>
                                    </p:set>
                                    <p:animEffect transition="in" filter="blinds(horizontal)">
                                      <p:cBhvr>
                                        <p:cTn id="32" dur="500"/>
                                        <p:tgtEl>
                                          <p:spTgt spid="72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7043">
                                            <p:txEl>
                                              <p:pRg st="6" end="6"/>
                                            </p:txEl>
                                          </p:spTgt>
                                        </p:tgtEl>
                                        <p:attrNameLst>
                                          <p:attrName>style.visibility</p:attrName>
                                        </p:attrNameLst>
                                      </p:cBhvr>
                                      <p:to>
                                        <p:strVal val="visible"/>
                                      </p:to>
                                    </p:set>
                                    <p:animEffect transition="in" filter="blinds(horizontal)">
                                      <p:cBhvr>
                                        <p:cTn id="37" dur="500"/>
                                        <p:tgtEl>
                                          <p:spTgt spid="727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3356CE30-1B06-4F5B-A3DD-1CBCDC06D6E3}" type="slidenum">
              <a:rPr lang="en-US"/>
              <a:pPr>
                <a:defRPr/>
              </a:pPr>
              <a:t>30</a:t>
            </a:fld>
            <a:endParaRPr lang="en-US"/>
          </a:p>
        </p:txBody>
      </p:sp>
      <p:sp>
        <p:nvSpPr>
          <p:cNvPr id="730114" name="Rectangle 2"/>
          <p:cNvSpPr>
            <a:spLocks noGrp="1" noChangeArrowheads="1"/>
          </p:cNvSpPr>
          <p:nvPr>
            <p:ph type="title"/>
          </p:nvPr>
        </p:nvSpPr>
        <p:spPr/>
        <p:txBody>
          <a:bodyPr/>
          <a:lstStyle/>
          <a:p>
            <a:pPr eaLnBrk="1" hangingPunct="1">
              <a:defRPr/>
            </a:pPr>
            <a:r>
              <a:rPr lang="en-US" smtClean="0"/>
              <a:t>Strict Liability</a:t>
            </a:r>
          </a:p>
        </p:txBody>
      </p:sp>
      <p:sp>
        <p:nvSpPr>
          <p:cNvPr id="730115" name="Rectangle 3"/>
          <p:cNvSpPr>
            <a:spLocks noGrp="1" noChangeArrowheads="1"/>
          </p:cNvSpPr>
          <p:nvPr>
            <p:ph type="body" idx="1"/>
          </p:nvPr>
        </p:nvSpPr>
        <p:spPr/>
        <p:txBody>
          <a:bodyPr/>
          <a:lstStyle/>
          <a:p>
            <a:pPr eaLnBrk="1" hangingPunct="1"/>
            <a:r>
              <a:rPr lang="en-US" altLang="en-US" smtClean="0"/>
              <a:t>Absolute Liability for Injury</a:t>
            </a:r>
          </a:p>
          <a:p>
            <a:pPr eaLnBrk="1" hangingPunct="1"/>
            <a:r>
              <a:rPr lang="en-US" altLang="en-US" smtClean="0"/>
              <a:t>Can Result From Violation of Statute (Improper Disposal of Toxic Waste)</a:t>
            </a:r>
          </a:p>
          <a:p>
            <a:pPr eaLnBrk="1" hangingPunct="1"/>
            <a:r>
              <a:rPr lang="en-US" altLang="en-US" smtClean="0"/>
              <a:t>Public Policy Reason –  Manufacturers Take Appropriate Steps to Design and Manufacture Products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animEffect transition="in" filter="blinds(horizontal)">
                                      <p:cBhvr>
                                        <p:cTn id="7" dur="500"/>
                                        <p:tgtEl>
                                          <p:spTgt spid="73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0115">
                                            <p:txEl>
                                              <p:pRg st="1" end="1"/>
                                            </p:txEl>
                                          </p:spTgt>
                                        </p:tgtEl>
                                        <p:attrNameLst>
                                          <p:attrName>style.visibility</p:attrName>
                                        </p:attrNameLst>
                                      </p:cBhvr>
                                      <p:to>
                                        <p:strVal val="visible"/>
                                      </p:to>
                                    </p:set>
                                    <p:animEffect transition="in" filter="blinds(horizontal)">
                                      <p:cBhvr>
                                        <p:cTn id="12" dur="500"/>
                                        <p:tgtEl>
                                          <p:spTgt spid="730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0115">
                                            <p:txEl>
                                              <p:pRg st="2" end="2"/>
                                            </p:txEl>
                                          </p:spTgt>
                                        </p:tgtEl>
                                        <p:attrNameLst>
                                          <p:attrName>style.visibility</p:attrName>
                                        </p:attrNameLst>
                                      </p:cBhvr>
                                      <p:to>
                                        <p:strVal val="visible"/>
                                      </p:to>
                                    </p:set>
                                    <p:animEffect transition="in" filter="blinds(horizontal)">
                                      <p:cBhvr>
                                        <p:cTn id="17" dur="500"/>
                                        <p:tgtEl>
                                          <p:spTgt spid="73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883A1B5C-550F-4034-BB39-917ADBE2C300}" type="slidenum">
              <a:rPr lang="en-US"/>
              <a:pPr>
                <a:defRPr/>
              </a:pPr>
              <a:t>3</a:t>
            </a:fld>
            <a:endParaRPr lang="en-US"/>
          </a:p>
        </p:txBody>
      </p:sp>
      <p:sp>
        <p:nvSpPr>
          <p:cNvPr id="679938" name="Rectangle 2"/>
          <p:cNvSpPr>
            <a:spLocks noGrp="1" noChangeArrowheads="1"/>
          </p:cNvSpPr>
          <p:nvPr>
            <p:ph type="body" idx="1"/>
          </p:nvPr>
        </p:nvSpPr>
        <p:spPr>
          <a:xfrm>
            <a:off x="1066800" y="1600200"/>
            <a:ext cx="7772400" cy="4953000"/>
          </a:xfrm>
        </p:spPr>
        <p:txBody>
          <a:bodyPr lIns="90488" tIns="44450" rIns="90488" bIns="44450"/>
          <a:lstStyle/>
          <a:p>
            <a:pPr eaLnBrk="1" hangingPunct="1">
              <a:spcBef>
                <a:spcPts val="863"/>
              </a:spcBef>
            </a:pPr>
            <a:r>
              <a:rPr lang="en-US" altLang="en-US" sz="3200" smtClean="0"/>
              <a:t>Intentional Torts </a:t>
            </a:r>
          </a:p>
          <a:p>
            <a:pPr lvl="1" eaLnBrk="1" hangingPunct="1">
              <a:spcBef>
                <a:spcPts val="863"/>
              </a:spcBef>
            </a:pPr>
            <a:r>
              <a:rPr lang="en-US" altLang="en-US" sz="2800" smtClean="0"/>
              <a:t>More than an accidental wrong</a:t>
            </a:r>
          </a:p>
          <a:p>
            <a:pPr eaLnBrk="1" hangingPunct="1">
              <a:spcBef>
                <a:spcPts val="863"/>
              </a:spcBef>
            </a:pPr>
            <a:r>
              <a:rPr lang="en-US" altLang="en-US" sz="3200" smtClean="0"/>
              <a:t>Tort of Negligence</a:t>
            </a:r>
          </a:p>
          <a:p>
            <a:pPr lvl="1" eaLnBrk="1" hangingPunct="1">
              <a:spcBef>
                <a:spcPts val="863"/>
              </a:spcBef>
            </a:pPr>
            <a:r>
              <a:rPr lang="en-US" altLang="en-US" sz="2800" smtClean="0"/>
              <a:t>Accidental harms that result from the failure to think through the consequences</a:t>
            </a:r>
          </a:p>
          <a:p>
            <a:pPr lvl="1" eaLnBrk="1" hangingPunct="1">
              <a:spcBef>
                <a:spcPts val="863"/>
              </a:spcBef>
            </a:pPr>
            <a:r>
              <a:rPr lang="en-US" altLang="en-US" sz="2800" smtClean="0"/>
              <a:t>Still have liability but there are defenses</a:t>
            </a:r>
          </a:p>
          <a:p>
            <a:pPr eaLnBrk="1" hangingPunct="1">
              <a:spcBef>
                <a:spcPts val="863"/>
              </a:spcBef>
            </a:pPr>
            <a:r>
              <a:rPr lang="en-US" altLang="en-US" sz="3200" smtClean="0"/>
              <a:t>Strict Tort Liability</a:t>
            </a:r>
          </a:p>
          <a:p>
            <a:pPr lvl="1" eaLnBrk="1" hangingPunct="1">
              <a:spcBef>
                <a:spcPts val="863"/>
              </a:spcBef>
            </a:pPr>
            <a:r>
              <a:rPr lang="en-US" altLang="en-US" sz="2800" smtClean="0"/>
              <a:t>Absolute standard of liability</a:t>
            </a:r>
          </a:p>
          <a:p>
            <a:pPr lvl="1" eaLnBrk="1" hangingPunct="1">
              <a:spcBef>
                <a:spcPts val="863"/>
              </a:spcBef>
            </a:pPr>
            <a:r>
              <a:rPr lang="en-US" altLang="en-US" sz="2800" smtClean="0"/>
              <a:t>Used in product liability cases</a:t>
            </a:r>
          </a:p>
        </p:txBody>
      </p:sp>
      <p:sp>
        <p:nvSpPr>
          <p:cNvPr id="679940" name="Rectangle 4"/>
          <p:cNvSpPr>
            <a:spLocks noGrp="1" noChangeArrowheads="1"/>
          </p:cNvSpPr>
          <p:nvPr>
            <p:ph type="title"/>
          </p:nvPr>
        </p:nvSpPr>
        <p:spPr/>
        <p:txBody>
          <a:bodyPr/>
          <a:lstStyle/>
          <a:p>
            <a:pPr eaLnBrk="1" hangingPunct="1">
              <a:defRPr/>
            </a:pPr>
            <a:r>
              <a:rPr lang="en-US" smtClean="0"/>
              <a:t>Types of Torts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9938">
                                            <p:txEl>
                                              <p:pRg st="0" end="0"/>
                                            </p:txEl>
                                          </p:spTgt>
                                        </p:tgtEl>
                                        <p:attrNameLst>
                                          <p:attrName>style.visibility</p:attrName>
                                        </p:attrNameLst>
                                      </p:cBhvr>
                                      <p:to>
                                        <p:strVal val="visible"/>
                                      </p:to>
                                    </p:set>
                                    <p:animEffect transition="in" filter="blinds(horizontal)">
                                      <p:cBhvr>
                                        <p:cTn id="7" dur="500"/>
                                        <p:tgtEl>
                                          <p:spTgt spid="67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9938">
                                            <p:txEl>
                                              <p:pRg st="1" end="1"/>
                                            </p:txEl>
                                          </p:spTgt>
                                        </p:tgtEl>
                                        <p:attrNameLst>
                                          <p:attrName>style.visibility</p:attrName>
                                        </p:attrNameLst>
                                      </p:cBhvr>
                                      <p:to>
                                        <p:strVal val="visible"/>
                                      </p:to>
                                    </p:set>
                                    <p:animEffect transition="in" filter="blinds(horizontal)">
                                      <p:cBhvr>
                                        <p:cTn id="12" dur="500"/>
                                        <p:tgtEl>
                                          <p:spTgt spid="67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9938">
                                            <p:txEl>
                                              <p:pRg st="2" end="2"/>
                                            </p:txEl>
                                          </p:spTgt>
                                        </p:tgtEl>
                                        <p:attrNameLst>
                                          <p:attrName>style.visibility</p:attrName>
                                        </p:attrNameLst>
                                      </p:cBhvr>
                                      <p:to>
                                        <p:strVal val="visible"/>
                                      </p:to>
                                    </p:set>
                                    <p:animEffect transition="in" filter="blinds(horizontal)">
                                      <p:cBhvr>
                                        <p:cTn id="17" dur="500"/>
                                        <p:tgtEl>
                                          <p:spTgt spid="679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38">
                                            <p:txEl>
                                              <p:pRg st="3" end="3"/>
                                            </p:txEl>
                                          </p:spTgt>
                                        </p:tgtEl>
                                        <p:attrNameLst>
                                          <p:attrName>style.visibility</p:attrName>
                                        </p:attrNameLst>
                                      </p:cBhvr>
                                      <p:to>
                                        <p:strVal val="visible"/>
                                      </p:to>
                                    </p:set>
                                    <p:animEffect transition="in" filter="blinds(horizontal)">
                                      <p:cBhvr>
                                        <p:cTn id="22" dur="500"/>
                                        <p:tgtEl>
                                          <p:spTgt spid="679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9938">
                                            <p:txEl>
                                              <p:pRg st="4" end="4"/>
                                            </p:txEl>
                                          </p:spTgt>
                                        </p:tgtEl>
                                        <p:attrNameLst>
                                          <p:attrName>style.visibility</p:attrName>
                                        </p:attrNameLst>
                                      </p:cBhvr>
                                      <p:to>
                                        <p:strVal val="visible"/>
                                      </p:to>
                                    </p:set>
                                    <p:animEffect transition="in" filter="blinds(horizontal)">
                                      <p:cBhvr>
                                        <p:cTn id="27" dur="500"/>
                                        <p:tgtEl>
                                          <p:spTgt spid="6799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9938">
                                            <p:txEl>
                                              <p:pRg st="5" end="5"/>
                                            </p:txEl>
                                          </p:spTgt>
                                        </p:tgtEl>
                                        <p:attrNameLst>
                                          <p:attrName>style.visibility</p:attrName>
                                        </p:attrNameLst>
                                      </p:cBhvr>
                                      <p:to>
                                        <p:strVal val="visible"/>
                                      </p:to>
                                    </p:set>
                                    <p:animEffect transition="in" filter="blinds(horizontal)">
                                      <p:cBhvr>
                                        <p:cTn id="32" dur="500"/>
                                        <p:tgtEl>
                                          <p:spTgt spid="6799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9938">
                                            <p:txEl>
                                              <p:pRg st="6" end="6"/>
                                            </p:txEl>
                                          </p:spTgt>
                                        </p:tgtEl>
                                        <p:attrNameLst>
                                          <p:attrName>style.visibility</p:attrName>
                                        </p:attrNameLst>
                                      </p:cBhvr>
                                      <p:to>
                                        <p:strVal val="visible"/>
                                      </p:to>
                                    </p:set>
                                    <p:animEffect transition="in" filter="blinds(horizontal)">
                                      <p:cBhvr>
                                        <p:cTn id="37" dur="500"/>
                                        <p:tgtEl>
                                          <p:spTgt spid="67993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9938">
                                            <p:txEl>
                                              <p:pRg st="7" end="7"/>
                                            </p:txEl>
                                          </p:spTgt>
                                        </p:tgtEl>
                                        <p:attrNameLst>
                                          <p:attrName>style.visibility</p:attrName>
                                        </p:attrNameLst>
                                      </p:cBhvr>
                                      <p:to>
                                        <p:strVal val="visible"/>
                                      </p:to>
                                    </p:set>
                                    <p:animEffect transition="in" filter="blinds(horizontal)">
                                      <p:cBhvr>
                                        <p:cTn id="42" dur="500"/>
                                        <p:tgtEl>
                                          <p:spTgt spid="6799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8"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95950093-E606-41FE-A09E-DD695F5964E8}" type="slidenum">
              <a:rPr lang="en-US"/>
              <a:pPr>
                <a:defRPr/>
              </a:pPr>
              <a:t>4</a:t>
            </a:fld>
            <a:endParaRPr lang="en-US"/>
          </a:p>
        </p:txBody>
      </p:sp>
      <p:sp>
        <p:nvSpPr>
          <p:cNvPr id="684035" name="Rectangle 3"/>
          <p:cNvSpPr>
            <a:spLocks noGrp="1" noChangeArrowheads="1"/>
          </p:cNvSpPr>
          <p:nvPr>
            <p:ph type="body" idx="1"/>
          </p:nvPr>
        </p:nvSpPr>
        <p:spPr/>
        <p:txBody>
          <a:bodyPr lIns="90488" tIns="44450" rIns="90488" bIns="44450"/>
          <a:lstStyle/>
          <a:p>
            <a:pPr eaLnBrk="1" hangingPunct="1">
              <a:spcBef>
                <a:spcPts val="863"/>
              </a:spcBef>
            </a:pPr>
            <a:r>
              <a:rPr lang="en-US" altLang="en-US" smtClean="0"/>
              <a:t>Untrue Statement By One Party That is Published To a Third Party</a:t>
            </a:r>
          </a:p>
          <a:p>
            <a:pPr eaLnBrk="1" hangingPunct="1">
              <a:spcBef>
                <a:spcPts val="863"/>
              </a:spcBef>
            </a:pPr>
            <a:r>
              <a:rPr lang="en-US" altLang="en-US" smtClean="0"/>
              <a:t>Slander is Oral or Spoken Defamation</a:t>
            </a:r>
          </a:p>
          <a:p>
            <a:pPr eaLnBrk="1" hangingPunct="1">
              <a:spcBef>
                <a:spcPts val="863"/>
              </a:spcBef>
            </a:pPr>
            <a:r>
              <a:rPr lang="en-US" altLang="en-US" smtClean="0"/>
              <a:t>Libel is Written, and in Some States Broadcast, Defamation           </a:t>
            </a:r>
          </a:p>
        </p:txBody>
      </p:sp>
      <p:sp>
        <p:nvSpPr>
          <p:cNvPr id="684036" name="Rectangle 4"/>
          <p:cNvSpPr>
            <a:spLocks noGrp="1" noChangeArrowheads="1"/>
          </p:cNvSpPr>
          <p:nvPr>
            <p:ph type="title"/>
          </p:nvPr>
        </p:nvSpPr>
        <p:spPr/>
        <p:txBody>
          <a:bodyPr/>
          <a:lstStyle/>
          <a:p>
            <a:pPr eaLnBrk="1" hangingPunct="1">
              <a:defRPr/>
            </a:pPr>
            <a:r>
              <a:rPr lang="en-US" smtClean="0"/>
              <a:t>Defamation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4035">
                                            <p:txEl>
                                              <p:pRg st="0" end="0"/>
                                            </p:txEl>
                                          </p:spTgt>
                                        </p:tgtEl>
                                        <p:attrNameLst>
                                          <p:attrName>style.visibility</p:attrName>
                                        </p:attrNameLst>
                                      </p:cBhvr>
                                      <p:to>
                                        <p:strVal val="visible"/>
                                      </p:to>
                                    </p:set>
                                    <p:animEffect transition="in" filter="blinds(horizontal)">
                                      <p:cBhvr>
                                        <p:cTn id="7" dur="500"/>
                                        <p:tgtEl>
                                          <p:spTgt spid="68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4035">
                                            <p:txEl>
                                              <p:pRg st="1" end="1"/>
                                            </p:txEl>
                                          </p:spTgt>
                                        </p:tgtEl>
                                        <p:attrNameLst>
                                          <p:attrName>style.visibility</p:attrName>
                                        </p:attrNameLst>
                                      </p:cBhvr>
                                      <p:to>
                                        <p:strVal val="visible"/>
                                      </p:to>
                                    </p:set>
                                    <p:animEffect transition="in" filter="blinds(horizontal)">
                                      <p:cBhvr>
                                        <p:cTn id="12" dur="500"/>
                                        <p:tgtEl>
                                          <p:spTgt spid="68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4035">
                                            <p:txEl>
                                              <p:pRg st="2" end="2"/>
                                            </p:txEl>
                                          </p:spTgt>
                                        </p:tgtEl>
                                        <p:attrNameLst>
                                          <p:attrName>style.visibility</p:attrName>
                                        </p:attrNameLst>
                                      </p:cBhvr>
                                      <p:to>
                                        <p:strVal val="visible"/>
                                      </p:to>
                                    </p:set>
                                    <p:animEffect transition="in" filter="blinds(horizontal)">
                                      <p:cBhvr>
                                        <p:cTn id="17" dur="500"/>
                                        <p:tgtEl>
                                          <p:spTgt spid="68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97684D40-9809-48FF-8547-A8F1FD46B795}" type="slidenum">
              <a:rPr lang="en-US"/>
              <a:pPr>
                <a:defRPr/>
              </a:pPr>
              <a:t>5</a:t>
            </a:fld>
            <a:endParaRPr lang="en-US"/>
          </a:p>
        </p:txBody>
      </p:sp>
      <p:sp>
        <p:nvSpPr>
          <p:cNvPr id="686082" name="Rectangle 2"/>
          <p:cNvSpPr>
            <a:spLocks noGrp="1" noChangeArrowheads="1"/>
          </p:cNvSpPr>
          <p:nvPr>
            <p:ph type="body" idx="1"/>
          </p:nvPr>
        </p:nvSpPr>
        <p:spPr>
          <a:xfrm>
            <a:off x="1066800" y="1600200"/>
            <a:ext cx="7696200" cy="4876800"/>
          </a:xfrm>
        </p:spPr>
        <p:txBody>
          <a:bodyPr lIns="90488" tIns="44450" rIns="90488" bIns="44450"/>
          <a:lstStyle/>
          <a:p>
            <a:pPr eaLnBrk="1" hangingPunct="1">
              <a:spcBef>
                <a:spcPts val="863"/>
              </a:spcBef>
            </a:pPr>
            <a:r>
              <a:rPr lang="en-US" altLang="en-US" smtClean="0"/>
              <a:t>Elements</a:t>
            </a:r>
          </a:p>
          <a:p>
            <a:pPr lvl="1" eaLnBrk="1" hangingPunct="1">
              <a:spcBef>
                <a:spcPts val="863"/>
              </a:spcBef>
            </a:pPr>
            <a:r>
              <a:rPr lang="en-US" altLang="en-US" smtClean="0"/>
              <a:t>Statement about a business’ or person’s reputation or honesty that is untrue</a:t>
            </a:r>
          </a:p>
          <a:p>
            <a:pPr lvl="1" eaLnBrk="1" hangingPunct="1">
              <a:spcBef>
                <a:spcPts val="863"/>
              </a:spcBef>
            </a:pPr>
            <a:r>
              <a:rPr lang="en-US" altLang="en-US" smtClean="0"/>
              <a:t>Statement is directed at business and made with malice and intent to injure</a:t>
            </a:r>
          </a:p>
          <a:p>
            <a:pPr lvl="1" eaLnBrk="1" hangingPunct="1">
              <a:spcBef>
                <a:spcPts val="863"/>
              </a:spcBef>
            </a:pPr>
            <a:r>
              <a:rPr lang="en-US" altLang="en-US" smtClean="0"/>
              <a:t>Publication - someone heard and understood the statement</a:t>
            </a:r>
          </a:p>
          <a:p>
            <a:pPr lvl="1" eaLnBrk="1" hangingPunct="1">
              <a:spcBef>
                <a:spcPts val="863"/>
              </a:spcBef>
            </a:pPr>
            <a:r>
              <a:rPr lang="en-US" altLang="en-US" smtClean="0"/>
              <a:t>Damages - economic losses such as damage to reputation</a:t>
            </a:r>
          </a:p>
        </p:txBody>
      </p:sp>
      <p:sp>
        <p:nvSpPr>
          <p:cNvPr id="686084" name="Rectangle 4"/>
          <p:cNvSpPr>
            <a:spLocks noGrp="1" noChangeArrowheads="1"/>
          </p:cNvSpPr>
          <p:nvPr>
            <p:ph type="title"/>
          </p:nvPr>
        </p:nvSpPr>
        <p:spPr/>
        <p:txBody>
          <a:bodyPr/>
          <a:lstStyle/>
          <a:p>
            <a:pPr eaLnBrk="1" hangingPunct="1">
              <a:defRPr/>
            </a:pPr>
            <a:r>
              <a:rPr lang="en-US" smtClean="0"/>
              <a:t>Defamation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082">
                                            <p:txEl>
                                              <p:pRg st="0" end="0"/>
                                            </p:txEl>
                                          </p:spTgt>
                                        </p:tgtEl>
                                        <p:attrNameLst>
                                          <p:attrName>style.visibility</p:attrName>
                                        </p:attrNameLst>
                                      </p:cBhvr>
                                      <p:to>
                                        <p:strVal val="visible"/>
                                      </p:to>
                                    </p:set>
                                    <p:animEffect transition="in" filter="blinds(horizontal)">
                                      <p:cBhvr>
                                        <p:cTn id="7" dur="500"/>
                                        <p:tgtEl>
                                          <p:spTgt spid="68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082">
                                            <p:txEl>
                                              <p:pRg st="1" end="1"/>
                                            </p:txEl>
                                          </p:spTgt>
                                        </p:tgtEl>
                                        <p:attrNameLst>
                                          <p:attrName>style.visibility</p:attrName>
                                        </p:attrNameLst>
                                      </p:cBhvr>
                                      <p:to>
                                        <p:strVal val="visible"/>
                                      </p:to>
                                    </p:set>
                                    <p:animEffect transition="in" filter="blinds(horizontal)">
                                      <p:cBhvr>
                                        <p:cTn id="12" dur="500"/>
                                        <p:tgtEl>
                                          <p:spTgt spid="686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082">
                                            <p:txEl>
                                              <p:pRg st="2" end="2"/>
                                            </p:txEl>
                                          </p:spTgt>
                                        </p:tgtEl>
                                        <p:attrNameLst>
                                          <p:attrName>style.visibility</p:attrName>
                                        </p:attrNameLst>
                                      </p:cBhvr>
                                      <p:to>
                                        <p:strVal val="visible"/>
                                      </p:to>
                                    </p:set>
                                    <p:animEffect transition="in" filter="blinds(horizontal)">
                                      <p:cBhvr>
                                        <p:cTn id="17" dur="500"/>
                                        <p:tgtEl>
                                          <p:spTgt spid="6860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082">
                                            <p:txEl>
                                              <p:pRg st="3" end="3"/>
                                            </p:txEl>
                                          </p:spTgt>
                                        </p:tgtEl>
                                        <p:attrNameLst>
                                          <p:attrName>style.visibility</p:attrName>
                                        </p:attrNameLst>
                                      </p:cBhvr>
                                      <p:to>
                                        <p:strVal val="visible"/>
                                      </p:to>
                                    </p:set>
                                    <p:animEffect transition="in" filter="blinds(horizontal)">
                                      <p:cBhvr>
                                        <p:cTn id="22" dur="500"/>
                                        <p:tgtEl>
                                          <p:spTgt spid="6860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6082">
                                            <p:txEl>
                                              <p:pRg st="4" end="4"/>
                                            </p:txEl>
                                          </p:spTgt>
                                        </p:tgtEl>
                                        <p:attrNameLst>
                                          <p:attrName>style.visibility</p:attrName>
                                        </p:attrNameLst>
                                      </p:cBhvr>
                                      <p:to>
                                        <p:strVal val="visible"/>
                                      </p:to>
                                    </p:set>
                                    <p:animEffect transition="in" filter="blinds(horizontal)">
                                      <p:cBhvr>
                                        <p:cTn id="27" dur="500"/>
                                        <p:tgtEl>
                                          <p:spTgt spid="686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2" grpId="0"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50AC6D3A-3006-4613-9DBC-615453C35CD9}" type="slidenum">
              <a:rPr lang="en-US"/>
              <a:pPr>
                <a:defRPr/>
              </a:pPr>
              <a:t>6</a:t>
            </a:fld>
            <a:endParaRPr lang="en-US"/>
          </a:p>
        </p:txBody>
      </p:sp>
      <p:sp>
        <p:nvSpPr>
          <p:cNvPr id="688130" name="Rectangle 2"/>
          <p:cNvSpPr>
            <a:spLocks noGrp="1" noChangeArrowheads="1"/>
          </p:cNvSpPr>
          <p:nvPr>
            <p:ph type="body" idx="1"/>
          </p:nvPr>
        </p:nvSpPr>
        <p:spPr/>
        <p:txBody>
          <a:bodyPr lIns="90488" tIns="44450" rIns="90488" bIns="44450"/>
          <a:lstStyle/>
          <a:p>
            <a:pPr eaLnBrk="1" hangingPunct="1"/>
            <a:r>
              <a:rPr lang="en-US" altLang="en-US" smtClean="0"/>
              <a:t>Defenses</a:t>
            </a:r>
          </a:p>
          <a:p>
            <a:pPr lvl="1" eaLnBrk="1" hangingPunct="1"/>
            <a:r>
              <a:rPr lang="en-US" altLang="en-US" smtClean="0"/>
              <a:t>Truth is a complete defense</a:t>
            </a:r>
          </a:p>
          <a:p>
            <a:pPr lvl="1" eaLnBrk="1" hangingPunct="1"/>
            <a:r>
              <a:rPr lang="en-US" altLang="en-US" smtClean="0"/>
              <a:t>Privileged speech: three types</a:t>
            </a:r>
          </a:p>
          <a:p>
            <a:pPr lvl="2" eaLnBrk="1" hangingPunct="1"/>
            <a:r>
              <a:rPr lang="en-US" altLang="en-US" smtClean="0"/>
              <a:t>Absolute privilege</a:t>
            </a:r>
          </a:p>
          <a:p>
            <a:pPr lvl="2" eaLnBrk="1" hangingPunct="1"/>
            <a:r>
              <a:rPr lang="en-US" altLang="en-US" smtClean="0"/>
              <a:t>Opinion privilege</a:t>
            </a:r>
          </a:p>
          <a:p>
            <a:pPr lvl="2" eaLnBrk="1" hangingPunct="1"/>
            <a:r>
              <a:rPr lang="en-US" altLang="en-US" smtClean="0"/>
              <a:t>Qualified privilege</a:t>
            </a:r>
          </a:p>
          <a:p>
            <a:pPr lvl="2" eaLnBrk="1" hangingPunct="1"/>
            <a:endParaRPr lang="en-US" altLang="en-US" sz="3600" smtClean="0"/>
          </a:p>
        </p:txBody>
      </p:sp>
      <p:sp>
        <p:nvSpPr>
          <p:cNvPr id="688132" name="Rectangle 4"/>
          <p:cNvSpPr>
            <a:spLocks noGrp="1" noChangeArrowheads="1"/>
          </p:cNvSpPr>
          <p:nvPr>
            <p:ph type="title"/>
          </p:nvPr>
        </p:nvSpPr>
        <p:spPr/>
        <p:txBody>
          <a:bodyPr/>
          <a:lstStyle/>
          <a:p>
            <a:pPr eaLnBrk="1" hangingPunct="1">
              <a:defRPr/>
            </a:pPr>
            <a:r>
              <a:rPr lang="en-US" smtClean="0"/>
              <a:t>Defamation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8130">
                                            <p:txEl>
                                              <p:pRg st="0" end="0"/>
                                            </p:txEl>
                                          </p:spTgt>
                                        </p:tgtEl>
                                        <p:attrNameLst>
                                          <p:attrName>style.visibility</p:attrName>
                                        </p:attrNameLst>
                                      </p:cBhvr>
                                      <p:to>
                                        <p:strVal val="visible"/>
                                      </p:to>
                                    </p:set>
                                    <p:animEffect transition="in" filter="blinds(horizontal)">
                                      <p:cBhvr>
                                        <p:cTn id="7" dur="500"/>
                                        <p:tgtEl>
                                          <p:spTgt spid="688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8130">
                                            <p:txEl>
                                              <p:pRg st="1" end="1"/>
                                            </p:txEl>
                                          </p:spTgt>
                                        </p:tgtEl>
                                        <p:attrNameLst>
                                          <p:attrName>style.visibility</p:attrName>
                                        </p:attrNameLst>
                                      </p:cBhvr>
                                      <p:to>
                                        <p:strVal val="visible"/>
                                      </p:to>
                                    </p:set>
                                    <p:animEffect transition="in" filter="blinds(horizontal)">
                                      <p:cBhvr>
                                        <p:cTn id="12" dur="500"/>
                                        <p:tgtEl>
                                          <p:spTgt spid="6881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8130">
                                            <p:txEl>
                                              <p:pRg st="2" end="2"/>
                                            </p:txEl>
                                          </p:spTgt>
                                        </p:tgtEl>
                                        <p:attrNameLst>
                                          <p:attrName>style.visibility</p:attrName>
                                        </p:attrNameLst>
                                      </p:cBhvr>
                                      <p:to>
                                        <p:strVal val="visible"/>
                                      </p:to>
                                    </p:set>
                                    <p:animEffect transition="in" filter="blinds(horizontal)">
                                      <p:cBhvr>
                                        <p:cTn id="17" dur="500"/>
                                        <p:tgtEl>
                                          <p:spTgt spid="688130">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88130">
                                            <p:txEl>
                                              <p:pRg st="3" end="3"/>
                                            </p:txEl>
                                          </p:spTgt>
                                        </p:tgtEl>
                                        <p:attrNameLst>
                                          <p:attrName>style.visibility</p:attrName>
                                        </p:attrNameLst>
                                      </p:cBhvr>
                                      <p:to>
                                        <p:strVal val="visible"/>
                                      </p:to>
                                    </p:set>
                                    <p:animEffect transition="in" filter="blinds(horizontal)">
                                      <p:cBhvr>
                                        <p:cTn id="20" dur="500"/>
                                        <p:tgtEl>
                                          <p:spTgt spid="688130">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88130">
                                            <p:txEl>
                                              <p:pRg st="4" end="4"/>
                                            </p:txEl>
                                          </p:spTgt>
                                        </p:tgtEl>
                                        <p:attrNameLst>
                                          <p:attrName>style.visibility</p:attrName>
                                        </p:attrNameLst>
                                      </p:cBhvr>
                                      <p:to>
                                        <p:strVal val="visible"/>
                                      </p:to>
                                    </p:set>
                                    <p:animEffect transition="in" filter="blinds(horizontal)">
                                      <p:cBhvr>
                                        <p:cTn id="23" dur="500"/>
                                        <p:tgtEl>
                                          <p:spTgt spid="688130">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88130">
                                            <p:txEl>
                                              <p:pRg st="5" end="5"/>
                                            </p:txEl>
                                          </p:spTgt>
                                        </p:tgtEl>
                                        <p:attrNameLst>
                                          <p:attrName>style.visibility</p:attrName>
                                        </p:attrNameLst>
                                      </p:cBhvr>
                                      <p:to>
                                        <p:strVal val="visible"/>
                                      </p:to>
                                    </p:set>
                                    <p:animEffect transition="in" filter="blinds(horizontal)">
                                      <p:cBhvr>
                                        <p:cTn id="26" dur="500"/>
                                        <p:tgtEl>
                                          <p:spTgt spid="6881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0"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6DC656AF-7CFC-4D93-8D2D-E8B6B247990E}" type="slidenum">
              <a:rPr lang="en-US"/>
              <a:pPr>
                <a:defRPr/>
              </a:pPr>
              <a:t>7</a:t>
            </a:fld>
            <a:endParaRPr lang="en-US"/>
          </a:p>
        </p:txBody>
      </p:sp>
      <p:sp>
        <p:nvSpPr>
          <p:cNvPr id="735234" name="Rectangle 2"/>
          <p:cNvSpPr>
            <a:spLocks noGrp="1" noChangeArrowheads="1"/>
          </p:cNvSpPr>
          <p:nvPr>
            <p:ph type="title"/>
          </p:nvPr>
        </p:nvSpPr>
        <p:spPr/>
        <p:txBody>
          <a:bodyPr/>
          <a:lstStyle/>
          <a:p>
            <a:pPr eaLnBrk="1" hangingPunct="1">
              <a:defRPr/>
            </a:pPr>
            <a:r>
              <a:rPr lang="en-US" smtClean="0"/>
              <a:t>Defense of Privilege</a:t>
            </a:r>
          </a:p>
        </p:txBody>
      </p:sp>
      <p:sp>
        <p:nvSpPr>
          <p:cNvPr id="735235" name="Rectangle 3"/>
          <p:cNvSpPr>
            <a:spLocks noGrp="1" noChangeArrowheads="1"/>
          </p:cNvSpPr>
          <p:nvPr>
            <p:ph type="body" idx="1"/>
          </p:nvPr>
        </p:nvSpPr>
        <p:spPr>
          <a:xfrm>
            <a:off x="1066800" y="1676400"/>
            <a:ext cx="7620000" cy="4449763"/>
          </a:xfrm>
        </p:spPr>
        <p:txBody>
          <a:bodyPr/>
          <a:lstStyle/>
          <a:p>
            <a:pPr eaLnBrk="1" hangingPunct="1">
              <a:spcBef>
                <a:spcPts val="863"/>
              </a:spcBef>
            </a:pPr>
            <a:r>
              <a:rPr lang="en-US" altLang="en-US" sz="2800" b="1" smtClean="0"/>
              <a:t>Absolute</a:t>
            </a:r>
            <a:r>
              <a:rPr lang="en-US" altLang="en-US" sz="2800" smtClean="0"/>
              <a:t>:  Testimony under oath and legislative debate (so long as related to the matter at hand)</a:t>
            </a:r>
          </a:p>
          <a:p>
            <a:pPr eaLnBrk="1" hangingPunct="1">
              <a:spcBef>
                <a:spcPts val="863"/>
              </a:spcBef>
            </a:pPr>
            <a:r>
              <a:rPr lang="en-US" altLang="en-US" sz="2800" b="1" smtClean="0"/>
              <a:t>Opinion</a:t>
            </a:r>
            <a:r>
              <a:rPr lang="en-US" altLang="en-US" sz="2800" smtClean="0"/>
              <a:t>:  Analysis and op-ed articles; choice of words and thoughts on conduct or actions (calling someone a “deadbeat” who has, in fact, not paid his bills) are not defamation and enjoy First Amendment protection</a:t>
            </a:r>
          </a:p>
          <a:p>
            <a:pPr eaLnBrk="1" hangingPunct="1">
              <a:spcBef>
                <a:spcPts val="863"/>
              </a:spcBef>
            </a:pPr>
            <a:r>
              <a:rPr lang="en-US" altLang="en-US" sz="2800" b="1" smtClean="0"/>
              <a:t>Qualified</a:t>
            </a:r>
            <a:r>
              <a:rPr lang="en-US" altLang="en-US" sz="2800" smtClean="0"/>
              <a:t>:  Media (so long as item published without malice, which is knowing information is false or with reckless disregard for whether it is true or false)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blinds(horizontal)">
                                      <p:cBhvr>
                                        <p:cTn id="7" dur="500"/>
                                        <p:tgtEl>
                                          <p:spTgt spid="73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blinds(horizontal)">
                                      <p:cBhvr>
                                        <p:cTn id="12" dur="500"/>
                                        <p:tgtEl>
                                          <p:spTgt spid="73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17" dur="500"/>
                                        <p:tgtEl>
                                          <p:spTgt spid="735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9-</a:t>
            </a:r>
            <a:fld id="{6188640A-66D4-4F00-B0BE-340BAF4619B5}" type="slidenum">
              <a:rPr lang="en-US"/>
              <a:pPr>
                <a:defRPr/>
              </a:pPr>
              <a:t>8</a:t>
            </a:fld>
            <a:endParaRPr lang="en-US"/>
          </a:p>
        </p:txBody>
      </p:sp>
      <p:sp>
        <p:nvSpPr>
          <p:cNvPr id="710659" name="Rectangle 3"/>
          <p:cNvSpPr>
            <a:spLocks noGrp="1" noChangeArrowheads="1"/>
          </p:cNvSpPr>
          <p:nvPr>
            <p:ph type="body" idx="1"/>
          </p:nvPr>
        </p:nvSpPr>
        <p:spPr/>
        <p:txBody>
          <a:bodyPr lIns="90488" tIns="44450" rIns="90488" bIns="44450"/>
          <a:lstStyle/>
          <a:p>
            <a:pPr eaLnBrk="1" hangingPunct="1"/>
            <a:r>
              <a:rPr lang="en-US" altLang="en-US" b="1" smtClean="0"/>
              <a:t>Manager’s Desk:  </a:t>
            </a:r>
            <a:r>
              <a:rPr lang="en-US" altLang="en-US" b="1" i="1" smtClean="0"/>
              <a:t>Randi W. v. Muroc Joint Unified School District</a:t>
            </a:r>
            <a:r>
              <a:rPr lang="en-US" altLang="en-US" i="1" smtClean="0"/>
              <a:t> </a:t>
            </a:r>
            <a:r>
              <a:rPr lang="en-US" altLang="en-US" b="1" smtClean="0"/>
              <a:t>(1997)</a:t>
            </a:r>
            <a:endParaRPr lang="en-US" altLang="en-US" b="1" i="1" smtClean="0"/>
          </a:p>
          <a:p>
            <a:pPr lvl="1" eaLnBrk="1" hangingPunct="1"/>
            <a:r>
              <a:rPr lang="en-US" altLang="en-US" smtClean="0"/>
              <a:t>What concerns are raised about imposing liability on those who provide letters of recommendation?</a:t>
            </a:r>
          </a:p>
          <a:p>
            <a:pPr lvl="1" eaLnBrk="1" hangingPunct="1"/>
            <a:r>
              <a:rPr lang="en-US" altLang="en-US" smtClean="0"/>
              <a:t>What was the proximate cause of Randi W’s injury?</a:t>
            </a:r>
          </a:p>
        </p:txBody>
      </p:sp>
      <p:sp>
        <p:nvSpPr>
          <p:cNvPr id="710660" name="Rectangle 4"/>
          <p:cNvSpPr>
            <a:spLocks noGrp="1" noChangeArrowheads="1"/>
          </p:cNvSpPr>
          <p:nvPr>
            <p:ph type="title"/>
          </p:nvPr>
        </p:nvSpPr>
        <p:spPr/>
        <p:txBody>
          <a:bodyPr/>
          <a:lstStyle/>
          <a:p>
            <a:pPr eaLnBrk="1" hangingPunct="1">
              <a:defRPr/>
            </a:pPr>
            <a:r>
              <a:rPr lang="en-US" dirty="0" smtClean="0"/>
              <a:t>Defamation &amp; Privilege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linds(horizontal)">
                                      <p:cBhvr>
                                        <p:cTn id="7" dur="500"/>
                                        <p:tgtEl>
                                          <p:spTgt spid="71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0659">
                                            <p:txEl>
                                              <p:pRg st="1" end="1"/>
                                            </p:txEl>
                                          </p:spTgt>
                                        </p:tgtEl>
                                        <p:attrNameLst>
                                          <p:attrName>style.visibility</p:attrName>
                                        </p:attrNameLst>
                                      </p:cBhvr>
                                      <p:to>
                                        <p:strVal val="visible"/>
                                      </p:to>
                                    </p:set>
                                    <p:animEffect transition="in" filter="blinds(horizontal)">
                                      <p:cBhvr>
                                        <p:cTn id="12" dur="500"/>
                                        <p:tgtEl>
                                          <p:spTgt spid="71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animEffect transition="in" filter="blinds(horizontal)">
                                      <p:cBhvr>
                                        <p:cTn id="17" dur="500"/>
                                        <p:tgtEl>
                                          <p:spTgt spid="71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build="p" bldLvl="3"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spDef>
    <a:ln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TotalTime>
  <Words>1248</Words>
  <Application>Microsoft Office PowerPoint</Application>
  <PresentationFormat>On-screen Show (4:3)</PresentationFormat>
  <Paragraphs>229</Paragraphs>
  <Slides>31</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Marlett</vt:lpstr>
      <vt:lpstr>Times New Roman</vt:lpstr>
      <vt:lpstr>Times New Roman MT Extra Bold</vt:lpstr>
      <vt:lpstr>Default Design</vt:lpstr>
      <vt:lpstr>PowerPoint Presentation</vt:lpstr>
      <vt:lpstr>What Is a Tort?</vt:lpstr>
      <vt:lpstr>Torts vs. Crimes</vt:lpstr>
      <vt:lpstr>Types of Torts</vt:lpstr>
      <vt:lpstr>Defamation</vt:lpstr>
      <vt:lpstr>Defamation</vt:lpstr>
      <vt:lpstr>Defamation</vt:lpstr>
      <vt:lpstr>Defense of Privilege</vt:lpstr>
      <vt:lpstr>Defamation &amp; Privilege</vt:lpstr>
      <vt:lpstr>Randi W Case: Employment History</vt:lpstr>
      <vt:lpstr>Defamation</vt:lpstr>
      <vt:lpstr>Contract Interference</vt:lpstr>
      <vt:lpstr>Contract Interference</vt:lpstr>
      <vt:lpstr>Contract Interference</vt:lpstr>
      <vt:lpstr>False Imprisonment</vt:lpstr>
      <vt:lpstr>Intentional Infliction of Emotional Distress</vt:lpstr>
      <vt:lpstr>Invasion of Privacy</vt:lpstr>
      <vt:lpstr>Appropriation</vt:lpstr>
      <vt:lpstr>Appropriation</vt:lpstr>
      <vt:lpstr>Negligence</vt:lpstr>
      <vt:lpstr>Negligence</vt:lpstr>
      <vt:lpstr>Negligence</vt:lpstr>
      <vt:lpstr>Premises Liability Tips</vt:lpstr>
      <vt:lpstr>Premises Liability Tips</vt:lpstr>
      <vt:lpstr>Negligence</vt:lpstr>
      <vt:lpstr>Negligence</vt:lpstr>
      <vt:lpstr>Negligence</vt:lpstr>
      <vt:lpstr>Defenses to Negligence</vt:lpstr>
      <vt:lpstr>Defenses to Negligence</vt:lpstr>
      <vt:lpstr>Tort Reform</vt:lpstr>
      <vt:lpstr>Strict Liability</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208</cp:revision>
  <dcterms:created xsi:type="dcterms:W3CDTF">2005-02-05T01:05:54Z</dcterms:created>
  <dcterms:modified xsi:type="dcterms:W3CDTF">2015-08-07T18:47:52Z</dcterms:modified>
</cp:coreProperties>
</file>