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Times New Roman"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Times New Roman"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Times New Roman"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Times New Roman" charset="0"/>
        <a:ea typeface="ＭＳ Ｐゴシック" charset="0"/>
        <a:cs typeface="+mn-cs"/>
      </a:defRPr>
    </a:lvl5pPr>
    <a:lvl6pPr marL="2286000" algn="l" defTabSz="457200" rtl="0" eaLnBrk="1" latinLnBrk="0" hangingPunct="1">
      <a:defRPr kern="1200">
        <a:solidFill>
          <a:schemeClr val="tx1"/>
        </a:solidFill>
        <a:latin typeface="Times New Roman" charset="0"/>
        <a:ea typeface="ＭＳ Ｐゴシック" charset="0"/>
        <a:cs typeface="+mn-cs"/>
      </a:defRPr>
    </a:lvl6pPr>
    <a:lvl7pPr marL="2743200" algn="l" defTabSz="457200" rtl="0" eaLnBrk="1" latinLnBrk="0" hangingPunct="1">
      <a:defRPr kern="1200">
        <a:solidFill>
          <a:schemeClr val="tx1"/>
        </a:solidFill>
        <a:latin typeface="Times New Roman" charset="0"/>
        <a:ea typeface="ＭＳ Ｐゴシック" charset="0"/>
        <a:cs typeface="+mn-cs"/>
      </a:defRPr>
    </a:lvl7pPr>
    <a:lvl8pPr marL="3200400" algn="l" defTabSz="457200" rtl="0" eaLnBrk="1" latinLnBrk="0" hangingPunct="1">
      <a:defRPr kern="1200">
        <a:solidFill>
          <a:schemeClr val="tx1"/>
        </a:solidFill>
        <a:latin typeface="Times New Roman" charset="0"/>
        <a:ea typeface="ＭＳ Ｐゴシック" charset="0"/>
        <a:cs typeface="+mn-cs"/>
      </a:defRPr>
    </a:lvl8pPr>
    <a:lvl9pPr marL="3657600" algn="l" defTabSz="457200" rtl="0" eaLnBrk="1" latinLnBrk="0" hangingPunct="1">
      <a:defRPr kern="1200">
        <a:solidFill>
          <a:schemeClr val="tx1"/>
        </a:solidFill>
        <a:latin typeface="Times New Roman"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139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342788-DF45-4749-88E0-08B63D87311E}" type="datetimeFigureOut">
              <a:rPr lang="en-US" smtClean="0"/>
              <a:t>9/30/15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D18F4E-E46D-B049-9E3B-D13F8BBABC36}" type="slidenum">
              <a:rPr lang="en-US" smtClean="0"/>
              <a:t>‹#›</a:t>
            </a:fld>
            <a:endParaRPr lang="en-US"/>
          </a:p>
        </p:txBody>
      </p:sp>
    </p:spTree>
    <p:extLst>
      <p:ext uri="{BB962C8B-B14F-4D97-AF65-F5344CB8AC3E}">
        <p14:creationId xmlns:p14="http://schemas.microsoft.com/office/powerpoint/2010/main" val="62762818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Kazakhstan, formerly a republic in the Soviet Union, became a sovereign nation in 1991 and has vast oil and gas reserves, which are the property of the Kazakh government. </a:t>
            </a:r>
          </a:p>
          <a:p>
            <a:r>
              <a:rPr lang="en-US" dirty="0" smtClean="0"/>
              <a:t>Kazakh officials had the opportunity to sell oil and gas rights to companies from around the world. James H. </a:t>
            </a:r>
            <a:r>
              <a:rPr lang="en-US" dirty="0" err="1" smtClean="0"/>
              <a:t>Giffen</a:t>
            </a:r>
            <a:r>
              <a:rPr lang="en-US" dirty="0" smtClean="0"/>
              <a:t> was the principal shareholder in Mercator Corporation, a New York Company.</a:t>
            </a:r>
            <a:endParaRPr lang="en-US" dirty="0"/>
          </a:p>
        </p:txBody>
      </p:sp>
      <p:sp>
        <p:nvSpPr>
          <p:cNvPr id="4" name="Slide Number Placeholder 3"/>
          <p:cNvSpPr>
            <a:spLocks noGrp="1"/>
          </p:cNvSpPr>
          <p:nvPr>
            <p:ph type="sldNum" sz="quarter" idx="10"/>
          </p:nvPr>
        </p:nvSpPr>
        <p:spPr/>
        <p:txBody>
          <a:bodyPr/>
          <a:lstStyle/>
          <a:p>
            <a:fld id="{86D18F4E-E46D-B049-9E3B-D13F8BBABC36}" type="slidenum">
              <a:rPr lang="en-US" smtClean="0"/>
              <a:t>2</a:t>
            </a:fld>
            <a:endParaRPr lang="en-US"/>
          </a:p>
        </p:txBody>
      </p:sp>
    </p:spTree>
    <p:extLst>
      <p:ext uri="{BB962C8B-B14F-4D97-AF65-F5344CB8AC3E}">
        <p14:creationId xmlns:p14="http://schemas.microsoft.com/office/powerpoint/2010/main" val="3767957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Between 1995 and 1999, </a:t>
            </a:r>
            <a:r>
              <a:rPr lang="en-US" dirty="0" err="1" smtClean="0"/>
              <a:t>Giffen</a:t>
            </a:r>
            <a:r>
              <a:rPr lang="en-US" dirty="0" smtClean="0"/>
              <a:t> was alleged to have made million in payments to </a:t>
            </a:r>
            <a:r>
              <a:rPr lang="en-US" dirty="0" err="1" smtClean="0"/>
              <a:t>Nurlan</a:t>
            </a:r>
            <a:r>
              <a:rPr lang="en-US" dirty="0" smtClean="0"/>
              <a:t> </a:t>
            </a:r>
            <a:r>
              <a:rPr lang="en-US" dirty="0" err="1" smtClean="0"/>
              <a:t>Balgimaev</a:t>
            </a:r>
            <a:r>
              <a:rPr lang="en-US" dirty="0" smtClean="0"/>
              <a:t>, the former Prime Minister and Oil Minister of the Republic of Kazakhstan, and </a:t>
            </a:r>
            <a:r>
              <a:rPr lang="en-US" dirty="0" err="1" smtClean="0"/>
              <a:t>Nursultan</a:t>
            </a:r>
            <a:r>
              <a:rPr lang="en-US" dirty="0" smtClean="0"/>
              <a:t> </a:t>
            </a:r>
            <a:r>
              <a:rPr lang="en-US" dirty="0" err="1" smtClean="0"/>
              <a:t>Nazarbaev</a:t>
            </a:r>
            <a:r>
              <a:rPr lang="en-US" dirty="0" smtClean="0"/>
              <a:t>, the President of Kazakhstan, in violation of the FCPA.</a:t>
            </a:r>
          </a:p>
          <a:p>
            <a:r>
              <a:rPr lang="en-US" dirty="0" err="1" smtClean="0"/>
              <a:t>Giffen</a:t>
            </a:r>
            <a:r>
              <a:rPr lang="en-US" dirty="0" smtClean="0"/>
              <a:t> moved to have the charges dismissed because he had been named, on August 1, 1995, a Counselor to the President of Kazakhstan. The Counselor position was a semiofficial title and </a:t>
            </a:r>
            <a:r>
              <a:rPr lang="en-US" dirty="0" err="1" smtClean="0"/>
              <a:t>Giffen</a:t>
            </a:r>
            <a:r>
              <a:rPr lang="en-US" dirty="0" smtClean="0"/>
              <a:t> advised the officials on oil and gas deals. Indeed, </a:t>
            </a:r>
            <a:r>
              <a:rPr lang="en-US" dirty="0" err="1" smtClean="0"/>
              <a:t>Giffen’s</a:t>
            </a:r>
            <a:r>
              <a:rPr lang="en-US" dirty="0" smtClean="0"/>
              <a:t> advice tended to favor contracts with Mercator. </a:t>
            </a:r>
          </a:p>
          <a:p>
            <a:endParaRPr lang="en-US" dirty="0"/>
          </a:p>
        </p:txBody>
      </p:sp>
      <p:sp>
        <p:nvSpPr>
          <p:cNvPr id="4" name="Slide Number Placeholder 3"/>
          <p:cNvSpPr>
            <a:spLocks noGrp="1"/>
          </p:cNvSpPr>
          <p:nvPr>
            <p:ph type="sldNum" sz="quarter" idx="10"/>
          </p:nvPr>
        </p:nvSpPr>
        <p:spPr/>
        <p:txBody>
          <a:bodyPr/>
          <a:lstStyle/>
          <a:p>
            <a:fld id="{86D18F4E-E46D-B049-9E3B-D13F8BBABC36}" type="slidenum">
              <a:rPr lang="en-US" smtClean="0"/>
              <a:t>3</a:t>
            </a:fld>
            <a:endParaRPr lang="en-US"/>
          </a:p>
        </p:txBody>
      </p:sp>
    </p:spTree>
    <p:extLst>
      <p:ext uri="{BB962C8B-B14F-4D97-AF65-F5344CB8AC3E}">
        <p14:creationId xmlns:p14="http://schemas.microsoft.com/office/powerpoint/2010/main" val="1768935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Giffen</a:t>
            </a:r>
            <a:r>
              <a:rPr lang="en-US" dirty="0" smtClean="0"/>
              <a:t> argued that he was a government official in Kazakhstan and thereby immune from prosecution under the act of state doctrine and, that, as a public official of the Kazakh government he was immune from prosecution.</a:t>
            </a:r>
            <a:endParaRPr lang="en-US" dirty="0"/>
          </a:p>
        </p:txBody>
      </p:sp>
      <p:sp>
        <p:nvSpPr>
          <p:cNvPr id="4" name="Slide Number Placeholder 3"/>
          <p:cNvSpPr>
            <a:spLocks noGrp="1"/>
          </p:cNvSpPr>
          <p:nvPr>
            <p:ph type="sldNum" sz="quarter" idx="10"/>
          </p:nvPr>
        </p:nvSpPr>
        <p:spPr/>
        <p:txBody>
          <a:bodyPr/>
          <a:lstStyle/>
          <a:p>
            <a:fld id="{86D18F4E-E46D-B049-9E3B-D13F8BBABC36}" type="slidenum">
              <a:rPr lang="en-US" smtClean="0"/>
              <a:t>4</a:t>
            </a:fld>
            <a:endParaRPr lang="en-US"/>
          </a:p>
        </p:txBody>
      </p:sp>
    </p:spTree>
    <p:extLst>
      <p:ext uri="{BB962C8B-B14F-4D97-AF65-F5344CB8AC3E}">
        <p14:creationId xmlns:p14="http://schemas.microsoft.com/office/powerpoint/2010/main" val="1219966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FCPA makes it illegal for an individual or company in the United States to make illicit payments to a foreign official to cause that foreign official to assist in obtaining or retaining business for the </a:t>
            </a:r>
            <a:r>
              <a:rPr lang="en-US" dirty="0" err="1" smtClean="0"/>
              <a:t>payor</a:t>
            </a:r>
            <a:endParaRPr lang="en-US" dirty="0" smtClean="0"/>
          </a:p>
          <a:p>
            <a:r>
              <a:rPr lang="en-US" dirty="0" smtClean="0"/>
              <a:t>an exception exists for “facilitating” payments to “expedite or to secure the performance of a routine governmental action by a foreign official, political party, or party official. The term “routine governmental action,” however, does not extend to decisions by a foreign official to award new business or continue business with a particular contractor.</a:t>
            </a:r>
          </a:p>
          <a:p>
            <a:r>
              <a:rPr lang="en-US" dirty="0" err="1" smtClean="0"/>
              <a:t>Giffen</a:t>
            </a:r>
            <a:r>
              <a:rPr lang="en-US" dirty="0" smtClean="0"/>
              <a:t> does not argue that the million was a “facilitating” payment. Nor could the alleged payments be characterized as “facilitating” a routine governmental action because, as alleged in the indictment, they were primarily intended to influence the senior Kazakh officials to award new business to Mercator.</a:t>
            </a:r>
          </a:p>
          <a:p>
            <a:endParaRPr lang="en-US" dirty="0"/>
          </a:p>
        </p:txBody>
      </p:sp>
      <p:sp>
        <p:nvSpPr>
          <p:cNvPr id="4" name="Slide Number Placeholder 3"/>
          <p:cNvSpPr>
            <a:spLocks noGrp="1"/>
          </p:cNvSpPr>
          <p:nvPr>
            <p:ph type="sldNum" sz="quarter" idx="10"/>
          </p:nvPr>
        </p:nvSpPr>
        <p:spPr/>
        <p:txBody>
          <a:bodyPr/>
          <a:lstStyle/>
          <a:p>
            <a:fld id="{86D18F4E-E46D-B049-9E3B-D13F8BBABC36}" type="slidenum">
              <a:rPr lang="en-US" smtClean="0"/>
              <a:t>6</a:t>
            </a:fld>
            <a:endParaRPr lang="en-US"/>
          </a:p>
        </p:txBody>
      </p:sp>
    </p:spTree>
    <p:extLst>
      <p:ext uri="{BB962C8B-B14F-4D97-AF65-F5344CB8AC3E}">
        <p14:creationId xmlns:p14="http://schemas.microsoft.com/office/powerpoint/2010/main" val="2551770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precludes the courts of this country from inquiring into the validity of the Public acts a recognized foreign sovereign power committed within its own territory.’”</a:t>
            </a:r>
            <a:endParaRPr lang="en-US" dirty="0"/>
          </a:p>
        </p:txBody>
      </p:sp>
      <p:sp>
        <p:nvSpPr>
          <p:cNvPr id="4" name="Slide Number Placeholder 3"/>
          <p:cNvSpPr>
            <a:spLocks noGrp="1"/>
          </p:cNvSpPr>
          <p:nvPr>
            <p:ph type="sldNum" sz="quarter" idx="10"/>
          </p:nvPr>
        </p:nvSpPr>
        <p:spPr/>
        <p:txBody>
          <a:bodyPr/>
          <a:lstStyle/>
          <a:p>
            <a:fld id="{86D18F4E-E46D-B049-9E3B-D13F8BBABC36}" type="slidenum">
              <a:rPr lang="en-US" smtClean="0"/>
              <a:t>7</a:t>
            </a:fld>
            <a:endParaRPr lang="en-US"/>
          </a:p>
        </p:txBody>
      </p:sp>
    </p:spTree>
    <p:extLst>
      <p:ext uri="{BB962C8B-B14F-4D97-AF65-F5344CB8AC3E}">
        <p14:creationId xmlns:p14="http://schemas.microsoft.com/office/powerpoint/2010/main" val="893766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053" name="Group 5"/>
          <p:cNvGrpSpPr>
            <a:grpSpLocks/>
          </p:cNvGrpSpPr>
          <p:nvPr/>
        </p:nvGrpSpPr>
        <p:grpSpPr bwMode="auto">
          <a:xfrm>
            <a:off x="0" y="228600"/>
            <a:ext cx="9144000" cy="6627813"/>
            <a:chOff x="0" y="144"/>
            <a:chExt cx="5760" cy="4175"/>
          </a:xfrm>
        </p:grpSpPr>
        <p:pic>
          <p:nvPicPr>
            <p:cNvPr id="205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63"/>
              <a:ext cx="5760" cy="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051" name="Rectangle 3"/>
            <p:cNvSpPr>
              <a:spLocks noChangeArrowheads="1"/>
            </p:cNvSpPr>
            <p:nvPr/>
          </p:nvSpPr>
          <p:spPr bwMode="auto">
            <a:xfrm>
              <a:off x="192" y="144"/>
              <a:ext cx="144" cy="4175"/>
            </a:xfrm>
            <a:prstGeom prst="rect">
              <a:avLst/>
            </a:pr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52" name="Rectangle 4"/>
            <p:cNvSpPr>
              <a:spLocks noChangeArrowheads="1"/>
            </p:cNvSpPr>
            <p:nvPr/>
          </p:nvSpPr>
          <p:spPr bwMode="auto">
            <a:xfrm>
              <a:off x="0" y="2064"/>
              <a:ext cx="2928" cy="144"/>
            </a:xfrm>
            <a:prstGeom prst="rect">
              <a:avLst/>
            </a:prstGeom>
            <a:solidFill>
              <a:schemeClr va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2054" name="Rectangle 6"/>
          <p:cNvSpPr>
            <a:spLocks noGrp="1" noChangeArrowheads="1"/>
          </p:cNvSpPr>
          <p:nvPr>
            <p:ph type="ctrTitle" sz="quarter"/>
          </p:nvPr>
        </p:nvSpPr>
        <p:spPr>
          <a:xfrm>
            <a:off x="762000" y="1371600"/>
            <a:ext cx="7772400" cy="1143000"/>
          </a:xfrm>
        </p:spPr>
        <p:txBody>
          <a:bodyPr anchor="b"/>
          <a:lstStyle>
            <a:lvl1pPr>
              <a:defRPr/>
            </a:lvl1pPr>
          </a:lstStyle>
          <a:p>
            <a:pPr lvl="0"/>
            <a:r>
              <a:rPr lang="en-US" noProof="0" smtClean="0"/>
              <a:t>Click to edit Master title style</a:t>
            </a:r>
          </a:p>
        </p:txBody>
      </p:sp>
      <p:sp>
        <p:nvSpPr>
          <p:cNvPr id="2055" name="Rectangle 7"/>
          <p:cNvSpPr>
            <a:spLocks noGrp="1" noChangeArrowheads="1"/>
          </p:cNvSpPr>
          <p:nvPr>
            <p:ph type="subTitle" sz="quarter" idx="1"/>
          </p:nvPr>
        </p:nvSpPr>
        <p:spPr>
          <a:xfrm>
            <a:off x="1371600" y="4419600"/>
            <a:ext cx="6400800" cy="1752600"/>
          </a:xfrm>
        </p:spPr>
        <p:txBody>
          <a:bodyPr/>
          <a:lstStyle>
            <a:lvl1pPr marL="0" indent="0" algn="ctr">
              <a:buFontTx/>
              <a:buNone/>
              <a:defRPr/>
            </a:lvl1pPr>
          </a:lstStyle>
          <a:p>
            <a:pPr lvl="0"/>
            <a:r>
              <a:rPr lang="en-US" noProof="0" smtClean="0"/>
              <a:t>Click to edit Master subtitle style</a:t>
            </a:r>
          </a:p>
        </p:txBody>
      </p:sp>
      <p:sp>
        <p:nvSpPr>
          <p:cNvPr id="2056" name="Rectangle 8"/>
          <p:cNvSpPr>
            <a:spLocks noGrp="1" noChangeArrowheads="1"/>
          </p:cNvSpPr>
          <p:nvPr>
            <p:ph type="dt" sz="quarter" idx="2"/>
          </p:nvPr>
        </p:nvSpPr>
        <p:spPr/>
        <p:txBody>
          <a:bodyPr/>
          <a:lstStyle>
            <a:lvl1pPr>
              <a:defRPr>
                <a:solidFill>
                  <a:schemeClr val="tx1"/>
                </a:solidFill>
              </a:defRPr>
            </a:lvl1pPr>
          </a:lstStyle>
          <a:p>
            <a:endParaRPr lang="en-US"/>
          </a:p>
        </p:txBody>
      </p:sp>
      <p:sp>
        <p:nvSpPr>
          <p:cNvPr id="2057" name="Rectangle 9"/>
          <p:cNvSpPr>
            <a:spLocks noGrp="1" noChangeArrowheads="1"/>
          </p:cNvSpPr>
          <p:nvPr>
            <p:ph type="ftr" sz="quarter" idx="3"/>
          </p:nvPr>
        </p:nvSpPr>
        <p:spPr/>
        <p:txBody>
          <a:bodyPr/>
          <a:lstStyle>
            <a:lvl1pPr>
              <a:defRPr>
                <a:solidFill>
                  <a:schemeClr val="tx1"/>
                </a:solidFill>
              </a:defRPr>
            </a:lvl1pPr>
          </a:lstStyle>
          <a:p>
            <a:endParaRPr lang="en-US"/>
          </a:p>
        </p:txBody>
      </p:sp>
      <p:sp>
        <p:nvSpPr>
          <p:cNvPr id="2058" name="Rectangle 10"/>
          <p:cNvSpPr>
            <a:spLocks noGrp="1" noChangeArrowheads="1"/>
          </p:cNvSpPr>
          <p:nvPr>
            <p:ph type="sldNum" sz="quarter" idx="4"/>
          </p:nvPr>
        </p:nvSpPr>
        <p:spPr/>
        <p:txBody>
          <a:bodyPr/>
          <a:lstStyle>
            <a:lvl1pPr>
              <a:defRPr>
                <a:solidFill>
                  <a:schemeClr val="tx1"/>
                </a:solidFill>
              </a:defRPr>
            </a:lvl1pPr>
          </a:lstStyle>
          <a:p>
            <a:fld id="{8E825397-D793-8F43-BFCD-7AFDFBCC7DB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00F8AFD-D5A8-0143-89D8-D8776BF4C985}" type="slidenum">
              <a:rPr lang="en-US"/>
              <a:pPr/>
              <a:t>‹#›</a:t>
            </a:fld>
            <a:endParaRPr lang="en-US"/>
          </a:p>
        </p:txBody>
      </p:sp>
    </p:spTree>
    <p:extLst>
      <p:ext uri="{BB962C8B-B14F-4D97-AF65-F5344CB8AC3E}">
        <p14:creationId xmlns:p14="http://schemas.microsoft.com/office/powerpoint/2010/main" val="2185824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7841D0A-CE3B-1545-AD5F-1199DE0E1A3A}" type="slidenum">
              <a:rPr lang="en-US"/>
              <a:pPr/>
              <a:t>‹#›</a:t>
            </a:fld>
            <a:endParaRPr lang="en-US"/>
          </a:p>
        </p:txBody>
      </p:sp>
    </p:spTree>
    <p:extLst>
      <p:ext uri="{BB962C8B-B14F-4D97-AF65-F5344CB8AC3E}">
        <p14:creationId xmlns:p14="http://schemas.microsoft.com/office/powerpoint/2010/main" val="1700980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BAFB4E2-BB47-0A46-BDC1-41C9EDD78344}" type="slidenum">
              <a:rPr lang="en-US"/>
              <a:pPr/>
              <a:t>‹#›</a:t>
            </a:fld>
            <a:endParaRPr lang="en-US"/>
          </a:p>
        </p:txBody>
      </p:sp>
    </p:spTree>
    <p:extLst>
      <p:ext uri="{BB962C8B-B14F-4D97-AF65-F5344CB8AC3E}">
        <p14:creationId xmlns:p14="http://schemas.microsoft.com/office/powerpoint/2010/main" val="3691266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4AE6ECC-D3B4-1B4E-8898-01CB2ED19FF5}" type="slidenum">
              <a:rPr lang="en-US"/>
              <a:pPr/>
              <a:t>‹#›</a:t>
            </a:fld>
            <a:endParaRPr lang="en-US"/>
          </a:p>
        </p:txBody>
      </p:sp>
    </p:spTree>
    <p:extLst>
      <p:ext uri="{BB962C8B-B14F-4D97-AF65-F5344CB8AC3E}">
        <p14:creationId xmlns:p14="http://schemas.microsoft.com/office/powerpoint/2010/main" val="4051200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0A25947-670F-7849-90D4-0BF508688B85}" type="slidenum">
              <a:rPr lang="en-US"/>
              <a:pPr/>
              <a:t>‹#›</a:t>
            </a:fld>
            <a:endParaRPr lang="en-US"/>
          </a:p>
        </p:txBody>
      </p:sp>
    </p:spTree>
    <p:extLst>
      <p:ext uri="{BB962C8B-B14F-4D97-AF65-F5344CB8AC3E}">
        <p14:creationId xmlns:p14="http://schemas.microsoft.com/office/powerpoint/2010/main" val="311900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E91059F-77DC-9A41-9595-E757F4C940BE}" type="slidenum">
              <a:rPr lang="en-US"/>
              <a:pPr/>
              <a:t>‹#›</a:t>
            </a:fld>
            <a:endParaRPr lang="en-US"/>
          </a:p>
        </p:txBody>
      </p:sp>
    </p:spTree>
    <p:extLst>
      <p:ext uri="{BB962C8B-B14F-4D97-AF65-F5344CB8AC3E}">
        <p14:creationId xmlns:p14="http://schemas.microsoft.com/office/powerpoint/2010/main" val="1865418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0A27158-5DE7-C04B-BF2D-BBDAF1881BFE}" type="slidenum">
              <a:rPr lang="en-US"/>
              <a:pPr/>
              <a:t>‹#›</a:t>
            </a:fld>
            <a:endParaRPr lang="en-US"/>
          </a:p>
        </p:txBody>
      </p:sp>
    </p:spTree>
    <p:extLst>
      <p:ext uri="{BB962C8B-B14F-4D97-AF65-F5344CB8AC3E}">
        <p14:creationId xmlns:p14="http://schemas.microsoft.com/office/powerpoint/2010/main" val="1411340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1B618F20-06F1-5C49-8E8A-FEA62D1F9D6A}" type="slidenum">
              <a:rPr lang="en-US"/>
              <a:pPr/>
              <a:t>‹#›</a:t>
            </a:fld>
            <a:endParaRPr lang="en-US"/>
          </a:p>
        </p:txBody>
      </p:sp>
    </p:spTree>
    <p:extLst>
      <p:ext uri="{BB962C8B-B14F-4D97-AF65-F5344CB8AC3E}">
        <p14:creationId xmlns:p14="http://schemas.microsoft.com/office/powerpoint/2010/main" val="3297713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5030FC9-889D-7443-BBC9-C67FA55BB005}" type="slidenum">
              <a:rPr lang="en-US"/>
              <a:pPr/>
              <a:t>‹#›</a:t>
            </a:fld>
            <a:endParaRPr lang="en-US"/>
          </a:p>
        </p:txBody>
      </p:sp>
    </p:spTree>
    <p:extLst>
      <p:ext uri="{BB962C8B-B14F-4D97-AF65-F5344CB8AC3E}">
        <p14:creationId xmlns:p14="http://schemas.microsoft.com/office/powerpoint/2010/main" val="1545086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757230E-6D2A-454D-824E-45CAEE04E2E7}" type="slidenum">
              <a:rPr lang="en-US"/>
              <a:pPr/>
              <a:t>‹#›</a:t>
            </a:fld>
            <a:endParaRPr lang="en-US"/>
          </a:p>
        </p:txBody>
      </p:sp>
    </p:spTree>
    <p:extLst>
      <p:ext uri="{BB962C8B-B14F-4D97-AF65-F5344CB8AC3E}">
        <p14:creationId xmlns:p14="http://schemas.microsoft.com/office/powerpoint/2010/main" val="34250272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grpSp>
        <p:nvGrpSpPr>
          <p:cNvPr id="1029" name="Group 5"/>
          <p:cNvGrpSpPr>
            <a:grpSpLocks/>
          </p:cNvGrpSpPr>
          <p:nvPr/>
        </p:nvGrpSpPr>
        <p:grpSpPr bwMode="auto">
          <a:xfrm>
            <a:off x="0" y="228600"/>
            <a:ext cx="9144000" cy="6627813"/>
            <a:chOff x="0" y="144"/>
            <a:chExt cx="5760" cy="4175"/>
          </a:xfrm>
        </p:grpSpPr>
        <p:pic>
          <p:nvPicPr>
            <p:cNvPr id="1026" name="Picture 2"/>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3543"/>
              <a:ext cx="5760" cy="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027" name="Rectangle 3"/>
            <p:cNvSpPr>
              <a:spLocks noChangeArrowheads="1"/>
            </p:cNvSpPr>
            <p:nvPr/>
          </p:nvSpPr>
          <p:spPr bwMode="auto">
            <a:xfrm>
              <a:off x="192" y="144"/>
              <a:ext cx="144" cy="4175"/>
            </a:xfrm>
            <a:prstGeom prst="rect">
              <a:avLst/>
            </a:pr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8" name="Rectangle 4"/>
            <p:cNvSpPr>
              <a:spLocks noChangeArrowheads="1"/>
            </p:cNvSpPr>
            <p:nvPr/>
          </p:nvSpPr>
          <p:spPr bwMode="auto">
            <a:xfrm>
              <a:off x="0" y="3744"/>
              <a:ext cx="2928" cy="144"/>
            </a:xfrm>
            <a:prstGeom prst="rect">
              <a:avLst/>
            </a:prstGeom>
            <a:solidFill>
              <a:schemeClr va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030" name="Rectangle 6"/>
          <p:cNvSpPr>
            <a:spLocks noGrp="1" noChangeArrowheads="1"/>
          </p:cNvSpPr>
          <p:nvPr>
            <p:ph type="title"/>
          </p:nvPr>
        </p:nvSpPr>
        <p:spPr bwMode="auto">
          <a:xfrm>
            <a:off x="838200" y="228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2075" tIns="46038" rIns="92075" bIns="46038" numCol="1" anchor="ctr" anchorCtr="0" compatLnSpc="1">
            <a:prstTxWarp prst="textNoShape">
              <a:avLst/>
            </a:prstTxWarp>
          </a:bodyPr>
          <a:lstStyle/>
          <a:p>
            <a:pPr lvl="0"/>
            <a:r>
              <a:rPr lang="en-US" smtClean="0"/>
              <a:t>Click to edit Master title style</a:t>
            </a:r>
            <a:endParaRPr lang="en-US"/>
          </a:p>
        </p:txBody>
      </p:sp>
      <p:sp>
        <p:nvSpPr>
          <p:cNvPr id="1031" name="Rectangle 7"/>
          <p:cNvSpPr>
            <a:spLocks noGrp="1" noChangeArrowheads="1"/>
          </p:cNvSpPr>
          <p:nvPr>
            <p:ph type="body" idx="1"/>
          </p:nvPr>
        </p:nvSpPr>
        <p:spPr bwMode="auto">
          <a:xfrm>
            <a:off x="838200" y="1524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2" name="Rectangle 8"/>
          <p:cNvSpPr>
            <a:spLocks noGrp="1" noChangeArrowheads="1"/>
          </p:cNvSpPr>
          <p:nvPr>
            <p:ph type="dt" sz="half" idx="2"/>
          </p:nvPr>
        </p:nvSpPr>
        <p:spPr bwMode="auto">
          <a:xfrm>
            <a:off x="838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none" lIns="92075" tIns="46038" rIns="92075" bIns="46038" numCol="1" anchor="ctr" anchorCtr="0" compatLnSpc="1">
            <a:prstTxWarp prst="textNoShape">
              <a:avLst/>
            </a:prstTxWarp>
          </a:bodyPr>
          <a:lstStyle>
            <a:lvl1pPr>
              <a:defRPr sz="1400">
                <a:solidFill>
                  <a:srgbClr val="F8F8F8"/>
                </a:solidFill>
                <a:latin typeface="+mn-lt"/>
              </a:defRPr>
            </a:lvl1pPr>
          </a:lstStyle>
          <a:p>
            <a:endParaRPr lang="en-US"/>
          </a:p>
        </p:txBody>
      </p:sp>
      <p:sp>
        <p:nvSpPr>
          <p:cNvPr id="1033" name="Rectangle 9"/>
          <p:cNvSpPr>
            <a:spLocks noGrp="1" noChangeArrowheads="1"/>
          </p:cNvSpPr>
          <p:nvPr>
            <p:ph type="ftr" sz="quarter" idx="3"/>
          </p:nvPr>
        </p:nvSpPr>
        <p:spPr bwMode="auto">
          <a:xfrm>
            <a:off x="32766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none" lIns="92075" tIns="46038" rIns="92075" bIns="46038" numCol="1" anchor="ctr" anchorCtr="0" compatLnSpc="1">
            <a:prstTxWarp prst="textNoShape">
              <a:avLst/>
            </a:prstTxWarp>
          </a:bodyPr>
          <a:lstStyle>
            <a:lvl1pPr algn="ctr">
              <a:defRPr sz="1400">
                <a:solidFill>
                  <a:srgbClr val="F8F8F8"/>
                </a:solidFill>
                <a:latin typeface="+mn-lt"/>
              </a:defRPr>
            </a:lvl1pPr>
          </a:lstStyle>
          <a:p>
            <a:endParaRPr lang="en-US"/>
          </a:p>
        </p:txBody>
      </p:sp>
      <p:sp>
        <p:nvSpPr>
          <p:cNvPr id="1034" name="Rectangle 10"/>
          <p:cNvSpPr>
            <a:spLocks noGrp="1" noChangeArrowheads="1"/>
          </p:cNvSpPr>
          <p:nvPr>
            <p:ph type="sldNum" sz="quarter" idx="4"/>
          </p:nvPr>
        </p:nvSpPr>
        <p:spPr bwMode="auto">
          <a:xfrm>
            <a:off x="67056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none" lIns="92075" tIns="46038" rIns="92075" bIns="46038" numCol="1" anchor="ctr" anchorCtr="0" compatLnSpc="1">
            <a:prstTxWarp prst="textNoShape">
              <a:avLst/>
            </a:prstTxWarp>
          </a:bodyPr>
          <a:lstStyle>
            <a:lvl1pPr algn="r">
              <a:defRPr sz="1400">
                <a:solidFill>
                  <a:srgbClr val="F8F8F8"/>
                </a:solidFill>
                <a:latin typeface="+mn-lt"/>
              </a:defRPr>
            </a:lvl1pPr>
          </a:lstStyle>
          <a:p>
            <a:fld id="{A7E66662-D161-534D-8E45-8424EA21012C}"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charset="0"/>
        </a:defRPr>
      </a:lvl2pPr>
      <a:lvl3pPr algn="ctr" rtl="0" eaLnBrk="1" fontAlgn="base" hangingPunct="1">
        <a:spcBef>
          <a:spcPct val="0"/>
        </a:spcBef>
        <a:spcAft>
          <a:spcPct val="0"/>
        </a:spcAft>
        <a:defRPr sz="4400">
          <a:solidFill>
            <a:schemeClr val="tx2"/>
          </a:solidFill>
          <a:latin typeface="Arial" charset="0"/>
          <a:ea typeface="ＭＳ Ｐゴシック" charset="0"/>
        </a:defRPr>
      </a:lvl3pPr>
      <a:lvl4pPr algn="ctr" rtl="0" eaLnBrk="1" fontAlgn="base" hangingPunct="1">
        <a:spcBef>
          <a:spcPct val="0"/>
        </a:spcBef>
        <a:spcAft>
          <a:spcPct val="0"/>
        </a:spcAft>
        <a:defRPr sz="4400">
          <a:solidFill>
            <a:schemeClr val="tx2"/>
          </a:solidFill>
          <a:latin typeface="Arial" charset="0"/>
          <a:ea typeface="ＭＳ Ｐゴシック" charset="0"/>
        </a:defRPr>
      </a:lvl4pPr>
      <a:lvl5pPr algn="ctr" rtl="0" eaLnBrk="1" fontAlgn="base" hangingPunct="1">
        <a:spcBef>
          <a:spcPct val="0"/>
        </a:spcBef>
        <a:spcAft>
          <a:spcPct val="0"/>
        </a:spcAft>
        <a:defRPr sz="4400">
          <a:solidFill>
            <a:schemeClr val="tx2"/>
          </a:solidFill>
          <a:latin typeface="Arial" charset="0"/>
          <a:ea typeface="ＭＳ Ｐゴシック" charset="0"/>
        </a:defRPr>
      </a:lvl5pPr>
      <a:lvl6pPr marL="457200" algn="ctr" rtl="0" eaLnBrk="1" fontAlgn="base" hangingPunct="1">
        <a:spcBef>
          <a:spcPct val="0"/>
        </a:spcBef>
        <a:spcAft>
          <a:spcPct val="0"/>
        </a:spcAft>
        <a:defRPr sz="4400">
          <a:solidFill>
            <a:schemeClr val="tx2"/>
          </a:solidFill>
          <a:latin typeface="Arial" charset="0"/>
          <a:ea typeface="ＭＳ Ｐゴシック" charset="0"/>
        </a:defRPr>
      </a:lvl6pPr>
      <a:lvl7pPr marL="914400" algn="ctr" rtl="0" eaLnBrk="1" fontAlgn="base" hangingPunct="1">
        <a:spcBef>
          <a:spcPct val="0"/>
        </a:spcBef>
        <a:spcAft>
          <a:spcPct val="0"/>
        </a:spcAft>
        <a:defRPr sz="4400">
          <a:solidFill>
            <a:schemeClr val="tx2"/>
          </a:solidFill>
          <a:latin typeface="Arial" charset="0"/>
          <a:ea typeface="ＭＳ Ｐゴシック" charset="0"/>
        </a:defRPr>
      </a:lvl7pPr>
      <a:lvl8pPr marL="1371600" algn="ctr" rtl="0" eaLnBrk="1" fontAlgn="base" hangingPunct="1">
        <a:spcBef>
          <a:spcPct val="0"/>
        </a:spcBef>
        <a:spcAft>
          <a:spcPct val="0"/>
        </a:spcAft>
        <a:defRPr sz="4400">
          <a:solidFill>
            <a:schemeClr val="tx2"/>
          </a:solidFill>
          <a:latin typeface="Arial" charset="0"/>
          <a:ea typeface="ＭＳ Ｐゴシック" charset="0"/>
        </a:defRPr>
      </a:lvl8pPr>
      <a:lvl9pPr marL="1828800" algn="ctr" rtl="0" eaLnBrk="1" fontAlgn="base" hangingPunct="1">
        <a:spcBef>
          <a:spcPct val="0"/>
        </a:spcBef>
        <a:spcAft>
          <a:spcPct val="0"/>
        </a:spcAft>
        <a:defRPr sz="4400">
          <a:solidFill>
            <a:schemeClr val="tx2"/>
          </a:solidFill>
          <a:latin typeface="Arial" charset="0"/>
          <a:ea typeface="ＭＳ Ｐゴシック"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b="1" dirty="0" smtClean="0"/>
              <a:t>U.S. v </a:t>
            </a:r>
            <a:r>
              <a:rPr lang="en-US" b="1" dirty="0" err="1" smtClean="0"/>
              <a:t>Giffen</a:t>
            </a:r>
            <a:r>
              <a:rPr lang="en-US" b="1" dirty="0" smtClean="0"/>
              <a:t/>
            </a:r>
            <a:br>
              <a:rPr lang="en-US" b="1" dirty="0" smtClean="0"/>
            </a:br>
            <a:endParaRPr lang="en-US" dirty="0"/>
          </a:p>
        </p:txBody>
      </p:sp>
      <p:sp>
        <p:nvSpPr>
          <p:cNvPr id="3" name="Subtitle 2"/>
          <p:cNvSpPr>
            <a:spLocks noGrp="1"/>
          </p:cNvSpPr>
          <p:nvPr>
            <p:ph type="subTitle" sz="quarter" idx="1"/>
          </p:nvPr>
        </p:nvSpPr>
        <p:spPr/>
        <p:txBody>
          <a:bodyPr/>
          <a:lstStyle/>
          <a:p>
            <a:r>
              <a:rPr lang="en-US" dirty="0" smtClean="0"/>
              <a:t>326 F. Supp. 2d 497 (S.D.N.Y. 2004) </a:t>
            </a:r>
            <a:endParaRPr lang="en-US" dirty="0"/>
          </a:p>
        </p:txBody>
      </p:sp>
    </p:spTree>
    <p:extLst>
      <p:ext uri="{BB962C8B-B14F-4D97-AF65-F5344CB8AC3E}">
        <p14:creationId xmlns:p14="http://schemas.microsoft.com/office/powerpoint/2010/main" val="301088691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04800"/>
            <a:ext cx="7772400" cy="4800600"/>
          </a:xfrm>
        </p:spPr>
        <p:txBody>
          <a:bodyPr/>
          <a:lstStyle/>
          <a:p>
            <a:r>
              <a:rPr lang="en-US" sz="2400" dirty="0" smtClean="0"/>
              <a:t>The FCPA affirmative defense-where the payments were “lawful under the written laws and regulations of the foreign official’s … country.” But, </a:t>
            </a:r>
            <a:r>
              <a:rPr lang="en-US" sz="2400" dirty="0" err="1" smtClean="0"/>
              <a:t>Giffen</a:t>
            </a:r>
            <a:r>
              <a:rPr lang="en-US" sz="2400" dirty="0" smtClean="0"/>
              <a:t> does not assert that the challenged payments were lawful under Kazakh law. </a:t>
            </a:r>
          </a:p>
          <a:p>
            <a:r>
              <a:rPr lang="en-US" sz="2400" dirty="0" smtClean="0"/>
              <a:t>he argues that his payments to senior Kazakh officials are shielded from FCPA scrutiny.</a:t>
            </a:r>
          </a:p>
          <a:p>
            <a:r>
              <a:rPr lang="en-US" sz="2400" dirty="0" smtClean="0"/>
              <a:t>The letters of appointment that </a:t>
            </a:r>
            <a:r>
              <a:rPr lang="en-US" sz="2400" dirty="0" err="1" smtClean="0"/>
              <a:t>Giffen</a:t>
            </a:r>
            <a:r>
              <a:rPr lang="en-US" sz="2400" dirty="0" smtClean="0"/>
              <a:t> offers, however, fail to show that his secret payments constituted official acts of </a:t>
            </a:r>
            <a:r>
              <a:rPr lang="en-US" sz="2400" dirty="0" smtClean="0"/>
              <a:t>Kazakhstan</a:t>
            </a:r>
            <a:endParaRPr lang="en-US" sz="2400" dirty="0" smtClean="0"/>
          </a:p>
        </p:txBody>
      </p:sp>
    </p:spTree>
    <p:extLst>
      <p:ext uri="{BB962C8B-B14F-4D97-AF65-F5344CB8AC3E}">
        <p14:creationId xmlns:p14="http://schemas.microsoft.com/office/powerpoint/2010/main" val="448263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Holding</a:t>
            </a:r>
            <a:endParaRPr lang="en-US" dirty="0"/>
          </a:p>
        </p:txBody>
      </p:sp>
      <p:sp>
        <p:nvSpPr>
          <p:cNvPr id="3" name="Content Placeholder 2"/>
          <p:cNvSpPr>
            <a:spLocks noGrp="1"/>
          </p:cNvSpPr>
          <p:nvPr>
            <p:ph idx="1"/>
          </p:nvPr>
        </p:nvSpPr>
        <p:spPr/>
        <p:txBody>
          <a:bodyPr/>
          <a:lstStyle/>
          <a:p>
            <a:r>
              <a:rPr lang="en-US" dirty="0" smtClean="0"/>
              <a:t>Affirmed</a:t>
            </a:r>
          </a:p>
          <a:p>
            <a:r>
              <a:rPr lang="en-US" dirty="0"/>
              <a:t>This Court concludes that the act of state doctrine does not bar </a:t>
            </a:r>
            <a:r>
              <a:rPr lang="en-US" dirty="0" err="1"/>
              <a:t>Giffen’s</a:t>
            </a:r>
            <a:r>
              <a:rPr lang="en-US" dirty="0"/>
              <a:t> prosecution.</a:t>
            </a:r>
          </a:p>
          <a:p>
            <a:endParaRPr lang="en-US" dirty="0"/>
          </a:p>
        </p:txBody>
      </p:sp>
    </p:spTree>
    <p:extLst>
      <p:ext uri="{BB962C8B-B14F-4D97-AF65-F5344CB8AC3E}">
        <p14:creationId xmlns:p14="http://schemas.microsoft.com/office/powerpoint/2010/main" val="4189591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Facts: </a:t>
            </a:r>
            <a:endParaRPr lang="en-US" dirty="0"/>
          </a:p>
        </p:txBody>
      </p:sp>
      <p:sp>
        <p:nvSpPr>
          <p:cNvPr id="3" name="Content Placeholder 2"/>
          <p:cNvSpPr>
            <a:spLocks noGrp="1"/>
          </p:cNvSpPr>
          <p:nvPr>
            <p:ph idx="1"/>
          </p:nvPr>
        </p:nvSpPr>
        <p:spPr/>
        <p:txBody>
          <a:bodyPr/>
          <a:lstStyle/>
          <a:p>
            <a:r>
              <a:rPr lang="en-US" sz="2400" dirty="0" smtClean="0"/>
              <a:t>Kazakhstan (Soviet Union), became an independent nation in 1991 </a:t>
            </a:r>
          </a:p>
          <a:p>
            <a:r>
              <a:rPr lang="en-US" sz="2400" dirty="0" smtClean="0"/>
              <a:t>It has vast oil and gas reserves, which are the property of the Kazakh government</a:t>
            </a:r>
          </a:p>
          <a:p>
            <a:r>
              <a:rPr lang="en-US" sz="2400" dirty="0" smtClean="0"/>
              <a:t>Kazakh officials had the opportunity to sell oil and gas rights to companies from around the world.</a:t>
            </a:r>
          </a:p>
          <a:p>
            <a:r>
              <a:rPr lang="en-US" sz="2400" dirty="0" smtClean="0"/>
              <a:t>James H. </a:t>
            </a:r>
            <a:r>
              <a:rPr lang="en-US" sz="2400" dirty="0" err="1" smtClean="0"/>
              <a:t>Giffen</a:t>
            </a:r>
            <a:r>
              <a:rPr lang="en-US" sz="2400" dirty="0" smtClean="0"/>
              <a:t> was the principal shareholder in Mercator Corporation, a New York Company.</a:t>
            </a:r>
          </a:p>
          <a:p>
            <a:endParaRPr lang="en-US" sz="2400" dirty="0"/>
          </a:p>
        </p:txBody>
      </p:sp>
    </p:spTree>
    <p:extLst>
      <p:ext uri="{BB962C8B-B14F-4D97-AF65-F5344CB8AC3E}">
        <p14:creationId xmlns:p14="http://schemas.microsoft.com/office/powerpoint/2010/main" val="213293972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Facts </a:t>
            </a:r>
            <a:r>
              <a:rPr lang="en-US" dirty="0" err="1" smtClean="0"/>
              <a:t>Con’t</a:t>
            </a:r>
            <a:endParaRPr lang="en-US" dirty="0"/>
          </a:p>
        </p:txBody>
      </p:sp>
      <p:sp>
        <p:nvSpPr>
          <p:cNvPr id="3" name="Content Placeholder 2"/>
          <p:cNvSpPr>
            <a:spLocks noGrp="1"/>
          </p:cNvSpPr>
          <p:nvPr>
            <p:ph idx="1"/>
          </p:nvPr>
        </p:nvSpPr>
        <p:spPr/>
        <p:txBody>
          <a:bodyPr/>
          <a:lstStyle/>
          <a:p>
            <a:r>
              <a:rPr lang="en-US" sz="2400" dirty="0" smtClean="0"/>
              <a:t>Between 1995 and 1999, </a:t>
            </a:r>
            <a:r>
              <a:rPr lang="en-US" sz="2400" dirty="0" err="1" smtClean="0"/>
              <a:t>Giffen</a:t>
            </a:r>
            <a:r>
              <a:rPr lang="en-US" sz="2400" dirty="0" smtClean="0"/>
              <a:t> was alleged to have made million in payments to </a:t>
            </a:r>
            <a:r>
              <a:rPr lang="en-US" sz="2400" dirty="0" err="1" smtClean="0"/>
              <a:t>Nurlan</a:t>
            </a:r>
            <a:r>
              <a:rPr lang="en-US" sz="2400" dirty="0" smtClean="0"/>
              <a:t> </a:t>
            </a:r>
            <a:r>
              <a:rPr lang="en-US" sz="2400" dirty="0" err="1" smtClean="0"/>
              <a:t>Balgimaev</a:t>
            </a:r>
            <a:r>
              <a:rPr lang="en-US" sz="2400" dirty="0" smtClean="0"/>
              <a:t>, the former Prime Minister and Oil Minister of the Republic of Kazakhstan, and </a:t>
            </a:r>
            <a:r>
              <a:rPr lang="en-US" sz="2400" dirty="0" err="1" smtClean="0"/>
              <a:t>Nursultan</a:t>
            </a:r>
            <a:r>
              <a:rPr lang="en-US" sz="2400" dirty="0" smtClean="0"/>
              <a:t> </a:t>
            </a:r>
            <a:r>
              <a:rPr lang="en-US" sz="2400" dirty="0" err="1" smtClean="0"/>
              <a:t>Nazarbaev</a:t>
            </a:r>
            <a:r>
              <a:rPr lang="en-US" sz="2400" dirty="0" smtClean="0"/>
              <a:t>, the President of Kazakhstan, in violation of the FCPA.</a:t>
            </a:r>
          </a:p>
          <a:p>
            <a:r>
              <a:rPr lang="en-US" sz="2400" dirty="0" smtClean="0"/>
              <a:t>FCPA-Foreign Corrupt Practices Act (</a:t>
            </a:r>
            <a:r>
              <a:rPr lang="en-US" sz="1800" dirty="0" smtClean="0"/>
              <a:t>it applies to business whose principle office is in the US) </a:t>
            </a:r>
          </a:p>
          <a:p>
            <a:r>
              <a:rPr lang="en-US" sz="2400" dirty="0" err="1" smtClean="0"/>
              <a:t>Giffen</a:t>
            </a:r>
            <a:r>
              <a:rPr lang="en-US" sz="2400" dirty="0" smtClean="0"/>
              <a:t> had the charges dismissed because he had been named a Counselor to the President in 1995. </a:t>
            </a:r>
          </a:p>
          <a:p>
            <a:endParaRPr lang="en-US" sz="2400" dirty="0"/>
          </a:p>
        </p:txBody>
      </p:sp>
    </p:spTree>
    <p:extLst>
      <p:ext uri="{BB962C8B-B14F-4D97-AF65-F5344CB8AC3E}">
        <p14:creationId xmlns:p14="http://schemas.microsoft.com/office/powerpoint/2010/main" val="160290100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Facts </a:t>
            </a:r>
            <a:r>
              <a:rPr lang="en-US" dirty="0" err="1" smtClean="0"/>
              <a:t>Con’t</a:t>
            </a:r>
            <a:endParaRPr lang="en-US" dirty="0"/>
          </a:p>
        </p:txBody>
      </p:sp>
      <p:sp>
        <p:nvSpPr>
          <p:cNvPr id="3" name="Content Placeholder 2"/>
          <p:cNvSpPr>
            <a:spLocks noGrp="1"/>
          </p:cNvSpPr>
          <p:nvPr>
            <p:ph idx="1"/>
          </p:nvPr>
        </p:nvSpPr>
        <p:spPr/>
        <p:txBody>
          <a:bodyPr/>
          <a:lstStyle/>
          <a:p>
            <a:r>
              <a:rPr lang="en-US" sz="2400" dirty="0" err="1" smtClean="0"/>
              <a:t>Giffen</a:t>
            </a:r>
            <a:r>
              <a:rPr lang="en-US" sz="2400" dirty="0" smtClean="0"/>
              <a:t> is charged to have paid $78 million to officials </a:t>
            </a:r>
          </a:p>
          <a:p>
            <a:r>
              <a:rPr lang="en-US" sz="2400" dirty="0" smtClean="0"/>
              <a:t>Indeed, </a:t>
            </a:r>
            <a:r>
              <a:rPr lang="en-US" sz="2400" dirty="0" err="1" smtClean="0"/>
              <a:t>Giffen’s</a:t>
            </a:r>
            <a:r>
              <a:rPr lang="en-US" sz="2400" dirty="0" smtClean="0"/>
              <a:t> advice tended to favor contracts with Mercator</a:t>
            </a:r>
          </a:p>
          <a:p>
            <a:r>
              <a:rPr lang="en-US" sz="2400" dirty="0" smtClean="0"/>
              <a:t>He argued that he was government official </a:t>
            </a:r>
          </a:p>
          <a:p>
            <a:pPr lvl="1"/>
            <a:r>
              <a:rPr lang="en-US" sz="2000" dirty="0" smtClean="0"/>
              <a:t>Immune from prosecution under act of state doctrine </a:t>
            </a:r>
          </a:p>
          <a:p>
            <a:pPr lvl="1"/>
            <a:r>
              <a:rPr lang="en-US" sz="2000" dirty="0" smtClean="0"/>
              <a:t>Public Official of Kazakh Government immune from prosecution.  </a:t>
            </a:r>
          </a:p>
          <a:p>
            <a:endParaRPr lang="en-US" sz="2400" dirty="0"/>
          </a:p>
        </p:txBody>
      </p:sp>
    </p:spTree>
    <p:extLst>
      <p:ext uri="{BB962C8B-B14F-4D97-AF65-F5344CB8AC3E}">
        <p14:creationId xmlns:p14="http://schemas.microsoft.com/office/powerpoint/2010/main" val="7791420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Legal issue 	</a:t>
            </a:r>
            <a:endParaRPr lang="en-US" dirty="0"/>
          </a:p>
        </p:txBody>
      </p:sp>
      <p:sp>
        <p:nvSpPr>
          <p:cNvPr id="3" name="Content Placeholder 2"/>
          <p:cNvSpPr>
            <a:spLocks noGrp="1"/>
          </p:cNvSpPr>
          <p:nvPr>
            <p:ph idx="1"/>
          </p:nvPr>
        </p:nvSpPr>
        <p:spPr/>
        <p:txBody>
          <a:bodyPr/>
          <a:lstStyle/>
          <a:p>
            <a:r>
              <a:rPr lang="en-US" sz="2400" dirty="0" smtClean="0"/>
              <a:t>Whether the law is that U.S. government can intervene to judicial system of Kazakhstan,</a:t>
            </a:r>
            <a:r>
              <a:rPr lang="en-US" sz="2400" dirty="0"/>
              <a:t> </a:t>
            </a:r>
            <a:r>
              <a:rPr lang="en-US" sz="2400" dirty="0" smtClean="0"/>
              <a:t>and prosecute </a:t>
            </a:r>
            <a:r>
              <a:rPr lang="en-US" sz="2400" dirty="0" err="1" smtClean="0"/>
              <a:t>Giffen</a:t>
            </a:r>
            <a:r>
              <a:rPr lang="en-US" sz="2400" dirty="0" smtClean="0"/>
              <a:t> or not. </a:t>
            </a:r>
            <a:endParaRPr lang="en-US" sz="2400" dirty="0"/>
          </a:p>
        </p:txBody>
      </p:sp>
    </p:spTree>
    <p:extLst>
      <p:ext uri="{BB962C8B-B14F-4D97-AF65-F5344CB8AC3E}">
        <p14:creationId xmlns:p14="http://schemas.microsoft.com/office/powerpoint/2010/main" val="89020385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of Law</a:t>
            </a:r>
            <a:endParaRPr lang="en-US" dirty="0"/>
          </a:p>
        </p:txBody>
      </p:sp>
      <p:sp>
        <p:nvSpPr>
          <p:cNvPr id="3" name="Content Placeholder 2"/>
          <p:cNvSpPr>
            <a:spLocks noGrp="1"/>
          </p:cNvSpPr>
          <p:nvPr>
            <p:ph idx="1"/>
          </p:nvPr>
        </p:nvSpPr>
        <p:spPr>
          <a:xfrm>
            <a:off x="838200" y="1295400"/>
            <a:ext cx="7772400" cy="4114800"/>
          </a:xfrm>
        </p:spPr>
        <p:txBody>
          <a:bodyPr/>
          <a:lstStyle/>
          <a:p>
            <a:r>
              <a:rPr lang="en-US" sz="2400" dirty="0" smtClean="0"/>
              <a:t>Foreign Corrupt Practices Act</a:t>
            </a:r>
          </a:p>
          <a:p>
            <a:pPr lvl="1"/>
            <a:r>
              <a:rPr lang="en-US" sz="2000" dirty="0" smtClean="0"/>
              <a:t>Makes it illegal for an individual or company in the United States to make illicit payments to a foreign official to cause that foreign official to assist in obtaining or retaining business for the payer</a:t>
            </a:r>
          </a:p>
          <a:p>
            <a:pPr lvl="1"/>
            <a:r>
              <a:rPr lang="en-US" sz="2000" dirty="0" smtClean="0"/>
              <a:t>Exception: Facilitating Payments to “expedite or secure the performance of a routine governmental action by a foreign official”. </a:t>
            </a:r>
          </a:p>
          <a:p>
            <a:pPr lvl="1"/>
            <a:r>
              <a:rPr lang="en-US" sz="2000" dirty="0" smtClean="0"/>
              <a:t>However; “routine governmental action” does not extend to decisions by a foreign official to award a business with a particular contractor. </a:t>
            </a:r>
          </a:p>
          <a:p>
            <a:pPr lvl="1"/>
            <a:r>
              <a:rPr lang="en-US" sz="2000" dirty="0" err="1" smtClean="0"/>
              <a:t>Giffen</a:t>
            </a:r>
            <a:r>
              <a:rPr lang="en-US" sz="2000" dirty="0" smtClean="0"/>
              <a:t> does not argue that the $78 million was a “facilitating” payment. </a:t>
            </a:r>
          </a:p>
          <a:p>
            <a:pPr lvl="1"/>
            <a:endParaRPr lang="en-US" sz="2000" dirty="0" smtClean="0"/>
          </a:p>
        </p:txBody>
      </p:sp>
    </p:spTree>
    <p:extLst>
      <p:ext uri="{BB962C8B-B14F-4D97-AF65-F5344CB8AC3E}">
        <p14:creationId xmlns:p14="http://schemas.microsoft.com/office/powerpoint/2010/main" val="274757215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of Law </a:t>
            </a:r>
            <a:r>
              <a:rPr lang="en-US" dirty="0" err="1" smtClean="0"/>
              <a:t>Con’t</a:t>
            </a:r>
            <a:endParaRPr lang="en-US" dirty="0"/>
          </a:p>
        </p:txBody>
      </p:sp>
      <p:sp>
        <p:nvSpPr>
          <p:cNvPr id="3" name="Content Placeholder 2"/>
          <p:cNvSpPr>
            <a:spLocks noGrp="1"/>
          </p:cNvSpPr>
          <p:nvPr>
            <p:ph idx="1"/>
          </p:nvPr>
        </p:nvSpPr>
        <p:spPr/>
        <p:txBody>
          <a:bodyPr/>
          <a:lstStyle/>
          <a:p>
            <a:r>
              <a:rPr lang="en-US" sz="2400" dirty="0" smtClean="0"/>
              <a:t>Act of State Doctrine</a:t>
            </a:r>
          </a:p>
          <a:p>
            <a:pPr lvl="1"/>
            <a:r>
              <a:rPr lang="en-US" sz="2000" dirty="0" smtClean="0"/>
              <a:t>Prevents the courts of this country from inquiring into the validity of the Public acts of a recognized foreign sovereign power committed within its own territory.’” </a:t>
            </a:r>
          </a:p>
          <a:p>
            <a:pPr lvl="1"/>
            <a:r>
              <a:rPr lang="en-US" sz="2000" dirty="0" smtClean="0"/>
              <a:t>U.S court may question the wisdom of the act, but can not rule on its legality or validity. </a:t>
            </a:r>
          </a:p>
          <a:p>
            <a:pPr lvl="1"/>
            <a:r>
              <a:rPr lang="en-US" sz="2000" dirty="0" err="1" smtClean="0"/>
              <a:t>Giffen</a:t>
            </a:r>
            <a:r>
              <a:rPr lang="en-US" sz="2000" dirty="0" smtClean="0"/>
              <a:t> argues that the activities charged were all performed in his capacity as an agent of Kazakh government. Therefore; he contends that this court must validate the law of Kazakhstan and the official acts of its leader </a:t>
            </a:r>
          </a:p>
          <a:p>
            <a:pPr lvl="1"/>
            <a:endParaRPr lang="en-US" sz="2000" dirty="0" smtClean="0"/>
          </a:p>
          <a:p>
            <a:pPr lvl="1"/>
            <a:endParaRPr lang="en-US" sz="2000" dirty="0" smtClean="0"/>
          </a:p>
          <a:p>
            <a:pPr lvl="1"/>
            <a:endParaRPr lang="en-US" sz="2000" dirty="0" smtClean="0"/>
          </a:p>
          <a:p>
            <a:pPr lvl="1"/>
            <a:endParaRPr lang="en-US" dirty="0"/>
          </a:p>
        </p:txBody>
      </p:sp>
    </p:spTree>
    <p:extLst>
      <p:ext uri="{BB962C8B-B14F-4D97-AF65-F5344CB8AC3E}">
        <p14:creationId xmlns:p14="http://schemas.microsoft.com/office/powerpoint/2010/main" val="166266925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1000"/>
            <a:ext cx="7772400" cy="4114800"/>
          </a:xfrm>
        </p:spPr>
        <p:txBody>
          <a:bodyPr/>
          <a:lstStyle/>
          <a:p>
            <a:r>
              <a:rPr lang="en-US" sz="2400" dirty="0" smtClean="0"/>
              <a:t>As a preliminary matter, this Court must decide whether it will have to invalidate any official act of Kazakhstan. </a:t>
            </a:r>
            <a:r>
              <a:rPr lang="en-US" sz="2400" dirty="0" err="1" smtClean="0"/>
              <a:t>Giffen</a:t>
            </a:r>
            <a:r>
              <a:rPr lang="en-US" sz="2400" dirty="0" smtClean="0"/>
              <a:t> is charged with bribing the senior Kazakh officials. </a:t>
            </a:r>
          </a:p>
          <a:p>
            <a:r>
              <a:rPr lang="en-US" sz="2400" dirty="0" smtClean="0"/>
              <a:t>Factual findings in this case might impugn the motives of the Kazakh government in its dealings with Mercator. However, this Court will not need to rule on the legality of any public acts of the Kazakh government. </a:t>
            </a:r>
          </a:p>
          <a:p>
            <a:r>
              <a:rPr lang="en-US" sz="2400" dirty="0" err="1" smtClean="0"/>
              <a:t>Giffen</a:t>
            </a:r>
            <a:r>
              <a:rPr lang="en-US" sz="2400" dirty="0" smtClean="0"/>
              <a:t> argues that his position enabled him to pay senior officials- not that his official duties required him to make secret payments. </a:t>
            </a:r>
            <a:endParaRPr lang="en-US" sz="2400" dirty="0"/>
          </a:p>
        </p:txBody>
      </p:sp>
    </p:spTree>
    <p:extLst>
      <p:ext uri="{BB962C8B-B14F-4D97-AF65-F5344CB8AC3E}">
        <p14:creationId xmlns:p14="http://schemas.microsoft.com/office/powerpoint/2010/main" val="348248245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81000"/>
            <a:ext cx="7772400" cy="4114800"/>
          </a:xfrm>
        </p:spPr>
        <p:txBody>
          <a:bodyPr/>
          <a:lstStyle/>
          <a:p>
            <a:r>
              <a:rPr lang="en-US" sz="2400" dirty="0" smtClean="0"/>
              <a:t>The act of state doctrine also has a territorial dimension in that it is limited to “acts done within their own States, in the exercise of Governmental authority.”</a:t>
            </a:r>
          </a:p>
          <a:p>
            <a:r>
              <a:rPr lang="en-US" sz="2400" dirty="0" smtClean="0"/>
              <a:t>Illicit activities occurred in US &amp; Switzerland-Not Kazakhstan </a:t>
            </a:r>
          </a:p>
          <a:p>
            <a:r>
              <a:rPr lang="en-US" sz="2400" dirty="0" smtClean="0"/>
              <a:t>The indictment alleges deposits of monies into foreign banks, which were then used by </a:t>
            </a:r>
            <a:r>
              <a:rPr lang="en-US" sz="2400" dirty="0" err="1" smtClean="0"/>
              <a:t>Giffen</a:t>
            </a:r>
            <a:r>
              <a:rPr lang="en-US" sz="2400" dirty="0" smtClean="0"/>
              <a:t> to fund offshore entities for the personal benefit of the senior Kazakh officials. These actions were commercial—not governmental, and are not immune under the act of state doctrine.</a:t>
            </a:r>
            <a:endParaRPr lang="en-US" sz="2400" dirty="0"/>
          </a:p>
        </p:txBody>
      </p:sp>
    </p:spTree>
    <p:extLst>
      <p:ext uri="{BB962C8B-B14F-4D97-AF65-F5344CB8AC3E}">
        <p14:creationId xmlns:p14="http://schemas.microsoft.com/office/powerpoint/2010/main" val="2941528230"/>
      </p:ext>
    </p:extLst>
  </p:cSld>
  <p:clrMapOvr>
    <a:masterClrMapping/>
  </p:clrMapOvr>
</p:sld>
</file>

<file path=ppt/theme/theme1.xml><?xml version="1.0" encoding="utf-8"?>
<a:theme xmlns:a="http://schemas.openxmlformats.org/drawingml/2006/main" name="TM01069010">
  <a:themeElements>
    <a:clrScheme name="Office Theme 1">
      <a:dk1>
        <a:srgbClr val="666633"/>
      </a:dk1>
      <a:lt1>
        <a:srgbClr val="EAEAEA"/>
      </a:lt1>
      <a:dk2>
        <a:srgbClr val="789CB6"/>
      </a:dk2>
      <a:lt2>
        <a:srgbClr val="CCECFF"/>
      </a:lt2>
      <a:accent1>
        <a:srgbClr val="CC9900"/>
      </a:accent1>
      <a:accent2>
        <a:srgbClr val="336699"/>
      </a:accent2>
      <a:accent3>
        <a:srgbClr val="BECBD7"/>
      </a:accent3>
      <a:accent4>
        <a:srgbClr val="C8C8C8"/>
      </a:accent4>
      <a:accent5>
        <a:srgbClr val="E2CAAA"/>
      </a:accent5>
      <a:accent6>
        <a:srgbClr val="2D5C8A"/>
      </a:accent6>
      <a:hlink>
        <a:srgbClr val="7181C3"/>
      </a:hlink>
      <a:folHlink>
        <a:srgbClr val="868686"/>
      </a:folHlink>
    </a:clrScheme>
    <a:fontScheme name="Office Them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Times New Roman" charset="0"/>
            <a:ea typeface="ＭＳ Ｐゴシック" charset="0"/>
          </a:defRPr>
        </a:defPPr>
      </a:lstStyle>
    </a:lnDef>
  </a:objectDefaults>
  <a:extraClrSchemeLst>
    <a:extraClrScheme>
      <a:clrScheme name="Office Theme 1">
        <a:dk1>
          <a:srgbClr val="666633"/>
        </a:dk1>
        <a:lt1>
          <a:srgbClr val="EAEAEA"/>
        </a:lt1>
        <a:dk2>
          <a:srgbClr val="789CB6"/>
        </a:dk2>
        <a:lt2>
          <a:srgbClr val="CCECFF"/>
        </a:lt2>
        <a:accent1>
          <a:srgbClr val="CC9900"/>
        </a:accent1>
        <a:accent2>
          <a:srgbClr val="336699"/>
        </a:accent2>
        <a:accent3>
          <a:srgbClr val="BECBD7"/>
        </a:accent3>
        <a:accent4>
          <a:srgbClr val="C8C8C8"/>
        </a:accent4>
        <a:accent5>
          <a:srgbClr val="E2CAAA"/>
        </a:accent5>
        <a:accent6>
          <a:srgbClr val="2D5C8A"/>
        </a:accent6>
        <a:hlink>
          <a:srgbClr val="7181C3"/>
        </a:hlink>
        <a:folHlink>
          <a:srgbClr val="868686"/>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EC"/>
        </a:lt1>
        <a:dk2>
          <a:srgbClr val="969696"/>
        </a:dk2>
        <a:lt2>
          <a:srgbClr val="FFFFEC"/>
        </a:lt2>
        <a:accent1>
          <a:srgbClr val="669900"/>
        </a:accent1>
        <a:accent2>
          <a:srgbClr val="CC6600"/>
        </a:accent2>
        <a:accent3>
          <a:srgbClr val="FFFFF4"/>
        </a:accent3>
        <a:accent4>
          <a:srgbClr val="000000"/>
        </a:accent4>
        <a:accent5>
          <a:srgbClr val="B8CAAA"/>
        </a:accent5>
        <a:accent6>
          <a:srgbClr val="B95C00"/>
        </a:accent6>
        <a:hlink>
          <a:srgbClr val="CBB55B"/>
        </a:hlink>
        <a:folHlink>
          <a:srgbClr val="CCCCCC"/>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FFFFFF"/>
        </a:lt2>
        <a:accent1>
          <a:srgbClr val="CBCBCB"/>
        </a:accent1>
        <a:accent2>
          <a:srgbClr val="969696"/>
        </a:accent2>
        <a:accent3>
          <a:srgbClr val="FFFFFF"/>
        </a:accent3>
        <a:accent4>
          <a:srgbClr val="000000"/>
        </a:accent4>
        <a:accent5>
          <a:srgbClr val="E2E2E2"/>
        </a:accent5>
        <a:accent6>
          <a:srgbClr val="878787"/>
        </a:accent6>
        <a:hlink>
          <a:srgbClr val="393939"/>
        </a:hlink>
        <a:folHlink>
          <a:srgbClr val="EAEAEA"/>
        </a:folHlink>
      </a:clrScheme>
      <a:clrMap bg1="lt1" tx1="dk1" bg2="lt2" tx2="dk2" accent1="accent1" accent2="accent2" accent3="accent3" accent4="accent4" accent5="accent5" accent6="accent6" hlink="hlink" folHlink="folHlink"/>
    </a:extraClrScheme>
    <a:extraClrScheme>
      <a:clrScheme name="Office Theme 4">
        <a:dk1>
          <a:srgbClr val="666633"/>
        </a:dk1>
        <a:lt1>
          <a:srgbClr val="FFFFCC"/>
        </a:lt1>
        <a:dk2>
          <a:srgbClr val="B89C76"/>
        </a:dk2>
        <a:lt2>
          <a:srgbClr val="FFCC00"/>
        </a:lt2>
        <a:accent1>
          <a:srgbClr val="FF9933"/>
        </a:accent1>
        <a:accent2>
          <a:srgbClr val="669900"/>
        </a:accent2>
        <a:accent3>
          <a:srgbClr val="D8CBBD"/>
        </a:accent3>
        <a:accent4>
          <a:srgbClr val="DADAAE"/>
        </a:accent4>
        <a:accent5>
          <a:srgbClr val="FFCAAD"/>
        </a:accent5>
        <a:accent6>
          <a:srgbClr val="5C8A00"/>
        </a:accent6>
        <a:hlink>
          <a:srgbClr val="666633"/>
        </a:hlink>
        <a:folHlink>
          <a:srgbClr val="868686"/>
        </a:folHlink>
      </a:clrScheme>
      <a:clrMap bg1="dk2" tx1="lt1" bg2="dk1" tx2="lt2" accent1="accent1" accent2="accent2" accent3="accent3" accent4="accent4" accent5="accent5" accent6="accent6" hlink="hlink" folHlink="folHlink"/>
    </a:extraClrScheme>
    <a:extraClrScheme>
      <a:clrScheme name="Office Theme 5">
        <a:dk1>
          <a:srgbClr val="336633"/>
        </a:dk1>
        <a:lt1>
          <a:srgbClr val="FFFFCC"/>
        </a:lt1>
        <a:dk2>
          <a:srgbClr val="A5B975"/>
        </a:dk2>
        <a:lt2>
          <a:srgbClr val="FFCC00"/>
        </a:lt2>
        <a:accent1>
          <a:srgbClr val="FF9933"/>
        </a:accent1>
        <a:accent2>
          <a:srgbClr val="CC6600"/>
        </a:accent2>
        <a:accent3>
          <a:srgbClr val="CFD9BD"/>
        </a:accent3>
        <a:accent4>
          <a:srgbClr val="DADAAE"/>
        </a:accent4>
        <a:accent5>
          <a:srgbClr val="FFCAAD"/>
        </a:accent5>
        <a:accent6>
          <a:srgbClr val="B95C00"/>
        </a:accent6>
        <a:hlink>
          <a:srgbClr val="CBB55B"/>
        </a:hlink>
        <a:folHlink>
          <a:srgbClr val="B6D0AC"/>
        </a:folHlink>
      </a:clrScheme>
      <a:clrMap bg1="dk2" tx1="lt1" bg2="dk1" tx2="lt2" accent1="accent1" accent2="accent2" accent3="accent3" accent4="accent4" accent5="accent5" accent6="accent6" hlink="hlink" folHlink="folHlink"/>
    </a:extraClrScheme>
    <a:extraClrScheme>
      <a:clrScheme name="Office Theme 6">
        <a:dk1>
          <a:srgbClr val="393939"/>
        </a:dk1>
        <a:lt1>
          <a:srgbClr val="FFFFEC"/>
        </a:lt1>
        <a:dk2>
          <a:srgbClr val="969696"/>
        </a:dk2>
        <a:lt2>
          <a:srgbClr val="737558"/>
        </a:lt2>
        <a:accent1>
          <a:srgbClr val="FF9933"/>
        </a:accent1>
        <a:accent2>
          <a:srgbClr val="CC6600"/>
        </a:accent2>
        <a:accent3>
          <a:srgbClr val="FFFFF4"/>
        </a:accent3>
        <a:accent4>
          <a:srgbClr val="2F2F2F"/>
        </a:accent4>
        <a:accent5>
          <a:srgbClr val="FFCAAD"/>
        </a:accent5>
        <a:accent6>
          <a:srgbClr val="B95C00"/>
        </a:accent6>
        <a:hlink>
          <a:srgbClr val="CBB55B"/>
        </a:hlink>
        <a:folHlink>
          <a:srgbClr val="CCCC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TM01069010</Template>
  <TotalTime>155</TotalTime>
  <Words>1116</Words>
  <Application>Microsoft Macintosh PowerPoint</Application>
  <PresentationFormat>On-screen Show (4:3)</PresentationFormat>
  <Paragraphs>58</Paragraphs>
  <Slides>11</Slides>
  <Notes>5</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TM01069010</vt:lpstr>
      <vt:lpstr>U.S. v Giffen </vt:lpstr>
      <vt:lpstr>Facts: </vt:lpstr>
      <vt:lpstr>Facts Con’t</vt:lpstr>
      <vt:lpstr>Facts Con’t</vt:lpstr>
      <vt:lpstr>Legal issue  </vt:lpstr>
      <vt:lpstr>Rule of Law</vt:lpstr>
      <vt:lpstr>Rule of Law Con’t</vt:lpstr>
      <vt:lpstr>PowerPoint Presentation</vt:lpstr>
      <vt:lpstr>PowerPoint Presentation</vt:lpstr>
      <vt:lpstr>PowerPoint Presentation</vt:lpstr>
      <vt:lpstr>Holding</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v Giffen </dc:title>
  <dc:subject/>
  <dc:creator/>
  <cp:keywords/>
  <dc:description/>
  <cp:lastModifiedBy>Jawad Ehsanyar</cp:lastModifiedBy>
  <cp:revision>16</cp:revision>
  <cp:lastPrinted>1601-01-01T00:00:00Z</cp:lastPrinted>
  <dcterms:created xsi:type="dcterms:W3CDTF">1601-01-01T00:00:00Z</dcterms:created>
  <dcterms:modified xsi:type="dcterms:W3CDTF">2015-09-30T22:13:41Z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TC010690101033</vt:lpwstr>
  </property>
</Properties>
</file>