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34.xml" ContentType="application/vnd.openxmlformats-officedocument.presentationml.notesSl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91" r:id="rId1"/>
  </p:sldMasterIdLst>
  <p:notesMasterIdLst>
    <p:notesMasterId r:id="rId36"/>
  </p:notesMasterIdLst>
  <p:handoutMasterIdLst>
    <p:handoutMasterId r:id="rId37"/>
  </p:handoutMasterIdLst>
  <p:sldIdLst>
    <p:sldId id="282" r:id="rId2"/>
    <p:sldId id="285" r:id="rId3"/>
    <p:sldId id="326" r:id="rId4"/>
    <p:sldId id="327" r:id="rId5"/>
    <p:sldId id="289" r:id="rId6"/>
    <p:sldId id="291" r:id="rId7"/>
    <p:sldId id="316" r:id="rId8"/>
    <p:sldId id="292" r:id="rId9"/>
    <p:sldId id="336" r:id="rId10"/>
    <p:sldId id="296" r:id="rId11"/>
    <p:sldId id="347" r:id="rId12"/>
    <p:sldId id="317" r:id="rId13"/>
    <p:sldId id="318" r:id="rId14"/>
    <p:sldId id="319" r:id="rId15"/>
    <p:sldId id="320" r:id="rId16"/>
    <p:sldId id="321" r:id="rId17"/>
    <p:sldId id="298" r:id="rId18"/>
    <p:sldId id="299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6" r:id="rId28"/>
    <p:sldId id="367" r:id="rId29"/>
    <p:sldId id="368" r:id="rId30"/>
    <p:sldId id="369" r:id="rId31"/>
    <p:sldId id="370" r:id="rId32"/>
    <p:sldId id="371" r:id="rId33"/>
    <p:sldId id="373" r:id="rId34"/>
    <p:sldId id="374" r:id="rId35"/>
  </p:sldIdLst>
  <p:sldSz cx="9144000" cy="6858000" type="screen4x3"/>
  <p:notesSz cx="6858000" cy="92265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wad Ehsanya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0F0F0"/>
    <a:srgbClr val="FF9933"/>
    <a:srgbClr val="FFFFCC"/>
    <a:srgbClr val="00CC66"/>
    <a:srgbClr val="00CC99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87" autoAdjust="0"/>
    <p:restoredTop sz="87250" autoAdjust="0"/>
  </p:normalViewPr>
  <p:slideViewPr>
    <p:cSldViewPr>
      <p:cViewPr>
        <p:scale>
          <a:sx n="70" d="100"/>
          <a:sy n="70" d="100"/>
        </p:scale>
        <p:origin x="-1936" y="-736"/>
      </p:cViewPr>
      <p:guideLst>
        <p:guide orient="horz" pos="1536"/>
        <p:guide pos="3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3016" y="72"/>
      </p:cViewPr>
      <p:guideLst>
        <p:guide orient="horz" pos="291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commentAuthors" Target="commentAuthor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file:///C:\Documents%20and%20Settings\arnheite\My%20Documents\Files%20to%20be%20copied%20to%20new%20computer\CQC%20Progams\Cost%20of%20Quality%20History%20Graph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file:///C:\Documents%20and%20Settings\arnheite\My%20Documents\Files%20to%20be%20copied%20to%20new%20computer\CQC%20Progams\Cost%20of%20Quality%20History%20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val>
            <c:numRef>
              <c:f>Sheet4!$C$2:$C$26</c:f>
              <c:numCache>
                <c:formatCode>General</c:formatCode>
                <c:ptCount val="25"/>
                <c:pt idx="0">
                  <c:v>5.0</c:v>
                </c:pt>
                <c:pt idx="1">
                  <c:v>9.0</c:v>
                </c:pt>
                <c:pt idx="2">
                  <c:v>6.0</c:v>
                </c:pt>
                <c:pt idx="3">
                  <c:v>6.0</c:v>
                </c:pt>
                <c:pt idx="4">
                  <c:v>12.0</c:v>
                </c:pt>
                <c:pt idx="5">
                  <c:v>10.0</c:v>
                </c:pt>
                <c:pt idx="6">
                  <c:v>5.0</c:v>
                </c:pt>
                <c:pt idx="7">
                  <c:v>9.0</c:v>
                </c:pt>
                <c:pt idx="8">
                  <c:v>10.0</c:v>
                </c:pt>
                <c:pt idx="9">
                  <c:v>5.0</c:v>
                </c:pt>
                <c:pt idx="10">
                  <c:v>7.0</c:v>
                </c:pt>
                <c:pt idx="11">
                  <c:v>8.0</c:v>
                </c:pt>
                <c:pt idx="12">
                  <c:v>6.0</c:v>
                </c:pt>
                <c:pt idx="13">
                  <c:v>9.0</c:v>
                </c:pt>
                <c:pt idx="14">
                  <c:v>4.0</c:v>
                </c:pt>
                <c:pt idx="15">
                  <c:v>8.0</c:v>
                </c:pt>
                <c:pt idx="16">
                  <c:v>4.0</c:v>
                </c:pt>
                <c:pt idx="17">
                  <c:v>11.0</c:v>
                </c:pt>
                <c:pt idx="18">
                  <c:v>8.0</c:v>
                </c:pt>
                <c:pt idx="19">
                  <c:v>10.0</c:v>
                </c:pt>
                <c:pt idx="20">
                  <c:v>7.0</c:v>
                </c:pt>
                <c:pt idx="21">
                  <c:v>8.0</c:v>
                </c:pt>
                <c:pt idx="22">
                  <c:v>4.0</c:v>
                </c:pt>
                <c:pt idx="23">
                  <c:v>8.0</c:v>
                </c:pt>
                <c:pt idx="24">
                  <c:v>15.0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0328952"/>
        <c:axId val="-2120323240"/>
      </c:lineChart>
      <c:catAx>
        <c:axId val="-21203289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Time</a:t>
                </a:r>
                <a:endParaRPr lang="en-US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-2120323240"/>
        <c:crosses val="autoZero"/>
        <c:auto val="1"/>
        <c:lblAlgn val="ctr"/>
        <c:lblOffset val="100"/>
        <c:noMultiLvlLbl val="0"/>
      </c:catAx>
      <c:valAx>
        <c:axId val="-2120323240"/>
        <c:scaling>
          <c:orientation val="minMax"/>
          <c:max val="16.0"/>
          <c:min val="3.5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Red Bead Count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0328952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Sheet1!$G$3</c:f>
              <c:strCache>
                <c:ptCount val="1"/>
                <c:pt idx="0">
                  <c:v>Sales</c:v>
                </c:pt>
              </c:strCache>
            </c:strRef>
          </c:tx>
          <c:spPr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noFill/>
            </a:ln>
          </c:spPr>
          <c:invertIfNegative val="0"/>
          <c:cat>
            <c:numRef>
              <c:f>Sheet1!$A$4:$A$13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Sheet1!$G$4:$G$13</c:f>
              <c:numCache>
                <c:formatCode>General</c:formatCode>
                <c:ptCount val="10"/>
                <c:pt idx="0">
                  <c:v>105.0</c:v>
                </c:pt>
                <c:pt idx="1">
                  <c:v>90.0</c:v>
                </c:pt>
                <c:pt idx="2">
                  <c:v>95.0</c:v>
                </c:pt>
                <c:pt idx="3">
                  <c:v>60.0</c:v>
                </c:pt>
                <c:pt idx="4">
                  <c:v>70.0</c:v>
                </c:pt>
                <c:pt idx="5">
                  <c:v>75.0</c:v>
                </c:pt>
                <c:pt idx="6">
                  <c:v>80.0</c:v>
                </c:pt>
                <c:pt idx="7">
                  <c:v>125.0</c:v>
                </c:pt>
                <c:pt idx="8">
                  <c:v>170.0</c:v>
                </c:pt>
                <c:pt idx="9">
                  <c:v>190.0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5"/>
        <c:axId val="2133092488"/>
        <c:axId val="2133100104"/>
      </c:barChart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Prevention</c:v>
                </c:pt>
              </c:strCache>
            </c:strRef>
          </c:tx>
          <c:spPr>
            <a:ln w="38100"/>
          </c:spPr>
          <c:marker>
            <c:symbol val="diamond"/>
            <c:size val="3"/>
          </c:marker>
          <c:cat>
            <c:numRef>
              <c:f>Sheet1!$A$4:$A$13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Sheet1!$B$4:$B$13</c:f>
              <c:numCache>
                <c:formatCode>General</c:formatCode>
                <c:ptCount val="10"/>
                <c:pt idx="0">
                  <c:v>0.25</c:v>
                </c:pt>
                <c:pt idx="1">
                  <c:v>0.25</c:v>
                </c:pt>
                <c:pt idx="2">
                  <c:v>0.5</c:v>
                </c:pt>
                <c:pt idx="3">
                  <c:v>1.25</c:v>
                </c:pt>
                <c:pt idx="4">
                  <c:v>1.1</c:v>
                </c:pt>
                <c:pt idx="5">
                  <c:v>1.0</c:v>
                </c:pt>
                <c:pt idx="6">
                  <c:v>1.1</c:v>
                </c:pt>
                <c:pt idx="7">
                  <c:v>1.1</c:v>
                </c:pt>
                <c:pt idx="8">
                  <c:v>1.1</c:v>
                </c:pt>
                <c:pt idx="9">
                  <c:v>1.149999999999995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Appraisal</c:v>
                </c:pt>
              </c:strCache>
            </c:strRef>
          </c:tx>
          <c:spPr>
            <a:ln w="38100"/>
          </c:spPr>
          <c:marker>
            <c:symbol val="square"/>
            <c:size val="3"/>
          </c:marker>
          <c:cat>
            <c:numRef>
              <c:f>Sheet1!$A$4:$A$13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Sheet1!$C$4:$C$13</c:f>
              <c:numCache>
                <c:formatCode>General</c:formatCode>
                <c:ptCount val="10"/>
                <c:pt idx="0">
                  <c:v>2.5</c:v>
                </c:pt>
                <c:pt idx="1">
                  <c:v>3.0</c:v>
                </c:pt>
                <c:pt idx="2">
                  <c:v>3.1</c:v>
                </c:pt>
                <c:pt idx="3">
                  <c:v>3.0</c:v>
                </c:pt>
                <c:pt idx="4">
                  <c:v>2.8</c:v>
                </c:pt>
                <c:pt idx="5">
                  <c:v>2.5</c:v>
                </c:pt>
                <c:pt idx="6">
                  <c:v>2.3</c:v>
                </c:pt>
                <c:pt idx="7">
                  <c:v>2.1</c:v>
                </c:pt>
                <c:pt idx="8">
                  <c:v>2.1</c:v>
                </c:pt>
                <c:pt idx="9">
                  <c:v>2.1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Internal Failure</c:v>
                </c:pt>
              </c:strCache>
            </c:strRef>
          </c:tx>
          <c:spPr>
            <a:ln w="38100"/>
          </c:spPr>
          <c:marker>
            <c:symbol val="triangle"/>
            <c:size val="4"/>
          </c:marker>
          <c:cat>
            <c:numRef>
              <c:f>Sheet1!$A$4:$A$13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Sheet1!$D$4:$D$13</c:f>
              <c:numCache>
                <c:formatCode>General</c:formatCode>
                <c:ptCount val="10"/>
                <c:pt idx="0">
                  <c:v>6.0</c:v>
                </c:pt>
                <c:pt idx="1">
                  <c:v>6.0</c:v>
                </c:pt>
                <c:pt idx="2">
                  <c:v>6.0</c:v>
                </c:pt>
                <c:pt idx="3">
                  <c:v>6.5</c:v>
                </c:pt>
                <c:pt idx="4">
                  <c:v>5.5</c:v>
                </c:pt>
                <c:pt idx="5">
                  <c:v>5.0</c:v>
                </c:pt>
                <c:pt idx="6">
                  <c:v>4.0</c:v>
                </c:pt>
                <c:pt idx="7">
                  <c:v>3.5</c:v>
                </c:pt>
                <c:pt idx="8">
                  <c:v>3.0</c:v>
                </c:pt>
                <c:pt idx="9">
                  <c:v>2.9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Sheet1!$E$3</c:f>
              <c:strCache>
                <c:ptCount val="1"/>
                <c:pt idx="0">
                  <c:v>Total Failure</c:v>
                </c:pt>
              </c:strCache>
            </c:strRef>
          </c:tx>
          <c:spPr>
            <a:ln w="38100"/>
          </c:spPr>
          <c:marker>
            <c:symbol val="x"/>
            <c:size val="4"/>
          </c:marker>
          <c:cat>
            <c:numRef>
              <c:f>Sheet1!$A$4:$A$13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Sheet1!$E$4:$E$13</c:f>
              <c:numCache>
                <c:formatCode>General</c:formatCode>
                <c:ptCount val="10"/>
                <c:pt idx="0">
                  <c:v>9.9</c:v>
                </c:pt>
                <c:pt idx="1">
                  <c:v>9.9</c:v>
                </c:pt>
                <c:pt idx="2">
                  <c:v>9.5</c:v>
                </c:pt>
                <c:pt idx="3">
                  <c:v>8.5</c:v>
                </c:pt>
                <c:pt idx="4">
                  <c:v>7.0</c:v>
                </c:pt>
                <c:pt idx="5">
                  <c:v>6.0</c:v>
                </c:pt>
                <c:pt idx="6">
                  <c:v>5.0</c:v>
                </c:pt>
                <c:pt idx="7">
                  <c:v>4.5</c:v>
                </c:pt>
                <c:pt idx="8">
                  <c:v>4.0</c:v>
                </c:pt>
                <c:pt idx="9">
                  <c:v>3.5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Sheet1!$F$3</c:f>
              <c:strCache>
                <c:ptCount val="1"/>
                <c:pt idx="0">
                  <c:v>Total COQ</c:v>
                </c:pt>
              </c:strCache>
            </c:strRef>
          </c:tx>
          <c:spPr>
            <a:ln w="38100"/>
          </c:spPr>
          <c:marker>
            <c:symbol val="star"/>
            <c:size val="4"/>
          </c:marker>
          <c:cat>
            <c:numRef>
              <c:f>Sheet1!$A$4:$A$13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Sheet1!$F$4:$F$13</c:f>
              <c:numCache>
                <c:formatCode>General</c:formatCode>
                <c:ptCount val="10"/>
                <c:pt idx="0">
                  <c:v>12.65</c:v>
                </c:pt>
                <c:pt idx="1">
                  <c:v>13.15</c:v>
                </c:pt>
                <c:pt idx="2">
                  <c:v>13.1</c:v>
                </c:pt>
                <c:pt idx="3">
                  <c:v>12.75</c:v>
                </c:pt>
                <c:pt idx="4">
                  <c:v>10.9</c:v>
                </c:pt>
                <c:pt idx="5">
                  <c:v>9.5</c:v>
                </c:pt>
                <c:pt idx="6">
                  <c:v>8.4</c:v>
                </c:pt>
                <c:pt idx="7">
                  <c:v>7.7</c:v>
                </c:pt>
                <c:pt idx="8">
                  <c:v>7.2</c:v>
                </c:pt>
                <c:pt idx="9">
                  <c:v>6.75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3118472"/>
        <c:axId val="2133107224"/>
      </c:lineChart>
      <c:catAx>
        <c:axId val="21331184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Years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none"/>
        <c:tickLblPos val="nextTo"/>
        <c:crossAx val="2133107224"/>
        <c:crosses val="autoZero"/>
        <c:auto val="1"/>
        <c:lblAlgn val="ctr"/>
        <c:lblOffset val="100"/>
        <c:tickLblSkip val="1"/>
        <c:noMultiLvlLbl val="0"/>
      </c:catAx>
      <c:valAx>
        <c:axId val="21331072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COQ</a:t>
                </a:r>
                <a:r>
                  <a:rPr lang="en-US" sz="1400" baseline="0"/>
                  <a:t> as a Percent of Sales</a:t>
                </a:r>
                <a:endParaRPr 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3118472"/>
        <c:crosses val="autoZero"/>
        <c:crossBetween val="between"/>
      </c:valAx>
      <c:valAx>
        <c:axId val="2133100104"/>
        <c:scaling>
          <c:orientation val="minMax"/>
        </c:scaling>
        <c:delete val="0"/>
        <c:axPos val="r"/>
        <c:title>
          <c:tx>
            <c:rich>
              <a:bodyPr rot="5400000" vert="horz"/>
              <a:lstStyle/>
              <a:p>
                <a:pPr>
                  <a:defRPr sz="1400"/>
                </a:pPr>
                <a:r>
                  <a:rPr lang="en-US" sz="1400"/>
                  <a:t>Sales</a:t>
                </a:r>
                <a:r>
                  <a:rPr lang="en-US" sz="1400" baseline="0"/>
                  <a:t> ($ Millions)</a:t>
                </a:r>
                <a:endParaRPr 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3092488"/>
        <c:crosses val="max"/>
        <c:crossBetween val="between"/>
      </c:valAx>
      <c:catAx>
        <c:axId val="21330924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2133100104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842749644826507"/>
          <c:y val="0.031001397002794"/>
          <c:w val="0.897376411664138"/>
          <c:h val="0.826978028956058"/>
        </c:manualLayout>
      </c:layout>
      <c:lineChart>
        <c:grouping val="standard"/>
        <c:varyColors val="0"/>
        <c:ser>
          <c:idx val="0"/>
          <c:order val="0"/>
          <c:tx>
            <c:strRef>
              <c:f>Sheet2!$C$2</c:f>
              <c:strCache>
                <c:ptCount val="1"/>
                <c:pt idx="0">
                  <c:v>Rework</c:v>
                </c:pt>
              </c:strCache>
            </c:strRef>
          </c:tx>
          <c:spPr>
            <a:ln w="41275">
              <a:solidFill>
                <a:srgbClr val="DD8047">
                  <a:lumMod val="50000"/>
                </a:srgbClr>
              </a:solidFill>
            </a:ln>
          </c:spPr>
          <c:marker>
            <c:symbol val="none"/>
          </c:marker>
          <c:cat>
            <c:strRef>
              <c:f>Sheet2!$B$3:$B$14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Sheet2!$C$3:$C$14</c:f>
              <c:numCache>
                <c:formatCode>General</c:formatCode>
                <c:ptCount val="12"/>
                <c:pt idx="0">
                  <c:v>9.0</c:v>
                </c:pt>
                <c:pt idx="1">
                  <c:v>11.0</c:v>
                </c:pt>
                <c:pt idx="2">
                  <c:v>9.0</c:v>
                </c:pt>
                <c:pt idx="3">
                  <c:v>8.5</c:v>
                </c:pt>
                <c:pt idx="4">
                  <c:v>9.0</c:v>
                </c:pt>
                <c:pt idx="5">
                  <c:v>7.0</c:v>
                </c:pt>
                <c:pt idx="6">
                  <c:v>8.0</c:v>
                </c:pt>
                <c:pt idx="7">
                  <c:v>7.0</c:v>
                </c:pt>
                <c:pt idx="8">
                  <c:v>7.0</c:v>
                </c:pt>
                <c:pt idx="9">
                  <c:v>6.5</c:v>
                </c:pt>
                <c:pt idx="10">
                  <c:v>6.25</c:v>
                </c:pt>
                <c:pt idx="11">
                  <c:v>6.0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Sheet2!$D$2</c:f>
              <c:strCache>
                <c:ptCount val="1"/>
                <c:pt idx="0">
                  <c:v>% Defective</c:v>
                </c:pt>
              </c:strCache>
            </c:strRef>
          </c:tx>
          <c:spPr>
            <a:ln w="41275">
              <a:solidFill>
                <a:srgbClr val="EBDDC3">
                  <a:lumMod val="25000"/>
                </a:srgbClr>
              </a:solidFill>
            </a:ln>
          </c:spPr>
          <c:marker>
            <c:symbol val="none"/>
          </c:marker>
          <c:cat>
            <c:strRef>
              <c:f>Sheet2!$B$3:$B$14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Sheet2!$D$3:$D$14</c:f>
              <c:numCache>
                <c:formatCode>General</c:formatCode>
                <c:ptCount val="12"/>
                <c:pt idx="0">
                  <c:v>15.0</c:v>
                </c:pt>
                <c:pt idx="1">
                  <c:v>18.0</c:v>
                </c:pt>
                <c:pt idx="2">
                  <c:v>13.0</c:v>
                </c:pt>
                <c:pt idx="3">
                  <c:v>12.0</c:v>
                </c:pt>
                <c:pt idx="4">
                  <c:v>14.0</c:v>
                </c:pt>
                <c:pt idx="5">
                  <c:v>11.0</c:v>
                </c:pt>
                <c:pt idx="6">
                  <c:v>11.0</c:v>
                </c:pt>
                <c:pt idx="7">
                  <c:v>10.5</c:v>
                </c:pt>
                <c:pt idx="8">
                  <c:v>10.0</c:v>
                </c:pt>
                <c:pt idx="9">
                  <c:v>10.8</c:v>
                </c:pt>
                <c:pt idx="10">
                  <c:v>9.5</c:v>
                </c:pt>
                <c:pt idx="11">
                  <c:v>8.0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1405528"/>
        <c:axId val="-2121409512"/>
      </c:lineChart>
      <c:catAx>
        <c:axId val="-21214055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>
                    <a:latin typeface="Tw Cen MT" pitchFamily="34" charset="0"/>
                  </a:defRPr>
                </a:pPr>
                <a:r>
                  <a:rPr lang="en-US" sz="1600">
                    <a:latin typeface="Tw Cen MT" pitchFamily="34" charset="0"/>
                  </a:rPr>
                  <a:t>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1409512"/>
        <c:crosses val="autoZero"/>
        <c:auto val="1"/>
        <c:lblAlgn val="ctr"/>
        <c:lblOffset val="100"/>
        <c:noMultiLvlLbl val="0"/>
      </c:catAx>
      <c:valAx>
        <c:axId val="-212140951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>
                    <a:latin typeface="Tw Cen MT" pitchFamily="34" charset="0"/>
                  </a:defRPr>
                </a:pPr>
                <a:r>
                  <a:rPr lang="en-US" sz="1600">
                    <a:latin typeface="Tw Cen MT" pitchFamily="34" charset="0"/>
                  </a:rPr>
                  <a:t>Percentage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1405528"/>
        <c:crosses val="autoZero"/>
        <c:crossBetween val="between"/>
      </c:valAx>
      <c:spPr>
        <a:ln>
          <a:solidFill>
            <a:srgbClr val="C00000"/>
          </a:solidFill>
        </a:ln>
      </c:spPr>
    </c:plotArea>
    <c:plotVisOnly val="1"/>
    <c:dispBlanksAs val="gap"/>
    <c:showDLblsOverMax val="0"/>
  </c:chart>
  <c:externalData r:id="rId2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2-24T11:31:54.553" idx="1">
    <p:pos x="4206" y="1542"/>
    <p:text>Important from here on-No need to learn first ten
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61963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"/>
          </p:nvPr>
        </p:nvSpPr>
        <p:spPr>
          <a:xfrm>
            <a:off x="0" y="8651876"/>
            <a:ext cx="4648200" cy="461963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7721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42876"/>
            <a:ext cx="68580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5" tIns="45918" rIns="91835" bIns="45918" numCol="1" anchor="t" anchorCtr="0" compatLnSpc="1">
            <a:prstTxWarp prst="textNoShape">
              <a:avLst/>
            </a:prstTxWarp>
          </a:bodyPr>
          <a:lstStyle>
            <a:lvl1pPr algn="ctr" defTabSz="919086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sz="1100">
              <a:latin typeface="Times New Roman" pitchFamily="18" charset="0"/>
            </a:endParaRPr>
          </a:p>
        </p:txBody>
      </p:sp>
      <p:sp>
        <p:nvSpPr>
          <p:cNvPr id="15462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3275" cy="3460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90" y="4383089"/>
            <a:ext cx="5026025" cy="415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5" tIns="45918" rIns="91835" bIns="459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69326"/>
            <a:ext cx="6858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5" tIns="45918" rIns="91835" bIns="45918" numCol="1" anchor="b" anchorCtr="0" compatLnSpc="1">
            <a:prstTxWarp prst="textNoShape">
              <a:avLst/>
            </a:prstTxWarp>
          </a:bodyPr>
          <a:lstStyle>
            <a:lvl1pPr algn="ctr" defTabSz="919086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BUSI 104 Operations Management</a:t>
            </a:r>
            <a:endParaRPr lang="en-US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11261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086"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888" indent="-285726" defTabSz="919086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2905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067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229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390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553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8714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5877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56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086"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888" indent="-285726" defTabSz="919086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2905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067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229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390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553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8714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5877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r>
              <a:rPr lang="en-US" sz="1600" smtClean="0">
                <a:solidFill>
                  <a:schemeClr val="tx1"/>
                </a:solidFill>
              </a:rPr>
              <a:t>BUSI 104 Operations Management</a:t>
            </a:r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565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086"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888" indent="-285726" defTabSz="919086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2905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067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229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390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553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8714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5877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58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086"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888" indent="-285726" defTabSz="919086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2905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067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229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390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553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8714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5877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r>
              <a:rPr lang="en-US" sz="1600" smtClean="0">
                <a:solidFill>
                  <a:schemeClr val="tx1"/>
                </a:solidFill>
              </a:rPr>
              <a:t>BUSI 104 Operations Management</a:t>
            </a:r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5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90" y="4381501"/>
            <a:ext cx="5026025" cy="415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7" rIns="91413" bIns="45707"/>
          <a:lstStyle/>
          <a:p>
            <a:r>
              <a:rPr lang="en-US" dirty="0" smtClean="0"/>
              <a:t>NO</a:t>
            </a:r>
            <a:r>
              <a:rPr lang="en-US" baseline="0" dirty="0" smtClean="0"/>
              <a:t> NEED TO LEARN ANYTHING IN THE FIRST 10 SLIDES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5" y="8766176"/>
            <a:ext cx="2973387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897" tIns="43449" rIns="86897" bIns="43449"/>
          <a:lstStyle>
            <a:lvl1pPr defTabSz="915911"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888" indent="-285726" defTabSz="915911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2905" indent="-228581" defTabSz="915911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067" indent="-228581" defTabSz="915911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229" indent="-228581" defTabSz="915911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390" indent="-228581" defTabSz="91591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553" indent="-228581" defTabSz="91591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8714" indent="-228581" defTabSz="91591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5877" indent="-228581" defTabSz="91591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fld id="{C2210A4C-5155-4809-8D34-64C6D2518439}" type="slidenum">
              <a:rPr lang="en-US"/>
              <a:pPr/>
              <a:t>11</a:t>
            </a:fld>
            <a:endParaRPr lang="en-US"/>
          </a:p>
        </p:txBody>
      </p:sp>
      <p:sp>
        <p:nvSpPr>
          <p:cNvPr id="166917" name="Header Placeholder 5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11"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888" indent="-285726" defTabSz="915911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2905" indent="-228581" defTabSz="915911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067" indent="-228581" defTabSz="915911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229" indent="-228581" defTabSz="915911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390" indent="-228581" defTabSz="91591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553" indent="-228581" defTabSz="91591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8714" indent="-228581" defTabSz="91591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5877" indent="-228581" defTabSz="91591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66918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086"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888" indent="-285726" defTabSz="919086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2905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067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229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390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553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8714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5877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r>
              <a:rPr lang="en-US" sz="1600" smtClean="0">
                <a:solidFill>
                  <a:schemeClr val="tx1"/>
                </a:solidFill>
              </a:rPr>
              <a:t>BUSI 104 Operations Management</a:t>
            </a:r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086"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888" indent="-285726" defTabSz="919086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2905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067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229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390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553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8714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5877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79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086"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888" indent="-285726" defTabSz="919086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2905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067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229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390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553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8714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5877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r>
              <a:rPr lang="en-US" sz="1600" smtClean="0">
                <a:solidFill>
                  <a:schemeClr val="tx1"/>
                </a:solidFill>
              </a:rPr>
              <a:t>BUSI 104 Operations Management</a:t>
            </a:r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7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3275" cy="3460750"/>
          </a:xfrm>
          <a:ln/>
        </p:spPr>
      </p:sp>
      <p:sp>
        <p:nvSpPr>
          <p:cNvPr id="167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9914"/>
            <a:ext cx="5029200" cy="415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en-US" sz="16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086"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888" indent="-285726" defTabSz="919086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2905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067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229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390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553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8714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5877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8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086"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888" indent="-285726" defTabSz="919086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2905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067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229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390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553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8714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5877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r>
              <a:rPr lang="en-US" sz="1600" smtClean="0">
                <a:solidFill>
                  <a:schemeClr val="tx1"/>
                </a:solidFill>
              </a:rPr>
              <a:t>BUSI 104 Operations Management</a:t>
            </a:r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8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3275" cy="3460750"/>
          </a:xfrm>
          <a:ln/>
        </p:spPr>
      </p:sp>
      <p:sp>
        <p:nvSpPr>
          <p:cNvPr id="168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9914"/>
            <a:ext cx="5029200" cy="415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en-US" sz="16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086"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888" indent="-285726" defTabSz="919086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2905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067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229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390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553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8714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5877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9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086"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888" indent="-285726" defTabSz="919086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2905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067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229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390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553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8714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5877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r>
              <a:rPr lang="en-US" sz="1600" smtClean="0">
                <a:solidFill>
                  <a:schemeClr val="tx1"/>
                </a:solidFill>
              </a:rPr>
              <a:t>BUSI 104 Operations Management</a:t>
            </a:r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9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3275" cy="3460750"/>
          </a:xfrm>
          <a:ln/>
        </p:spPr>
      </p:sp>
      <p:sp>
        <p:nvSpPr>
          <p:cNvPr id="169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9914"/>
            <a:ext cx="5029200" cy="415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6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086"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888" indent="-285726" defTabSz="919086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2905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067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229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390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553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8714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5877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1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086"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888" indent="-285726" defTabSz="919086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2905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067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229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390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553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8714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5877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r>
              <a:rPr lang="en-US" sz="1600" smtClean="0">
                <a:solidFill>
                  <a:schemeClr val="tx1"/>
                </a:solidFill>
              </a:rPr>
              <a:t>BUSI 104 Operations Management</a:t>
            </a:r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1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90" y="4381501"/>
            <a:ext cx="5026025" cy="415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7" rIns="91413" bIns="45707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086"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888" indent="-285726" defTabSz="919086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2905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067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229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390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553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8714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5877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2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086"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888" indent="-285726" defTabSz="919086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2905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067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229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390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553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8714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5877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r>
              <a:rPr lang="en-US" sz="1600" smtClean="0">
                <a:solidFill>
                  <a:schemeClr val="tx1"/>
                </a:solidFill>
              </a:rPr>
              <a:t>BUSI 104 Operations Management</a:t>
            </a:r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2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3275" cy="3460750"/>
          </a:xfrm>
          <a:ln/>
        </p:spPr>
      </p:sp>
      <p:sp>
        <p:nvSpPr>
          <p:cNvPr id="172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9914"/>
            <a:ext cx="5029200" cy="415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581" indent="-228581"/>
            <a:r>
              <a:rPr lang="en-US" sz="1800" dirty="0" smtClean="0">
                <a:latin typeface="Arial" pitchFamily="34" charset="0"/>
              </a:rPr>
              <a:t>After this, the others are not important for exam </a:t>
            </a:r>
            <a:r>
              <a:rPr lang="en-US" sz="1800" smtClean="0">
                <a:latin typeface="Arial" pitchFamily="34" charset="0"/>
              </a:rPr>
              <a:t>or homework</a:t>
            </a:r>
          </a:p>
          <a:p>
            <a:pPr marL="228581" indent="-228581"/>
            <a:endParaRPr lang="en-US" sz="1800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086"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888" indent="-285726" defTabSz="919086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2905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067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229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390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553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8714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5877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5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086"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888" indent="-285726" defTabSz="919086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2905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067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229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390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553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8714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5877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r>
              <a:rPr lang="en-US" sz="1600" smtClean="0">
                <a:solidFill>
                  <a:schemeClr val="tx1"/>
                </a:solidFill>
              </a:rPr>
              <a:t>BUSI 104 Operations Management</a:t>
            </a:r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5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90" y="4381501"/>
            <a:ext cx="5026025" cy="415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7" rIns="91413" bIns="45707"/>
          <a:lstStyle/>
          <a:p>
            <a:r>
              <a:rPr lang="en-US" dirty="0" smtClean="0">
                <a:latin typeface="Book Antiqua" pitchFamily="18" charset="0"/>
              </a:rPr>
              <a:t>Not Important</a:t>
            </a:r>
          </a:p>
          <a:p>
            <a:endParaRPr lang="en-US" dirty="0" smtClean="0">
              <a:latin typeface="Book Antiqua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086"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888" indent="-285726" defTabSz="919086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2905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067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229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390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553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8714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5877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6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086"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888" indent="-285726" defTabSz="919086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2905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067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229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390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553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8714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5877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r>
              <a:rPr lang="en-US" sz="1600" smtClean="0">
                <a:solidFill>
                  <a:schemeClr val="tx1"/>
                </a:solidFill>
              </a:rPr>
              <a:t>BUSI 104 Operations Management</a:t>
            </a:r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6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90" y="4381501"/>
            <a:ext cx="5026025" cy="415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894" tIns="43448" rIns="86894" bIns="43448"/>
          <a:lstStyle/>
          <a:p>
            <a:r>
              <a:rPr lang="en-US" dirty="0" smtClean="0"/>
              <a:t>Not Important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sz="110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900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086"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888" indent="-285726" defTabSz="919086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2905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067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229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390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553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8714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5877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6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086"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888" indent="-285726" defTabSz="919086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2905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067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229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390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553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8714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5877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r>
              <a:rPr lang="en-US" sz="1600" smtClean="0">
                <a:solidFill>
                  <a:schemeClr val="tx1"/>
                </a:solidFill>
              </a:rPr>
              <a:t>BUSI 104 Operations Management</a:t>
            </a:r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667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915990" y="4381501"/>
            <a:ext cx="5026025" cy="415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7" rIns="91413" bIns="45707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Important</a:t>
            </a:r>
            <a:endParaRPr 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sz="110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995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Important</a:t>
            </a:r>
            <a:endParaRPr 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sz="110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706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sz="110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3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sz="110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8837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sz="110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368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sz="110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106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sz="110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7889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sz="110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2436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sz="110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1898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sz="110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45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086"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888" indent="-285726" defTabSz="919086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2905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067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229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390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553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8714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5877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87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086"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888" indent="-285726" defTabSz="919086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2905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067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229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390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553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8714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5877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r>
              <a:rPr lang="en-US" sz="1600" smtClean="0">
                <a:solidFill>
                  <a:schemeClr val="tx1"/>
                </a:solidFill>
              </a:rPr>
              <a:t>BUSI 104 Operations Management</a:t>
            </a:r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8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3275" cy="3460750"/>
          </a:xfrm>
          <a:ln/>
        </p:spPr>
      </p:sp>
      <p:sp>
        <p:nvSpPr>
          <p:cNvPr id="158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90" y="4384677"/>
            <a:ext cx="5026025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sz="110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9022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sz="110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0947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sz="110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9384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sz="110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1745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sz="110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040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086"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888" indent="-285726" defTabSz="919086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2905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067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229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390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553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8714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5877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9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086"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888" indent="-285726" defTabSz="919086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2905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067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229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390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553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8714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5877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r>
              <a:rPr lang="en-US" sz="1600" smtClean="0">
                <a:solidFill>
                  <a:schemeClr val="tx1"/>
                </a:solidFill>
              </a:rPr>
              <a:t>BUSI 104 Operations Management</a:t>
            </a:r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9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3275" cy="3460750"/>
          </a:xfrm>
          <a:ln/>
        </p:spPr>
      </p:sp>
      <p:sp>
        <p:nvSpPr>
          <p:cNvPr id="159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90" y="4384677"/>
            <a:ext cx="5026025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086"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888" indent="-285726" defTabSz="919086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2905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067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229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390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553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8714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5877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0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086"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888" indent="-285726" defTabSz="919086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2905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067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229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390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553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8714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5877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r>
              <a:rPr lang="en-US" sz="1600" smtClean="0">
                <a:solidFill>
                  <a:schemeClr val="tx1"/>
                </a:solidFill>
              </a:rPr>
              <a:t>BUSI 104 Operations Management</a:t>
            </a:r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0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90" y="4381501"/>
            <a:ext cx="5026025" cy="415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7" rIns="91413" bIns="45707"/>
          <a:lstStyle/>
          <a:p>
            <a:pPr>
              <a:lnSpc>
                <a:spcPct val="130000"/>
              </a:lnSpc>
            </a:pPr>
            <a:r>
              <a:rPr lang="en-US" b="1" u="sng" dirty="0" smtClean="0"/>
              <a:t>Time.</a:t>
            </a:r>
            <a:r>
              <a:rPr lang="en-US" dirty="0" smtClean="0"/>
              <a:t>  How long must a customer wait for the service and for completion?</a:t>
            </a:r>
          </a:p>
          <a:p>
            <a:pPr>
              <a:lnSpc>
                <a:spcPct val="130000"/>
              </a:lnSpc>
            </a:pPr>
            <a:r>
              <a:rPr lang="en-US" b="1" u="sng" dirty="0" smtClean="0"/>
              <a:t>Timeliness</a:t>
            </a:r>
            <a:r>
              <a:rPr lang="en-US" dirty="0" smtClean="0"/>
              <a:t>.  Will the package be delivered by 10:30 the next morning?</a:t>
            </a:r>
          </a:p>
          <a:p>
            <a:pPr>
              <a:lnSpc>
                <a:spcPct val="130000"/>
              </a:lnSpc>
            </a:pPr>
            <a:r>
              <a:rPr lang="en-US" b="1" u="sng" dirty="0" smtClean="0"/>
              <a:t>Completeness</a:t>
            </a:r>
            <a:r>
              <a:rPr lang="en-US" dirty="0" smtClean="0"/>
              <a:t>.  Are all ordered items delivered?</a:t>
            </a:r>
          </a:p>
          <a:p>
            <a:pPr>
              <a:lnSpc>
                <a:spcPct val="130000"/>
              </a:lnSpc>
            </a:pPr>
            <a:r>
              <a:rPr lang="en-US" b="1" u="sng" dirty="0" smtClean="0"/>
              <a:t>Courtesy</a:t>
            </a:r>
            <a:r>
              <a:rPr lang="en-US" dirty="0" smtClean="0"/>
              <a:t>.  Do front-line employees greet each customer?</a:t>
            </a:r>
          </a:p>
          <a:p>
            <a:pPr>
              <a:lnSpc>
                <a:spcPct val="130000"/>
              </a:lnSpc>
            </a:pPr>
            <a:r>
              <a:rPr lang="en-US" b="1" u="sng" dirty="0" smtClean="0"/>
              <a:t>Consistency</a:t>
            </a:r>
            <a:r>
              <a:rPr lang="en-US" dirty="0" smtClean="0"/>
              <a:t>.  Are services delivered in the same fashion each time for each customer?</a:t>
            </a:r>
          </a:p>
          <a:p>
            <a:pPr>
              <a:lnSpc>
                <a:spcPct val="130000"/>
              </a:lnSpc>
            </a:pPr>
            <a:r>
              <a:rPr lang="en-US" b="1" u="sng" dirty="0" smtClean="0"/>
              <a:t>Accessibility and convenience</a:t>
            </a:r>
            <a:r>
              <a:rPr lang="en-US" dirty="0" smtClean="0"/>
              <a:t>.  Is the service easy to obtain?</a:t>
            </a:r>
          </a:p>
          <a:p>
            <a:pPr>
              <a:lnSpc>
                <a:spcPct val="130000"/>
              </a:lnSpc>
            </a:pPr>
            <a:r>
              <a:rPr lang="en-US" b="1" u="sng" dirty="0" smtClean="0"/>
              <a:t>Accuracy</a:t>
            </a:r>
            <a:r>
              <a:rPr lang="en-US" dirty="0" smtClean="0"/>
              <a:t>.  Is the service performed correctly the first time?</a:t>
            </a:r>
          </a:p>
          <a:p>
            <a:pPr>
              <a:lnSpc>
                <a:spcPct val="130000"/>
              </a:lnSpc>
            </a:pPr>
            <a:r>
              <a:rPr lang="en-US" b="1" u="sng" dirty="0" smtClean="0"/>
              <a:t>Responsiveness</a:t>
            </a:r>
            <a:r>
              <a:rPr lang="en-US" dirty="0" smtClean="0"/>
              <a:t>.  Can service personnel react quickly to unexpected problems?</a:t>
            </a:r>
          </a:p>
          <a:p>
            <a:pPr>
              <a:lnSpc>
                <a:spcPct val="130000"/>
              </a:lnSpc>
            </a:pPr>
            <a:endParaRPr lang="en-US" dirty="0" smtClean="0"/>
          </a:p>
          <a:p>
            <a:pPr>
              <a:lnSpc>
                <a:spcPct val="130000"/>
              </a:lnSpc>
            </a:pPr>
            <a:r>
              <a:rPr lang="en-US" sz="1400" b="1" dirty="0"/>
              <a:t>List ten service organizations and specify which dimension(s) each organization emphasizes.  State whether you believe the emphasis gives the firm competitive advantage.</a:t>
            </a:r>
          </a:p>
          <a:p>
            <a:pPr>
              <a:lnSpc>
                <a:spcPct val="130000"/>
              </a:lnSpc>
            </a:pPr>
            <a:endParaRPr lang="en-US" sz="14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086"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888" indent="-285726" defTabSz="919086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2905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067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229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390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553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8714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5877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1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086"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888" indent="-285726" defTabSz="919086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2905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067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229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390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553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8714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5877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r>
              <a:rPr lang="en-US" sz="1600" smtClean="0">
                <a:solidFill>
                  <a:schemeClr val="tx1"/>
                </a:solidFill>
              </a:rPr>
              <a:t>BUSI 104 Operations Management</a:t>
            </a:r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1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3275" cy="3460750"/>
          </a:xfrm>
          <a:ln/>
        </p:spPr>
      </p:sp>
      <p:sp>
        <p:nvSpPr>
          <p:cNvPr id="161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9914"/>
            <a:ext cx="5029200" cy="415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086"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888" indent="-285726" defTabSz="919086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2905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067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229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390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553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8714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5877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2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086"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888" indent="-285726" defTabSz="919086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2905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067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229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390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553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8714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5877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r>
              <a:rPr lang="en-US" sz="1600" smtClean="0">
                <a:solidFill>
                  <a:schemeClr val="tx1"/>
                </a:solidFill>
              </a:rPr>
              <a:t>BUSI 104 Operations Management</a:t>
            </a:r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2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3275" cy="3460750"/>
          </a:xfrm>
          <a:ln/>
        </p:spPr>
      </p:sp>
      <p:sp>
        <p:nvSpPr>
          <p:cNvPr id="162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9914"/>
            <a:ext cx="5029200" cy="415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086"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888" indent="-285726" defTabSz="919086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2905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067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229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390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553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8714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5877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3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086"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888" indent="-285726" defTabSz="919086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2905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067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229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390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553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8714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5877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r>
              <a:rPr lang="en-US" sz="1600" smtClean="0">
                <a:solidFill>
                  <a:schemeClr val="tx1"/>
                </a:solidFill>
              </a:rPr>
              <a:t>BUSI 104 Operations Management</a:t>
            </a:r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3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3275" cy="3460750"/>
          </a:xfrm>
          <a:ln/>
        </p:spPr>
      </p:sp>
      <p:sp>
        <p:nvSpPr>
          <p:cNvPr id="163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9914"/>
            <a:ext cx="5029200" cy="415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6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5" y="8766176"/>
            <a:ext cx="2973387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897" tIns="43449" rIns="86897" bIns="43449"/>
          <a:lstStyle>
            <a:lvl1pPr defTabSz="915911"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888" indent="-285726" defTabSz="915911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2905" indent="-228581" defTabSz="915911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067" indent="-228581" defTabSz="915911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229" indent="-228581" defTabSz="915911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390" indent="-228581" defTabSz="91591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553" indent="-228581" defTabSz="91591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8714" indent="-228581" defTabSz="91591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5877" indent="-228581" defTabSz="91591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fld id="{5C569659-A5BD-4E4D-BBAD-B77E56E4A204}" type="slidenum">
              <a:rPr lang="en-US"/>
              <a:pPr/>
              <a:t>9</a:t>
            </a:fld>
            <a:endParaRPr lang="en-US"/>
          </a:p>
        </p:txBody>
      </p:sp>
      <p:sp>
        <p:nvSpPr>
          <p:cNvPr id="164869" name="Header Placeholder 5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11"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888" indent="-285726" defTabSz="915911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2905" indent="-228581" defTabSz="915911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067" indent="-228581" defTabSz="915911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229" indent="-228581" defTabSz="915911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390" indent="-228581" defTabSz="91591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553" indent="-228581" defTabSz="91591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8714" indent="-228581" defTabSz="91591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5877" indent="-228581" defTabSz="91591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64870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086"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888" indent="-285726" defTabSz="919086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2905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067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229" indent="-228581" defTabSz="919086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390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553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8714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5877" indent="-228581" defTabSz="91908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r>
              <a:rPr lang="en-US" sz="1600" smtClean="0">
                <a:solidFill>
                  <a:schemeClr val="tx1"/>
                </a:solidFill>
              </a:rPr>
              <a:t>BUSI 104 Operations Management</a:t>
            </a:r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  <a:latin typeface="Franklin Gothic Medium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Franklin Gothic Boo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F55E0-29A5-41BD-8E5F-333A676EBA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F7208-D09C-4A97-95BA-12C10215D4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52400" y="1219200"/>
            <a:ext cx="40322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9B42BF33-C59D-4348-8C77-8A6B5C03ABA4}" type="slidenum">
              <a:rPr lang="en-US" sz="1400" b="1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086600" cy="1447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1988" y="19050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4388" y="1905000"/>
            <a:ext cx="3810000" cy="1981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24388" y="4038600"/>
            <a:ext cx="3810000" cy="1981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 rot="16200000">
            <a:off x="7315200" y="3581400"/>
            <a:ext cx="2895600" cy="4572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92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102E0-2DAA-41C6-A725-5F021CA91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FFFFF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660033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660033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660033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660033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660033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660033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660033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660033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83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086600" cy="1447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1988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4388" y="19050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24388" y="40386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 rot="16200000">
            <a:off x="7282108" y="3581400"/>
            <a:ext cx="3048000" cy="4572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92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38A31-E720-4FC6-9253-4D01A5A48A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FFFFF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660033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660033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660033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660033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660033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660033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660033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660033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960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091610" y="3553460"/>
            <a:ext cx="3357881" cy="36576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955A9-E632-4622-BC9F-2F6707E07C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F18D9-6B06-448A-8167-113A4EE97F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1D9F0E-C1AC-49DF-AC75-D32FA15F11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pPr>
              <a:defRPr/>
            </a:pPr>
            <a:fld id="{07C71876-BDDB-4B89-B48D-FF8C9B4F55E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298D2-09C1-47DE-83A0-FA4FE32BD6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6EB4C0-A034-43BA-88DA-3FF3C00C83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D955A9-E632-4622-BC9F-2F6707E07C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Franklin Gothic Medium" pitchFamily="34" charset="0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Franklin Gothic Book" pitchFamily="34" charset="0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png"/><Relationship Id="rId5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4" Type="http://schemas.openxmlformats.org/officeDocument/2006/relationships/hyperlink" Target="http://www.boscovs.com/commerce/images/09849799311191K.jpg" TargetMode="External"/><Relationship Id="rId5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chart" Target="../charts/char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753" y="1828800"/>
            <a:ext cx="7378047" cy="2286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chemeClr val="tx1"/>
                </a:solidFill>
              </a:rPr>
              <a:t>Quality Management</a:t>
            </a: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Dimensions, Viewpoints, Quality Tools, Cost of Quality, Deming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599" y="4465707"/>
            <a:ext cx="452720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BUSI</a:t>
            </a:r>
            <a:r>
              <a:rPr lang="en-US" dirty="0" smtClean="0">
                <a:solidFill>
                  <a:schemeClr val="tx2"/>
                </a:solidFill>
              </a:rPr>
              <a:t> 104  – Operations Management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Professor Ed Arnheiter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96200" cy="838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Chronic Versus Sporadic Quality Problems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3932402" y="1552087"/>
            <a:ext cx="2667000" cy="914400"/>
          </a:xfrm>
        </p:spPr>
        <p:txBody>
          <a:bodyPr>
            <a:normAutofit fontScale="92500" lnSpcReduction="20000"/>
          </a:bodyPr>
          <a:lstStyle/>
          <a:p>
            <a:pPr marL="320040" indent="-320040" eaLnBrk="1" fontAlgn="auto" hangingPunct="1">
              <a:spcBef>
                <a:spcPct val="100000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800" i="1" dirty="0">
                <a:solidFill>
                  <a:srgbClr val="FFFF66"/>
                </a:solidFill>
              </a:rPr>
              <a:t>	</a:t>
            </a:r>
            <a:r>
              <a:rPr lang="en-US" sz="3300" b="1" dirty="0"/>
              <a:t>Sporadic Problems</a:t>
            </a:r>
            <a:endParaRPr lang="en-US" sz="3300" dirty="0"/>
          </a:p>
        </p:txBody>
      </p:sp>
      <p:pic>
        <p:nvPicPr>
          <p:cNvPr id="44037" name="Picture 6" descr="general%20firefigh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12" y="1219200"/>
            <a:ext cx="3458688" cy="2456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Rectangle 7"/>
          <p:cNvSpPr>
            <a:spLocks noChangeArrowheads="1"/>
          </p:cNvSpPr>
          <p:nvPr/>
        </p:nvSpPr>
        <p:spPr bwMode="auto">
          <a:xfrm>
            <a:off x="2438400" y="4495800"/>
            <a:ext cx="2133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100000"/>
              </a:spcBef>
              <a:buClr>
                <a:schemeClr val="tx2"/>
              </a:buClr>
              <a:buSzPct val="70000"/>
              <a:buFont typeface="Monotype Sorts" pitchFamily="2" charset="2"/>
              <a:buNone/>
            </a:pPr>
            <a:r>
              <a:rPr kumimoji="1" lang="en-US" sz="2800" i="1" dirty="0">
                <a:solidFill>
                  <a:srgbClr val="FFFF66"/>
                </a:solidFill>
                <a:latin typeface="Franklin Gothic Book" pitchFamily="34" charset="0"/>
              </a:rPr>
              <a:t>	</a:t>
            </a:r>
            <a:r>
              <a:rPr kumimoji="1" lang="en-US" sz="2800" b="1" dirty="0" smtClean="0">
                <a:solidFill>
                  <a:schemeClr val="tx1"/>
                </a:solidFill>
                <a:latin typeface="Franklin Gothic Book" pitchFamily="34" charset="0"/>
              </a:rPr>
              <a:t>Chronic </a:t>
            </a:r>
            <a:r>
              <a:rPr kumimoji="1" lang="en-US" sz="2800" b="1" dirty="0">
                <a:solidFill>
                  <a:schemeClr val="tx1"/>
                </a:solidFill>
                <a:latin typeface="Franklin Gothic Book" pitchFamily="34" charset="0"/>
              </a:rPr>
              <a:t>Problem</a:t>
            </a:r>
            <a:r>
              <a:rPr kumimoji="1" lang="en-US" sz="2800" dirty="0">
                <a:solidFill>
                  <a:schemeClr val="tx1"/>
                </a:solidFill>
                <a:latin typeface="Franklin Gothic Book" pitchFamily="34" charset="0"/>
              </a:rPr>
              <a:t>s</a:t>
            </a:r>
          </a:p>
        </p:txBody>
      </p:sp>
      <p:pic>
        <p:nvPicPr>
          <p:cNvPr id="44039" name="Picture 18" descr="img0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76637"/>
            <a:ext cx="3571875" cy="2676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247650"/>
            <a:ext cx="6918325" cy="1162050"/>
          </a:xfrm>
        </p:spPr>
        <p:txBody>
          <a:bodyPr/>
          <a:lstStyle/>
          <a:p>
            <a:pPr eaLnBrk="1" hangingPunct="1"/>
            <a:r>
              <a:rPr lang="en-US" b="1" dirty="0" smtClean="0"/>
              <a:t>The Influence of Dr. Deming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15006" y="1600200"/>
            <a:ext cx="8153400" cy="4114800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800" dirty="0" smtClean="0"/>
              <a:t>Advocated use of statistics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in Japan --- 1950’s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in the U.S. --- 1980’s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800" dirty="0" smtClean="0"/>
              <a:t>Deming’s philosophy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when quality improves, costs will decrease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management system, rather than individual employees, responsible for most problems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key to high quality is focusing on processes, not inspection of products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pic>
        <p:nvPicPr>
          <p:cNvPr id="13" name="Picture 8" descr="Image38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375" y="152400"/>
            <a:ext cx="99318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066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Deming’s Red Bead Experiment</a:t>
            </a:r>
          </a:p>
        </p:txBody>
      </p:sp>
      <p:pic>
        <p:nvPicPr>
          <p:cNvPr id="46083" name="Picture 3" descr="deming1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600200"/>
            <a:ext cx="3656013" cy="4343400"/>
          </a:xfrm>
          <a:noFill/>
        </p:spPr>
      </p:pic>
      <p:pic>
        <p:nvPicPr>
          <p:cNvPr id="46084" name="Picture 6" descr="dsc0160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371600"/>
            <a:ext cx="2409332" cy="2422183"/>
          </a:xfr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F138A31-E720-4FC6-9253-4D01A5A48AD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Deming’s Red </a:t>
            </a:r>
            <a:r>
              <a:rPr lang="en-US" sz="36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Bead Simulation</a:t>
            </a:r>
            <a:endParaRPr lang="en-US" sz="36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7772400" cy="4495800"/>
          </a:xfrm>
        </p:spPr>
        <p:txBody>
          <a:bodyPr/>
          <a:lstStyle/>
          <a:p>
            <a:pPr eaLnBrk="1" hangingPunct="1">
              <a:spcBef>
                <a:spcPct val="80000"/>
              </a:spcBef>
              <a:spcAft>
                <a:spcPts val="300"/>
              </a:spcAft>
              <a:buSzTx/>
              <a:buFont typeface="Wingdings" pitchFamily="2" charset="2"/>
              <a:buChar char="Ø"/>
            </a:pPr>
            <a:r>
              <a:rPr lang="en-US" sz="2400" dirty="0" smtClean="0"/>
              <a:t>Incoming material contains white and red beads.  </a:t>
            </a:r>
          </a:p>
          <a:p>
            <a:pPr eaLnBrk="1" hangingPunct="1">
              <a:spcBef>
                <a:spcPct val="80000"/>
              </a:spcBef>
              <a:spcAft>
                <a:spcPts val="300"/>
              </a:spcAft>
              <a:buSzTx/>
              <a:buFont typeface="Wingdings" pitchFamily="2" charset="2"/>
              <a:buChar char="Ø"/>
            </a:pPr>
            <a:r>
              <a:rPr lang="en-US" sz="2400" dirty="0" smtClean="0"/>
              <a:t>Workers mix beads with plastic paddle.  </a:t>
            </a:r>
          </a:p>
          <a:p>
            <a:pPr eaLnBrk="1" hangingPunct="1">
              <a:spcBef>
                <a:spcPct val="80000"/>
              </a:spcBef>
              <a:spcAft>
                <a:spcPts val="300"/>
              </a:spcAft>
              <a:buSzTx/>
              <a:buFont typeface="Wingdings" pitchFamily="2" charset="2"/>
              <a:buChar char="Ø"/>
            </a:pPr>
            <a:r>
              <a:rPr lang="en-US" sz="2400" dirty="0" smtClean="0"/>
              <a:t>Worker dips paddle into bowl and “makes” 50 beads.  </a:t>
            </a:r>
          </a:p>
          <a:p>
            <a:pPr eaLnBrk="1" hangingPunct="1">
              <a:spcBef>
                <a:spcPct val="80000"/>
              </a:spcBef>
              <a:spcAft>
                <a:spcPts val="300"/>
              </a:spcAft>
              <a:buSzTx/>
              <a:buFont typeface="Wingdings" pitchFamily="2" charset="2"/>
              <a:buChar char="Ø"/>
            </a:pPr>
            <a:r>
              <a:rPr lang="en-US" sz="2400" dirty="0" smtClean="0"/>
              <a:t>Customers only buy white beads!  </a:t>
            </a:r>
          </a:p>
          <a:p>
            <a:pPr eaLnBrk="1" hangingPunct="1">
              <a:spcBef>
                <a:spcPct val="80000"/>
              </a:spcBef>
              <a:spcAft>
                <a:spcPts val="300"/>
              </a:spcAft>
              <a:buSzTx/>
              <a:buFont typeface="Wingdings" pitchFamily="2" charset="2"/>
              <a:buChar char="Ø"/>
            </a:pPr>
            <a:r>
              <a:rPr lang="en-US" sz="2400" dirty="0" smtClean="0"/>
              <a:t>Number of colored beads for each “day” is recorded.  </a:t>
            </a:r>
          </a:p>
          <a:p>
            <a:pPr eaLnBrk="1" hangingPunct="1">
              <a:spcBef>
                <a:spcPct val="80000"/>
              </a:spcBef>
              <a:spcAft>
                <a:spcPts val="300"/>
              </a:spcAft>
              <a:buSzTx/>
              <a:buFont typeface="Wingdings" pitchFamily="2" charset="2"/>
              <a:buChar char="Ø"/>
            </a:pPr>
            <a:r>
              <a:rPr lang="en-US" sz="2400" dirty="0" smtClean="0"/>
              <a:t>One paddle dip represents one simulated worker-day of production.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Bead </a:t>
            </a:r>
            <a:r>
              <a:rPr lang="en-US" sz="4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Experiment Results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772400" cy="41148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endParaRPr lang="en-US" sz="2400" b="1" i="1" smtClean="0"/>
          </a:p>
          <a:p>
            <a:pPr eaLnBrk="1" hangingPunct="1">
              <a:buFont typeface="Monotype Sorts" pitchFamily="2" charset="2"/>
              <a:buNone/>
            </a:pPr>
            <a:endParaRPr lang="en-US" sz="2400" b="1" i="1" smtClean="0"/>
          </a:p>
          <a:p>
            <a:pPr eaLnBrk="1" hangingPunct="1">
              <a:buFont typeface="Monotype Sorts" pitchFamily="2" charset="2"/>
              <a:buNone/>
            </a:pPr>
            <a:r>
              <a:rPr lang="en-US" sz="2400" b="1" i="1" smtClean="0"/>
              <a:t>	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400" b="1" i="1" smtClean="0"/>
              <a:t>	</a:t>
            </a:r>
          </a:p>
        </p:txBody>
      </p:sp>
      <p:graphicFrame>
        <p:nvGraphicFramePr>
          <p:cNvPr id="29082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624405"/>
              </p:ext>
            </p:extLst>
          </p:nvPr>
        </p:nvGraphicFramePr>
        <p:xfrm>
          <a:off x="152401" y="1219200"/>
          <a:ext cx="8077201" cy="4629490"/>
        </p:xfrm>
        <a:graphic>
          <a:graphicData uri="http://schemas.openxmlformats.org/drawingml/2006/table">
            <a:tbl>
              <a:tblPr/>
              <a:tblGrid>
                <a:gridCol w="1309816"/>
                <a:gridCol w="1091514"/>
                <a:gridCol w="1091514"/>
                <a:gridCol w="1164281"/>
                <a:gridCol w="1164281"/>
                <a:gridCol w="1164281"/>
                <a:gridCol w="1091514"/>
              </a:tblGrid>
              <a:tr h="5808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Worker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Day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Day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Day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Day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Day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21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Garric</a:t>
                      </a: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8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Alice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Sarina</a:t>
                      </a: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8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Anna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8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Jason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8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Total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8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Avg.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620000" cy="4572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rPr>
              <a:t>Run Chart for Bead Production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088927" y="1232413"/>
            <a:ext cx="7446962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Franklin Gothic Book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Franklin Gothic Book" pitchFamily="34" charset="0"/>
              </a:rPr>
              <a:t>BUSI 104 Operations Management</a:t>
            </a:r>
            <a:endParaRPr lang="en-US" dirty="0">
              <a:latin typeface="Franklin Gothic Book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10" name="Char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234526"/>
              </p:ext>
            </p:extLst>
          </p:nvPr>
        </p:nvGraphicFramePr>
        <p:xfrm>
          <a:off x="152400" y="990600"/>
          <a:ext cx="8002489" cy="5510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763000" cy="838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What are the Five Most Important Lessons </a:t>
            </a:r>
            <a:r>
              <a:rPr lang="en-US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Learned From </a:t>
            </a:r>
            <a:r>
              <a:rPr lang="en-US" sz="36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Bead Experiment?</a:t>
            </a:r>
            <a:endParaRPr lang="en-US" sz="3600" b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7772400" cy="4648200"/>
          </a:xfrm>
        </p:spPr>
        <p:txBody>
          <a:bodyPr>
            <a:normAutofit fontScale="77500" lnSpcReduction="20000"/>
          </a:bodyPr>
          <a:lstStyle/>
          <a:p>
            <a:pPr marL="628650" indent="-51435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Variation is everywhere!  If you don’t see any, you are not looking hard enough (i.e., with enough precision).</a:t>
            </a:r>
          </a:p>
          <a:p>
            <a:pPr marL="628650" indent="-51435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Some workers are above average and some are below average, always.  But what do the differences mean?</a:t>
            </a:r>
          </a:p>
          <a:p>
            <a:pPr marL="628650" indent="-51435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It is often the SYSTEM that determines the outcomes.</a:t>
            </a:r>
          </a:p>
          <a:p>
            <a:pPr marL="628650" indent="-51435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AND, the system is often beyond the workers control.  Only MANAGEMENT controls the system.</a:t>
            </a:r>
          </a:p>
          <a:p>
            <a:pPr marL="628650" indent="-51435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Limited, or a small amount of results are not DEFINITIVE.  I only collected 25 samples.  We need to know more about the SYSTEM.”  Deming; “Profound knowledge”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685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Deming’s Fourteen Points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7467600" cy="4648200"/>
          </a:xfrm>
        </p:spPr>
        <p:txBody>
          <a:bodyPr>
            <a:normAutofit fontScale="92500"/>
          </a:bodyPr>
          <a:lstStyle/>
          <a:p>
            <a:pPr marL="609600" indent="-609600" eaLnBrk="1" fontAlgn="auto" hangingPunct="1">
              <a:lnSpc>
                <a:spcPct val="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sz="1600" b="1" i="1" dirty="0"/>
          </a:p>
          <a:p>
            <a:pPr marL="609600" indent="-609600" eaLnBrk="1" fontAlgn="auto" hangingPunct="1">
              <a:spcBef>
                <a:spcPct val="50000"/>
              </a:spcBef>
              <a:spcAft>
                <a:spcPts val="0"/>
              </a:spcAft>
              <a:buSzTx/>
              <a:buFontTx/>
              <a:buAutoNum type="arabicPeriod"/>
              <a:defRPr/>
            </a:pPr>
            <a:r>
              <a:rPr lang="en-US" sz="2400" b="1" dirty="0"/>
              <a:t>Create constancy of purpose for improvement of product &amp; service</a:t>
            </a:r>
          </a:p>
          <a:p>
            <a:pPr marL="609600" indent="-609600" eaLnBrk="1" fontAlgn="auto" hangingPunct="1">
              <a:spcBef>
                <a:spcPct val="50000"/>
              </a:spcBef>
              <a:spcAft>
                <a:spcPts val="0"/>
              </a:spcAft>
              <a:buSzTx/>
              <a:buFontTx/>
              <a:buAutoNum type="arabicPeriod"/>
              <a:defRPr/>
            </a:pPr>
            <a:r>
              <a:rPr lang="en-US" sz="2400" b="1" dirty="0"/>
              <a:t>Adopt the new philosophy </a:t>
            </a:r>
          </a:p>
          <a:p>
            <a:pPr marL="609600" indent="-609600" eaLnBrk="1" fontAlgn="auto" hangingPunct="1">
              <a:spcBef>
                <a:spcPct val="50000"/>
              </a:spcBef>
              <a:spcAft>
                <a:spcPts val="0"/>
              </a:spcAft>
              <a:buSzTx/>
              <a:buFont typeface="Monotype Sorts" pitchFamily="2" charset="2"/>
              <a:buAutoNum type="arabicPeriod"/>
              <a:defRPr/>
            </a:pPr>
            <a:r>
              <a:rPr lang="en-US" sz="2400" b="1" dirty="0"/>
              <a:t>Cease dependence on mass inspection to improve quality</a:t>
            </a:r>
          </a:p>
          <a:p>
            <a:pPr marL="609600" indent="-609600" eaLnBrk="1" fontAlgn="auto" hangingPunct="1">
              <a:spcBef>
                <a:spcPct val="50000"/>
              </a:spcBef>
              <a:spcAft>
                <a:spcPts val="0"/>
              </a:spcAft>
              <a:buSzTx/>
              <a:buFont typeface="Monotype Sorts" pitchFamily="2" charset="2"/>
              <a:buAutoNum type="arabicPeriod"/>
              <a:defRPr/>
            </a:pPr>
            <a:r>
              <a:rPr lang="en-US" sz="2400" b="1" dirty="0"/>
              <a:t>End practice of awarding business based on price alone</a:t>
            </a:r>
          </a:p>
          <a:p>
            <a:pPr marL="609600" indent="-609600" eaLnBrk="1" fontAlgn="auto" hangingPunct="1">
              <a:spcBef>
                <a:spcPct val="50000"/>
              </a:spcBef>
              <a:spcAft>
                <a:spcPts val="0"/>
              </a:spcAft>
              <a:buSzTx/>
              <a:buFont typeface="Monotype Sorts" pitchFamily="2" charset="2"/>
              <a:buAutoNum type="arabicPeriod"/>
              <a:defRPr/>
            </a:pPr>
            <a:r>
              <a:rPr lang="en-US" sz="2400" b="1" dirty="0"/>
              <a:t>Improve constantly &amp; forever the system of production &amp; service</a:t>
            </a:r>
          </a:p>
          <a:p>
            <a:pPr marL="609600" indent="-609600" eaLnBrk="1" fontAlgn="auto" hangingPunct="1">
              <a:spcBef>
                <a:spcPct val="50000"/>
              </a:spcBef>
              <a:spcAft>
                <a:spcPts val="0"/>
              </a:spcAft>
              <a:buSzTx/>
              <a:buFont typeface="Monotype Sorts" pitchFamily="2" charset="2"/>
              <a:buAutoNum type="arabicPeriod"/>
              <a:defRPr/>
            </a:pPr>
            <a:r>
              <a:rPr lang="en-US" sz="2400" b="1" dirty="0"/>
              <a:t>Institute training and retraining</a:t>
            </a:r>
          </a:p>
          <a:p>
            <a:pPr marL="609600" indent="-609600" eaLnBrk="1" fontAlgn="auto" hangingPunct="1">
              <a:spcBef>
                <a:spcPct val="50000"/>
              </a:spcBef>
              <a:spcAft>
                <a:spcPts val="0"/>
              </a:spcAft>
              <a:buSzTx/>
              <a:buFont typeface="Monotype Sorts" pitchFamily="2" charset="2"/>
              <a:buAutoNum type="arabicPeriod"/>
              <a:defRPr/>
            </a:pPr>
            <a:r>
              <a:rPr lang="en-US" sz="2400" b="1" dirty="0"/>
              <a:t>Institute leadership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600075" y="1371600"/>
            <a:ext cx="7324725" cy="500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92150" indent="-692150">
              <a:spcBef>
                <a:spcPct val="75000"/>
              </a:spcBef>
              <a:buClr>
                <a:schemeClr val="tx2"/>
              </a:buClr>
              <a:buFontTx/>
              <a:buAutoNum type="arabicPeriod" startAt="8"/>
            </a:pPr>
            <a:r>
              <a:rPr lang="en-US" sz="2200" b="1" dirty="0">
                <a:solidFill>
                  <a:schemeClr val="tx1"/>
                </a:solidFill>
                <a:latin typeface="Franklin Gothic Book" pitchFamily="34" charset="0"/>
              </a:rPr>
              <a:t>Drive out fear</a:t>
            </a:r>
          </a:p>
          <a:p>
            <a:pPr marL="692150" indent="-692150">
              <a:spcBef>
                <a:spcPct val="75000"/>
              </a:spcBef>
              <a:buClr>
                <a:schemeClr val="tx2"/>
              </a:buClr>
              <a:buFontTx/>
              <a:buAutoNum type="arabicPeriod" startAt="8"/>
            </a:pPr>
            <a:r>
              <a:rPr lang="en-US" sz="2200" b="1" dirty="0">
                <a:solidFill>
                  <a:schemeClr val="tx1"/>
                </a:solidFill>
                <a:latin typeface="Franklin Gothic Book" pitchFamily="34" charset="0"/>
              </a:rPr>
              <a:t>Break down barriers between staff areas</a:t>
            </a:r>
          </a:p>
          <a:p>
            <a:pPr marL="692150" indent="-692150">
              <a:spcBef>
                <a:spcPct val="75000"/>
              </a:spcBef>
              <a:buClr>
                <a:schemeClr val="tx2"/>
              </a:buClr>
              <a:buFontTx/>
              <a:buAutoNum type="arabicPeriod" startAt="8"/>
            </a:pPr>
            <a:r>
              <a:rPr lang="en-US" sz="2200" b="1" dirty="0">
                <a:solidFill>
                  <a:schemeClr val="tx1"/>
                </a:solidFill>
                <a:latin typeface="Franklin Gothic Book" pitchFamily="34" charset="0"/>
              </a:rPr>
              <a:t>Eliminate slogans, exhortations, and targets for work force</a:t>
            </a:r>
          </a:p>
          <a:p>
            <a:pPr marL="692150" indent="-692150">
              <a:spcBef>
                <a:spcPct val="75000"/>
              </a:spcBef>
              <a:buClr>
                <a:schemeClr val="tx2"/>
              </a:buClr>
              <a:buFontTx/>
              <a:buAutoNum type="arabicPeriod" startAt="8"/>
            </a:pPr>
            <a:r>
              <a:rPr lang="en-US" sz="2200" b="1" dirty="0">
                <a:solidFill>
                  <a:schemeClr val="tx1"/>
                </a:solidFill>
                <a:latin typeface="Franklin Gothic Book" pitchFamily="34" charset="0"/>
              </a:rPr>
              <a:t>Eliminate numerical quotas</a:t>
            </a:r>
          </a:p>
          <a:p>
            <a:pPr marL="692150" indent="-692150">
              <a:spcBef>
                <a:spcPct val="75000"/>
              </a:spcBef>
              <a:buClr>
                <a:schemeClr val="tx2"/>
              </a:buClr>
              <a:buFontTx/>
              <a:buAutoNum type="arabicPeriod" startAt="8"/>
            </a:pPr>
            <a:r>
              <a:rPr lang="en-US" sz="2200" b="1" dirty="0">
                <a:solidFill>
                  <a:schemeClr val="tx1"/>
                </a:solidFill>
                <a:latin typeface="Franklin Gothic Book" pitchFamily="34" charset="0"/>
              </a:rPr>
              <a:t>Remove barriers to pride of workmanship</a:t>
            </a:r>
          </a:p>
          <a:p>
            <a:pPr marL="692150" indent="-692150">
              <a:spcBef>
                <a:spcPct val="75000"/>
              </a:spcBef>
              <a:buClr>
                <a:schemeClr val="tx2"/>
              </a:buClr>
              <a:buFontTx/>
              <a:buAutoNum type="arabicPeriod" startAt="8"/>
            </a:pPr>
            <a:r>
              <a:rPr lang="en-US" sz="2200" b="1" dirty="0">
                <a:solidFill>
                  <a:schemeClr val="tx1"/>
                </a:solidFill>
                <a:latin typeface="Franklin Gothic Book" pitchFamily="34" charset="0"/>
              </a:rPr>
              <a:t>Institute a program for education and self improvement</a:t>
            </a:r>
          </a:p>
          <a:p>
            <a:pPr marL="692150" indent="-692150">
              <a:spcBef>
                <a:spcPct val="75000"/>
              </a:spcBef>
              <a:buClr>
                <a:schemeClr val="tx2"/>
              </a:buClr>
              <a:buFontTx/>
              <a:buAutoNum type="arabicPeriod" startAt="8"/>
            </a:pPr>
            <a:r>
              <a:rPr lang="en-US" sz="2200" b="1" dirty="0">
                <a:solidFill>
                  <a:schemeClr val="tx1"/>
                </a:solidFill>
                <a:latin typeface="Franklin Gothic Book" pitchFamily="34" charset="0"/>
              </a:rPr>
              <a:t>Put everybody to work to accomplish the transformation (</a:t>
            </a:r>
            <a:r>
              <a:rPr lang="en-US" sz="2200" b="1" dirty="0" err="1">
                <a:solidFill>
                  <a:schemeClr val="tx1"/>
                </a:solidFill>
                <a:latin typeface="Franklin Gothic Book" pitchFamily="34" charset="0"/>
              </a:rPr>
              <a:t>PDCA</a:t>
            </a:r>
            <a:r>
              <a:rPr lang="en-US" sz="2200" b="1" dirty="0">
                <a:solidFill>
                  <a:schemeClr val="tx1"/>
                </a:solidFill>
                <a:latin typeface="Franklin Gothic Book" pitchFamily="34" charset="0"/>
              </a:rPr>
              <a:t>)</a:t>
            </a:r>
          </a:p>
        </p:txBody>
      </p:sp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381000" y="533400"/>
            <a:ext cx="853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kumimoji="1"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Deming’s Fourteen Points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145614" y="3367726"/>
            <a:ext cx="3205481" cy="365760"/>
          </a:xfrm>
        </p:spPr>
        <p:txBody>
          <a:bodyPr/>
          <a:lstStyle/>
          <a:p>
            <a:pPr algn="l">
              <a:defRPr/>
            </a:pPr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71876-BDDB-4B89-B48D-FF8C9B4F55E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Quality</a:t>
            </a:r>
            <a:br>
              <a:rPr lang="en-US" dirty="0" smtClean="0"/>
            </a:br>
            <a:r>
              <a:rPr lang="en-US" sz="3200" dirty="0" smtClean="0"/>
              <a:t>Two Main Components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66900"/>
            <a:ext cx="7645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095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438400"/>
            <a:ext cx="8077200" cy="35814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300"/>
              </a:spcAft>
              <a:buSzTx/>
              <a:buFont typeface="Wingdings" pitchFamily="2" charset="2"/>
              <a:buNone/>
            </a:pPr>
            <a:r>
              <a:rPr lang="en-US" sz="2800" b="1" dirty="0" smtClean="0"/>
              <a:t>Other definitions used over the years:  </a:t>
            </a:r>
          </a:p>
          <a:p>
            <a:pPr eaLnBrk="1" hangingPunct="1">
              <a:spcBef>
                <a:spcPct val="50000"/>
              </a:spcBef>
              <a:spcAft>
                <a:spcPts val="300"/>
              </a:spcAft>
              <a:buSzTx/>
              <a:buFont typeface="Wingdings" pitchFamily="2" charset="2"/>
              <a:buChar char="Ø"/>
            </a:pPr>
            <a:r>
              <a:rPr lang="en-US" sz="2800" b="1" dirty="0" smtClean="0"/>
              <a:t>Fitness for use</a:t>
            </a:r>
          </a:p>
          <a:p>
            <a:pPr eaLnBrk="1" hangingPunct="1">
              <a:spcBef>
                <a:spcPct val="50000"/>
              </a:spcBef>
              <a:spcAft>
                <a:spcPts val="300"/>
              </a:spcAft>
              <a:buSzTx/>
              <a:buFont typeface="Wingdings" pitchFamily="2" charset="2"/>
              <a:buChar char="Ø"/>
            </a:pPr>
            <a:r>
              <a:rPr lang="en-US" sz="2800" b="1" dirty="0" smtClean="0"/>
              <a:t>Customer satisfaction, delight, etc.</a:t>
            </a:r>
          </a:p>
          <a:p>
            <a:pPr eaLnBrk="1" hangingPunct="1">
              <a:spcBef>
                <a:spcPct val="50000"/>
              </a:spcBef>
              <a:spcAft>
                <a:spcPts val="300"/>
              </a:spcAft>
              <a:buSzTx/>
              <a:buFont typeface="Wingdings" pitchFamily="2" charset="2"/>
              <a:buChar char="Ø"/>
            </a:pPr>
            <a:r>
              <a:rPr lang="en-US" sz="2800" b="1" dirty="0" smtClean="0"/>
              <a:t>Others? 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83820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"/>
              </a:lnSpc>
              <a:spcAft>
                <a:spcPts val="300"/>
              </a:spcAft>
              <a:defRPr/>
            </a:pPr>
            <a:endParaRPr lang="en-US" sz="2400" b="1" dirty="0">
              <a:solidFill>
                <a:schemeClr val="tx1"/>
              </a:solidFill>
              <a:latin typeface="+mn-lt"/>
            </a:endParaRPr>
          </a:p>
          <a:p>
            <a:pPr>
              <a:spcAft>
                <a:spcPts val="30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Franklin Gothic Book" pitchFamily="34" charset="0"/>
              </a:rPr>
              <a:t>Traditional:  </a:t>
            </a:r>
            <a:r>
              <a:rPr lang="en-US" sz="2400" b="1" dirty="0">
                <a:solidFill>
                  <a:schemeClr val="tx1"/>
                </a:solidFill>
                <a:latin typeface="Franklin Gothic Book" pitchFamily="34" charset="0"/>
              </a:rPr>
              <a:t>“Conformance to design specifications.”</a:t>
            </a: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609600" y="304800"/>
            <a:ext cx="44577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What is Quality?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of Quality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Impact of less than perfect performance on bottom line must be understood.</a:t>
            </a:r>
          </a:p>
          <a:p>
            <a:r>
              <a:rPr lang="en-US" sz="2800" dirty="0"/>
              <a:t>Set of cost categories, </a:t>
            </a:r>
            <a:r>
              <a:rPr lang="en-US" sz="2800" i="1" dirty="0"/>
              <a:t>cost of quality</a:t>
            </a:r>
            <a:r>
              <a:rPr lang="en-US" sz="2800" dirty="0"/>
              <a:t> (also known as cost of poor quality) provide mechanism for quantifying costs associated with less than perfect performance.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69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Cost of Quality Categories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8600" y="1752600"/>
            <a:ext cx="533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28600" lvl="2" indent="398463">
              <a:lnSpc>
                <a:spcPct val="17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Ø"/>
              <a:defRPr/>
            </a:pPr>
            <a:r>
              <a:rPr lang="en-US" sz="2800" b="1" kern="0" dirty="0">
                <a:solidFill>
                  <a:srgbClr val="000099"/>
                </a:solidFill>
                <a:latin typeface="Franklin Gothic Book" pitchFamily="34" charset="0"/>
              </a:rPr>
              <a:t>Internal Failure</a:t>
            </a:r>
          </a:p>
          <a:p>
            <a:pPr marL="228600" lvl="2" indent="398463">
              <a:lnSpc>
                <a:spcPct val="17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Ø"/>
              <a:defRPr/>
            </a:pPr>
            <a:r>
              <a:rPr lang="en-US" sz="2800" b="1" kern="0" dirty="0">
                <a:solidFill>
                  <a:srgbClr val="000099"/>
                </a:solidFill>
                <a:latin typeface="Franklin Gothic Book" pitchFamily="34" charset="0"/>
              </a:rPr>
              <a:t>External Failure</a:t>
            </a:r>
          </a:p>
          <a:p>
            <a:pPr marL="228600" lvl="2" indent="398463">
              <a:lnSpc>
                <a:spcPct val="17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Ø"/>
              <a:defRPr/>
            </a:pPr>
            <a:r>
              <a:rPr lang="en-US" sz="2800" b="1" kern="0" dirty="0">
                <a:solidFill>
                  <a:srgbClr val="000099"/>
                </a:solidFill>
                <a:latin typeface="Franklin Gothic Book" pitchFamily="34" charset="0"/>
              </a:rPr>
              <a:t>Appraisal</a:t>
            </a:r>
          </a:p>
          <a:p>
            <a:pPr marL="228600" lvl="2" indent="398463">
              <a:lnSpc>
                <a:spcPct val="17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Ø"/>
              <a:defRPr/>
            </a:pPr>
            <a:r>
              <a:rPr lang="en-US" sz="2800" b="1" kern="0" dirty="0">
                <a:solidFill>
                  <a:srgbClr val="000099"/>
                </a:solidFill>
                <a:latin typeface="Franklin Gothic Book" pitchFamily="34" charset="0"/>
              </a:rPr>
              <a:t>Prevention</a:t>
            </a:r>
            <a:endParaRPr lang="en-US" sz="2800" i="1" kern="0" dirty="0">
              <a:solidFill>
                <a:srgbClr val="000099"/>
              </a:solidFill>
              <a:latin typeface="Franklin Gothic Book" pitchFamily="34" charset="0"/>
            </a:endParaRPr>
          </a:p>
        </p:txBody>
      </p:sp>
      <p:pic>
        <p:nvPicPr>
          <p:cNvPr id="7" name="Picture 4" descr="pre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75" y="1487487"/>
            <a:ext cx="210185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e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837" y="4403724"/>
            <a:ext cx="2157413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850" y="3810000"/>
            <a:ext cx="2227263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ins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687" y="1669256"/>
            <a:ext cx="2178050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42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Broad Quality Cost Categories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6888" y="1857375"/>
            <a:ext cx="3352800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Purchasing Prevention Costs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888" y="2390775"/>
            <a:ext cx="3367088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Manufacturing Prevention Costs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6888" y="2924175"/>
            <a:ext cx="3352800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Quality Administration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6888" y="3457575"/>
            <a:ext cx="3352800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Marketing Research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688" y="1400175"/>
            <a:ext cx="19653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+mn-lt"/>
              </a:rPr>
              <a:t>Prevention Costs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27576" y="1857375"/>
            <a:ext cx="3352800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Purchasing Appraisal Costs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27576" y="2390775"/>
            <a:ext cx="3311525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Manufacturing Appraisal Costs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27576" y="2924175"/>
            <a:ext cx="3352800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External Appraisal Costs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27576" y="3457575"/>
            <a:ext cx="3352800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Review of Test </a:t>
            </a:r>
            <a:r>
              <a:rPr lang="en-US" dirty="0">
                <a:latin typeface="+mn-lt"/>
              </a:rPr>
              <a:t>&amp;</a:t>
            </a:r>
            <a:r>
              <a:rPr lang="en-US" sz="1800" dirty="0">
                <a:latin typeface="+mn-lt"/>
              </a:rPr>
              <a:t> Inspection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70376" y="1400175"/>
            <a:ext cx="18684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+mn-lt"/>
              </a:rPr>
              <a:t>Appraisal Costs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6888" y="4524375"/>
            <a:ext cx="3352800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Purchasing Failure Costs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6888" y="5057775"/>
            <a:ext cx="3352800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Operations Failure Costs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6888" y="5591175"/>
            <a:ext cx="3352800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Product Design Failure Costs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88" y="3990975"/>
            <a:ext cx="24463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+mn-lt"/>
              </a:rPr>
              <a:t>Internal Failure Costs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27576" y="4448175"/>
            <a:ext cx="3352800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Complaint Investigations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27576" y="4981575"/>
            <a:ext cx="1836738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Returned Goods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27576" y="5514975"/>
            <a:ext cx="3352800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Warranty Claims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27576" y="6048375"/>
            <a:ext cx="3352800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Lost Sales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70376" y="3990975"/>
            <a:ext cx="25019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+mn-lt"/>
              </a:rPr>
              <a:t>External Failure Costs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05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Failure Costs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8600" y="1525314"/>
            <a:ext cx="5257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ts val="600"/>
              </a:spcBef>
              <a:buClr>
                <a:srgbClr val="800000"/>
              </a:buClr>
              <a:buSzPct val="60000"/>
              <a:buFont typeface="Wingdings" pitchFamily="2" charset="2"/>
              <a:buChar char="Ø"/>
              <a:defRPr/>
            </a:pPr>
            <a:r>
              <a:rPr lang="en-US" sz="2400" b="1" kern="0" dirty="0">
                <a:solidFill>
                  <a:srgbClr val="000099"/>
                </a:solidFill>
                <a:latin typeface="Franklin Gothic Book" pitchFamily="34" charset="0"/>
              </a:rPr>
              <a:t>Scrap </a:t>
            </a:r>
          </a:p>
          <a:p>
            <a:pPr marL="342900" indent="-342900">
              <a:spcBef>
                <a:spcPts val="600"/>
              </a:spcBef>
              <a:buClr>
                <a:srgbClr val="800000"/>
              </a:buClr>
              <a:buSzPct val="60000"/>
              <a:buFont typeface="Wingdings" pitchFamily="2" charset="2"/>
              <a:buChar char="Ø"/>
              <a:defRPr/>
            </a:pPr>
            <a:r>
              <a:rPr lang="en-US" sz="2400" b="1" kern="0" dirty="0">
                <a:solidFill>
                  <a:srgbClr val="000099"/>
                </a:solidFill>
                <a:latin typeface="Franklin Gothic Book" pitchFamily="34" charset="0"/>
              </a:rPr>
              <a:t>Rework</a:t>
            </a:r>
          </a:p>
          <a:p>
            <a:pPr marL="342900" indent="-342900">
              <a:spcBef>
                <a:spcPts val="600"/>
              </a:spcBef>
              <a:buClr>
                <a:srgbClr val="800000"/>
              </a:buClr>
              <a:buSzPct val="60000"/>
              <a:buFont typeface="Wingdings" pitchFamily="2" charset="2"/>
              <a:buChar char="Ø"/>
              <a:defRPr/>
            </a:pPr>
            <a:r>
              <a:rPr lang="en-US" sz="2400" b="1" kern="0" dirty="0">
                <a:solidFill>
                  <a:srgbClr val="000099"/>
                </a:solidFill>
                <a:latin typeface="Franklin Gothic Book" pitchFamily="34" charset="0"/>
              </a:rPr>
              <a:t>Retesting and </a:t>
            </a:r>
            <a:r>
              <a:rPr lang="en-US" sz="2400" b="1" kern="0" dirty="0" err="1">
                <a:solidFill>
                  <a:srgbClr val="000099"/>
                </a:solidFill>
                <a:latin typeface="Franklin Gothic Book" pitchFamily="34" charset="0"/>
              </a:rPr>
              <a:t>Reinspection</a:t>
            </a:r>
            <a:r>
              <a:rPr lang="en-US" sz="2400" b="1" kern="0" dirty="0">
                <a:solidFill>
                  <a:srgbClr val="000099"/>
                </a:solidFill>
                <a:latin typeface="Franklin Gothic Book" pitchFamily="34" charset="0"/>
              </a:rPr>
              <a:t>   </a:t>
            </a:r>
          </a:p>
          <a:p>
            <a:pPr marL="342900" indent="-342900">
              <a:spcBef>
                <a:spcPts val="600"/>
              </a:spcBef>
              <a:buClr>
                <a:srgbClr val="800000"/>
              </a:buClr>
              <a:buSzPct val="60000"/>
              <a:buFont typeface="Wingdings" pitchFamily="2" charset="2"/>
              <a:buChar char="Ø"/>
              <a:defRPr/>
            </a:pPr>
            <a:r>
              <a:rPr lang="en-US" sz="2400" b="1" kern="0" dirty="0">
                <a:solidFill>
                  <a:srgbClr val="000099"/>
                </a:solidFill>
                <a:latin typeface="Franklin Gothic Book" pitchFamily="34" charset="0"/>
              </a:rPr>
              <a:t>Yield losses (or avoidable process losses) </a:t>
            </a:r>
          </a:p>
          <a:p>
            <a:pPr marL="342900" indent="-342900">
              <a:spcBef>
                <a:spcPts val="600"/>
              </a:spcBef>
              <a:buClr>
                <a:srgbClr val="800000"/>
              </a:buClr>
              <a:buSzPct val="60000"/>
              <a:buFont typeface="Wingdings" pitchFamily="2" charset="2"/>
              <a:buChar char="Ø"/>
              <a:defRPr/>
            </a:pPr>
            <a:r>
              <a:rPr lang="en-US" sz="2400" b="1" kern="0" dirty="0">
                <a:solidFill>
                  <a:srgbClr val="000099"/>
                </a:solidFill>
                <a:latin typeface="Franklin Gothic Book" pitchFamily="34" charset="0"/>
              </a:rPr>
              <a:t>Disposition (including failure analysis) </a:t>
            </a:r>
          </a:p>
          <a:p>
            <a:pPr marL="342900" indent="-342900">
              <a:spcBef>
                <a:spcPts val="600"/>
              </a:spcBef>
              <a:buClr>
                <a:srgbClr val="800000"/>
              </a:buClr>
              <a:buSzPct val="60000"/>
              <a:buFont typeface="Wingdings" pitchFamily="2" charset="2"/>
              <a:buChar char="Ø"/>
              <a:defRPr/>
            </a:pPr>
            <a:r>
              <a:rPr lang="en-US" sz="2400" b="1" kern="0" dirty="0">
                <a:solidFill>
                  <a:srgbClr val="000099"/>
                </a:solidFill>
                <a:latin typeface="Franklin Gothic Book" pitchFamily="34" charset="0"/>
              </a:rPr>
              <a:t>Corrective Action   </a:t>
            </a:r>
          </a:p>
          <a:p>
            <a:pPr marL="342900" indent="-342900">
              <a:spcBef>
                <a:spcPts val="600"/>
              </a:spcBef>
              <a:buClr>
                <a:srgbClr val="800000"/>
              </a:buClr>
              <a:buSzPct val="60000"/>
              <a:buFont typeface="Wingdings" pitchFamily="2" charset="2"/>
              <a:buChar char="Ø"/>
              <a:defRPr/>
            </a:pPr>
            <a:r>
              <a:rPr lang="en-US" sz="2400" b="1" kern="0" dirty="0">
                <a:solidFill>
                  <a:srgbClr val="000099"/>
                </a:solidFill>
                <a:latin typeface="Franklin Gothic Book" pitchFamily="34" charset="0"/>
              </a:rPr>
              <a:t>Scrap &amp; Rework from suppliers</a:t>
            </a:r>
          </a:p>
          <a:p>
            <a:pPr marL="342900" indent="-342900">
              <a:spcBef>
                <a:spcPts val="600"/>
              </a:spcBef>
              <a:buClr>
                <a:srgbClr val="800000"/>
              </a:buClr>
              <a:buSzPct val="60000"/>
              <a:buFont typeface="Wingdings" pitchFamily="2" charset="2"/>
              <a:buChar char="Ø"/>
              <a:defRPr/>
            </a:pPr>
            <a:r>
              <a:rPr lang="en-US" sz="2400" b="1" kern="0" dirty="0">
                <a:solidFill>
                  <a:srgbClr val="000099"/>
                </a:solidFill>
                <a:latin typeface="Franklin Gothic Book" pitchFamily="34" charset="0"/>
              </a:rPr>
              <a:t>Downgrading</a:t>
            </a:r>
            <a:endParaRPr lang="en-US" sz="2400" kern="0" dirty="0">
              <a:solidFill>
                <a:srgbClr val="000099"/>
              </a:solidFill>
              <a:latin typeface="Franklin Gothic Book" pitchFamily="34" charset="0"/>
            </a:endParaRPr>
          </a:p>
        </p:txBody>
      </p:sp>
      <p:pic>
        <p:nvPicPr>
          <p:cNvPr id="7" name="Picture 7" descr="2000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7800" y="1295400"/>
            <a:ext cx="2871788" cy="1893286"/>
          </a:xfrm>
          <a:noFill/>
        </p:spPr>
      </p:pic>
      <p:pic>
        <p:nvPicPr>
          <p:cNvPr id="8" name="Picture 10" descr="09849799311191K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43612" y="3392214"/>
            <a:ext cx="1752600" cy="1752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47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Failure Costs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800600"/>
          </a:xfrm>
        </p:spPr>
        <p:txBody>
          <a:bodyPr>
            <a:normAutofit fontScale="92500" lnSpcReduction="10000"/>
          </a:bodyPr>
          <a:lstStyle/>
          <a:p>
            <a:pPr indent="-342900">
              <a:spcBef>
                <a:spcPct val="100000"/>
              </a:spcBef>
              <a:buClr>
                <a:srgbClr val="800000"/>
              </a:buClr>
              <a:buFont typeface="Wingdings" pitchFamily="2" charset="2"/>
              <a:buChar char="Ø"/>
              <a:defRPr/>
            </a:pPr>
            <a:r>
              <a:rPr lang="en-US" sz="2800" b="1" kern="0" dirty="0">
                <a:solidFill>
                  <a:srgbClr val="000099"/>
                </a:solidFill>
              </a:rPr>
              <a:t>Customer complaints and returns, including investigation and C/A</a:t>
            </a:r>
          </a:p>
          <a:p>
            <a:pPr indent="-342900">
              <a:spcBef>
                <a:spcPct val="100000"/>
              </a:spcBef>
              <a:buClr>
                <a:srgbClr val="800000"/>
              </a:buClr>
              <a:buFont typeface="Wingdings" pitchFamily="2" charset="2"/>
              <a:buChar char="Ø"/>
              <a:defRPr/>
            </a:pPr>
            <a:r>
              <a:rPr lang="en-US" sz="2800" b="1" kern="0" dirty="0">
                <a:solidFill>
                  <a:srgbClr val="000099"/>
                </a:solidFill>
              </a:rPr>
              <a:t>Returned material, including receipt and replacement	</a:t>
            </a:r>
          </a:p>
          <a:p>
            <a:pPr indent="-342900">
              <a:spcBef>
                <a:spcPct val="100000"/>
              </a:spcBef>
              <a:buClr>
                <a:srgbClr val="800000"/>
              </a:buClr>
              <a:buFont typeface="Wingdings" pitchFamily="2" charset="2"/>
              <a:buChar char="Ø"/>
              <a:defRPr/>
            </a:pPr>
            <a:r>
              <a:rPr lang="en-US" sz="2800" b="1" kern="0" dirty="0">
                <a:solidFill>
                  <a:srgbClr val="000099"/>
                </a:solidFill>
              </a:rPr>
              <a:t>Warranty charges or claims:  </a:t>
            </a:r>
          </a:p>
          <a:p>
            <a:pPr indent="-342900">
              <a:spcBef>
                <a:spcPct val="100000"/>
              </a:spcBef>
              <a:buClr>
                <a:srgbClr val="800000"/>
              </a:buClr>
              <a:buFont typeface="Wingdings" pitchFamily="2" charset="2"/>
              <a:buChar char="Ø"/>
              <a:defRPr/>
            </a:pPr>
            <a:r>
              <a:rPr lang="en-US" sz="2800" b="1" kern="0" dirty="0">
                <a:solidFill>
                  <a:srgbClr val="000099"/>
                </a:solidFill>
              </a:rPr>
              <a:t>Product liability costs</a:t>
            </a:r>
            <a:endParaRPr lang="en-US" sz="2800" kern="0" dirty="0">
              <a:solidFill>
                <a:srgbClr val="000099"/>
              </a:solidFill>
            </a:endParaRP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pic>
        <p:nvPicPr>
          <p:cNvPr id="6" name="Picture 4" descr="vcrdvdpic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9200" y="1524000"/>
            <a:ext cx="3086100" cy="41148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43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Appraisal Costs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4800600"/>
          </a:xfrm>
        </p:spPr>
        <p:txBody>
          <a:bodyPr>
            <a:normAutofit fontScale="92500" lnSpcReduction="20000"/>
          </a:bodyPr>
          <a:lstStyle/>
          <a:p>
            <a:pPr indent="-342900">
              <a:spcBef>
                <a:spcPct val="100000"/>
              </a:spcBef>
              <a:buClr>
                <a:srgbClr val="800000"/>
              </a:buClr>
              <a:buFont typeface="Wingdings" pitchFamily="2" charset="2"/>
              <a:buChar char="Ø"/>
              <a:defRPr/>
            </a:pPr>
            <a:r>
              <a:rPr lang="en-US" sz="2800" b="1" kern="0" dirty="0">
                <a:solidFill>
                  <a:srgbClr val="000099"/>
                </a:solidFill>
              </a:rPr>
              <a:t>Testing and inspection</a:t>
            </a:r>
          </a:p>
          <a:p>
            <a:pPr indent="-342900">
              <a:spcBef>
                <a:spcPct val="100000"/>
              </a:spcBef>
              <a:buClr>
                <a:srgbClr val="800000"/>
              </a:buClr>
              <a:buFont typeface="Wingdings" pitchFamily="2" charset="2"/>
              <a:buChar char="Ø"/>
              <a:defRPr/>
            </a:pPr>
            <a:r>
              <a:rPr lang="en-US" sz="2800" b="1" kern="0" dirty="0">
                <a:solidFill>
                  <a:srgbClr val="000099"/>
                </a:solidFill>
              </a:rPr>
              <a:t>Calibration and repair of gages and instruments</a:t>
            </a:r>
          </a:p>
          <a:p>
            <a:pPr indent="-342900">
              <a:spcBef>
                <a:spcPct val="100000"/>
              </a:spcBef>
              <a:buClr>
                <a:srgbClr val="800000"/>
              </a:buClr>
              <a:buFont typeface="Wingdings" pitchFamily="2" charset="2"/>
              <a:buChar char="Ø"/>
              <a:defRPr/>
            </a:pPr>
            <a:r>
              <a:rPr lang="en-US" sz="2800" b="1" kern="0" dirty="0">
                <a:solidFill>
                  <a:srgbClr val="000099"/>
                </a:solidFill>
              </a:rPr>
              <a:t>Process control costs (gathering and analyzing quality measurements)</a:t>
            </a:r>
          </a:p>
          <a:p>
            <a:pPr indent="-342900">
              <a:spcBef>
                <a:spcPct val="100000"/>
              </a:spcBef>
              <a:buClr>
                <a:srgbClr val="800000"/>
              </a:buClr>
              <a:buFont typeface="Wingdings" pitchFamily="2" charset="2"/>
              <a:buChar char="Ø"/>
              <a:defRPr/>
            </a:pPr>
            <a:r>
              <a:rPr lang="en-US" sz="2800" b="1" i="1" kern="0" dirty="0">
                <a:solidFill>
                  <a:srgbClr val="000099"/>
                </a:solidFill>
              </a:rPr>
              <a:t>Product</a:t>
            </a:r>
            <a:r>
              <a:rPr lang="en-US" sz="2800" b="1" kern="0" dirty="0">
                <a:solidFill>
                  <a:srgbClr val="000099"/>
                </a:solidFill>
              </a:rPr>
              <a:t> quality audits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pic>
        <p:nvPicPr>
          <p:cNvPr id="6" name="Picture 4" descr="metrolo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43400" y="1371600"/>
            <a:ext cx="3886200" cy="349885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35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Prevention Costs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4343400" cy="4800600"/>
          </a:xfrm>
        </p:spPr>
        <p:txBody>
          <a:bodyPr>
            <a:normAutofit fontScale="85000" lnSpcReduction="10000"/>
          </a:bodyPr>
          <a:lstStyle/>
          <a:p>
            <a:pPr indent="-342900">
              <a:spcBef>
                <a:spcPct val="85000"/>
              </a:spcBef>
              <a:buClr>
                <a:srgbClr val="800000"/>
              </a:buClr>
              <a:buFont typeface="Wingdings" pitchFamily="2" charset="2"/>
              <a:buChar char="Ø"/>
              <a:defRPr/>
            </a:pPr>
            <a:r>
              <a:rPr lang="en-US" sz="2800" b="1" kern="0" dirty="0">
                <a:solidFill>
                  <a:srgbClr val="000099"/>
                </a:solidFill>
              </a:rPr>
              <a:t>Quality planning costs</a:t>
            </a:r>
          </a:p>
          <a:p>
            <a:pPr indent="-342900">
              <a:spcBef>
                <a:spcPct val="85000"/>
              </a:spcBef>
              <a:buClr>
                <a:srgbClr val="800000"/>
              </a:buClr>
              <a:buFont typeface="Wingdings" pitchFamily="2" charset="2"/>
              <a:buChar char="Ø"/>
              <a:defRPr/>
            </a:pPr>
            <a:r>
              <a:rPr lang="en-US" sz="2800" b="1" kern="0" dirty="0">
                <a:solidFill>
                  <a:srgbClr val="000099"/>
                </a:solidFill>
              </a:rPr>
              <a:t>Process control costs</a:t>
            </a:r>
          </a:p>
          <a:p>
            <a:pPr indent="-342900">
              <a:spcBef>
                <a:spcPct val="85000"/>
              </a:spcBef>
              <a:buClr>
                <a:srgbClr val="800000"/>
              </a:buClr>
              <a:buFont typeface="Wingdings" pitchFamily="2" charset="2"/>
              <a:buChar char="Ø"/>
              <a:defRPr/>
            </a:pPr>
            <a:r>
              <a:rPr lang="en-US" sz="2800" b="1" kern="0" dirty="0">
                <a:solidFill>
                  <a:srgbClr val="000099"/>
                </a:solidFill>
              </a:rPr>
              <a:t>Quality audits of procedures and processes</a:t>
            </a:r>
          </a:p>
          <a:p>
            <a:pPr indent="-342900">
              <a:spcBef>
                <a:spcPct val="85000"/>
              </a:spcBef>
              <a:buClr>
                <a:srgbClr val="800000"/>
              </a:buClr>
              <a:buFont typeface="Wingdings" pitchFamily="2" charset="2"/>
              <a:buChar char="Ø"/>
              <a:defRPr/>
            </a:pPr>
            <a:r>
              <a:rPr lang="en-US" sz="2800" b="1" kern="0" dirty="0">
                <a:solidFill>
                  <a:srgbClr val="000099"/>
                </a:solidFill>
              </a:rPr>
              <a:t>Training costs</a:t>
            </a:r>
          </a:p>
          <a:p>
            <a:pPr indent="-342900">
              <a:spcBef>
                <a:spcPct val="85000"/>
              </a:spcBef>
              <a:buClr>
                <a:srgbClr val="800000"/>
              </a:buClr>
              <a:buFont typeface="Wingdings" pitchFamily="2" charset="2"/>
              <a:buChar char="Ø"/>
              <a:defRPr/>
            </a:pPr>
            <a:r>
              <a:rPr lang="en-US" sz="2800" b="1" kern="0" dirty="0">
                <a:solidFill>
                  <a:srgbClr val="000099"/>
                </a:solidFill>
              </a:rPr>
              <a:t>General management costs</a:t>
            </a:r>
          </a:p>
          <a:p>
            <a:pPr indent="-342900">
              <a:spcBef>
                <a:spcPct val="85000"/>
              </a:spcBef>
              <a:buClr>
                <a:srgbClr val="800000"/>
              </a:buClr>
              <a:buFont typeface="Wingdings" pitchFamily="2" charset="2"/>
              <a:buChar char="Ø"/>
              <a:defRPr/>
            </a:pPr>
            <a:r>
              <a:rPr lang="en-US" sz="2800" b="1" kern="0" dirty="0">
                <a:solidFill>
                  <a:srgbClr val="000099"/>
                </a:solidFill>
              </a:rPr>
              <a:t>Supplier quality evaluation</a:t>
            </a:r>
          </a:p>
          <a:p>
            <a:pPr indent="-342900">
              <a:spcBef>
                <a:spcPct val="85000"/>
              </a:spcBef>
              <a:buClr>
                <a:srgbClr val="800000"/>
              </a:buClr>
              <a:buFont typeface="Wingdings" pitchFamily="2" charset="2"/>
              <a:buChar char="Ø"/>
              <a:defRPr/>
            </a:pPr>
            <a:r>
              <a:rPr lang="en-US" sz="2800" b="1" kern="0" dirty="0">
                <a:solidFill>
                  <a:srgbClr val="000099"/>
                </a:solidFill>
              </a:rPr>
              <a:t>New product review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pic>
        <p:nvPicPr>
          <p:cNvPr id="6" name="Picture 4" descr="cruta-trai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6800" y="1257300"/>
            <a:ext cx="3352800" cy="25146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21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Traditional Cost Structure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Incorporation COQ Elements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190500" y="1524000"/>
            <a:ext cx="8153400" cy="5108575"/>
            <a:chOff x="228600" y="1524000"/>
            <a:chExt cx="8458200" cy="5108575"/>
          </a:xfrm>
        </p:grpSpPr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457200" y="2209800"/>
              <a:ext cx="8229600" cy="1219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609600" y="2286000"/>
              <a:ext cx="160020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r>
                <a:rPr lang="en-US" sz="1400" b="1" i="1">
                  <a:cs typeface="Times New Roman" pitchFamily="18" charset="0"/>
                </a:rPr>
                <a:t>Direct Material Cost</a:t>
              </a:r>
              <a:r>
                <a:rPr lang="en-US" sz="1400"/>
                <a:t> </a:t>
              </a:r>
              <a:r>
                <a:rPr lang="en-US" sz="1400" b="1" i="1">
                  <a:cs typeface="Times New Roman" pitchFamily="18" charset="0"/>
                </a:rPr>
                <a:t>(D/M)</a:t>
              </a:r>
              <a:endParaRPr lang="en-US" sz="1400"/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2362200" y="2362200"/>
              <a:ext cx="1143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r>
                <a:rPr lang="en-US" sz="1400" b="1" i="1">
                  <a:cs typeface="Times New Roman" pitchFamily="18" charset="0"/>
                </a:rPr>
                <a:t>Direct</a:t>
              </a:r>
              <a:endParaRPr lang="en-US" sz="1400"/>
            </a:p>
            <a:p>
              <a:r>
                <a:rPr lang="en-US" sz="1400" b="1" i="1">
                  <a:cs typeface="Times New Roman" pitchFamily="18" charset="0"/>
                </a:rPr>
                <a:t>Labor Cost</a:t>
              </a:r>
              <a:r>
                <a:rPr lang="en-US" sz="1400"/>
                <a:t> </a:t>
              </a:r>
              <a:r>
                <a:rPr lang="en-US" sz="1400" b="1" i="1">
                  <a:cs typeface="Times New Roman" pitchFamily="18" charset="0"/>
                </a:rPr>
                <a:t>(D/L)</a:t>
              </a:r>
              <a:endParaRPr lang="en-US" sz="1400"/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3657600" y="2286000"/>
              <a:ext cx="1600200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r>
                <a:rPr lang="en-US" sz="1400" b="1" i="1">
                  <a:cs typeface="Times New Roman" pitchFamily="18" charset="0"/>
                </a:rPr>
                <a:t>Overhead Cost (OHD)</a:t>
              </a:r>
              <a:endParaRPr lang="en-US" sz="1400"/>
            </a:p>
            <a:p>
              <a:r>
                <a:rPr lang="en-US" sz="1400">
                  <a:cs typeface="Times New Roman" pitchFamily="18" charset="0"/>
                </a:rPr>
                <a:t>(Fixed &amp; misc. +</a:t>
              </a:r>
              <a:endParaRPr lang="en-US" sz="1400"/>
            </a:p>
            <a:p>
              <a:r>
                <a:rPr lang="en-US" sz="1400">
                  <a:cs typeface="Times New Roman" pitchFamily="18" charset="0"/>
                </a:rPr>
                <a:t>Indirect materials +</a:t>
              </a:r>
              <a:endParaRPr lang="en-US" sz="1400"/>
            </a:p>
            <a:p>
              <a:r>
                <a:rPr lang="en-US" sz="1400">
                  <a:cs typeface="Times New Roman" pitchFamily="18" charset="0"/>
                </a:rPr>
                <a:t>Indirect labor)</a:t>
              </a:r>
              <a:endParaRPr lang="en-US" sz="1400"/>
            </a:p>
          </p:txBody>
        </p:sp>
        <p:sp>
          <p:nvSpPr>
            <p:cNvPr id="10" name="Rectangle 2"/>
            <p:cNvSpPr>
              <a:spLocks noChangeArrowheads="1"/>
            </p:cNvSpPr>
            <p:nvPr/>
          </p:nvSpPr>
          <p:spPr bwMode="auto">
            <a:xfrm>
              <a:off x="5334000" y="2362200"/>
              <a:ext cx="1905000" cy="639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r>
                <a:rPr lang="en-US" sz="1400" b="1" i="1">
                  <a:cs typeface="Times New Roman" pitchFamily="18" charset="0"/>
                </a:rPr>
                <a:t>Selling Costs plus     G &amp; A</a:t>
              </a:r>
              <a:endParaRPr lang="en-US" sz="1400"/>
            </a:p>
            <a:p>
              <a:r>
                <a:rPr lang="en-US" sz="1400">
                  <a:cs typeface="Times New Roman" pitchFamily="18" charset="0"/>
                </a:rPr>
                <a:t>(also called “operating</a:t>
              </a:r>
              <a:r>
                <a:rPr lang="en-US" sz="1400"/>
                <a:t> </a:t>
              </a:r>
              <a:r>
                <a:rPr lang="en-US" sz="1400">
                  <a:cs typeface="Times New Roman" pitchFamily="18" charset="0"/>
                </a:rPr>
                <a:t>expenses”)</a:t>
              </a:r>
              <a:endParaRPr lang="en-US" sz="1400"/>
            </a:p>
          </p:txBody>
        </p:sp>
        <p:sp>
          <p:nvSpPr>
            <p:cNvPr id="11" name="Rectangle 1"/>
            <p:cNvSpPr>
              <a:spLocks noChangeArrowheads="1"/>
            </p:cNvSpPr>
            <p:nvPr/>
          </p:nvSpPr>
          <p:spPr bwMode="auto">
            <a:xfrm>
              <a:off x="7467600" y="2438400"/>
              <a:ext cx="914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r>
                <a:rPr lang="en-US" sz="1400" b="1" i="1">
                  <a:cs typeface="Times New Roman" pitchFamily="18" charset="0"/>
                </a:rPr>
                <a:t>Profit Margin</a:t>
              </a:r>
              <a:endParaRPr lang="en-US" sz="1400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28600" y="1524000"/>
              <a:ext cx="7696200" cy="677863"/>
            </a:xfrm>
            <a:prstGeom prst="rect">
              <a:avLst/>
            </a:prstGeom>
            <a:noFill/>
            <a:ln w="12700" cap="sq" cmpd="sng">
              <a:noFill/>
              <a:prstDash val="solid"/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  <a:ea typeface="Times New Roman" pitchFamily="18" charset="0"/>
                </a:rPr>
                <a:t>Traditional Cost and Price Structure with COQ Ignored</a:t>
              </a:r>
              <a:endParaRPr lang="en-US" dirty="0">
                <a:latin typeface="+mn-lt"/>
              </a:endParaRPr>
            </a:p>
            <a:p>
              <a:pPr>
                <a:defRPr/>
              </a:pPr>
              <a:r>
                <a:rPr lang="en-US" sz="1800" i="1" dirty="0">
                  <a:latin typeface="+mn-lt"/>
                  <a:ea typeface="Times New Roman" pitchFamily="18" charset="0"/>
                </a:rPr>
                <a:t>Masks significance of quality-related costs</a:t>
              </a:r>
              <a:endParaRPr lang="en-US" sz="1800" i="1" dirty="0">
                <a:latin typeface="+mn-lt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5400000">
              <a:off x="1524001" y="2819400"/>
              <a:ext cx="1219200" cy="3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896394" y="2818606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6553994" y="2818606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4648994" y="2818606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457200" y="4800600"/>
              <a:ext cx="8229600" cy="1219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609600" y="4876800"/>
              <a:ext cx="91440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r>
                <a:rPr lang="en-US" sz="1400" b="1" i="1">
                  <a:cs typeface="Times New Roman" pitchFamily="18" charset="0"/>
                </a:rPr>
                <a:t>Direct Material Cost</a:t>
              </a:r>
              <a:r>
                <a:rPr lang="en-US" sz="1400"/>
                <a:t> </a:t>
              </a:r>
              <a:r>
                <a:rPr lang="en-US" sz="1400" b="1" i="1">
                  <a:cs typeface="Times New Roman" pitchFamily="18" charset="0"/>
                </a:rPr>
                <a:t>(D/M)</a:t>
              </a:r>
              <a:endParaRPr lang="en-US" sz="1400"/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752600" y="4953000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r>
                <a:rPr lang="en-US" sz="1400" b="1" i="1">
                  <a:cs typeface="Times New Roman" pitchFamily="18" charset="0"/>
                </a:rPr>
                <a:t>Direct</a:t>
              </a:r>
              <a:endParaRPr lang="en-US" sz="1400"/>
            </a:p>
            <a:p>
              <a:r>
                <a:rPr lang="en-US" sz="1400" b="1" i="1">
                  <a:cs typeface="Times New Roman" pitchFamily="18" charset="0"/>
                </a:rPr>
                <a:t>Labor Cost</a:t>
              </a:r>
              <a:r>
                <a:rPr lang="en-US" sz="1400"/>
                <a:t> </a:t>
              </a:r>
              <a:r>
                <a:rPr lang="en-US" sz="1400" b="1" i="1">
                  <a:cs typeface="Times New Roman" pitchFamily="18" charset="0"/>
                </a:rPr>
                <a:t>(D/L)</a:t>
              </a:r>
              <a:endParaRPr lang="en-US" sz="1400"/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2514600" y="4876800"/>
              <a:ext cx="914400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r>
                <a:rPr lang="en-US" sz="1400" b="1" i="1">
                  <a:cs typeface="Times New Roman" pitchFamily="18" charset="0"/>
                </a:rPr>
                <a:t>Overhead Cost (OHD)</a:t>
              </a:r>
              <a:endParaRPr lang="en-US" sz="1400"/>
            </a:p>
          </p:txBody>
        </p:sp>
        <p:sp>
          <p:nvSpPr>
            <p:cNvPr id="21" name="Rectangle 2"/>
            <p:cNvSpPr>
              <a:spLocks noChangeArrowheads="1"/>
            </p:cNvSpPr>
            <p:nvPr/>
          </p:nvSpPr>
          <p:spPr bwMode="auto">
            <a:xfrm>
              <a:off x="3505200" y="4876800"/>
              <a:ext cx="762000" cy="639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r>
                <a:rPr lang="en-US" sz="1400" b="1" i="1">
                  <a:cs typeface="Times New Roman" pitchFamily="18" charset="0"/>
                </a:rPr>
                <a:t>SG &amp; A</a:t>
              </a:r>
              <a:endParaRPr lang="en-US" sz="1400"/>
            </a:p>
          </p:txBody>
        </p:sp>
        <p:sp>
          <p:nvSpPr>
            <p:cNvPr id="22" name="Rectangle 1"/>
            <p:cNvSpPr>
              <a:spLocks noChangeArrowheads="1"/>
            </p:cNvSpPr>
            <p:nvPr/>
          </p:nvSpPr>
          <p:spPr bwMode="auto">
            <a:xfrm>
              <a:off x="7467600" y="5029200"/>
              <a:ext cx="914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r>
                <a:rPr lang="en-US" sz="1400" b="1" i="1">
                  <a:cs typeface="Times New Roman" pitchFamily="18" charset="0"/>
                </a:rPr>
                <a:t>Profit Margin</a:t>
              </a:r>
              <a:endParaRPr lang="en-US" sz="1400"/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5400000">
              <a:off x="991394" y="5409406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1829594" y="5409406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3582194" y="5409406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2820194" y="5409406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6553994" y="5409406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6020594" y="5409406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5182394" y="5409406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4344194" y="5409406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2"/>
            <p:cNvSpPr>
              <a:spLocks noChangeArrowheads="1"/>
            </p:cNvSpPr>
            <p:nvPr/>
          </p:nvSpPr>
          <p:spPr bwMode="auto">
            <a:xfrm>
              <a:off x="6705600" y="5029200"/>
              <a:ext cx="457200" cy="639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r>
                <a:rPr lang="en-US" sz="1400" b="1" i="1">
                  <a:solidFill>
                    <a:srgbClr val="FF0000"/>
                  </a:solidFill>
                  <a:cs typeface="Times New Roman" pitchFamily="18" charset="0"/>
                </a:rPr>
                <a:t>SG &amp; A</a:t>
              </a:r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32" name="Rectangle 3"/>
            <p:cNvSpPr>
              <a:spLocks noChangeArrowheads="1"/>
            </p:cNvSpPr>
            <p:nvPr/>
          </p:nvSpPr>
          <p:spPr bwMode="auto">
            <a:xfrm>
              <a:off x="6019800" y="5029200"/>
              <a:ext cx="533400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r>
                <a:rPr lang="en-US" sz="1400" b="1" i="1">
                  <a:solidFill>
                    <a:srgbClr val="FF0000"/>
                  </a:solidFill>
                  <a:cs typeface="Times New Roman" pitchFamily="18" charset="0"/>
                </a:rPr>
                <a:t>OHD</a:t>
              </a:r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33" name="Rectangle 3"/>
            <p:cNvSpPr>
              <a:spLocks noChangeArrowheads="1"/>
            </p:cNvSpPr>
            <p:nvPr/>
          </p:nvSpPr>
          <p:spPr bwMode="auto">
            <a:xfrm>
              <a:off x="5181600" y="5029200"/>
              <a:ext cx="457200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r>
                <a:rPr lang="en-US" sz="1400" b="1" i="1">
                  <a:solidFill>
                    <a:srgbClr val="FF0000"/>
                  </a:solidFill>
                  <a:cs typeface="Times New Roman" pitchFamily="18" charset="0"/>
                </a:rPr>
                <a:t>D/L</a:t>
              </a:r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34" name="Rectangle 3"/>
            <p:cNvSpPr>
              <a:spLocks noChangeArrowheads="1"/>
            </p:cNvSpPr>
            <p:nvPr/>
          </p:nvSpPr>
          <p:spPr bwMode="auto">
            <a:xfrm>
              <a:off x="4419600" y="5029200"/>
              <a:ext cx="381000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r>
                <a:rPr lang="en-US" sz="1400" b="1" i="1">
                  <a:solidFill>
                    <a:srgbClr val="FF0000"/>
                  </a:solidFill>
                  <a:cs typeface="Times New Roman" pitchFamily="18" charset="0"/>
                </a:rPr>
                <a:t>D/M</a:t>
              </a:r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191000" y="4800600"/>
              <a:ext cx="2971800" cy="1219200"/>
            </a:xfrm>
            <a:prstGeom prst="rect">
              <a:avLst/>
            </a:prstGeom>
            <a:solidFill>
              <a:srgbClr val="C3B0A9">
                <a:alpha val="5568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Right Brace 35"/>
            <p:cNvSpPr/>
            <p:nvPr/>
          </p:nvSpPr>
          <p:spPr>
            <a:xfrm rot="5400000">
              <a:off x="5562600" y="4724400"/>
              <a:ext cx="228600" cy="29718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724400" y="6324600"/>
              <a:ext cx="2162175" cy="3079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latin typeface="+mn-lt"/>
                </a:rPr>
                <a:t>Due to Cost of Poor Quality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71800" y="3810000"/>
              <a:ext cx="1589088" cy="3079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latin typeface="+mn-lt"/>
                </a:rPr>
                <a:t>Cost of Goods Sold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81200" y="3505200"/>
              <a:ext cx="1941513" cy="3079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latin typeface="+mn-lt"/>
                </a:rPr>
                <a:t>Cost of Goods Produced</a:t>
              </a:r>
            </a:p>
          </p:txBody>
        </p:sp>
        <p:cxnSp>
          <p:nvCxnSpPr>
            <p:cNvPr id="40" name="Straight Connector 39"/>
            <p:cNvCxnSpPr/>
            <p:nvPr/>
          </p:nvCxnSpPr>
          <p:spPr>
            <a:xfrm rot="5400000">
              <a:off x="152401" y="3810000"/>
              <a:ext cx="609600" cy="317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6858794" y="3809206"/>
              <a:ext cx="609600" cy="15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5144294" y="3618706"/>
              <a:ext cx="228600" cy="15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39" idx="1"/>
            </p:cNvCxnSpPr>
            <p:nvPr/>
          </p:nvCxnSpPr>
          <p:spPr>
            <a:xfrm>
              <a:off x="457200" y="3657600"/>
              <a:ext cx="15240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457200" y="3962400"/>
              <a:ext cx="24384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3962400" y="3657600"/>
              <a:ext cx="12954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495800" y="3962400"/>
              <a:ext cx="26670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152400" y="4343400"/>
            <a:ext cx="8991600" cy="40005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Times New Roman" pitchFamily="18" charset="0"/>
              </a:rPr>
              <a:t>Cost of Quality Incorporated into Traditional Cost Structure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8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Hidden Costs of Quality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1482725" y="1634331"/>
            <a:ext cx="5718175" cy="3976688"/>
          </a:xfrm>
          <a:custGeom>
            <a:avLst/>
            <a:gdLst>
              <a:gd name="connsiteX0" fmla="*/ 637954 w 5718080"/>
              <a:gd name="connsiteY0" fmla="*/ 1127051 h 3976576"/>
              <a:gd name="connsiteX1" fmla="*/ 701749 w 5718080"/>
              <a:gd name="connsiteY1" fmla="*/ 1095153 h 3976576"/>
              <a:gd name="connsiteX2" fmla="*/ 839972 w 5718080"/>
              <a:gd name="connsiteY2" fmla="*/ 999460 h 3976576"/>
              <a:gd name="connsiteX3" fmla="*/ 893135 w 5718080"/>
              <a:gd name="connsiteY3" fmla="*/ 967562 h 3976576"/>
              <a:gd name="connsiteX4" fmla="*/ 935666 w 5718080"/>
              <a:gd name="connsiteY4" fmla="*/ 935665 h 3976576"/>
              <a:gd name="connsiteX5" fmla="*/ 978196 w 5718080"/>
              <a:gd name="connsiteY5" fmla="*/ 914400 h 3976576"/>
              <a:gd name="connsiteX6" fmla="*/ 1020726 w 5718080"/>
              <a:gd name="connsiteY6" fmla="*/ 882502 h 3976576"/>
              <a:gd name="connsiteX7" fmla="*/ 1105786 w 5718080"/>
              <a:gd name="connsiteY7" fmla="*/ 839972 h 3976576"/>
              <a:gd name="connsiteX8" fmla="*/ 1158949 w 5718080"/>
              <a:gd name="connsiteY8" fmla="*/ 797441 h 3976576"/>
              <a:gd name="connsiteX9" fmla="*/ 1212112 w 5718080"/>
              <a:gd name="connsiteY9" fmla="*/ 754911 h 3976576"/>
              <a:gd name="connsiteX10" fmla="*/ 1254642 w 5718080"/>
              <a:gd name="connsiteY10" fmla="*/ 733646 h 3976576"/>
              <a:gd name="connsiteX11" fmla="*/ 1318438 w 5718080"/>
              <a:gd name="connsiteY11" fmla="*/ 691116 h 3976576"/>
              <a:gd name="connsiteX12" fmla="*/ 1350335 w 5718080"/>
              <a:gd name="connsiteY12" fmla="*/ 701748 h 3976576"/>
              <a:gd name="connsiteX13" fmla="*/ 1382233 w 5718080"/>
              <a:gd name="connsiteY13" fmla="*/ 691116 h 3976576"/>
              <a:gd name="connsiteX14" fmla="*/ 1414131 w 5718080"/>
              <a:gd name="connsiteY14" fmla="*/ 627320 h 3976576"/>
              <a:gd name="connsiteX15" fmla="*/ 1424763 w 5718080"/>
              <a:gd name="connsiteY15" fmla="*/ 531627 h 3976576"/>
              <a:gd name="connsiteX16" fmla="*/ 1467293 w 5718080"/>
              <a:gd name="connsiteY16" fmla="*/ 510362 h 3976576"/>
              <a:gd name="connsiteX17" fmla="*/ 1839433 w 5718080"/>
              <a:gd name="connsiteY17" fmla="*/ 499730 h 3976576"/>
              <a:gd name="connsiteX18" fmla="*/ 1871331 w 5718080"/>
              <a:gd name="connsiteY18" fmla="*/ 478465 h 3976576"/>
              <a:gd name="connsiteX19" fmla="*/ 1892596 w 5718080"/>
              <a:gd name="connsiteY19" fmla="*/ 414669 h 3976576"/>
              <a:gd name="connsiteX20" fmla="*/ 1903228 w 5718080"/>
              <a:gd name="connsiteY20" fmla="*/ 382772 h 3976576"/>
              <a:gd name="connsiteX21" fmla="*/ 1935126 w 5718080"/>
              <a:gd name="connsiteY21" fmla="*/ 372139 h 3976576"/>
              <a:gd name="connsiteX22" fmla="*/ 2020186 w 5718080"/>
              <a:gd name="connsiteY22" fmla="*/ 372139 h 3976576"/>
              <a:gd name="connsiteX23" fmla="*/ 2041452 w 5718080"/>
              <a:gd name="connsiteY23" fmla="*/ 340241 h 3976576"/>
              <a:gd name="connsiteX24" fmla="*/ 2115879 w 5718080"/>
              <a:gd name="connsiteY24" fmla="*/ 287079 h 3976576"/>
              <a:gd name="connsiteX25" fmla="*/ 2371061 w 5718080"/>
              <a:gd name="connsiteY25" fmla="*/ 276446 h 3976576"/>
              <a:gd name="connsiteX26" fmla="*/ 2402959 w 5718080"/>
              <a:gd name="connsiteY26" fmla="*/ 244548 h 3976576"/>
              <a:gd name="connsiteX27" fmla="*/ 2434856 w 5718080"/>
              <a:gd name="connsiteY27" fmla="*/ 223283 h 3976576"/>
              <a:gd name="connsiteX28" fmla="*/ 2466754 w 5718080"/>
              <a:gd name="connsiteY28" fmla="*/ 180753 h 3976576"/>
              <a:gd name="connsiteX29" fmla="*/ 2509284 w 5718080"/>
              <a:gd name="connsiteY29" fmla="*/ 138223 h 3976576"/>
              <a:gd name="connsiteX30" fmla="*/ 2530549 w 5718080"/>
              <a:gd name="connsiteY30" fmla="*/ 106325 h 3976576"/>
              <a:gd name="connsiteX31" fmla="*/ 2594345 w 5718080"/>
              <a:gd name="connsiteY31" fmla="*/ 42530 h 3976576"/>
              <a:gd name="connsiteX32" fmla="*/ 2615610 w 5718080"/>
              <a:gd name="connsiteY32" fmla="*/ 10632 h 3976576"/>
              <a:gd name="connsiteX33" fmla="*/ 2647507 w 5718080"/>
              <a:gd name="connsiteY33" fmla="*/ 0 h 3976576"/>
              <a:gd name="connsiteX34" fmla="*/ 2711303 w 5718080"/>
              <a:gd name="connsiteY34" fmla="*/ 21265 h 3976576"/>
              <a:gd name="connsiteX35" fmla="*/ 3221666 w 5718080"/>
              <a:gd name="connsiteY35" fmla="*/ 42530 h 3976576"/>
              <a:gd name="connsiteX36" fmla="*/ 3242931 w 5718080"/>
              <a:gd name="connsiteY36" fmla="*/ 74427 h 3976576"/>
              <a:gd name="connsiteX37" fmla="*/ 3264196 w 5718080"/>
              <a:gd name="connsiteY37" fmla="*/ 95693 h 3976576"/>
              <a:gd name="connsiteX38" fmla="*/ 3274828 w 5718080"/>
              <a:gd name="connsiteY38" fmla="*/ 138223 h 3976576"/>
              <a:gd name="connsiteX39" fmla="*/ 3285461 w 5718080"/>
              <a:gd name="connsiteY39" fmla="*/ 170120 h 3976576"/>
              <a:gd name="connsiteX40" fmla="*/ 3530010 w 5718080"/>
              <a:gd name="connsiteY40" fmla="*/ 180753 h 3976576"/>
              <a:gd name="connsiteX41" fmla="*/ 3593805 w 5718080"/>
              <a:gd name="connsiteY41" fmla="*/ 202018 h 3976576"/>
              <a:gd name="connsiteX42" fmla="*/ 3625703 w 5718080"/>
              <a:gd name="connsiteY42" fmla="*/ 212651 h 3976576"/>
              <a:gd name="connsiteX43" fmla="*/ 3689498 w 5718080"/>
              <a:gd name="connsiteY43" fmla="*/ 244548 h 3976576"/>
              <a:gd name="connsiteX44" fmla="*/ 3827721 w 5718080"/>
              <a:gd name="connsiteY44" fmla="*/ 255181 h 3976576"/>
              <a:gd name="connsiteX45" fmla="*/ 3880884 w 5718080"/>
              <a:gd name="connsiteY45" fmla="*/ 265813 h 3976576"/>
              <a:gd name="connsiteX46" fmla="*/ 3923414 w 5718080"/>
              <a:gd name="connsiteY46" fmla="*/ 340241 h 3976576"/>
              <a:gd name="connsiteX47" fmla="*/ 3934047 w 5718080"/>
              <a:gd name="connsiteY47" fmla="*/ 372139 h 3976576"/>
              <a:gd name="connsiteX48" fmla="*/ 3944679 w 5718080"/>
              <a:gd name="connsiteY48" fmla="*/ 584790 h 3976576"/>
              <a:gd name="connsiteX49" fmla="*/ 3976577 w 5718080"/>
              <a:gd name="connsiteY49" fmla="*/ 595423 h 3976576"/>
              <a:gd name="connsiteX50" fmla="*/ 4061638 w 5718080"/>
              <a:gd name="connsiteY50" fmla="*/ 637953 h 3976576"/>
              <a:gd name="connsiteX51" fmla="*/ 4146698 w 5718080"/>
              <a:gd name="connsiteY51" fmla="*/ 680483 h 3976576"/>
              <a:gd name="connsiteX52" fmla="*/ 4189228 w 5718080"/>
              <a:gd name="connsiteY52" fmla="*/ 701748 h 3976576"/>
              <a:gd name="connsiteX53" fmla="*/ 4253024 w 5718080"/>
              <a:gd name="connsiteY53" fmla="*/ 733646 h 3976576"/>
              <a:gd name="connsiteX54" fmla="*/ 4263656 w 5718080"/>
              <a:gd name="connsiteY54" fmla="*/ 914400 h 3976576"/>
              <a:gd name="connsiteX55" fmla="*/ 4455042 w 5718080"/>
              <a:gd name="connsiteY55" fmla="*/ 925032 h 3976576"/>
              <a:gd name="connsiteX56" fmla="*/ 4561368 w 5718080"/>
              <a:gd name="connsiteY56" fmla="*/ 935665 h 3976576"/>
              <a:gd name="connsiteX57" fmla="*/ 4582633 w 5718080"/>
              <a:gd name="connsiteY57" fmla="*/ 967562 h 3976576"/>
              <a:gd name="connsiteX58" fmla="*/ 4731489 w 5718080"/>
              <a:gd name="connsiteY58" fmla="*/ 999460 h 3976576"/>
              <a:gd name="connsiteX59" fmla="*/ 4720856 w 5718080"/>
              <a:gd name="connsiteY59" fmla="*/ 1063255 h 3976576"/>
              <a:gd name="connsiteX60" fmla="*/ 4678326 w 5718080"/>
              <a:gd name="connsiteY60" fmla="*/ 1127051 h 3976576"/>
              <a:gd name="connsiteX61" fmla="*/ 4710224 w 5718080"/>
              <a:gd name="connsiteY61" fmla="*/ 1148316 h 3976576"/>
              <a:gd name="connsiteX62" fmla="*/ 4742121 w 5718080"/>
              <a:gd name="connsiteY62" fmla="*/ 1158948 h 3976576"/>
              <a:gd name="connsiteX63" fmla="*/ 4784652 w 5718080"/>
              <a:gd name="connsiteY63" fmla="*/ 1222744 h 3976576"/>
              <a:gd name="connsiteX64" fmla="*/ 4816549 w 5718080"/>
              <a:gd name="connsiteY64" fmla="*/ 1265274 h 3976576"/>
              <a:gd name="connsiteX65" fmla="*/ 4837814 w 5718080"/>
              <a:gd name="connsiteY65" fmla="*/ 1329069 h 3976576"/>
              <a:gd name="connsiteX66" fmla="*/ 4859079 w 5718080"/>
              <a:gd name="connsiteY66" fmla="*/ 1424762 h 3976576"/>
              <a:gd name="connsiteX67" fmla="*/ 4869712 w 5718080"/>
              <a:gd name="connsiteY67" fmla="*/ 1456660 h 3976576"/>
              <a:gd name="connsiteX68" fmla="*/ 4901610 w 5718080"/>
              <a:gd name="connsiteY68" fmla="*/ 1541720 h 3976576"/>
              <a:gd name="connsiteX69" fmla="*/ 4922875 w 5718080"/>
              <a:gd name="connsiteY69" fmla="*/ 1562986 h 3976576"/>
              <a:gd name="connsiteX70" fmla="*/ 4954772 w 5718080"/>
              <a:gd name="connsiteY70" fmla="*/ 1573618 h 3976576"/>
              <a:gd name="connsiteX71" fmla="*/ 4986670 w 5718080"/>
              <a:gd name="connsiteY71" fmla="*/ 1711841 h 3976576"/>
              <a:gd name="connsiteX72" fmla="*/ 5018568 w 5718080"/>
              <a:gd name="connsiteY72" fmla="*/ 1722474 h 3976576"/>
              <a:gd name="connsiteX73" fmla="*/ 5050466 w 5718080"/>
              <a:gd name="connsiteY73" fmla="*/ 1754372 h 3976576"/>
              <a:gd name="connsiteX74" fmla="*/ 5082363 w 5718080"/>
              <a:gd name="connsiteY74" fmla="*/ 1850065 h 3976576"/>
              <a:gd name="connsiteX75" fmla="*/ 5092996 w 5718080"/>
              <a:gd name="connsiteY75" fmla="*/ 1881962 h 3976576"/>
              <a:gd name="connsiteX76" fmla="*/ 5114261 w 5718080"/>
              <a:gd name="connsiteY76" fmla="*/ 1913860 h 3976576"/>
              <a:gd name="connsiteX77" fmla="*/ 5124893 w 5718080"/>
              <a:gd name="connsiteY77" fmla="*/ 2009553 h 3976576"/>
              <a:gd name="connsiteX78" fmla="*/ 5135526 w 5718080"/>
              <a:gd name="connsiteY78" fmla="*/ 2052083 h 3976576"/>
              <a:gd name="connsiteX79" fmla="*/ 5167424 w 5718080"/>
              <a:gd name="connsiteY79" fmla="*/ 2062716 h 3976576"/>
              <a:gd name="connsiteX80" fmla="*/ 5209954 w 5718080"/>
              <a:gd name="connsiteY80" fmla="*/ 2073348 h 3976576"/>
              <a:gd name="connsiteX81" fmla="*/ 5305647 w 5718080"/>
              <a:gd name="connsiteY81" fmla="*/ 2105246 h 3976576"/>
              <a:gd name="connsiteX82" fmla="*/ 5411972 w 5718080"/>
              <a:gd name="connsiteY82" fmla="*/ 2147776 h 3976576"/>
              <a:gd name="connsiteX83" fmla="*/ 5433238 w 5718080"/>
              <a:gd name="connsiteY83" fmla="*/ 2169041 h 3976576"/>
              <a:gd name="connsiteX84" fmla="*/ 5454503 w 5718080"/>
              <a:gd name="connsiteY84" fmla="*/ 2211572 h 3976576"/>
              <a:gd name="connsiteX85" fmla="*/ 5475768 w 5718080"/>
              <a:gd name="connsiteY85" fmla="*/ 2275367 h 3976576"/>
              <a:gd name="connsiteX86" fmla="*/ 5465135 w 5718080"/>
              <a:gd name="connsiteY86" fmla="*/ 2360427 h 3976576"/>
              <a:gd name="connsiteX87" fmla="*/ 5433238 w 5718080"/>
              <a:gd name="connsiteY87" fmla="*/ 2413590 h 3976576"/>
              <a:gd name="connsiteX88" fmla="*/ 5422605 w 5718080"/>
              <a:gd name="connsiteY88" fmla="*/ 2445488 h 3976576"/>
              <a:gd name="connsiteX89" fmla="*/ 5401340 w 5718080"/>
              <a:gd name="connsiteY89" fmla="*/ 2477386 h 3976576"/>
              <a:gd name="connsiteX90" fmla="*/ 5390707 w 5718080"/>
              <a:gd name="connsiteY90" fmla="*/ 2509283 h 3976576"/>
              <a:gd name="connsiteX91" fmla="*/ 5348177 w 5718080"/>
              <a:gd name="connsiteY91" fmla="*/ 2573079 h 3976576"/>
              <a:gd name="connsiteX92" fmla="*/ 5326912 w 5718080"/>
              <a:gd name="connsiteY92" fmla="*/ 2647507 h 3976576"/>
              <a:gd name="connsiteX93" fmla="*/ 5337545 w 5718080"/>
              <a:gd name="connsiteY93" fmla="*/ 2764465 h 3976576"/>
              <a:gd name="connsiteX94" fmla="*/ 5411972 w 5718080"/>
              <a:gd name="connsiteY94" fmla="*/ 2849525 h 3976576"/>
              <a:gd name="connsiteX95" fmla="*/ 5443870 w 5718080"/>
              <a:gd name="connsiteY95" fmla="*/ 2860158 h 3976576"/>
              <a:gd name="connsiteX96" fmla="*/ 5475768 w 5718080"/>
              <a:gd name="connsiteY96" fmla="*/ 2881423 h 3976576"/>
              <a:gd name="connsiteX97" fmla="*/ 5518298 w 5718080"/>
              <a:gd name="connsiteY97" fmla="*/ 2934586 h 3976576"/>
              <a:gd name="connsiteX98" fmla="*/ 5539563 w 5718080"/>
              <a:gd name="connsiteY98" fmla="*/ 2966483 h 3976576"/>
              <a:gd name="connsiteX99" fmla="*/ 5571461 w 5718080"/>
              <a:gd name="connsiteY99" fmla="*/ 2998381 h 3976576"/>
              <a:gd name="connsiteX100" fmla="*/ 5592726 w 5718080"/>
              <a:gd name="connsiteY100" fmla="*/ 3030279 h 3976576"/>
              <a:gd name="connsiteX101" fmla="*/ 5624624 w 5718080"/>
              <a:gd name="connsiteY101" fmla="*/ 3040911 h 3976576"/>
              <a:gd name="connsiteX102" fmla="*/ 5699052 w 5718080"/>
              <a:gd name="connsiteY102" fmla="*/ 3062176 h 3976576"/>
              <a:gd name="connsiteX103" fmla="*/ 5656521 w 5718080"/>
              <a:gd name="connsiteY103" fmla="*/ 3221665 h 3976576"/>
              <a:gd name="connsiteX104" fmla="*/ 5645889 w 5718080"/>
              <a:gd name="connsiteY104" fmla="*/ 3264195 h 3976576"/>
              <a:gd name="connsiteX105" fmla="*/ 5624624 w 5718080"/>
              <a:gd name="connsiteY105" fmla="*/ 3296093 h 3976576"/>
              <a:gd name="connsiteX106" fmla="*/ 5603359 w 5718080"/>
              <a:gd name="connsiteY106" fmla="*/ 3359888 h 3976576"/>
              <a:gd name="connsiteX107" fmla="*/ 5592726 w 5718080"/>
              <a:gd name="connsiteY107" fmla="*/ 3413051 h 3976576"/>
              <a:gd name="connsiteX108" fmla="*/ 5528931 w 5718080"/>
              <a:gd name="connsiteY108" fmla="*/ 3434316 h 3976576"/>
              <a:gd name="connsiteX109" fmla="*/ 5358810 w 5718080"/>
              <a:gd name="connsiteY109" fmla="*/ 3444948 h 3976576"/>
              <a:gd name="connsiteX110" fmla="*/ 5273749 w 5718080"/>
              <a:gd name="connsiteY110" fmla="*/ 3476846 h 3976576"/>
              <a:gd name="connsiteX111" fmla="*/ 5156791 w 5718080"/>
              <a:gd name="connsiteY111" fmla="*/ 3498111 h 3976576"/>
              <a:gd name="connsiteX112" fmla="*/ 5050466 w 5718080"/>
              <a:gd name="connsiteY112" fmla="*/ 3508744 h 3976576"/>
              <a:gd name="connsiteX113" fmla="*/ 4784652 w 5718080"/>
              <a:gd name="connsiteY113" fmla="*/ 3540641 h 3976576"/>
              <a:gd name="connsiteX114" fmla="*/ 4699591 w 5718080"/>
              <a:gd name="connsiteY114" fmla="*/ 3551274 h 3976576"/>
              <a:gd name="connsiteX115" fmla="*/ 4646428 w 5718080"/>
              <a:gd name="connsiteY115" fmla="*/ 3561907 h 3976576"/>
              <a:gd name="connsiteX116" fmla="*/ 4614531 w 5718080"/>
              <a:gd name="connsiteY116" fmla="*/ 3572539 h 3976576"/>
              <a:gd name="connsiteX117" fmla="*/ 4572000 w 5718080"/>
              <a:gd name="connsiteY117" fmla="*/ 3583172 h 3976576"/>
              <a:gd name="connsiteX118" fmla="*/ 4486940 w 5718080"/>
              <a:gd name="connsiteY118" fmla="*/ 3646967 h 3976576"/>
              <a:gd name="connsiteX119" fmla="*/ 4455042 w 5718080"/>
              <a:gd name="connsiteY119" fmla="*/ 3678865 h 3976576"/>
              <a:gd name="connsiteX120" fmla="*/ 4423145 w 5718080"/>
              <a:gd name="connsiteY120" fmla="*/ 3689497 h 3976576"/>
              <a:gd name="connsiteX121" fmla="*/ 4008475 w 5718080"/>
              <a:gd name="connsiteY121" fmla="*/ 3700130 h 3976576"/>
              <a:gd name="connsiteX122" fmla="*/ 3965945 w 5718080"/>
              <a:gd name="connsiteY122" fmla="*/ 3710762 h 3976576"/>
              <a:gd name="connsiteX123" fmla="*/ 3902149 w 5718080"/>
              <a:gd name="connsiteY123" fmla="*/ 3732027 h 3976576"/>
              <a:gd name="connsiteX124" fmla="*/ 3806456 w 5718080"/>
              <a:gd name="connsiteY124" fmla="*/ 3785190 h 3976576"/>
              <a:gd name="connsiteX125" fmla="*/ 3763926 w 5718080"/>
              <a:gd name="connsiteY125" fmla="*/ 3795823 h 3976576"/>
              <a:gd name="connsiteX126" fmla="*/ 3732028 w 5718080"/>
              <a:gd name="connsiteY126" fmla="*/ 3827720 h 3976576"/>
              <a:gd name="connsiteX127" fmla="*/ 3689498 w 5718080"/>
              <a:gd name="connsiteY127" fmla="*/ 3838353 h 3976576"/>
              <a:gd name="connsiteX128" fmla="*/ 3657600 w 5718080"/>
              <a:gd name="connsiteY128" fmla="*/ 3848986 h 3976576"/>
              <a:gd name="connsiteX129" fmla="*/ 3583172 w 5718080"/>
              <a:gd name="connsiteY129" fmla="*/ 3902148 h 3976576"/>
              <a:gd name="connsiteX130" fmla="*/ 3551275 w 5718080"/>
              <a:gd name="connsiteY130" fmla="*/ 3912781 h 3976576"/>
              <a:gd name="connsiteX131" fmla="*/ 3508745 w 5718080"/>
              <a:gd name="connsiteY131" fmla="*/ 3944679 h 3976576"/>
              <a:gd name="connsiteX132" fmla="*/ 3402419 w 5718080"/>
              <a:gd name="connsiteY132" fmla="*/ 3976576 h 3976576"/>
              <a:gd name="connsiteX133" fmla="*/ 3285461 w 5718080"/>
              <a:gd name="connsiteY133" fmla="*/ 3965944 h 3976576"/>
              <a:gd name="connsiteX134" fmla="*/ 3125972 w 5718080"/>
              <a:gd name="connsiteY134" fmla="*/ 3912781 h 3976576"/>
              <a:gd name="connsiteX135" fmla="*/ 3062177 w 5718080"/>
              <a:gd name="connsiteY135" fmla="*/ 3902148 h 3976576"/>
              <a:gd name="connsiteX136" fmla="*/ 3009014 w 5718080"/>
              <a:gd name="connsiteY136" fmla="*/ 3891516 h 3976576"/>
              <a:gd name="connsiteX137" fmla="*/ 2339163 w 5718080"/>
              <a:gd name="connsiteY137" fmla="*/ 3902148 h 3976576"/>
              <a:gd name="connsiteX138" fmla="*/ 2307266 w 5718080"/>
              <a:gd name="connsiteY138" fmla="*/ 3912781 h 3976576"/>
              <a:gd name="connsiteX139" fmla="*/ 2264735 w 5718080"/>
              <a:gd name="connsiteY139" fmla="*/ 3934046 h 3976576"/>
              <a:gd name="connsiteX140" fmla="*/ 2232838 w 5718080"/>
              <a:gd name="connsiteY140" fmla="*/ 3955311 h 3976576"/>
              <a:gd name="connsiteX141" fmla="*/ 2190307 w 5718080"/>
              <a:gd name="connsiteY141" fmla="*/ 3965944 h 3976576"/>
              <a:gd name="connsiteX142" fmla="*/ 2009554 w 5718080"/>
              <a:gd name="connsiteY142" fmla="*/ 3955311 h 3976576"/>
              <a:gd name="connsiteX143" fmla="*/ 1945759 w 5718080"/>
              <a:gd name="connsiteY143" fmla="*/ 3923413 h 3976576"/>
              <a:gd name="connsiteX144" fmla="*/ 1892596 w 5718080"/>
              <a:gd name="connsiteY144" fmla="*/ 3912781 h 3976576"/>
              <a:gd name="connsiteX145" fmla="*/ 1839433 w 5718080"/>
              <a:gd name="connsiteY145" fmla="*/ 3891516 h 3976576"/>
              <a:gd name="connsiteX146" fmla="*/ 1733107 w 5718080"/>
              <a:gd name="connsiteY146" fmla="*/ 3880883 h 3976576"/>
              <a:gd name="connsiteX147" fmla="*/ 1180214 w 5718080"/>
              <a:gd name="connsiteY147" fmla="*/ 3859618 h 3976576"/>
              <a:gd name="connsiteX148" fmla="*/ 1052624 w 5718080"/>
              <a:gd name="connsiteY148" fmla="*/ 3827720 h 3976576"/>
              <a:gd name="connsiteX149" fmla="*/ 988828 w 5718080"/>
              <a:gd name="connsiteY149" fmla="*/ 3817088 h 3976576"/>
              <a:gd name="connsiteX150" fmla="*/ 946298 w 5718080"/>
              <a:gd name="connsiteY150" fmla="*/ 3795823 h 3976576"/>
              <a:gd name="connsiteX151" fmla="*/ 882503 w 5718080"/>
              <a:gd name="connsiteY151" fmla="*/ 3742660 h 3976576"/>
              <a:gd name="connsiteX152" fmla="*/ 829340 w 5718080"/>
              <a:gd name="connsiteY152" fmla="*/ 3646967 h 3976576"/>
              <a:gd name="connsiteX153" fmla="*/ 786810 w 5718080"/>
              <a:gd name="connsiteY153" fmla="*/ 3583172 h 3976576"/>
              <a:gd name="connsiteX154" fmla="*/ 616689 w 5718080"/>
              <a:gd name="connsiteY154" fmla="*/ 3434316 h 3976576"/>
              <a:gd name="connsiteX155" fmla="*/ 552893 w 5718080"/>
              <a:gd name="connsiteY155" fmla="*/ 3402418 h 3976576"/>
              <a:gd name="connsiteX156" fmla="*/ 510363 w 5718080"/>
              <a:gd name="connsiteY156" fmla="*/ 3338623 h 3976576"/>
              <a:gd name="connsiteX157" fmla="*/ 478466 w 5718080"/>
              <a:gd name="connsiteY157" fmla="*/ 3306725 h 3976576"/>
              <a:gd name="connsiteX158" fmla="*/ 425303 w 5718080"/>
              <a:gd name="connsiteY158" fmla="*/ 3221665 h 3976576"/>
              <a:gd name="connsiteX159" fmla="*/ 276447 w 5718080"/>
              <a:gd name="connsiteY159" fmla="*/ 3147237 h 3976576"/>
              <a:gd name="connsiteX160" fmla="*/ 244549 w 5718080"/>
              <a:gd name="connsiteY160" fmla="*/ 3136604 h 3976576"/>
              <a:gd name="connsiteX161" fmla="*/ 127591 w 5718080"/>
              <a:gd name="connsiteY161" fmla="*/ 3125972 h 3976576"/>
              <a:gd name="connsiteX162" fmla="*/ 106326 w 5718080"/>
              <a:gd name="connsiteY162" fmla="*/ 3083441 h 3976576"/>
              <a:gd name="connsiteX163" fmla="*/ 85061 w 5718080"/>
              <a:gd name="connsiteY163" fmla="*/ 3051544 h 3976576"/>
              <a:gd name="connsiteX164" fmla="*/ 42531 w 5718080"/>
              <a:gd name="connsiteY164" fmla="*/ 2955851 h 3976576"/>
              <a:gd name="connsiteX165" fmla="*/ 21266 w 5718080"/>
              <a:gd name="connsiteY165" fmla="*/ 2892055 h 3976576"/>
              <a:gd name="connsiteX166" fmla="*/ 10633 w 5718080"/>
              <a:gd name="connsiteY166" fmla="*/ 2817627 h 3976576"/>
              <a:gd name="connsiteX167" fmla="*/ 0 w 5718080"/>
              <a:gd name="connsiteY167" fmla="*/ 2775097 h 3976576"/>
              <a:gd name="connsiteX168" fmla="*/ 10633 w 5718080"/>
              <a:gd name="connsiteY168" fmla="*/ 2583711 h 3976576"/>
              <a:gd name="connsiteX169" fmla="*/ 53163 w 5718080"/>
              <a:gd name="connsiteY169" fmla="*/ 2519916 h 3976576"/>
              <a:gd name="connsiteX170" fmla="*/ 74428 w 5718080"/>
              <a:gd name="connsiteY170" fmla="*/ 2477386 h 3976576"/>
              <a:gd name="connsiteX171" fmla="*/ 116959 w 5718080"/>
              <a:gd name="connsiteY171" fmla="*/ 2413590 h 3976576"/>
              <a:gd name="connsiteX172" fmla="*/ 138224 w 5718080"/>
              <a:gd name="connsiteY172" fmla="*/ 2381693 h 3976576"/>
              <a:gd name="connsiteX173" fmla="*/ 159489 w 5718080"/>
              <a:gd name="connsiteY173" fmla="*/ 2360427 h 3976576"/>
              <a:gd name="connsiteX174" fmla="*/ 180754 w 5718080"/>
              <a:gd name="connsiteY174" fmla="*/ 2328530 h 3976576"/>
              <a:gd name="connsiteX175" fmla="*/ 244549 w 5718080"/>
              <a:gd name="connsiteY175" fmla="*/ 2264734 h 3976576"/>
              <a:gd name="connsiteX176" fmla="*/ 233917 w 5718080"/>
              <a:gd name="connsiteY176" fmla="*/ 2169041 h 3976576"/>
              <a:gd name="connsiteX177" fmla="*/ 223284 w 5718080"/>
              <a:gd name="connsiteY177" fmla="*/ 2137144 h 3976576"/>
              <a:gd name="connsiteX178" fmla="*/ 212652 w 5718080"/>
              <a:gd name="connsiteY178" fmla="*/ 2083981 h 3976576"/>
              <a:gd name="connsiteX179" fmla="*/ 202019 w 5718080"/>
              <a:gd name="connsiteY179" fmla="*/ 1988288 h 3976576"/>
              <a:gd name="connsiteX180" fmla="*/ 255182 w 5718080"/>
              <a:gd name="connsiteY180" fmla="*/ 1881962 h 3976576"/>
              <a:gd name="connsiteX181" fmla="*/ 287079 w 5718080"/>
              <a:gd name="connsiteY181" fmla="*/ 1871330 h 3976576"/>
              <a:gd name="connsiteX182" fmla="*/ 361507 w 5718080"/>
              <a:gd name="connsiteY182" fmla="*/ 1796902 h 3976576"/>
              <a:gd name="connsiteX183" fmla="*/ 425303 w 5718080"/>
              <a:gd name="connsiteY183" fmla="*/ 1765004 h 3976576"/>
              <a:gd name="connsiteX184" fmla="*/ 489098 w 5718080"/>
              <a:gd name="connsiteY184" fmla="*/ 1733107 h 3976576"/>
              <a:gd name="connsiteX185" fmla="*/ 520996 w 5718080"/>
              <a:gd name="connsiteY185" fmla="*/ 1711841 h 3976576"/>
              <a:gd name="connsiteX186" fmla="*/ 552893 w 5718080"/>
              <a:gd name="connsiteY186" fmla="*/ 1701209 h 3976576"/>
              <a:gd name="connsiteX187" fmla="*/ 563526 w 5718080"/>
              <a:gd name="connsiteY187" fmla="*/ 1669311 h 3976576"/>
              <a:gd name="connsiteX188" fmla="*/ 552893 w 5718080"/>
              <a:gd name="connsiteY188" fmla="*/ 1605516 h 3976576"/>
              <a:gd name="connsiteX189" fmla="*/ 499731 w 5718080"/>
              <a:gd name="connsiteY189" fmla="*/ 1541720 h 3976576"/>
              <a:gd name="connsiteX190" fmla="*/ 478466 w 5718080"/>
              <a:gd name="connsiteY190" fmla="*/ 1477925 h 3976576"/>
              <a:gd name="connsiteX191" fmla="*/ 489098 w 5718080"/>
              <a:gd name="connsiteY191" fmla="*/ 1360967 h 3976576"/>
              <a:gd name="connsiteX192" fmla="*/ 499731 w 5718080"/>
              <a:gd name="connsiteY192" fmla="*/ 1265274 h 3976576"/>
              <a:gd name="connsiteX193" fmla="*/ 510363 w 5718080"/>
              <a:gd name="connsiteY193" fmla="*/ 1233376 h 3976576"/>
              <a:gd name="connsiteX194" fmla="*/ 542261 w 5718080"/>
              <a:gd name="connsiteY194" fmla="*/ 1201479 h 3976576"/>
              <a:gd name="connsiteX195" fmla="*/ 606056 w 5718080"/>
              <a:gd name="connsiteY195" fmla="*/ 1158948 h 3976576"/>
              <a:gd name="connsiteX196" fmla="*/ 637954 w 5718080"/>
              <a:gd name="connsiteY196" fmla="*/ 1127051 h 397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5718080" h="3976576">
                <a:moveTo>
                  <a:pt x="637954" y="1127051"/>
                </a:moveTo>
                <a:cubicBezTo>
                  <a:pt x="653903" y="1116419"/>
                  <a:pt x="681362" y="1107385"/>
                  <a:pt x="701749" y="1095153"/>
                </a:cubicBezTo>
                <a:cubicBezTo>
                  <a:pt x="899702" y="976381"/>
                  <a:pt x="726319" y="1075229"/>
                  <a:pt x="839972" y="999460"/>
                </a:cubicBezTo>
                <a:cubicBezTo>
                  <a:pt x="857167" y="987996"/>
                  <a:pt x="875940" y="979025"/>
                  <a:pt x="893135" y="967562"/>
                </a:cubicBezTo>
                <a:cubicBezTo>
                  <a:pt x="907880" y="957732"/>
                  <a:pt x="920639" y="945057"/>
                  <a:pt x="935666" y="935665"/>
                </a:cubicBezTo>
                <a:cubicBezTo>
                  <a:pt x="949107" y="927265"/>
                  <a:pt x="964755" y="922801"/>
                  <a:pt x="978196" y="914400"/>
                </a:cubicBezTo>
                <a:cubicBezTo>
                  <a:pt x="993223" y="905008"/>
                  <a:pt x="1005419" y="891431"/>
                  <a:pt x="1020726" y="882502"/>
                </a:cubicBezTo>
                <a:cubicBezTo>
                  <a:pt x="1048108" y="866529"/>
                  <a:pt x="1083370" y="862387"/>
                  <a:pt x="1105786" y="839972"/>
                </a:cubicBezTo>
                <a:cubicBezTo>
                  <a:pt x="1146609" y="799151"/>
                  <a:pt x="1105300" y="837678"/>
                  <a:pt x="1158949" y="797441"/>
                </a:cubicBezTo>
                <a:cubicBezTo>
                  <a:pt x="1177104" y="783825"/>
                  <a:pt x="1193230" y="767499"/>
                  <a:pt x="1212112" y="754911"/>
                </a:cubicBezTo>
                <a:cubicBezTo>
                  <a:pt x="1225300" y="746119"/>
                  <a:pt x="1241051" y="741801"/>
                  <a:pt x="1254642" y="733646"/>
                </a:cubicBezTo>
                <a:cubicBezTo>
                  <a:pt x="1276558" y="720497"/>
                  <a:pt x="1318438" y="691116"/>
                  <a:pt x="1318438" y="691116"/>
                </a:cubicBezTo>
                <a:cubicBezTo>
                  <a:pt x="1329070" y="694660"/>
                  <a:pt x="1339128" y="701748"/>
                  <a:pt x="1350335" y="701748"/>
                </a:cubicBezTo>
                <a:cubicBezTo>
                  <a:pt x="1361543" y="701748"/>
                  <a:pt x="1373481" y="698117"/>
                  <a:pt x="1382233" y="691116"/>
                </a:cubicBezTo>
                <a:cubicBezTo>
                  <a:pt x="1400970" y="676127"/>
                  <a:pt x="1407127" y="648332"/>
                  <a:pt x="1414131" y="627320"/>
                </a:cubicBezTo>
                <a:cubicBezTo>
                  <a:pt x="1417675" y="595422"/>
                  <a:pt x="1411483" y="560844"/>
                  <a:pt x="1424763" y="531627"/>
                </a:cubicBezTo>
                <a:cubicBezTo>
                  <a:pt x="1431322" y="517198"/>
                  <a:pt x="1451490" y="511578"/>
                  <a:pt x="1467293" y="510362"/>
                </a:cubicBezTo>
                <a:cubicBezTo>
                  <a:pt x="1591025" y="500844"/>
                  <a:pt x="1715386" y="503274"/>
                  <a:pt x="1839433" y="499730"/>
                </a:cubicBezTo>
                <a:cubicBezTo>
                  <a:pt x="1850066" y="492642"/>
                  <a:pt x="1864558" y="489301"/>
                  <a:pt x="1871331" y="478465"/>
                </a:cubicBezTo>
                <a:cubicBezTo>
                  <a:pt x="1883211" y="459457"/>
                  <a:pt x="1885508" y="435934"/>
                  <a:pt x="1892596" y="414669"/>
                </a:cubicBezTo>
                <a:cubicBezTo>
                  <a:pt x="1896140" y="404037"/>
                  <a:pt x="1892596" y="386316"/>
                  <a:pt x="1903228" y="382772"/>
                </a:cubicBezTo>
                <a:lnTo>
                  <a:pt x="1935126" y="372139"/>
                </a:lnTo>
                <a:cubicBezTo>
                  <a:pt x="1966058" y="379872"/>
                  <a:pt x="1989254" y="392760"/>
                  <a:pt x="2020186" y="372139"/>
                </a:cubicBezTo>
                <a:cubicBezTo>
                  <a:pt x="2030819" y="365050"/>
                  <a:pt x="2033271" y="350058"/>
                  <a:pt x="2041452" y="340241"/>
                </a:cubicBezTo>
                <a:cubicBezTo>
                  <a:pt x="2057578" y="320890"/>
                  <a:pt x="2088338" y="290030"/>
                  <a:pt x="2115879" y="287079"/>
                </a:cubicBezTo>
                <a:cubicBezTo>
                  <a:pt x="2200529" y="278009"/>
                  <a:pt x="2286000" y="279990"/>
                  <a:pt x="2371061" y="276446"/>
                </a:cubicBezTo>
                <a:cubicBezTo>
                  <a:pt x="2381694" y="265813"/>
                  <a:pt x="2391407" y="254174"/>
                  <a:pt x="2402959" y="244548"/>
                </a:cubicBezTo>
                <a:cubicBezTo>
                  <a:pt x="2412776" y="236367"/>
                  <a:pt x="2425820" y="232319"/>
                  <a:pt x="2434856" y="223283"/>
                </a:cubicBezTo>
                <a:cubicBezTo>
                  <a:pt x="2447387" y="210752"/>
                  <a:pt x="2455085" y="194089"/>
                  <a:pt x="2466754" y="180753"/>
                </a:cubicBezTo>
                <a:cubicBezTo>
                  <a:pt x="2479956" y="165665"/>
                  <a:pt x="2496236" y="153445"/>
                  <a:pt x="2509284" y="138223"/>
                </a:cubicBezTo>
                <a:cubicBezTo>
                  <a:pt x="2517600" y="128521"/>
                  <a:pt x="2522059" y="115876"/>
                  <a:pt x="2530549" y="106325"/>
                </a:cubicBezTo>
                <a:cubicBezTo>
                  <a:pt x="2550529" y="83848"/>
                  <a:pt x="2577663" y="67553"/>
                  <a:pt x="2594345" y="42530"/>
                </a:cubicBezTo>
                <a:cubicBezTo>
                  <a:pt x="2601433" y="31897"/>
                  <a:pt x="2605631" y="18615"/>
                  <a:pt x="2615610" y="10632"/>
                </a:cubicBezTo>
                <a:cubicBezTo>
                  <a:pt x="2624361" y="3631"/>
                  <a:pt x="2636875" y="3544"/>
                  <a:pt x="2647507" y="0"/>
                </a:cubicBezTo>
                <a:lnTo>
                  <a:pt x="2711303" y="21265"/>
                </a:lnTo>
                <a:cubicBezTo>
                  <a:pt x="2894540" y="82343"/>
                  <a:pt x="2732025" y="31649"/>
                  <a:pt x="3221666" y="42530"/>
                </a:cubicBezTo>
                <a:cubicBezTo>
                  <a:pt x="3228754" y="53162"/>
                  <a:pt x="3234948" y="64449"/>
                  <a:pt x="3242931" y="74427"/>
                </a:cubicBezTo>
                <a:cubicBezTo>
                  <a:pt x="3249193" y="82255"/>
                  <a:pt x="3259713" y="86727"/>
                  <a:pt x="3264196" y="95693"/>
                </a:cubicBezTo>
                <a:cubicBezTo>
                  <a:pt x="3270731" y="108763"/>
                  <a:pt x="3270813" y="124172"/>
                  <a:pt x="3274828" y="138223"/>
                </a:cubicBezTo>
                <a:cubicBezTo>
                  <a:pt x="3277907" y="148999"/>
                  <a:pt x="3274406" y="168278"/>
                  <a:pt x="3285461" y="170120"/>
                </a:cubicBezTo>
                <a:cubicBezTo>
                  <a:pt x="3365944" y="183534"/>
                  <a:pt x="3448494" y="177209"/>
                  <a:pt x="3530010" y="180753"/>
                </a:cubicBezTo>
                <a:lnTo>
                  <a:pt x="3593805" y="202018"/>
                </a:lnTo>
                <a:cubicBezTo>
                  <a:pt x="3604438" y="205562"/>
                  <a:pt x="3616378" y="206434"/>
                  <a:pt x="3625703" y="212651"/>
                </a:cubicBezTo>
                <a:cubicBezTo>
                  <a:pt x="3647624" y="227265"/>
                  <a:pt x="3662406" y="241162"/>
                  <a:pt x="3689498" y="244548"/>
                </a:cubicBezTo>
                <a:cubicBezTo>
                  <a:pt x="3735352" y="250280"/>
                  <a:pt x="3781647" y="251637"/>
                  <a:pt x="3827721" y="255181"/>
                </a:cubicBezTo>
                <a:cubicBezTo>
                  <a:pt x="3845442" y="258725"/>
                  <a:pt x="3864720" y="257731"/>
                  <a:pt x="3880884" y="265813"/>
                </a:cubicBezTo>
                <a:cubicBezTo>
                  <a:pt x="3918526" y="284634"/>
                  <a:pt x="3913595" y="305873"/>
                  <a:pt x="3923414" y="340241"/>
                </a:cubicBezTo>
                <a:cubicBezTo>
                  <a:pt x="3926493" y="351018"/>
                  <a:pt x="3930503" y="361506"/>
                  <a:pt x="3934047" y="372139"/>
                </a:cubicBezTo>
                <a:cubicBezTo>
                  <a:pt x="3937591" y="443023"/>
                  <a:pt x="3931399" y="515071"/>
                  <a:pt x="3944679" y="584790"/>
                </a:cubicBezTo>
                <a:cubicBezTo>
                  <a:pt x="3946776" y="595800"/>
                  <a:pt x="3966374" y="590785"/>
                  <a:pt x="3976577" y="595423"/>
                </a:cubicBezTo>
                <a:cubicBezTo>
                  <a:pt x="4005436" y="608541"/>
                  <a:pt x="4031565" y="627928"/>
                  <a:pt x="4061638" y="637953"/>
                </a:cubicBezTo>
                <a:cubicBezTo>
                  <a:pt x="4119949" y="657391"/>
                  <a:pt x="4071370" y="638635"/>
                  <a:pt x="4146698" y="680483"/>
                </a:cubicBezTo>
                <a:cubicBezTo>
                  <a:pt x="4160553" y="688180"/>
                  <a:pt x="4175466" y="693884"/>
                  <a:pt x="4189228" y="701748"/>
                </a:cubicBezTo>
                <a:cubicBezTo>
                  <a:pt x="4246941" y="734727"/>
                  <a:pt x="4194541" y="714151"/>
                  <a:pt x="4253024" y="733646"/>
                </a:cubicBezTo>
                <a:cubicBezTo>
                  <a:pt x="4256568" y="793897"/>
                  <a:pt x="4219841" y="872891"/>
                  <a:pt x="4263656" y="914400"/>
                </a:cubicBezTo>
                <a:cubicBezTo>
                  <a:pt x="4310040" y="958343"/>
                  <a:pt x="4391311" y="920480"/>
                  <a:pt x="4455042" y="925032"/>
                </a:cubicBezTo>
                <a:cubicBezTo>
                  <a:pt x="4490570" y="927570"/>
                  <a:pt x="4525926" y="932121"/>
                  <a:pt x="4561368" y="935665"/>
                </a:cubicBezTo>
                <a:cubicBezTo>
                  <a:pt x="4568456" y="946297"/>
                  <a:pt x="4571797" y="960789"/>
                  <a:pt x="4582633" y="967562"/>
                </a:cubicBezTo>
                <a:cubicBezTo>
                  <a:pt x="4620509" y="991234"/>
                  <a:pt x="4691783" y="994497"/>
                  <a:pt x="4731489" y="999460"/>
                </a:cubicBezTo>
                <a:cubicBezTo>
                  <a:pt x="4727945" y="1020725"/>
                  <a:pt x="4729148" y="1043355"/>
                  <a:pt x="4720856" y="1063255"/>
                </a:cubicBezTo>
                <a:cubicBezTo>
                  <a:pt x="4711026" y="1086847"/>
                  <a:pt x="4678326" y="1127051"/>
                  <a:pt x="4678326" y="1127051"/>
                </a:cubicBezTo>
                <a:cubicBezTo>
                  <a:pt x="4688959" y="1134139"/>
                  <a:pt x="4698794" y="1142601"/>
                  <a:pt x="4710224" y="1148316"/>
                </a:cubicBezTo>
                <a:cubicBezTo>
                  <a:pt x="4720248" y="1153328"/>
                  <a:pt x="4734196" y="1151023"/>
                  <a:pt x="4742121" y="1158948"/>
                </a:cubicBezTo>
                <a:cubicBezTo>
                  <a:pt x="4760193" y="1177020"/>
                  <a:pt x="4769317" y="1202298"/>
                  <a:pt x="4784652" y="1222744"/>
                </a:cubicBezTo>
                <a:lnTo>
                  <a:pt x="4816549" y="1265274"/>
                </a:lnTo>
                <a:cubicBezTo>
                  <a:pt x="4823637" y="1286539"/>
                  <a:pt x="4833418" y="1307089"/>
                  <a:pt x="4837814" y="1329069"/>
                </a:cubicBezTo>
                <a:cubicBezTo>
                  <a:pt x="4845120" y="1365599"/>
                  <a:pt x="4849071" y="1389735"/>
                  <a:pt x="4859079" y="1424762"/>
                </a:cubicBezTo>
                <a:cubicBezTo>
                  <a:pt x="4862158" y="1435539"/>
                  <a:pt x="4866633" y="1445883"/>
                  <a:pt x="4869712" y="1456660"/>
                </a:cubicBezTo>
                <a:cubicBezTo>
                  <a:pt x="4881401" y="1497569"/>
                  <a:pt x="4876834" y="1504556"/>
                  <a:pt x="4901610" y="1541720"/>
                </a:cubicBezTo>
                <a:cubicBezTo>
                  <a:pt x="4907171" y="1550061"/>
                  <a:pt x="4914279" y="1557828"/>
                  <a:pt x="4922875" y="1562986"/>
                </a:cubicBezTo>
                <a:cubicBezTo>
                  <a:pt x="4932485" y="1568752"/>
                  <a:pt x="4944140" y="1570074"/>
                  <a:pt x="4954772" y="1573618"/>
                </a:cubicBezTo>
                <a:cubicBezTo>
                  <a:pt x="4958140" y="1603927"/>
                  <a:pt x="4955505" y="1680676"/>
                  <a:pt x="4986670" y="1711841"/>
                </a:cubicBezTo>
                <a:cubicBezTo>
                  <a:pt x="4994595" y="1719766"/>
                  <a:pt x="5007935" y="1718930"/>
                  <a:pt x="5018568" y="1722474"/>
                </a:cubicBezTo>
                <a:cubicBezTo>
                  <a:pt x="5029201" y="1733107"/>
                  <a:pt x="5043163" y="1741227"/>
                  <a:pt x="5050466" y="1754372"/>
                </a:cubicBezTo>
                <a:cubicBezTo>
                  <a:pt x="5050472" y="1754382"/>
                  <a:pt x="5077045" y="1834111"/>
                  <a:pt x="5082363" y="1850065"/>
                </a:cubicBezTo>
                <a:cubicBezTo>
                  <a:pt x="5085907" y="1860697"/>
                  <a:pt x="5086779" y="1872637"/>
                  <a:pt x="5092996" y="1881962"/>
                </a:cubicBezTo>
                <a:lnTo>
                  <a:pt x="5114261" y="1913860"/>
                </a:lnTo>
                <a:cubicBezTo>
                  <a:pt x="5117805" y="1945758"/>
                  <a:pt x="5120013" y="1977832"/>
                  <a:pt x="5124893" y="2009553"/>
                </a:cubicBezTo>
                <a:cubicBezTo>
                  <a:pt x="5127115" y="2023996"/>
                  <a:pt x="5126397" y="2040672"/>
                  <a:pt x="5135526" y="2052083"/>
                </a:cubicBezTo>
                <a:cubicBezTo>
                  <a:pt x="5142528" y="2060835"/>
                  <a:pt x="5156647" y="2059637"/>
                  <a:pt x="5167424" y="2062716"/>
                </a:cubicBezTo>
                <a:cubicBezTo>
                  <a:pt x="5181475" y="2066730"/>
                  <a:pt x="5195987" y="2069051"/>
                  <a:pt x="5209954" y="2073348"/>
                </a:cubicBezTo>
                <a:cubicBezTo>
                  <a:pt x="5242090" y="2083236"/>
                  <a:pt x="5273749" y="2094613"/>
                  <a:pt x="5305647" y="2105246"/>
                </a:cubicBezTo>
                <a:cubicBezTo>
                  <a:pt x="5340230" y="2116774"/>
                  <a:pt x="5380681" y="2126916"/>
                  <a:pt x="5411972" y="2147776"/>
                </a:cubicBezTo>
                <a:cubicBezTo>
                  <a:pt x="5420313" y="2153337"/>
                  <a:pt x="5426149" y="2161953"/>
                  <a:pt x="5433238" y="2169041"/>
                </a:cubicBezTo>
                <a:cubicBezTo>
                  <a:pt x="5440326" y="2183218"/>
                  <a:pt x="5448616" y="2196855"/>
                  <a:pt x="5454503" y="2211572"/>
                </a:cubicBezTo>
                <a:cubicBezTo>
                  <a:pt x="5462828" y="2232384"/>
                  <a:pt x="5475768" y="2275367"/>
                  <a:pt x="5475768" y="2275367"/>
                </a:cubicBezTo>
                <a:cubicBezTo>
                  <a:pt x="5472224" y="2303720"/>
                  <a:pt x="5473538" y="2333117"/>
                  <a:pt x="5465135" y="2360427"/>
                </a:cubicBezTo>
                <a:cubicBezTo>
                  <a:pt x="5459057" y="2380179"/>
                  <a:pt x="5442480" y="2395106"/>
                  <a:pt x="5433238" y="2413590"/>
                </a:cubicBezTo>
                <a:cubicBezTo>
                  <a:pt x="5428226" y="2423615"/>
                  <a:pt x="5427617" y="2435463"/>
                  <a:pt x="5422605" y="2445488"/>
                </a:cubicBezTo>
                <a:cubicBezTo>
                  <a:pt x="5416890" y="2456918"/>
                  <a:pt x="5407055" y="2465956"/>
                  <a:pt x="5401340" y="2477386"/>
                </a:cubicBezTo>
                <a:cubicBezTo>
                  <a:pt x="5396328" y="2487410"/>
                  <a:pt x="5396150" y="2499486"/>
                  <a:pt x="5390707" y="2509283"/>
                </a:cubicBezTo>
                <a:cubicBezTo>
                  <a:pt x="5378295" y="2531624"/>
                  <a:pt x="5348177" y="2573079"/>
                  <a:pt x="5348177" y="2573079"/>
                </a:cubicBezTo>
                <a:cubicBezTo>
                  <a:pt x="5343163" y="2588120"/>
                  <a:pt x="5326912" y="2634158"/>
                  <a:pt x="5326912" y="2647507"/>
                </a:cubicBezTo>
                <a:cubicBezTo>
                  <a:pt x="5326912" y="2686654"/>
                  <a:pt x="5326499" y="2726909"/>
                  <a:pt x="5337545" y="2764465"/>
                </a:cubicBezTo>
                <a:cubicBezTo>
                  <a:pt x="5348544" y="2801861"/>
                  <a:pt x="5378120" y="2832598"/>
                  <a:pt x="5411972" y="2849525"/>
                </a:cubicBezTo>
                <a:cubicBezTo>
                  <a:pt x="5421997" y="2854537"/>
                  <a:pt x="5433845" y="2855146"/>
                  <a:pt x="5443870" y="2860158"/>
                </a:cubicBezTo>
                <a:cubicBezTo>
                  <a:pt x="5455300" y="2865873"/>
                  <a:pt x="5465135" y="2874335"/>
                  <a:pt x="5475768" y="2881423"/>
                </a:cubicBezTo>
                <a:cubicBezTo>
                  <a:pt x="5541218" y="2979597"/>
                  <a:pt x="5457697" y="2858834"/>
                  <a:pt x="5518298" y="2934586"/>
                </a:cubicBezTo>
                <a:cubicBezTo>
                  <a:pt x="5526281" y="2944564"/>
                  <a:pt x="5531382" y="2956666"/>
                  <a:pt x="5539563" y="2966483"/>
                </a:cubicBezTo>
                <a:cubicBezTo>
                  <a:pt x="5549189" y="2978035"/>
                  <a:pt x="5561835" y="2986829"/>
                  <a:pt x="5571461" y="2998381"/>
                </a:cubicBezTo>
                <a:cubicBezTo>
                  <a:pt x="5579642" y="3008198"/>
                  <a:pt x="5582747" y="3022296"/>
                  <a:pt x="5592726" y="3030279"/>
                </a:cubicBezTo>
                <a:cubicBezTo>
                  <a:pt x="5601478" y="3037280"/>
                  <a:pt x="5613847" y="3037832"/>
                  <a:pt x="5624624" y="3040911"/>
                </a:cubicBezTo>
                <a:cubicBezTo>
                  <a:pt x="5718080" y="3067613"/>
                  <a:pt x="5622571" y="3036684"/>
                  <a:pt x="5699052" y="3062176"/>
                </a:cubicBezTo>
                <a:cubicBezTo>
                  <a:pt x="5657617" y="3269344"/>
                  <a:pt x="5699883" y="3091575"/>
                  <a:pt x="5656521" y="3221665"/>
                </a:cubicBezTo>
                <a:cubicBezTo>
                  <a:pt x="5651900" y="3235528"/>
                  <a:pt x="5651645" y="3250764"/>
                  <a:pt x="5645889" y="3264195"/>
                </a:cubicBezTo>
                <a:cubicBezTo>
                  <a:pt x="5640855" y="3275941"/>
                  <a:pt x="5629814" y="3284416"/>
                  <a:pt x="5624624" y="3296093"/>
                </a:cubicBezTo>
                <a:cubicBezTo>
                  <a:pt x="5615520" y="3316576"/>
                  <a:pt x="5607755" y="3337908"/>
                  <a:pt x="5603359" y="3359888"/>
                </a:cubicBezTo>
                <a:cubicBezTo>
                  <a:pt x="5599815" y="3377609"/>
                  <a:pt x="5605505" y="3400272"/>
                  <a:pt x="5592726" y="3413051"/>
                </a:cubicBezTo>
                <a:cubicBezTo>
                  <a:pt x="5576876" y="3428901"/>
                  <a:pt x="5551303" y="3432918"/>
                  <a:pt x="5528931" y="3434316"/>
                </a:cubicBezTo>
                <a:lnTo>
                  <a:pt x="5358810" y="3444948"/>
                </a:lnTo>
                <a:cubicBezTo>
                  <a:pt x="5342553" y="3451451"/>
                  <a:pt x="5295970" y="3471290"/>
                  <a:pt x="5273749" y="3476846"/>
                </a:cubicBezTo>
                <a:cubicBezTo>
                  <a:pt x="5251967" y="3482292"/>
                  <a:pt x="5175759" y="3495740"/>
                  <a:pt x="5156791" y="3498111"/>
                </a:cubicBezTo>
                <a:cubicBezTo>
                  <a:pt x="5121448" y="3502529"/>
                  <a:pt x="5085854" y="3504700"/>
                  <a:pt x="5050466" y="3508744"/>
                </a:cubicBezTo>
                <a:lnTo>
                  <a:pt x="4784652" y="3540641"/>
                </a:lnTo>
                <a:cubicBezTo>
                  <a:pt x="4756285" y="3544079"/>
                  <a:pt x="4727610" y="3545670"/>
                  <a:pt x="4699591" y="3551274"/>
                </a:cubicBezTo>
                <a:cubicBezTo>
                  <a:pt x="4681870" y="3554818"/>
                  <a:pt x="4663960" y="3557524"/>
                  <a:pt x="4646428" y="3561907"/>
                </a:cubicBezTo>
                <a:cubicBezTo>
                  <a:pt x="4635555" y="3564625"/>
                  <a:pt x="4625307" y="3569460"/>
                  <a:pt x="4614531" y="3572539"/>
                </a:cubicBezTo>
                <a:cubicBezTo>
                  <a:pt x="4600480" y="3576554"/>
                  <a:pt x="4586177" y="3579628"/>
                  <a:pt x="4572000" y="3583172"/>
                </a:cubicBezTo>
                <a:cubicBezTo>
                  <a:pt x="4543647" y="3604437"/>
                  <a:pt x="4512001" y="3621906"/>
                  <a:pt x="4486940" y="3646967"/>
                </a:cubicBezTo>
                <a:cubicBezTo>
                  <a:pt x="4476307" y="3657600"/>
                  <a:pt x="4467553" y="3670524"/>
                  <a:pt x="4455042" y="3678865"/>
                </a:cubicBezTo>
                <a:cubicBezTo>
                  <a:pt x="4445717" y="3685082"/>
                  <a:pt x="4434340" y="3688964"/>
                  <a:pt x="4423145" y="3689497"/>
                </a:cubicBezTo>
                <a:cubicBezTo>
                  <a:pt x="4285033" y="3696074"/>
                  <a:pt x="4146698" y="3696586"/>
                  <a:pt x="4008475" y="3700130"/>
                </a:cubicBezTo>
                <a:cubicBezTo>
                  <a:pt x="3994298" y="3703674"/>
                  <a:pt x="3979942" y="3706563"/>
                  <a:pt x="3965945" y="3710762"/>
                </a:cubicBezTo>
                <a:cubicBezTo>
                  <a:pt x="3944475" y="3717203"/>
                  <a:pt x="3902149" y="3732027"/>
                  <a:pt x="3902149" y="3732027"/>
                </a:cubicBezTo>
                <a:cubicBezTo>
                  <a:pt x="3865628" y="3756376"/>
                  <a:pt x="3853480" y="3766380"/>
                  <a:pt x="3806456" y="3785190"/>
                </a:cubicBezTo>
                <a:cubicBezTo>
                  <a:pt x="3792888" y="3790617"/>
                  <a:pt x="3778103" y="3792279"/>
                  <a:pt x="3763926" y="3795823"/>
                </a:cubicBezTo>
                <a:cubicBezTo>
                  <a:pt x="3753293" y="3806455"/>
                  <a:pt x="3745083" y="3820260"/>
                  <a:pt x="3732028" y="3827720"/>
                </a:cubicBezTo>
                <a:cubicBezTo>
                  <a:pt x="3719340" y="3834970"/>
                  <a:pt x="3703549" y="3834338"/>
                  <a:pt x="3689498" y="3838353"/>
                </a:cubicBezTo>
                <a:cubicBezTo>
                  <a:pt x="3678721" y="3841432"/>
                  <a:pt x="3667625" y="3843974"/>
                  <a:pt x="3657600" y="3848986"/>
                </a:cubicBezTo>
                <a:cubicBezTo>
                  <a:pt x="3624705" y="3865434"/>
                  <a:pt x="3616863" y="3882896"/>
                  <a:pt x="3583172" y="3902148"/>
                </a:cubicBezTo>
                <a:cubicBezTo>
                  <a:pt x="3573441" y="3907708"/>
                  <a:pt x="3561907" y="3909237"/>
                  <a:pt x="3551275" y="3912781"/>
                </a:cubicBezTo>
                <a:cubicBezTo>
                  <a:pt x="3537098" y="3923414"/>
                  <a:pt x="3524595" y="3936754"/>
                  <a:pt x="3508745" y="3944679"/>
                </a:cubicBezTo>
                <a:cubicBezTo>
                  <a:pt x="3482858" y="3957623"/>
                  <a:pt x="3432945" y="3968945"/>
                  <a:pt x="3402419" y="3976576"/>
                </a:cubicBezTo>
                <a:cubicBezTo>
                  <a:pt x="3363433" y="3973032"/>
                  <a:pt x="3323916" y="3973269"/>
                  <a:pt x="3285461" y="3965944"/>
                </a:cubicBezTo>
                <a:cubicBezTo>
                  <a:pt x="3064253" y="3923809"/>
                  <a:pt x="3263318" y="3950240"/>
                  <a:pt x="3125972" y="3912781"/>
                </a:cubicBezTo>
                <a:cubicBezTo>
                  <a:pt x="3105173" y="3907109"/>
                  <a:pt x="3083388" y="3906004"/>
                  <a:pt x="3062177" y="3902148"/>
                </a:cubicBezTo>
                <a:cubicBezTo>
                  <a:pt x="3044397" y="3898915"/>
                  <a:pt x="3026735" y="3895060"/>
                  <a:pt x="3009014" y="3891516"/>
                </a:cubicBezTo>
                <a:lnTo>
                  <a:pt x="2339163" y="3902148"/>
                </a:lnTo>
                <a:cubicBezTo>
                  <a:pt x="2327961" y="3902487"/>
                  <a:pt x="2317567" y="3908366"/>
                  <a:pt x="2307266" y="3912781"/>
                </a:cubicBezTo>
                <a:cubicBezTo>
                  <a:pt x="2292697" y="3919025"/>
                  <a:pt x="2278497" y="3926182"/>
                  <a:pt x="2264735" y="3934046"/>
                </a:cubicBezTo>
                <a:cubicBezTo>
                  <a:pt x="2253640" y="3940386"/>
                  <a:pt x="2244583" y="3950277"/>
                  <a:pt x="2232838" y="3955311"/>
                </a:cubicBezTo>
                <a:cubicBezTo>
                  <a:pt x="2219406" y="3961068"/>
                  <a:pt x="2204484" y="3962400"/>
                  <a:pt x="2190307" y="3965944"/>
                </a:cubicBezTo>
                <a:cubicBezTo>
                  <a:pt x="2130056" y="3962400"/>
                  <a:pt x="2069610" y="3961317"/>
                  <a:pt x="2009554" y="3955311"/>
                </a:cubicBezTo>
                <a:cubicBezTo>
                  <a:pt x="1964531" y="3950809"/>
                  <a:pt x="1988124" y="3939300"/>
                  <a:pt x="1945759" y="3923413"/>
                </a:cubicBezTo>
                <a:cubicBezTo>
                  <a:pt x="1928838" y="3917067"/>
                  <a:pt x="1910317" y="3916325"/>
                  <a:pt x="1892596" y="3912781"/>
                </a:cubicBezTo>
                <a:cubicBezTo>
                  <a:pt x="1874875" y="3905693"/>
                  <a:pt x="1858148" y="3895259"/>
                  <a:pt x="1839433" y="3891516"/>
                </a:cubicBezTo>
                <a:cubicBezTo>
                  <a:pt x="1804506" y="3884531"/>
                  <a:pt x="1768684" y="3882604"/>
                  <a:pt x="1733107" y="3880883"/>
                </a:cubicBezTo>
                <a:lnTo>
                  <a:pt x="1180214" y="3859618"/>
                </a:lnTo>
                <a:cubicBezTo>
                  <a:pt x="1013279" y="3831797"/>
                  <a:pt x="1221122" y="3869845"/>
                  <a:pt x="1052624" y="3827720"/>
                </a:cubicBezTo>
                <a:cubicBezTo>
                  <a:pt x="1031709" y="3822491"/>
                  <a:pt x="1010093" y="3820632"/>
                  <a:pt x="988828" y="3817088"/>
                </a:cubicBezTo>
                <a:cubicBezTo>
                  <a:pt x="974651" y="3810000"/>
                  <a:pt x="960060" y="3803687"/>
                  <a:pt x="946298" y="3795823"/>
                </a:cubicBezTo>
                <a:cubicBezTo>
                  <a:pt x="922657" y="3782314"/>
                  <a:pt x="898998" y="3764653"/>
                  <a:pt x="882503" y="3742660"/>
                </a:cubicBezTo>
                <a:cubicBezTo>
                  <a:pt x="842723" y="3689619"/>
                  <a:pt x="859638" y="3697464"/>
                  <a:pt x="829340" y="3646967"/>
                </a:cubicBezTo>
                <a:cubicBezTo>
                  <a:pt x="816191" y="3625052"/>
                  <a:pt x="804882" y="3601244"/>
                  <a:pt x="786810" y="3583172"/>
                </a:cubicBezTo>
                <a:cubicBezTo>
                  <a:pt x="755228" y="3551590"/>
                  <a:pt x="657819" y="3448026"/>
                  <a:pt x="616689" y="3434316"/>
                </a:cubicBezTo>
                <a:cubicBezTo>
                  <a:pt x="572668" y="3419642"/>
                  <a:pt x="594117" y="3429900"/>
                  <a:pt x="552893" y="3402418"/>
                </a:cubicBezTo>
                <a:cubicBezTo>
                  <a:pt x="538716" y="3381153"/>
                  <a:pt x="528434" y="3356695"/>
                  <a:pt x="510363" y="3338623"/>
                </a:cubicBezTo>
                <a:cubicBezTo>
                  <a:pt x="499731" y="3327990"/>
                  <a:pt x="487206" y="3318961"/>
                  <a:pt x="478466" y="3306725"/>
                </a:cubicBezTo>
                <a:cubicBezTo>
                  <a:pt x="454634" y="3273361"/>
                  <a:pt x="460718" y="3248907"/>
                  <a:pt x="425303" y="3221665"/>
                </a:cubicBezTo>
                <a:cubicBezTo>
                  <a:pt x="330779" y="3148954"/>
                  <a:pt x="350473" y="3168387"/>
                  <a:pt x="276447" y="3147237"/>
                </a:cubicBezTo>
                <a:cubicBezTo>
                  <a:pt x="265670" y="3144158"/>
                  <a:pt x="255644" y="3138189"/>
                  <a:pt x="244549" y="3136604"/>
                </a:cubicBezTo>
                <a:cubicBezTo>
                  <a:pt x="205796" y="3131068"/>
                  <a:pt x="166577" y="3129516"/>
                  <a:pt x="127591" y="3125972"/>
                </a:cubicBezTo>
                <a:cubicBezTo>
                  <a:pt x="120503" y="3111795"/>
                  <a:pt x="114190" y="3097203"/>
                  <a:pt x="106326" y="3083441"/>
                </a:cubicBezTo>
                <a:cubicBezTo>
                  <a:pt x="99986" y="3072346"/>
                  <a:pt x="90251" y="3063221"/>
                  <a:pt x="85061" y="3051544"/>
                </a:cubicBezTo>
                <a:cubicBezTo>
                  <a:pt x="34449" y="2937667"/>
                  <a:pt x="90656" y="3028038"/>
                  <a:pt x="42531" y="2955851"/>
                </a:cubicBezTo>
                <a:cubicBezTo>
                  <a:pt x="35443" y="2934586"/>
                  <a:pt x="26306" y="2913897"/>
                  <a:pt x="21266" y="2892055"/>
                </a:cubicBezTo>
                <a:cubicBezTo>
                  <a:pt x="15631" y="2867636"/>
                  <a:pt x="15116" y="2842284"/>
                  <a:pt x="10633" y="2817627"/>
                </a:cubicBezTo>
                <a:cubicBezTo>
                  <a:pt x="8019" y="2803250"/>
                  <a:pt x="3544" y="2789274"/>
                  <a:pt x="0" y="2775097"/>
                </a:cubicBezTo>
                <a:cubicBezTo>
                  <a:pt x="3544" y="2711302"/>
                  <a:pt x="4575" y="2647317"/>
                  <a:pt x="10633" y="2583711"/>
                </a:cubicBezTo>
                <a:cubicBezTo>
                  <a:pt x="14643" y="2541604"/>
                  <a:pt x="28605" y="2554297"/>
                  <a:pt x="53163" y="2519916"/>
                </a:cubicBezTo>
                <a:cubicBezTo>
                  <a:pt x="62376" y="2507018"/>
                  <a:pt x="66273" y="2490977"/>
                  <a:pt x="74428" y="2477386"/>
                </a:cubicBezTo>
                <a:cubicBezTo>
                  <a:pt x="87577" y="2455470"/>
                  <a:pt x="102782" y="2434855"/>
                  <a:pt x="116959" y="2413590"/>
                </a:cubicBezTo>
                <a:cubicBezTo>
                  <a:pt x="124047" y="2402958"/>
                  <a:pt x="129188" y="2390729"/>
                  <a:pt x="138224" y="2381693"/>
                </a:cubicBezTo>
                <a:cubicBezTo>
                  <a:pt x="145312" y="2374604"/>
                  <a:pt x="153227" y="2368255"/>
                  <a:pt x="159489" y="2360427"/>
                </a:cubicBezTo>
                <a:cubicBezTo>
                  <a:pt x="167472" y="2350449"/>
                  <a:pt x="171718" y="2337566"/>
                  <a:pt x="180754" y="2328530"/>
                </a:cubicBezTo>
                <a:cubicBezTo>
                  <a:pt x="259881" y="2249403"/>
                  <a:pt x="194436" y="2339905"/>
                  <a:pt x="244549" y="2264734"/>
                </a:cubicBezTo>
                <a:cubicBezTo>
                  <a:pt x="241005" y="2232836"/>
                  <a:pt x="239193" y="2200698"/>
                  <a:pt x="233917" y="2169041"/>
                </a:cubicBezTo>
                <a:cubicBezTo>
                  <a:pt x="232074" y="2157986"/>
                  <a:pt x="226002" y="2148017"/>
                  <a:pt x="223284" y="2137144"/>
                </a:cubicBezTo>
                <a:cubicBezTo>
                  <a:pt x="218901" y="2119612"/>
                  <a:pt x="215208" y="2101871"/>
                  <a:pt x="212652" y="2083981"/>
                </a:cubicBezTo>
                <a:cubicBezTo>
                  <a:pt x="208113" y="2052210"/>
                  <a:pt x="205563" y="2020186"/>
                  <a:pt x="202019" y="1988288"/>
                </a:cubicBezTo>
                <a:cubicBezTo>
                  <a:pt x="214929" y="1872105"/>
                  <a:pt x="181215" y="1903096"/>
                  <a:pt x="255182" y="1881962"/>
                </a:cubicBezTo>
                <a:cubicBezTo>
                  <a:pt x="265958" y="1878883"/>
                  <a:pt x="276447" y="1874874"/>
                  <a:pt x="287079" y="1871330"/>
                </a:cubicBezTo>
                <a:cubicBezTo>
                  <a:pt x="314060" y="1790390"/>
                  <a:pt x="286365" y="1811930"/>
                  <a:pt x="361507" y="1796902"/>
                </a:cubicBezTo>
                <a:cubicBezTo>
                  <a:pt x="382772" y="1786269"/>
                  <a:pt x="404520" y="1776550"/>
                  <a:pt x="425303" y="1765004"/>
                </a:cubicBezTo>
                <a:cubicBezTo>
                  <a:pt x="487136" y="1730652"/>
                  <a:pt x="427000" y="1753805"/>
                  <a:pt x="489098" y="1733107"/>
                </a:cubicBezTo>
                <a:cubicBezTo>
                  <a:pt x="499731" y="1726018"/>
                  <a:pt x="509566" y="1717556"/>
                  <a:pt x="520996" y="1711841"/>
                </a:cubicBezTo>
                <a:cubicBezTo>
                  <a:pt x="531020" y="1706829"/>
                  <a:pt x="544968" y="1709134"/>
                  <a:pt x="552893" y="1701209"/>
                </a:cubicBezTo>
                <a:cubicBezTo>
                  <a:pt x="560818" y="1693284"/>
                  <a:pt x="559982" y="1679944"/>
                  <a:pt x="563526" y="1669311"/>
                </a:cubicBezTo>
                <a:cubicBezTo>
                  <a:pt x="559982" y="1648046"/>
                  <a:pt x="559710" y="1625968"/>
                  <a:pt x="552893" y="1605516"/>
                </a:cubicBezTo>
                <a:cubicBezTo>
                  <a:pt x="545491" y="1583312"/>
                  <a:pt x="514537" y="1556526"/>
                  <a:pt x="499731" y="1541720"/>
                </a:cubicBezTo>
                <a:cubicBezTo>
                  <a:pt x="492643" y="1520455"/>
                  <a:pt x="476437" y="1500248"/>
                  <a:pt x="478466" y="1477925"/>
                </a:cubicBezTo>
                <a:cubicBezTo>
                  <a:pt x="482010" y="1438939"/>
                  <a:pt x="485203" y="1399919"/>
                  <a:pt x="489098" y="1360967"/>
                </a:cubicBezTo>
                <a:cubicBezTo>
                  <a:pt x="492291" y="1329032"/>
                  <a:pt x="494455" y="1296931"/>
                  <a:pt x="499731" y="1265274"/>
                </a:cubicBezTo>
                <a:cubicBezTo>
                  <a:pt x="501574" y="1254219"/>
                  <a:pt x="504146" y="1242701"/>
                  <a:pt x="510363" y="1233376"/>
                </a:cubicBezTo>
                <a:cubicBezTo>
                  <a:pt x="518704" y="1220865"/>
                  <a:pt x="530392" y="1210711"/>
                  <a:pt x="542261" y="1201479"/>
                </a:cubicBezTo>
                <a:cubicBezTo>
                  <a:pt x="562435" y="1185788"/>
                  <a:pt x="581810" y="1167030"/>
                  <a:pt x="606056" y="1158948"/>
                </a:cubicBezTo>
                <a:cubicBezTo>
                  <a:pt x="641316" y="1147195"/>
                  <a:pt x="622005" y="1137683"/>
                  <a:pt x="637954" y="112705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0725" y="2243931"/>
            <a:ext cx="9874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latin typeface="+mn-lt"/>
              </a:rPr>
              <a:t>Waterline</a:t>
            </a:r>
          </a:p>
        </p:txBody>
      </p:sp>
      <p:sp>
        <p:nvSpPr>
          <p:cNvPr id="8" name="Freeform 7"/>
          <p:cNvSpPr/>
          <p:nvPr/>
        </p:nvSpPr>
        <p:spPr>
          <a:xfrm>
            <a:off x="769938" y="2558256"/>
            <a:ext cx="7162800" cy="228600"/>
          </a:xfrm>
          <a:custGeom>
            <a:avLst/>
            <a:gdLst>
              <a:gd name="connsiteX0" fmla="*/ 17555 w 8269541"/>
              <a:gd name="connsiteY0" fmla="*/ 74428 h 205379"/>
              <a:gd name="connsiteX1" fmla="*/ 91983 w 8269541"/>
              <a:gd name="connsiteY1" fmla="*/ 106326 h 205379"/>
              <a:gd name="connsiteX2" fmla="*/ 123880 w 8269541"/>
              <a:gd name="connsiteY2" fmla="*/ 116958 h 205379"/>
              <a:gd name="connsiteX3" fmla="*/ 166411 w 8269541"/>
              <a:gd name="connsiteY3" fmla="*/ 148856 h 205379"/>
              <a:gd name="connsiteX4" fmla="*/ 389694 w 8269541"/>
              <a:gd name="connsiteY4" fmla="*/ 159489 h 205379"/>
              <a:gd name="connsiteX5" fmla="*/ 453490 w 8269541"/>
              <a:gd name="connsiteY5" fmla="*/ 127591 h 205379"/>
              <a:gd name="connsiteX6" fmla="*/ 485387 w 8269541"/>
              <a:gd name="connsiteY6" fmla="*/ 116958 h 205379"/>
              <a:gd name="connsiteX7" fmla="*/ 612978 w 8269541"/>
              <a:gd name="connsiteY7" fmla="*/ 63796 h 205379"/>
              <a:gd name="connsiteX8" fmla="*/ 698038 w 8269541"/>
              <a:gd name="connsiteY8" fmla="*/ 74428 h 205379"/>
              <a:gd name="connsiteX9" fmla="*/ 761834 w 8269541"/>
              <a:gd name="connsiteY9" fmla="*/ 116958 h 205379"/>
              <a:gd name="connsiteX10" fmla="*/ 836262 w 8269541"/>
              <a:gd name="connsiteY10" fmla="*/ 170121 h 205379"/>
              <a:gd name="connsiteX11" fmla="*/ 868159 w 8269541"/>
              <a:gd name="connsiteY11" fmla="*/ 180754 h 205379"/>
              <a:gd name="connsiteX12" fmla="*/ 931955 w 8269541"/>
              <a:gd name="connsiteY12" fmla="*/ 138223 h 205379"/>
              <a:gd name="connsiteX13" fmla="*/ 995750 w 8269541"/>
              <a:gd name="connsiteY13" fmla="*/ 106326 h 205379"/>
              <a:gd name="connsiteX14" fmla="*/ 1080811 w 8269541"/>
              <a:gd name="connsiteY14" fmla="*/ 85061 h 205379"/>
              <a:gd name="connsiteX15" fmla="*/ 1165871 w 8269541"/>
              <a:gd name="connsiteY15" fmla="*/ 95693 h 205379"/>
              <a:gd name="connsiteX16" fmla="*/ 1272197 w 8269541"/>
              <a:gd name="connsiteY16" fmla="*/ 148856 h 205379"/>
              <a:gd name="connsiteX17" fmla="*/ 1367890 w 8269541"/>
              <a:gd name="connsiteY17" fmla="*/ 202019 h 205379"/>
              <a:gd name="connsiteX18" fmla="*/ 1431685 w 8269541"/>
              <a:gd name="connsiteY18" fmla="*/ 191386 h 205379"/>
              <a:gd name="connsiteX19" fmla="*/ 1452950 w 8269541"/>
              <a:gd name="connsiteY19" fmla="*/ 159489 h 205379"/>
              <a:gd name="connsiteX20" fmla="*/ 1516745 w 8269541"/>
              <a:gd name="connsiteY20" fmla="*/ 127591 h 205379"/>
              <a:gd name="connsiteX21" fmla="*/ 1548643 w 8269541"/>
              <a:gd name="connsiteY21" fmla="*/ 106326 h 205379"/>
              <a:gd name="connsiteX22" fmla="*/ 1591173 w 8269541"/>
              <a:gd name="connsiteY22" fmla="*/ 95693 h 205379"/>
              <a:gd name="connsiteX23" fmla="*/ 1708131 w 8269541"/>
              <a:gd name="connsiteY23" fmla="*/ 63796 h 205379"/>
              <a:gd name="connsiteX24" fmla="*/ 1835722 w 8269541"/>
              <a:gd name="connsiteY24" fmla="*/ 85061 h 205379"/>
              <a:gd name="connsiteX25" fmla="*/ 1920783 w 8269541"/>
              <a:gd name="connsiteY25" fmla="*/ 138223 h 205379"/>
              <a:gd name="connsiteX26" fmla="*/ 1973945 w 8269541"/>
              <a:gd name="connsiteY26" fmla="*/ 159489 h 205379"/>
              <a:gd name="connsiteX27" fmla="*/ 2059006 w 8269541"/>
              <a:gd name="connsiteY27" fmla="*/ 148856 h 205379"/>
              <a:gd name="connsiteX28" fmla="*/ 2133434 w 8269541"/>
              <a:gd name="connsiteY28" fmla="*/ 74428 h 205379"/>
              <a:gd name="connsiteX29" fmla="*/ 2175964 w 8269541"/>
              <a:gd name="connsiteY29" fmla="*/ 63796 h 205379"/>
              <a:gd name="connsiteX30" fmla="*/ 2346085 w 8269541"/>
              <a:gd name="connsiteY30" fmla="*/ 63796 h 205379"/>
              <a:gd name="connsiteX31" fmla="*/ 2441778 w 8269541"/>
              <a:gd name="connsiteY31" fmla="*/ 116958 h 205379"/>
              <a:gd name="connsiteX32" fmla="*/ 2526838 w 8269541"/>
              <a:gd name="connsiteY32" fmla="*/ 159489 h 205379"/>
              <a:gd name="connsiteX33" fmla="*/ 2590634 w 8269541"/>
              <a:gd name="connsiteY33" fmla="*/ 191386 h 205379"/>
              <a:gd name="connsiteX34" fmla="*/ 2686327 w 8269541"/>
              <a:gd name="connsiteY34" fmla="*/ 116958 h 205379"/>
              <a:gd name="connsiteX35" fmla="*/ 2718224 w 8269541"/>
              <a:gd name="connsiteY35" fmla="*/ 106326 h 205379"/>
              <a:gd name="connsiteX36" fmla="*/ 2750122 w 8269541"/>
              <a:gd name="connsiteY36" fmla="*/ 85061 h 205379"/>
              <a:gd name="connsiteX37" fmla="*/ 2920243 w 8269541"/>
              <a:gd name="connsiteY37" fmla="*/ 95693 h 205379"/>
              <a:gd name="connsiteX38" fmla="*/ 3047834 w 8269541"/>
              <a:gd name="connsiteY38" fmla="*/ 148856 h 205379"/>
              <a:gd name="connsiteX39" fmla="*/ 3100997 w 8269541"/>
              <a:gd name="connsiteY39" fmla="*/ 180754 h 205379"/>
              <a:gd name="connsiteX40" fmla="*/ 3164792 w 8269541"/>
              <a:gd name="connsiteY40" fmla="*/ 202019 h 205379"/>
              <a:gd name="connsiteX41" fmla="*/ 3217955 w 8269541"/>
              <a:gd name="connsiteY41" fmla="*/ 180754 h 205379"/>
              <a:gd name="connsiteX42" fmla="*/ 3249852 w 8269541"/>
              <a:gd name="connsiteY42" fmla="*/ 148856 h 205379"/>
              <a:gd name="connsiteX43" fmla="*/ 3303015 w 8269541"/>
              <a:gd name="connsiteY43" fmla="*/ 106326 h 205379"/>
              <a:gd name="connsiteX44" fmla="*/ 3334913 w 8269541"/>
              <a:gd name="connsiteY44" fmla="*/ 95693 h 205379"/>
              <a:gd name="connsiteX45" fmla="*/ 3388076 w 8269541"/>
              <a:gd name="connsiteY45" fmla="*/ 63796 h 205379"/>
              <a:gd name="connsiteX46" fmla="*/ 3430606 w 8269541"/>
              <a:gd name="connsiteY46" fmla="*/ 42530 h 205379"/>
              <a:gd name="connsiteX47" fmla="*/ 3558197 w 8269541"/>
              <a:gd name="connsiteY47" fmla="*/ 85061 h 205379"/>
              <a:gd name="connsiteX48" fmla="*/ 3643257 w 8269541"/>
              <a:gd name="connsiteY48" fmla="*/ 127591 h 205379"/>
              <a:gd name="connsiteX49" fmla="*/ 3685787 w 8269541"/>
              <a:gd name="connsiteY49" fmla="*/ 148856 h 205379"/>
              <a:gd name="connsiteX50" fmla="*/ 3781480 w 8269541"/>
              <a:gd name="connsiteY50" fmla="*/ 138223 h 205379"/>
              <a:gd name="connsiteX51" fmla="*/ 3802745 w 8269541"/>
              <a:gd name="connsiteY51" fmla="*/ 95693 h 205379"/>
              <a:gd name="connsiteX52" fmla="*/ 3845276 w 8269541"/>
              <a:gd name="connsiteY52" fmla="*/ 31898 h 205379"/>
              <a:gd name="connsiteX53" fmla="*/ 3919704 w 8269541"/>
              <a:gd name="connsiteY53" fmla="*/ 0 h 205379"/>
              <a:gd name="connsiteX54" fmla="*/ 4015397 w 8269541"/>
              <a:gd name="connsiteY54" fmla="*/ 31898 h 205379"/>
              <a:gd name="connsiteX55" fmla="*/ 4142987 w 8269541"/>
              <a:gd name="connsiteY55" fmla="*/ 95693 h 205379"/>
              <a:gd name="connsiteX56" fmla="*/ 4249313 w 8269541"/>
              <a:gd name="connsiteY56" fmla="*/ 138223 h 205379"/>
              <a:gd name="connsiteX57" fmla="*/ 4398169 w 8269541"/>
              <a:gd name="connsiteY57" fmla="*/ 127591 h 205379"/>
              <a:gd name="connsiteX58" fmla="*/ 4430066 w 8269541"/>
              <a:gd name="connsiteY58" fmla="*/ 106326 h 205379"/>
              <a:gd name="connsiteX59" fmla="*/ 4483229 w 8269541"/>
              <a:gd name="connsiteY59" fmla="*/ 63796 h 205379"/>
              <a:gd name="connsiteX60" fmla="*/ 4515127 w 8269541"/>
              <a:gd name="connsiteY60" fmla="*/ 53163 h 205379"/>
              <a:gd name="connsiteX61" fmla="*/ 4600187 w 8269541"/>
              <a:gd name="connsiteY61" fmla="*/ 21265 h 205379"/>
              <a:gd name="connsiteX62" fmla="*/ 4738411 w 8269541"/>
              <a:gd name="connsiteY62" fmla="*/ 31898 h 205379"/>
              <a:gd name="connsiteX63" fmla="*/ 4780941 w 8269541"/>
              <a:gd name="connsiteY63" fmla="*/ 53163 h 205379"/>
              <a:gd name="connsiteX64" fmla="*/ 4887266 w 8269541"/>
              <a:gd name="connsiteY64" fmla="*/ 85061 h 205379"/>
              <a:gd name="connsiteX65" fmla="*/ 4929797 w 8269541"/>
              <a:gd name="connsiteY65" fmla="*/ 106326 h 205379"/>
              <a:gd name="connsiteX66" fmla="*/ 5131815 w 8269541"/>
              <a:gd name="connsiteY66" fmla="*/ 106326 h 205379"/>
              <a:gd name="connsiteX67" fmla="*/ 5153080 w 8269541"/>
              <a:gd name="connsiteY67" fmla="*/ 74428 h 205379"/>
              <a:gd name="connsiteX68" fmla="*/ 5206243 w 8269541"/>
              <a:gd name="connsiteY68" fmla="*/ 42530 h 205379"/>
              <a:gd name="connsiteX69" fmla="*/ 5238141 w 8269541"/>
              <a:gd name="connsiteY69" fmla="*/ 21265 h 205379"/>
              <a:gd name="connsiteX70" fmla="*/ 5323201 w 8269541"/>
              <a:gd name="connsiteY70" fmla="*/ 42530 h 205379"/>
              <a:gd name="connsiteX71" fmla="*/ 5365731 w 8269541"/>
              <a:gd name="connsiteY71" fmla="*/ 63796 h 205379"/>
              <a:gd name="connsiteX72" fmla="*/ 5397629 w 8269541"/>
              <a:gd name="connsiteY72" fmla="*/ 74428 h 205379"/>
              <a:gd name="connsiteX73" fmla="*/ 5482690 w 8269541"/>
              <a:gd name="connsiteY73" fmla="*/ 106326 h 205379"/>
              <a:gd name="connsiteX74" fmla="*/ 5589015 w 8269541"/>
              <a:gd name="connsiteY74" fmla="*/ 95693 h 205379"/>
              <a:gd name="connsiteX75" fmla="*/ 5620913 w 8269541"/>
              <a:gd name="connsiteY75" fmla="*/ 53163 h 205379"/>
              <a:gd name="connsiteX76" fmla="*/ 5695341 w 8269541"/>
              <a:gd name="connsiteY76" fmla="*/ 10633 h 205379"/>
              <a:gd name="connsiteX77" fmla="*/ 5769769 w 8269541"/>
              <a:gd name="connsiteY77" fmla="*/ 31898 h 205379"/>
              <a:gd name="connsiteX78" fmla="*/ 5812299 w 8269541"/>
              <a:gd name="connsiteY78" fmla="*/ 42530 h 205379"/>
              <a:gd name="connsiteX79" fmla="*/ 5918624 w 8269541"/>
              <a:gd name="connsiteY79" fmla="*/ 95693 h 205379"/>
              <a:gd name="connsiteX80" fmla="*/ 5961155 w 8269541"/>
              <a:gd name="connsiteY80" fmla="*/ 116958 h 205379"/>
              <a:gd name="connsiteX81" fmla="*/ 6003685 w 8269541"/>
              <a:gd name="connsiteY81" fmla="*/ 127591 h 205379"/>
              <a:gd name="connsiteX82" fmla="*/ 6120643 w 8269541"/>
              <a:gd name="connsiteY82" fmla="*/ 106326 h 205379"/>
              <a:gd name="connsiteX83" fmla="*/ 6152541 w 8269541"/>
              <a:gd name="connsiteY83" fmla="*/ 95693 h 205379"/>
              <a:gd name="connsiteX84" fmla="*/ 6248234 w 8269541"/>
              <a:gd name="connsiteY84" fmla="*/ 42530 h 205379"/>
              <a:gd name="connsiteX85" fmla="*/ 6280131 w 8269541"/>
              <a:gd name="connsiteY85" fmla="*/ 31898 h 205379"/>
              <a:gd name="connsiteX86" fmla="*/ 6365192 w 8269541"/>
              <a:gd name="connsiteY86" fmla="*/ 10633 h 205379"/>
              <a:gd name="connsiteX87" fmla="*/ 6460885 w 8269541"/>
              <a:gd name="connsiteY87" fmla="*/ 31898 h 205379"/>
              <a:gd name="connsiteX88" fmla="*/ 6503415 w 8269541"/>
              <a:gd name="connsiteY88" fmla="*/ 42530 h 205379"/>
              <a:gd name="connsiteX89" fmla="*/ 6556578 w 8269541"/>
              <a:gd name="connsiteY89" fmla="*/ 63796 h 205379"/>
              <a:gd name="connsiteX90" fmla="*/ 6641638 w 8269541"/>
              <a:gd name="connsiteY90" fmla="*/ 106326 h 205379"/>
              <a:gd name="connsiteX91" fmla="*/ 6694801 w 8269541"/>
              <a:gd name="connsiteY91" fmla="*/ 116958 h 205379"/>
              <a:gd name="connsiteX92" fmla="*/ 6769229 w 8269541"/>
              <a:gd name="connsiteY92" fmla="*/ 42530 h 205379"/>
              <a:gd name="connsiteX93" fmla="*/ 6843657 w 8269541"/>
              <a:gd name="connsiteY93" fmla="*/ 10633 h 205379"/>
              <a:gd name="connsiteX94" fmla="*/ 6939350 w 8269541"/>
              <a:gd name="connsiteY94" fmla="*/ 31898 h 205379"/>
              <a:gd name="connsiteX95" fmla="*/ 6981880 w 8269541"/>
              <a:gd name="connsiteY95" fmla="*/ 63796 h 205379"/>
              <a:gd name="connsiteX96" fmla="*/ 7035043 w 8269541"/>
              <a:gd name="connsiteY96" fmla="*/ 85061 h 205379"/>
              <a:gd name="connsiteX97" fmla="*/ 7120104 w 8269541"/>
              <a:gd name="connsiteY97" fmla="*/ 106326 h 205379"/>
              <a:gd name="connsiteX98" fmla="*/ 7173266 w 8269541"/>
              <a:gd name="connsiteY98" fmla="*/ 95693 h 205379"/>
              <a:gd name="connsiteX99" fmla="*/ 7226429 w 8269541"/>
              <a:gd name="connsiteY99" fmla="*/ 31898 h 205379"/>
              <a:gd name="connsiteX100" fmla="*/ 7258327 w 8269541"/>
              <a:gd name="connsiteY100" fmla="*/ 10633 h 205379"/>
              <a:gd name="connsiteX101" fmla="*/ 7343387 w 8269541"/>
              <a:gd name="connsiteY101" fmla="*/ 31898 h 205379"/>
              <a:gd name="connsiteX102" fmla="*/ 7481611 w 8269541"/>
              <a:gd name="connsiteY102" fmla="*/ 106326 h 205379"/>
              <a:gd name="connsiteX103" fmla="*/ 7556038 w 8269541"/>
              <a:gd name="connsiteY103" fmla="*/ 95693 h 205379"/>
              <a:gd name="connsiteX104" fmla="*/ 7577304 w 8269541"/>
              <a:gd name="connsiteY104" fmla="*/ 74428 h 205379"/>
              <a:gd name="connsiteX105" fmla="*/ 7662364 w 8269541"/>
              <a:gd name="connsiteY105" fmla="*/ 42530 h 205379"/>
              <a:gd name="connsiteX106" fmla="*/ 7747424 w 8269541"/>
              <a:gd name="connsiteY106" fmla="*/ 63796 h 205379"/>
              <a:gd name="connsiteX107" fmla="*/ 7896280 w 8269541"/>
              <a:gd name="connsiteY107" fmla="*/ 159489 h 205379"/>
              <a:gd name="connsiteX108" fmla="*/ 7938811 w 8269541"/>
              <a:gd name="connsiteY108" fmla="*/ 180754 h 205379"/>
              <a:gd name="connsiteX109" fmla="*/ 8023871 w 8269541"/>
              <a:gd name="connsiteY109" fmla="*/ 202019 h 205379"/>
              <a:gd name="connsiteX110" fmla="*/ 8034504 w 8269541"/>
              <a:gd name="connsiteY110" fmla="*/ 95693 h 205379"/>
              <a:gd name="connsiteX111" fmla="*/ 8108931 w 8269541"/>
              <a:gd name="connsiteY111" fmla="*/ 116958 h 205379"/>
              <a:gd name="connsiteX112" fmla="*/ 8151462 w 8269541"/>
              <a:gd name="connsiteY112" fmla="*/ 127591 h 205379"/>
              <a:gd name="connsiteX113" fmla="*/ 8257787 w 8269541"/>
              <a:gd name="connsiteY113" fmla="*/ 180754 h 205379"/>
              <a:gd name="connsiteX114" fmla="*/ 8268420 w 8269541"/>
              <a:gd name="connsiteY114" fmla="*/ 138223 h 20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8269541" h="205379">
                <a:moveTo>
                  <a:pt x="17555" y="74428"/>
                </a:moveTo>
                <a:cubicBezTo>
                  <a:pt x="92368" y="99367"/>
                  <a:pt x="0" y="66905"/>
                  <a:pt x="91983" y="106326"/>
                </a:cubicBezTo>
                <a:cubicBezTo>
                  <a:pt x="102284" y="110741"/>
                  <a:pt x="113248" y="113414"/>
                  <a:pt x="123880" y="116958"/>
                </a:cubicBezTo>
                <a:cubicBezTo>
                  <a:pt x="138057" y="127591"/>
                  <a:pt x="151383" y="139464"/>
                  <a:pt x="166411" y="148856"/>
                </a:cubicBezTo>
                <a:cubicBezTo>
                  <a:pt x="245282" y="198150"/>
                  <a:pt x="260298" y="167100"/>
                  <a:pt x="389694" y="159489"/>
                </a:cubicBezTo>
                <a:cubicBezTo>
                  <a:pt x="494587" y="133265"/>
                  <a:pt x="385781" y="168217"/>
                  <a:pt x="453490" y="127591"/>
                </a:cubicBezTo>
                <a:cubicBezTo>
                  <a:pt x="463100" y="121825"/>
                  <a:pt x="475184" y="121596"/>
                  <a:pt x="485387" y="116958"/>
                </a:cubicBezTo>
                <a:cubicBezTo>
                  <a:pt x="605320" y="62443"/>
                  <a:pt x="529644" y="84628"/>
                  <a:pt x="612978" y="63796"/>
                </a:cubicBezTo>
                <a:cubicBezTo>
                  <a:pt x="641331" y="67340"/>
                  <a:pt x="671129" y="64818"/>
                  <a:pt x="698038" y="74428"/>
                </a:cubicBezTo>
                <a:cubicBezTo>
                  <a:pt x="722107" y="83024"/>
                  <a:pt x="741388" y="101623"/>
                  <a:pt x="761834" y="116958"/>
                </a:cubicBezTo>
                <a:cubicBezTo>
                  <a:pt x="771471" y="124186"/>
                  <a:pt x="820711" y="162345"/>
                  <a:pt x="836262" y="170121"/>
                </a:cubicBezTo>
                <a:cubicBezTo>
                  <a:pt x="846286" y="175133"/>
                  <a:pt x="857527" y="177210"/>
                  <a:pt x="868159" y="180754"/>
                </a:cubicBezTo>
                <a:lnTo>
                  <a:pt x="931955" y="138223"/>
                </a:lnTo>
                <a:cubicBezTo>
                  <a:pt x="965458" y="115887"/>
                  <a:pt x="958500" y="116485"/>
                  <a:pt x="995750" y="106326"/>
                </a:cubicBezTo>
                <a:cubicBezTo>
                  <a:pt x="1023947" y="98636"/>
                  <a:pt x="1080811" y="85061"/>
                  <a:pt x="1080811" y="85061"/>
                </a:cubicBezTo>
                <a:cubicBezTo>
                  <a:pt x="1109164" y="88605"/>
                  <a:pt x="1138763" y="86657"/>
                  <a:pt x="1165871" y="95693"/>
                </a:cubicBezTo>
                <a:cubicBezTo>
                  <a:pt x="1203463" y="108224"/>
                  <a:pt x="1239227" y="126876"/>
                  <a:pt x="1272197" y="148856"/>
                </a:cubicBezTo>
                <a:cubicBezTo>
                  <a:pt x="1345317" y="197603"/>
                  <a:pt x="1311746" y="183304"/>
                  <a:pt x="1367890" y="202019"/>
                </a:cubicBezTo>
                <a:cubicBezTo>
                  <a:pt x="1389155" y="198475"/>
                  <a:pt x="1412403" y="201027"/>
                  <a:pt x="1431685" y="191386"/>
                </a:cubicBezTo>
                <a:cubicBezTo>
                  <a:pt x="1443114" y="185671"/>
                  <a:pt x="1442727" y="167156"/>
                  <a:pt x="1452950" y="159489"/>
                </a:cubicBezTo>
                <a:cubicBezTo>
                  <a:pt x="1471970" y="145224"/>
                  <a:pt x="1495962" y="139137"/>
                  <a:pt x="1516745" y="127591"/>
                </a:cubicBezTo>
                <a:cubicBezTo>
                  <a:pt x="1527916" y="121385"/>
                  <a:pt x="1536897" y="111360"/>
                  <a:pt x="1548643" y="106326"/>
                </a:cubicBezTo>
                <a:cubicBezTo>
                  <a:pt x="1562074" y="100570"/>
                  <a:pt x="1577490" y="100824"/>
                  <a:pt x="1591173" y="95693"/>
                </a:cubicBezTo>
                <a:cubicBezTo>
                  <a:pt x="1691085" y="58226"/>
                  <a:pt x="1562728" y="84567"/>
                  <a:pt x="1708131" y="63796"/>
                </a:cubicBezTo>
                <a:cubicBezTo>
                  <a:pt x="1761411" y="69716"/>
                  <a:pt x="1792079" y="66357"/>
                  <a:pt x="1835722" y="85061"/>
                </a:cubicBezTo>
                <a:cubicBezTo>
                  <a:pt x="1936869" y="128410"/>
                  <a:pt x="1817756" y="80986"/>
                  <a:pt x="1920783" y="138223"/>
                </a:cubicBezTo>
                <a:cubicBezTo>
                  <a:pt x="1937467" y="147492"/>
                  <a:pt x="1956224" y="152400"/>
                  <a:pt x="1973945" y="159489"/>
                </a:cubicBezTo>
                <a:cubicBezTo>
                  <a:pt x="2002299" y="155945"/>
                  <a:pt x="2033793" y="162303"/>
                  <a:pt x="2059006" y="148856"/>
                </a:cubicBezTo>
                <a:cubicBezTo>
                  <a:pt x="2089964" y="132345"/>
                  <a:pt x="2099396" y="82937"/>
                  <a:pt x="2133434" y="74428"/>
                </a:cubicBezTo>
                <a:lnTo>
                  <a:pt x="2175964" y="63796"/>
                </a:lnTo>
                <a:cubicBezTo>
                  <a:pt x="2243468" y="18792"/>
                  <a:pt x="2206835" y="32851"/>
                  <a:pt x="2346085" y="63796"/>
                </a:cubicBezTo>
                <a:cubicBezTo>
                  <a:pt x="2399527" y="75672"/>
                  <a:pt x="2398996" y="88437"/>
                  <a:pt x="2441778" y="116958"/>
                </a:cubicBezTo>
                <a:cubicBezTo>
                  <a:pt x="2574410" y="205379"/>
                  <a:pt x="2437450" y="114794"/>
                  <a:pt x="2526838" y="159489"/>
                </a:cubicBezTo>
                <a:cubicBezTo>
                  <a:pt x="2609273" y="200707"/>
                  <a:pt x="2510468" y="164666"/>
                  <a:pt x="2590634" y="191386"/>
                </a:cubicBezTo>
                <a:cubicBezTo>
                  <a:pt x="2618156" y="163864"/>
                  <a:pt x="2648175" y="129675"/>
                  <a:pt x="2686327" y="116958"/>
                </a:cubicBezTo>
                <a:lnTo>
                  <a:pt x="2718224" y="106326"/>
                </a:lnTo>
                <a:cubicBezTo>
                  <a:pt x="2728857" y="99238"/>
                  <a:pt x="2738157" y="89548"/>
                  <a:pt x="2750122" y="85061"/>
                </a:cubicBezTo>
                <a:cubicBezTo>
                  <a:pt x="2812193" y="61784"/>
                  <a:pt x="2851169" y="81878"/>
                  <a:pt x="2920243" y="95693"/>
                </a:cubicBezTo>
                <a:cubicBezTo>
                  <a:pt x="2973055" y="106255"/>
                  <a:pt x="2994113" y="116623"/>
                  <a:pt x="3047834" y="148856"/>
                </a:cubicBezTo>
                <a:cubicBezTo>
                  <a:pt x="3065555" y="159489"/>
                  <a:pt x="3082183" y="172202"/>
                  <a:pt x="3100997" y="180754"/>
                </a:cubicBezTo>
                <a:cubicBezTo>
                  <a:pt x="3121403" y="190030"/>
                  <a:pt x="3164792" y="202019"/>
                  <a:pt x="3164792" y="202019"/>
                </a:cubicBezTo>
                <a:cubicBezTo>
                  <a:pt x="3182513" y="194931"/>
                  <a:pt x="3201770" y="190870"/>
                  <a:pt x="3217955" y="180754"/>
                </a:cubicBezTo>
                <a:cubicBezTo>
                  <a:pt x="3230706" y="172785"/>
                  <a:pt x="3238536" y="158758"/>
                  <a:pt x="3249852" y="148856"/>
                </a:cubicBezTo>
                <a:cubicBezTo>
                  <a:pt x="3266931" y="133912"/>
                  <a:pt x="3283771" y="118354"/>
                  <a:pt x="3303015" y="106326"/>
                </a:cubicBezTo>
                <a:cubicBezTo>
                  <a:pt x="3312519" y="100386"/>
                  <a:pt x="3324888" y="100705"/>
                  <a:pt x="3334913" y="95693"/>
                </a:cubicBezTo>
                <a:cubicBezTo>
                  <a:pt x="3353397" y="86451"/>
                  <a:pt x="3370011" y="73832"/>
                  <a:pt x="3388076" y="63796"/>
                </a:cubicBezTo>
                <a:cubicBezTo>
                  <a:pt x="3401932" y="56098"/>
                  <a:pt x="3416429" y="49619"/>
                  <a:pt x="3430606" y="42530"/>
                </a:cubicBezTo>
                <a:cubicBezTo>
                  <a:pt x="3486892" y="58612"/>
                  <a:pt x="3508072" y="61927"/>
                  <a:pt x="3558197" y="85061"/>
                </a:cubicBezTo>
                <a:cubicBezTo>
                  <a:pt x="3586979" y="98345"/>
                  <a:pt x="3614904" y="113414"/>
                  <a:pt x="3643257" y="127591"/>
                </a:cubicBezTo>
                <a:lnTo>
                  <a:pt x="3685787" y="148856"/>
                </a:lnTo>
                <a:cubicBezTo>
                  <a:pt x="3717685" y="145312"/>
                  <a:pt x="3752263" y="151504"/>
                  <a:pt x="3781480" y="138223"/>
                </a:cubicBezTo>
                <a:cubicBezTo>
                  <a:pt x="3795909" y="131664"/>
                  <a:pt x="3794590" y="109284"/>
                  <a:pt x="3802745" y="95693"/>
                </a:cubicBezTo>
                <a:cubicBezTo>
                  <a:pt x="3815894" y="73778"/>
                  <a:pt x="3822417" y="43328"/>
                  <a:pt x="3845276" y="31898"/>
                </a:cubicBezTo>
                <a:cubicBezTo>
                  <a:pt x="3897831" y="5621"/>
                  <a:pt x="3872769" y="15645"/>
                  <a:pt x="3919704" y="0"/>
                </a:cubicBezTo>
                <a:cubicBezTo>
                  <a:pt x="3951602" y="10633"/>
                  <a:pt x="3985324" y="16861"/>
                  <a:pt x="4015397" y="31898"/>
                </a:cubicBezTo>
                <a:cubicBezTo>
                  <a:pt x="4057927" y="53163"/>
                  <a:pt x="4097877" y="80657"/>
                  <a:pt x="4142987" y="95693"/>
                </a:cubicBezTo>
                <a:cubicBezTo>
                  <a:pt x="4221820" y="121970"/>
                  <a:pt x="4186734" y="106933"/>
                  <a:pt x="4249313" y="138223"/>
                </a:cubicBezTo>
                <a:cubicBezTo>
                  <a:pt x="4298932" y="134679"/>
                  <a:pt x="4349181" y="136236"/>
                  <a:pt x="4398169" y="127591"/>
                </a:cubicBezTo>
                <a:cubicBezTo>
                  <a:pt x="4410753" y="125370"/>
                  <a:pt x="4419843" y="113993"/>
                  <a:pt x="4430066" y="106326"/>
                </a:cubicBezTo>
                <a:cubicBezTo>
                  <a:pt x="4448221" y="92710"/>
                  <a:pt x="4463985" y="75824"/>
                  <a:pt x="4483229" y="63796"/>
                </a:cubicBezTo>
                <a:cubicBezTo>
                  <a:pt x="4492733" y="57856"/>
                  <a:pt x="4505102" y="58175"/>
                  <a:pt x="4515127" y="53163"/>
                </a:cubicBezTo>
                <a:cubicBezTo>
                  <a:pt x="4588135" y="16658"/>
                  <a:pt x="4497618" y="41780"/>
                  <a:pt x="4600187" y="21265"/>
                </a:cubicBezTo>
                <a:cubicBezTo>
                  <a:pt x="4646262" y="24809"/>
                  <a:pt x="4692903" y="23867"/>
                  <a:pt x="4738411" y="31898"/>
                </a:cubicBezTo>
                <a:cubicBezTo>
                  <a:pt x="4754020" y="34653"/>
                  <a:pt x="4766457" y="46726"/>
                  <a:pt x="4780941" y="53163"/>
                </a:cubicBezTo>
                <a:cubicBezTo>
                  <a:pt x="4838165" y="78596"/>
                  <a:pt x="4827431" y="73093"/>
                  <a:pt x="4887266" y="85061"/>
                </a:cubicBezTo>
                <a:cubicBezTo>
                  <a:pt x="4901443" y="92149"/>
                  <a:pt x="4914956" y="100761"/>
                  <a:pt x="4929797" y="106326"/>
                </a:cubicBezTo>
                <a:cubicBezTo>
                  <a:pt x="4997350" y="131658"/>
                  <a:pt x="5054978" y="111448"/>
                  <a:pt x="5131815" y="106326"/>
                </a:cubicBezTo>
                <a:cubicBezTo>
                  <a:pt x="5138903" y="95693"/>
                  <a:pt x="5143378" y="82744"/>
                  <a:pt x="5153080" y="74428"/>
                </a:cubicBezTo>
                <a:cubicBezTo>
                  <a:pt x="5168771" y="60979"/>
                  <a:pt x="5188718" y="53483"/>
                  <a:pt x="5206243" y="42530"/>
                </a:cubicBezTo>
                <a:cubicBezTo>
                  <a:pt x="5217079" y="35757"/>
                  <a:pt x="5227508" y="28353"/>
                  <a:pt x="5238141" y="21265"/>
                </a:cubicBezTo>
                <a:cubicBezTo>
                  <a:pt x="5266494" y="28353"/>
                  <a:pt x="5295475" y="33288"/>
                  <a:pt x="5323201" y="42530"/>
                </a:cubicBezTo>
                <a:cubicBezTo>
                  <a:pt x="5338238" y="47542"/>
                  <a:pt x="5351162" y="57552"/>
                  <a:pt x="5365731" y="63796"/>
                </a:cubicBezTo>
                <a:cubicBezTo>
                  <a:pt x="5376033" y="68211"/>
                  <a:pt x="5387135" y="70493"/>
                  <a:pt x="5397629" y="74428"/>
                </a:cubicBezTo>
                <a:cubicBezTo>
                  <a:pt x="5499369" y="112579"/>
                  <a:pt x="5410271" y="82185"/>
                  <a:pt x="5482690" y="106326"/>
                </a:cubicBezTo>
                <a:cubicBezTo>
                  <a:pt x="5518132" y="102782"/>
                  <a:pt x="5555771" y="108479"/>
                  <a:pt x="5589015" y="95693"/>
                </a:cubicBezTo>
                <a:cubicBezTo>
                  <a:pt x="5605555" y="89332"/>
                  <a:pt x="5608382" y="65694"/>
                  <a:pt x="5620913" y="53163"/>
                </a:cubicBezTo>
                <a:cubicBezTo>
                  <a:pt x="5653100" y="20976"/>
                  <a:pt x="5658844" y="22798"/>
                  <a:pt x="5695341" y="10633"/>
                </a:cubicBezTo>
                <a:lnTo>
                  <a:pt x="5769769" y="31898"/>
                </a:lnTo>
                <a:cubicBezTo>
                  <a:pt x="5783867" y="35743"/>
                  <a:pt x="5798868" y="36774"/>
                  <a:pt x="5812299" y="42530"/>
                </a:cubicBezTo>
                <a:cubicBezTo>
                  <a:pt x="5848720" y="58139"/>
                  <a:pt x="5883182" y="77972"/>
                  <a:pt x="5918624" y="95693"/>
                </a:cubicBezTo>
                <a:cubicBezTo>
                  <a:pt x="5932801" y="102781"/>
                  <a:pt x="5945778" y="113114"/>
                  <a:pt x="5961155" y="116958"/>
                </a:cubicBezTo>
                <a:lnTo>
                  <a:pt x="6003685" y="127591"/>
                </a:lnTo>
                <a:cubicBezTo>
                  <a:pt x="6042671" y="120503"/>
                  <a:pt x="6081897" y="114629"/>
                  <a:pt x="6120643" y="106326"/>
                </a:cubicBezTo>
                <a:cubicBezTo>
                  <a:pt x="6131602" y="103978"/>
                  <a:pt x="6143037" y="101633"/>
                  <a:pt x="6152541" y="95693"/>
                </a:cubicBezTo>
                <a:cubicBezTo>
                  <a:pt x="6260969" y="27925"/>
                  <a:pt x="6155449" y="69040"/>
                  <a:pt x="6248234" y="42530"/>
                </a:cubicBezTo>
                <a:cubicBezTo>
                  <a:pt x="6259010" y="39451"/>
                  <a:pt x="6269318" y="34847"/>
                  <a:pt x="6280131" y="31898"/>
                </a:cubicBezTo>
                <a:cubicBezTo>
                  <a:pt x="6308327" y="24208"/>
                  <a:pt x="6365192" y="10633"/>
                  <a:pt x="6365192" y="10633"/>
                </a:cubicBezTo>
                <a:lnTo>
                  <a:pt x="6460885" y="31898"/>
                </a:lnTo>
                <a:cubicBezTo>
                  <a:pt x="6475124" y="35184"/>
                  <a:pt x="6489552" y="37909"/>
                  <a:pt x="6503415" y="42530"/>
                </a:cubicBezTo>
                <a:cubicBezTo>
                  <a:pt x="6521522" y="48566"/>
                  <a:pt x="6539249" y="55798"/>
                  <a:pt x="6556578" y="63796"/>
                </a:cubicBezTo>
                <a:cubicBezTo>
                  <a:pt x="6585360" y="77080"/>
                  <a:pt x="6610554" y="100109"/>
                  <a:pt x="6641638" y="106326"/>
                </a:cubicBezTo>
                <a:lnTo>
                  <a:pt x="6694801" y="116958"/>
                </a:lnTo>
                <a:cubicBezTo>
                  <a:pt x="6719610" y="92149"/>
                  <a:pt x="6735944" y="53624"/>
                  <a:pt x="6769229" y="42530"/>
                </a:cubicBezTo>
                <a:cubicBezTo>
                  <a:pt x="6816164" y="26886"/>
                  <a:pt x="6791102" y="36910"/>
                  <a:pt x="6843657" y="10633"/>
                </a:cubicBezTo>
                <a:cubicBezTo>
                  <a:pt x="6875555" y="17721"/>
                  <a:pt x="6908852" y="20168"/>
                  <a:pt x="6939350" y="31898"/>
                </a:cubicBezTo>
                <a:cubicBezTo>
                  <a:pt x="6955890" y="38259"/>
                  <a:pt x="6966389" y="55190"/>
                  <a:pt x="6981880" y="63796"/>
                </a:cubicBezTo>
                <a:cubicBezTo>
                  <a:pt x="6998564" y="73065"/>
                  <a:pt x="7016801" y="79448"/>
                  <a:pt x="7035043" y="85061"/>
                </a:cubicBezTo>
                <a:cubicBezTo>
                  <a:pt x="7062977" y="93656"/>
                  <a:pt x="7120104" y="106326"/>
                  <a:pt x="7120104" y="106326"/>
                </a:cubicBezTo>
                <a:cubicBezTo>
                  <a:pt x="7137825" y="102782"/>
                  <a:pt x="7157102" y="103775"/>
                  <a:pt x="7173266" y="95693"/>
                </a:cubicBezTo>
                <a:cubicBezTo>
                  <a:pt x="7208107" y="78273"/>
                  <a:pt x="7202002" y="56325"/>
                  <a:pt x="7226429" y="31898"/>
                </a:cubicBezTo>
                <a:cubicBezTo>
                  <a:pt x="7235465" y="22862"/>
                  <a:pt x="7247694" y="17721"/>
                  <a:pt x="7258327" y="10633"/>
                </a:cubicBezTo>
                <a:cubicBezTo>
                  <a:pt x="7286680" y="17721"/>
                  <a:pt x="7317246" y="18828"/>
                  <a:pt x="7343387" y="31898"/>
                </a:cubicBezTo>
                <a:cubicBezTo>
                  <a:pt x="7446932" y="83670"/>
                  <a:pt x="7401265" y="58118"/>
                  <a:pt x="7481611" y="106326"/>
                </a:cubicBezTo>
                <a:cubicBezTo>
                  <a:pt x="7506420" y="102782"/>
                  <a:pt x="7532263" y="103618"/>
                  <a:pt x="7556038" y="95693"/>
                </a:cubicBezTo>
                <a:cubicBezTo>
                  <a:pt x="7565548" y="92523"/>
                  <a:pt x="7568963" y="79989"/>
                  <a:pt x="7577304" y="74428"/>
                </a:cubicBezTo>
                <a:cubicBezTo>
                  <a:pt x="7610664" y="52188"/>
                  <a:pt x="7624962" y="51881"/>
                  <a:pt x="7662364" y="42530"/>
                </a:cubicBezTo>
                <a:cubicBezTo>
                  <a:pt x="7674947" y="45047"/>
                  <a:pt x="7730364" y="53844"/>
                  <a:pt x="7747424" y="63796"/>
                </a:cubicBezTo>
                <a:cubicBezTo>
                  <a:pt x="7781657" y="83765"/>
                  <a:pt x="7852645" y="137672"/>
                  <a:pt x="7896280" y="159489"/>
                </a:cubicBezTo>
                <a:cubicBezTo>
                  <a:pt x="7910457" y="166577"/>
                  <a:pt x="7923774" y="175742"/>
                  <a:pt x="7938811" y="180754"/>
                </a:cubicBezTo>
                <a:cubicBezTo>
                  <a:pt x="7966537" y="189996"/>
                  <a:pt x="8023871" y="202019"/>
                  <a:pt x="8023871" y="202019"/>
                </a:cubicBezTo>
                <a:cubicBezTo>
                  <a:pt x="8027415" y="166577"/>
                  <a:pt x="8009318" y="120879"/>
                  <a:pt x="8034504" y="95693"/>
                </a:cubicBezTo>
                <a:cubicBezTo>
                  <a:pt x="8052748" y="77448"/>
                  <a:pt x="8084038" y="110169"/>
                  <a:pt x="8108931" y="116958"/>
                </a:cubicBezTo>
                <a:cubicBezTo>
                  <a:pt x="8123029" y="120803"/>
                  <a:pt x="8137285" y="124047"/>
                  <a:pt x="8151462" y="127591"/>
                </a:cubicBezTo>
                <a:cubicBezTo>
                  <a:pt x="8227416" y="178227"/>
                  <a:pt x="8190463" y="163922"/>
                  <a:pt x="8257787" y="180754"/>
                </a:cubicBezTo>
                <a:cubicBezTo>
                  <a:pt x="8269541" y="145494"/>
                  <a:pt x="8268420" y="160064"/>
                  <a:pt x="8268420" y="138223"/>
                </a:cubicBezTo>
              </a:path>
            </a:pathLst>
          </a:custGeom>
          <a:ln w="539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46538" y="1643856"/>
            <a:ext cx="715962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Scrap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03538" y="2177256"/>
            <a:ext cx="8509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Rework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9938" y="2253456"/>
            <a:ext cx="1084262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Warranty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17738" y="2863056"/>
            <a:ext cx="1700212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Engineering 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32138" y="3244056"/>
            <a:ext cx="18732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Management 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75138" y="2863056"/>
            <a:ext cx="196373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Increased Inventory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37138" y="3701256"/>
            <a:ext cx="11811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Lost orders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70138" y="3701256"/>
            <a:ext cx="20669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Decreased Capacity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51138" y="4158456"/>
            <a:ext cx="18732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Excessive overtime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70138" y="4615656"/>
            <a:ext cx="1662112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Late paperwork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9938" y="4463256"/>
            <a:ext cx="18383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Delivery Problems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41738" y="1948656"/>
            <a:ext cx="148113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Inspection cost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94538" y="3320256"/>
            <a:ext cx="1447800" cy="706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Hidden Failure costs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26125" y="1634331"/>
            <a:ext cx="25146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Commonly measured failure costs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312738" y="1643856"/>
            <a:ext cx="36576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12738" y="5682456"/>
            <a:ext cx="36576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-372268" y="2405062"/>
            <a:ext cx="1524000" cy="1587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-296068" y="4995862"/>
            <a:ext cx="1371600" cy="1587"/>
          </a:xfrm>
          <a:prstGeom prst="straightConnector1">
            <a:avLst/>
          </a:prstGeom>
          <a:ln w="2222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938" y="3244056"/>
            <a:ext cx="1143000" cy="1014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True Failure Costs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58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for Effective COQ Program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228601" y="1447800"/>
            <a:ext cx="8001000" cy="4495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Establish COQ measurement system.</a:t>
            </a:r>
          </a:p>
          <a:p>
            <a:r>
              <a:rPr lang="en-US" sz="2800" dirty="0" smtClean="0"/>
              <a:t>Develop appropriate long-range trend analysis.</a:t>
            </a:r>
          </a:p>
          <a:p>
            <a:r>
              <a:rPr lang="en-US" sz="2800" dirty="0" smtClean="0"/>
              <a:t>Establish annual improvement targets for total COQ.</a:t>
            </a:r>
          </a:p>
          <a:p>
            <a:r>
              <a:rPr lang="en-US" sz="2800" dirty="0" smtClean="0"/>
              <a:t>Develop short-range trend analysis with </a:t>
            </a:r>
            <a:r>
              <a:rPr lang="en-US" sz="2800" u="sng" dirty="0" smtClean="0"/>
              <a:t>individual</a:t>
            </a:r>
            <a:r>
              <a:rPr lang="en-US" sz="2800" dirty="0" smtClean="0"/>
              <a:t> targets that together add up to the incremental demands of the annual improvement target.</a:t>
            </a:r>
          </a:p>
          <a:p>
            <a:r>
              <a:rPr lang="en-US" sz="2800" dirty="0" smtClean="0"/>
              <a:t>Monitor progress against each short-range target and take appropriate C/A when targets are not being achieved.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64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162800" cy="762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Garvin’s Eight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Dimensions</a:t>
            </a:r>
            <a:r>
              <a:rPr lang="en-US" b="1" baseline="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228600" y="1524000"/>
            <a:ext cx="6248400" cy="437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buFont typeface="Wingdings" pitchFamily="2" charset="2"/>
              <a:buChar char="Ø"/>
              <a:defRPr/>
            </a:pPr>
            <a:r>
              <a:rPr lang="en-US" sz="2400" b="1" dirty="0">
                <a:solidFill>
                  <a:schemeClr val="tx2"/>
                </a:solidFill>
                <a:latin typeface="Franklin Gothic Book" pitchFamily="34" charset="0"/>
              </a:rPr>
              <a:t>Performance -</a:t>
            </a:r>
            <a:r>
              <a:rPr lang="en-US" sz="2400" b="1" dirty="0">
                <a:solidFill>
                  <a:schemeClr val="tx1"/>
                </a:solidFill>
                <a:latin typeface="Franklin Gothic Book" pitchFamily="34" charset="0"/>
              </a:rPr>
              <a:t> Primary operating characteristics, e.g., processing speed of PC.</a:t>
            </a:r>
          </a:p>
          <a:p>
            <a:pPr marL="228600" indent="-228600">
              <a:buFont typeface="Wingdings" pitchFamily="2" charset="2"/>
              <a:buNone/>
              <a:defRPr/>
            </a:pPr>
            <a:endParaRPr lang="en-US" sz="2400" b="1" dirty="0">
              <a:solidFill>
                <a:schemeClr val="tx2"/>
              </a:solidFill>
              <a:latin typeface="Franklin Gothic Book" pitchFamily="34" charset="0"/>
            </a:endParaRPr>
          </a:p>
          <a:p>
            <a:pPr marL="228600" indent="-228600">
              <a:buFont typeface="Wingdings" pitchFamily="2" charset="2"/>
              <a:buChar char="Ø"/>
              <a:defRPr/>
            </a:pPr>
            <a:r>
              <a:rPr lang="en-US" sz="2400" b="1" dirty="0">
                <a:solidFill>
                  <a:schemeClr val="tx2"/>
                </a:solidFill>
                <a:latin typeface="Franklin Gothic Book" pitchFamily="34" charset="0"/>
              </a:rPr>
              <a:t>Features -</a:t>
            </a:r>
            <a:r>
              <a:rPr lang="en-US" sz="2400" b="1" dirty="0">
                <a:solidFill>
                  <a:schemeClr val="tx1"/>
                </a:solidFill>
                <a:latin typeface="Franklin Gothic Book" pitchFamily="34" charset="0"/>
              </a:rPr>
              <a:t> Availability of options; “bells &amp; whistles”.</a:t>
            </a:r>
          </a:p>
          <a:p>
            <a:pPr marL="228600" indent="-228600">
              <a:lnSpc>
                <a:spcPct val="80000"/>
              </a:lnSpc>
              <a:buFont typeface="Wingdings" pitchFamily="2" charset="2"/>
              <a:buChar char="Ø"/>
              <a:defRPr/>
            </a:pPr>
            <a:endParaRPr lang="en-US" sz="2400" b="1" dirty="0">
              <a:solidFill>
                <a:schemeClr val="tx1"/>
              </a:solidFill>
              <a:latin typeface="Franklin Gothic Book" pitchFamily="34" charset="0"/>
            </a:endParaRPr>
          </a:p>
          <a:p>
            <a:pPr marL="228600" indent="-228600">
              <a:buFont typeface="Wingdings" pitchFamily="2" charset="2"/>
              <a:buChar char="Ø"/>
              <a:defRPr/>
            </a:pPr>
            <a:r>
              <a:rPr lang="en-US" sz="2400" b="1" dirty="0">
                <a:solidFill>
                  <a:schemeClr val="tx2"/>
                </a:solidFill>
                <a:latin typeface="Franklin Gothic Book" pitchFamily="34" charset="0"/>
              </a:rPr>
              <a:t>Reliability -</a:t>
            </a:r>
            <a:r>
              <a:rPr lang="en-US" sz="2400" b="1" dirty="0">
                <a:solidFill>
                  <a:schemeClr val="tx1"/>
                </a:solidFill>
                <a:latin typeface="Franklin Gothic Book" pitchFamily="34" charset="0"/>
              </a:rPr>
              <a:t> Probability of product malfunctioning or failing within certain time period.</a:t>
            </a:r>
          </a:p>
          <a:p>
            <a:pPr marL="228600" indent="-228600">
              <a:lnSpc>
                <a:spcPct val="80000"/>
              </a:lnSpc>
              <a:buFont typeface="Wingdings" pitchFamily="2" charset="2"/>
              <a:buChar char="Ø"/>
              <a:defRPr/>
            </a:pPr>
            <a:endParaRPr lang="en-US" sz="2400" b="1" dirty="0">
              <a:solidFill>
                <a:schemeClr val="tx1"/>
              </a:solidFill>
              <a:latin typeface="Franklin Gothic Book" pitchFamily="34" charset="0"/>
            </a:endParaRPr>
          </a:p>
          <a:p>
            <a:pPr marL="228600" indent="-228600">
              <a:buFont typeface="Wingdings" pitchFamily="2" charset="2"/>
              <a:buChar char="Ø"/>
              <a:defRPr/>
            </a:pPr>
            <a:r>
              <a:rPr lang="en-US" sz="2400" b="1" dirty="0">
                <a:solidFill>
                  <a:schemeClr val="tx2"/>
                </a:solidFill>
                <a:latin typeface="Franklin Gothic Book" pitchFamily="34" charset="0"/>
              </a:rPr>
              <a:t>Conformance Quality -</a:t>
            </a:r>
            <a:r>
              <a:rPr lang="en-US" sz="2400" b="1" dirty="0">
                <a:solidFill>
                  <a:schemeClr val="tx1"/>
                </a:solidFill>
                <a:latin typeface="Franklin Gothic Book" pitchFamily="34" charset="0"/>
              </a:rPr>
              <a:t> Conformance to specifications. Traditional notion of quality.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1270000" y="1668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6870" name="Picture 5" descr="fried 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895600"/>
            <a:ext cx="191611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7" descr="1406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308" y="7620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of Quality Bases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dirty="0"/>
              <a:t>Real differences in COQ can best be measured as a percent of, or in relation to, some appropriate </a:t>
            </a:r>
            <a:r>
              <a:rPr lang="en-US" sz="2800" b="1" dirty="0"/>
              <a:t>base</a:t>
            </a:r>
            <a:r>
              <a:rPr lang="en-US" sz="2800" dirty="0"/>
              <a:t>.</a:t>
            </a:r>
          </a:p>
          <a:p>
            <a:pPr lvl="1"/>
            <a:r>
              <a:rPr lang="en-US" sz="2400" dirty="0"/>
              <a:t>For long-term analyses, from strategic planning point of view (i.e., where short-term sales variations even out over long term):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/>
              <a:t>Total quality costs/net sales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81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of Quality Bases 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/>
              <a:t>Day-to-day, week-to-week, month-to-month bases for </a:t>
            </a:r>
            <a:r>
              <a:rPr lang="en-US" sz="2800" b="1" dirty="0"/>
              <a:t>practitioners</a:t>
            </a:r>
            <a:r>
              <a:rPr lang="en-US" sz="2800" dirty="0"/>
              <a:t> can and should include; </a:t>
            </a:r>
          </a:p>
          <a:p>
            <a:pPr lvl="1"/>
            <a:r>
              <a:rPr lang="en-US" sz="2800" dirty="0"/>
              <a:t>Internal failure costs/total production costs.</a:t>
            </a:r>
          </a:p>
          <a:p>
            <a:pPr lvl="1"/>
            <a:r>
              <a:rPr lang="en-US" sz="2800" dirty="0"/>
              <a:t>Procurement appraisal costs/total purchased material costs</a:t>
            </a:r>
          </a:p>
          <a:p>
            <a:pPr lvl="1"/>
            <a:r>
              <a:rPr lang="en-US" sz="2800" dirty="0"/>
              <a:t>Operations appraisal costs/total production costs.</a:t>
            </a:r>
          </a:p>
          <a:p>
            <a:pPr lvl="1"/>
            <a:r>
              <a:rPr lang="en-US" sz="2800" dirty="0"/>
              <a:t>Total quality costs/production costs.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36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Bases to Consider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Commonly Available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ases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Labor base </a:t>
            </a:r>
            <a:r>
              <a:rPr lang="en-US" sz="2800" dirty="0"/>
              <a:t>(e.g., total labor, direct labor, or applied labor)</a:t>
            </a:r>
          </a:p>
          <a:p>
            <a:r>
              <a:rPr lang="en-US" sz="2800" b="1" dirty="0"/>
              <a:t>Cost base </a:t>
            </a:r>
            <a:r>
              <a:rPr lang="en-US" sz="2800" dirty="0"/>
              <a:t>(e.g., shop cost, operating cost, total material and labor)</a:t>
            </a:r>
          </a:p>
          <a:p>
            <a:r>
              <a:rPr lang="en-US" sz="2800" b="1" dirty="0"/>
              <a:t>Sales base </a:t>
            </a:r>
            <a:r>
              <a:rPr lang="en-US" sz="2800" dirty="0"/>
              <a:t>(e.g., net sales billed, sales value of finished goods)</a:t>
            </a:r>
          </a:p>
          <a:p>
            <a:r>
              <a:rPr lang="en-US" sz="2800" b="1" dirty="0"/>
              <a:t>Unit base </a:t>
            </a:r>
            <a:r>
              <a:rPr lang="en-US" sz="2800" dirty="0"/>
              <a:t>(e.g., number of units produced, volume of output)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12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of Quality History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Long-range Analysis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1981200"/>
            <a:ext cx="1071563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Total COQ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3276600"/>
            <a:ext cx="1408113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Internal Failure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0600" y="2438400"/>
            <a:ext cx="12795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Failure (total)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964429514"/>
              </p:ext>
            </p:extLst>
          </p:nvPr>
        </p:nvGraphicFramePr>
        <p:xfrm>
          <a:off x="304800" y="1600200"/>
          <a:ext cx="78486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52600" y="4114800"/>
            <a:ext cx="989013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Appraisal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76400" y="4800600"/>
            <a:ext cx="1030288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Prevention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40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Short-Range Trend Analysis for Particular Department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3602017329"/>
              </p:ext>
            </p:extLst>
          </p:nvPr>
        </p:nvGraphicFramePr>
        <p:xfrm>
          <a:off x="76200" y="1822450"/>
          <a:ext cx="83058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981200" y="2432050"/>
            <a:ext cx="1841500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% Defective Product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71600" y="4267200"/>
            <a:ext cx="22098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Rework cost as % of Total Assembly Cost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838200" y="3575050"/>
            <a:ext cx="6324600" cy="0"/>
          </a:xfrm>
          <a:prstGeom prst="line">
            <a:avLst/>
          </a:prstGeom>
          <a:ln w="222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239000" y="3346450"/>
            <a:ext cx="12573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</a:rPr>
              <a:t>Average % Defective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838200" y="3041650"/>
            <a:ext cx="63246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62800" y="2736850"/>
            <a:ext cx="1066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</a:rPr>
              <a:t>% Defective goal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838200" y="2279650"/>
            <a:ext cx="6324600" cy="0"/>
          </a:xfrm>
          <a:prstGeom prst="line">
            <a:avLst/>
          </a:prstGeom>
          <a:ln w="22225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86600" y="1974850"/>
            <a:ext cx="1066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+mn-lt"/>
              </a:rPr>
              <a:t>2008 Average % Defective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67000" y="1517650"/>
            <a:ext cx="356020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itchFamily="34" charset="0"/>
              </a:rPr>
              <a:t>Pack Area Quality Performance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84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ChangeArrowheads="1"/>
          </p:cNvSpPr>
          <p:nvPr/>
        </p:nvSpPr>
        <p:spPr bwMode="auto">
          <a:xfrm>
            <a:off x="381000" y="152400"/>
            <a:ext cx="762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Garvin’s Eight Dimensions (</a:t>
            </a:r>
            <a:r>
              <a:rPr lang="en-US" sz="3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con’t</a:t>
            </a: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.)</a:t>
            </a:r>
            <a: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 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4724400" cy="463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lnSpc>
                <a:spcPct val="80000"/>
              </a:lnSpc>
              <a:buSzPct val="70000"/>
              <a:buFont typeface="Wingdings" pitchFamily="2" charset="2"/>
              <a:buChar char="Ø"/>
              <a:defRPr/>
            </a:pPr>
            <a:r>
              <a:rPr lang="en-US" sz="2400" b="1" dirty="0">
                <a:solidFill>
                  <a:schemeClr val="tx2"/>
                </a:solidFill>
                <a:latin typeface="Franklin Gothic Book" pitchFamily="34" charset="0"/>
              </a:rPr>
              <a:t>Durability -</a:t>
            </a:r>
            <a:r>
              <a:rPr lang="en-US" sz="2400" b="1" dirty="0">
                <a:solidFill>
                  <a:schemeClr val="tx1"/>
                </a:solidFill>
                <a:latin typeface="Franklin Gothic Book" pitchFamily="34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Franklin Gothic Book" pitchFamily="34" charset="0"/>
              </a:rPr>
              <a:t>Amount of use before product deteriorates. </a:t>
            </a:r>
          </a:p>
          <a:p>
            <a:pPr marL="228600" indent="-228600">
              <a:lnSpc>
                <a:spcPct val="90000"/>
              </a:lnSpc>
              <a:buFont typeface="Wingdings" pitchFamily="2" charset="2"/>
              <a:buChar char="Ø"/>
              <a:defRPr/>
            </a:pPr>
            <a:endParaRPr lang="en-US" sz="2400" dirty="0">
              <a:solidFill>
                <a:schemeClr val="tx1"/>
              </a:solidFill>
              <a:latin typeface="Franklin Gothic Book" pitchFamily="34" charset="0"/>
            </a:endParaRPr>
          </a:p>
          <a:p>
            <a:pPr marL="228600" indent="-228600">
              <a:lnSpc>
                <a:spcPct val="90000"/>
              </a:lnSpc>
              <a:buSzPct val="70000"/>
              <a:buFont typeface="Wingdings" pitchFamily="2" charset="2"/>
              <a:buChar char="Ø"/>
              <a:defRPr/>
            </a:pPr>
            <a:r>
              <a:rPr lang="en-US" sz="2400" b="1" dirty="0">
                <a:solidFill>
                  <a:schemeClr val="tx2"/>
                </a:solidFill>
                <a:latin typeface="Franklin Gothic Book" pitchFamily="34" charset="0"/>
              </a:rPr>
              <a:t>Serviceability -</a:t>
            </a:r>
            <a:r>
              <a:rPr lang="en-US" sz="2400" b="1" dirty="0">
                <a:solidFill>
                  <a:schemeClr val="tx1"/>
                </a:solidFill>
                <a:latin typeface="Franklin Gothic Book" pitchFamily="34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Franklin Gothic Book" pitchFamily="34" charset="0"/>
              </a:rPr>
              <a:t>Competence, convenience, and ease of repair services.</a:t>
            </a:r>
          </a:p>
          <a:p>
            <a:pPr marL="228600" indent="-228600">
              <a:buFont typeface="Wingdings" pitchFamily="2" charset="2"/>
              <a:buChar char="Ø"/>
              <a:defRPr/>
            </a:pPr>
            <a:endParaRPr lang="en-US" sz="2400" b="1" dirty="0">
              <a:solidFill>
                <a:schemeClr val="tx1"/>
              </a:solidFill>
              <a:latin typeface="Franklin Gothic Book" pitchFamily="34" charset="0"/>
            </a:endParaRPr>
          </a:p>
          <a:p>
            <a:pPr marL="228600" indent="-228600">
              <a:lnSpc>
                <a:spcPct val="80000"/>
              </a:lnSpc>
              <a:buSzPct val="70000"/>
              <a:buFont typeface="Wingdings" pitchFamily="2" charset="2"/>
              <a:buChar char="Ø"/>
              <a:defRPr/>
            </a:pPr>
            <a:r>
              <a:rPr lang="en-US" sz="2400" b="1" dirty="0">
                <a:solidFill>
                  <a:schemeClr val="tx2"/>
                </a:solidFill>
                <a:latin typeface="Franklin Gothic Book" pitchFamily="34" charset="0"/>
              </a:rPr>
              <a:t>Aesthetics -</a:t>
            </a:r>
            <a:r>
              <a:rPr lang="en-US" sz="2400" b="1" dirty="0">
                <a:solidFill>
                  <a:schemeClr val="tx1"/>
                </a:solidFill>
                <a:latin typeface="Franklin Gothic Book" pitchFamily="34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Franklin Gothic Book" pitchFamily="34" charset="0"/>
              </a:rPr>
              <a:t>Subjective impression of appearance, feel, or taste.</a:t>
            </a:r>
          </a:p>
          <a:p>
            <a:pPr marL="228600" indent="-228600">
              <a:buFont typeface="Wingdings" pitchFamily="2" charset="2"/>
              <a:buChar char="Ø"/>
              <a:defRPr/>
            </a:pPr>
            <a:endParaRPr lang="en-US" sz="2400" dirty="0">
              <a:solidFill>
                <a:schemeClr val="tx1"/>
              </a:solidFill>
              <a:latin typeface="Franklin Gothic Book" pitchFamily="34" charset="0"/>
            </a:endParaRPr>
          </a:p>
          <a:p>
            <a:pPr marL="228600" indent="-228600">
              <a:lnSpc>
                <a:spcPct val="90000"/>
              </a:lnSpc>
              <a:buSzPct val="70000"/>
              <a:buFont typeface="Wingdings" pitchFamily="2" charset="2"/>
              <a:buChar char="Ø"/>
              <a:defRPr/>
            </a:pPr>
            <a:r>
              <a:rPr lang="en-US" sz="2400" b="1" dirty="0">
                <a:solidFill>
                  <a:schemeClr val="tx2"/>
                </a:solidFill>
                <a:latin typeface="Franklin Gothic Book" pitchFamily="34" charset="0"/>
              </a:rPr>
              <a:t>Perceived Quality -</a:t>
            </a:r>
            <a:r>
              <a:rPr lang="en-US" sz="2400" b="1" dirty="0">
                <a:solidFill>
                  <a:schemeClr val="tx1"/>
                </a:solidFill>
                <a:latin typeface="Franklin Gothic Book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Franklin Gothic Book" pitchFamily="34" charset="0"/>
              </a:rPr>
              <a:t>Subjective measure; perception of products reputation.</a:t>
            </a:r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3298825" y="1835150"/>
            <a:ext cx="2546350" cy="3109913"/>
            <a:chOff x="0" y="0"/>
            <a:chExt cx="1604" cy="1959"/>
          </a:xfrm>
        </p:grpSpPr>
        <p:sp>
          <p:nvSpPr>
            <p:cNvPr id="3789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7899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1604" cy="1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r>
                <a:rPr lang="en-US" sz="600">
                  <a:solidFill>
                    <a:schemeClr val="tx1"/>
                  </a:solidFill>
                  <a:latin typeface=" arial"/>
                </a:rPr>
                <a:t>  </a:t>
              </a:r>
              <a:r>
                <a:rPr lang="en-US" sz="19800">
                  <a:solidFill>
                    <a:schemeClr val="tx1"/>
                  </a:solidFill>
                  <a:latin typeface=" arial"/>
                </a:rPr>
                <a:t> </a:t>
              </a:r>
              <a:r>
                <a:rPr lang="en-US" sz="600">
                  <a:solidFill>
                    <a:schemeClr val="tx1"/>
                  </a:solidFill>
                  <a:latin typeface=" arial"/>
                </a:rPr>
                <a:t>                                                                                         </a:t>
              </a:r>
            </a:p>
          </p:txBody>
        </p:sp>
      </p:grpSp>
      <p:pic>
        <p:nvPicPr>
          <p:cNvPr id="37894" name="Picture 7" descr=" shop,repair,car,magazine,auto,service,work,done,parts,sure,insura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03505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8" descr="linguine_scamp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971" y="2020570"/>
            <a:ext cx="1828800" cy="122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9" descr="pacer-0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733800"/>
            <a:ext cx="29845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129710" y="3591560"/>
            <a:ext cx="3281681" cy="365760"/>
          </a:xfrm>
        </p:spPr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71876-BDDB-4B89-B48D-FF8C9B4F55E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543800" cy="762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Some Important </a:t>
            </a:r>
            <a:r>
              <a:rPr lang="en-US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Dimensions of Service Quality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676400"/>
            <a:ext cx="516314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Franklin Gothic Book" pitchFamily="34" charset="0"/>
              </a:rPr>
              <a:t>Time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Franklin Gothic Book" pitchFamily="34" charset="0"/>
              </a:rPr>
              <a:t>Timeliness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Franklin Gothic Book" pitchFamily="34" charset="0"/>
              </a:rPr>
              <a:t>Completeness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Franklin Gothic Book" pitchFamily="34" charset="0"/>
              </a:rPr>
              <a:t>Courtesy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Franklin Gothic Book" pitchFamily="34" charset="0"/>
              </a:rPr>
              <a:t>Consistency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Franklin Gothic Book" pitchFamily="34" charset="0"/>
              </a:rPr>
              <a:t>Accessibility and Convenience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Franklin Gothic Book" pitchFamily="34" charset="0"/>
              </a:rPr>
              <a:t>Accuracy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Franklin Gothic Book" pitchFamily="34" charset="0"/>
              </a:rPr>
              <a:t>Responsiveness</a:t>
            </a:r>
            <a:endParaRPr lang="en-US" sz="2800" dirty="0">
              <a:latin typeface="Franklin Gothic Book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086600" cy="91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Quality </a:t>
            </a:r>
            <a:r>
              <a:rPr lang="en-US" sz="44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Pioneers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62917"/>
            <a:ext cx="14478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0"/>
              </a:spcBef>
              <a:spcAft>
                <a:spcPts val="300"/>
              </a:spcAft>
              <a:buFont typeface="Monotype Sorts" pitchFamily="2" charset="2"/>
              <a:buNone/>
            </a:pPr>
            <a:r>
              <a:rPr lang="en-US" sz="2000" b="1" smtClean="0">
                <a:latin typeface="Arial" pitchFamily="34" charset="0"/>
              </a:rPr>
              <a:t>1911	</a:t>
            </a:r>
            <a:endParaRPr lang="en-US" sz="2000" smtClean="0">
              <a:latin typeface="Arial" pitchFamily="34" charset="0"/>
            </a:endParaRPr>
          </a:p>
        </p:txBody>
      </p:sp>
      <p:pic>
        <p:nvPicPr>
          <p:cNvPr id="39940" name="Picture 1044" descr="000398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2009775"/>
            <a:ext cx="1957388" cy="2971800"/>
          </a:xfrm>
          <a:noFill/>
        </p:spPr>
      </p:pic>
      <p:pic>
        <p:nvPicPr>
          <p:cNvPr id="39941" name="Picture 1032" descr="0486652327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4181" y="2438400"/>
            <a:ext cx="1900238" cy="3048000"/>
          </a:xfrm>
          <a:noFill/>
        </p:spPr>
      </p:pic>
      <p:pic>
        <p:nvPicPr>
          <p:cNvPr id="39943" name="Picture 1035" descr="img0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039" y="3348842"/>
            <a:ext cx="31242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4" name="Rectangle 1036"/>
          <p:cNvSpPr>
            <a:spLocks noChangeArrowheads="1"/>
          </p:cNvSpPr>
          <p:nvPr/>
        </p:nvSpPr>
        <p:spPr bwMode="auto">
          <a:xfrm>
            <a:off x="2362200" y="19431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100000"/>
              </a:spcBef>
              <a:spcAft>
                <a:spcPts val="300"/>
              </a:spcAft>
              <a:buClr>
                <a:schemeClr val="tx2"/>
              </a:buClr>
              <a:buSzPct val="70000"/>
              <a:buFont typeface="Monotype Sorts" pitchFamily="2" charset="2"/>
              <a:buNone/>
            </a:pPr>
            <a:r>
              <a:rPr kumimoji="1" lang="en-US" b="1">
                <a:solidFill>
                  <a:schemeClr val="tx1"/>
                </a:solidFill>
              </a:rPr>
              <a:t>1925:	Walter Shewhart</a:t>
            </a:r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39945" name="Rectangle 1037"/>
          <p:cNvSpPr>
            <a:spLocks noChangeArrowheads="1"/>
          </p:cNvSpPr>
          <p:nvPr/>
        </p:nvSpPr>
        <p:spPr bwMode="auto">
          <a:xfrm>
            <a:off x="5410200" y="3036125"/>
            <a:ext cx="304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100000"/>
              </a:spcBef>
              <a:spcAft>
                <a:spcPts val="300"/>
              </a:spcAft>
              <a:buClr>
                <a:schemeClr val="tx2"/>
              </a:buClr>
              <a:buSzPct val="70000"/>
              <a:buFont typeface="Monotype Sorts" pitchFamily="2" charset="2"/>
              <a:buNone/>
            </a:pPr>
            <a:r>
              <a:rPr kumimoji="1" lang="en-US" b="1" dirty="0">
                <a:solidFill>
                  <a:schemeClr val="tx1"/>
                </a:solidFill>
              </a:rPr>
              <a:t>1930:	Dodge &amp; </a:t>
            </a:r>
            <a:r>
              <a:rPr kumimoji="1" lang="en-US" b="1" dirty="0" err="1">
                <a:solidFill>
                  <a:schemeClr val="tx1"/>
                </a:solidFill>
              </a:rPr>
              <a:t>Romig</a:t>
            </a:r>
            <a:r>
              <a:rPr kumimoji="1" lang="en-US" b="1" dirty="0">
                <a:solidFill>
                  <a:schemeClr val="tx1"/>
                </a:solidFill>
              </a:rPr>
              <a:t> </a:t>
            </a:r>
            <a:endParaRPr kumimoji="1"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5102E0-2DAA-41C6-A725-5F021CA9125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086600" cy="1447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Quality </a:t>
            </a:r>
            <a:r>
              <a:rPr lang="en-US" sz="40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Pioneers (cont.)</a:t>
            </a:r>
            <a:endParaRPr lang="en-US" sz="40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38100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0"/>
              </a:spcBef>
              <a:spcAft>
                <a:spcPts val="300"/>
              </a:spcAft>
              <a:buFont typeface="Monotype Sorts" pitchFamily="2" charset="2"/>
              <a:buNone/>
            </a:pPr>
            <a:r>
              <a:rPr lang="en-US" sz="2400" b="1" dirty="0" smtClean="0"/>
              <a:t>W. Edwards Deming</a:t>
            </a:r>
            <a:endParaRPr lang="en-US" sz="2400" dirty="0" smtClean="0"/>
          </a:p>
        </p:txBody>
      </p:sp>
      <p:pic>
        <p:nvPicPr>
          <p:cNvPr id="40964" name="Picture 10" descr="007034003X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105" y="1905000"/>
            <a:ext cx="1526566" cy="1981200"/>
          </a:xfrm>
          <a:noFill/>
        </p:spPr>
      </p:pic>
      <p:pic>
        <p:nvPicPr>
          <p:cNvPr id="40969" name="Picture 13" descr="DEMING_MEDAL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438400"/>
            <a:ext cx="2297113" cy="2133600"/>
          </a:xfrm>
          <a:noFill/>
        </p:spPr>
      </p:pic>
      <p:sp>
        <p:nvSpPr>
          <p:cNvPr id="40966" name="Rectangle 15"/>
          <p:cNvSpPr>
            <a:spLocks noChangeArrowheads="1"/>
          </p:cNvSpPr>
          <p:nvPr/>
        </p:nvSpPr>
        <p:spPr bwMode="auto">
          <a:xfrm>
            <a:off x="5638800" y="4087091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100000"/>
              </a:spcBef>
              <a:spcAft>
                <a:spcPts val="300"/>
              </a:spcAft>
              <a:buClr>
                <a:schemeClr val="tx2"/>
              </a:buClr>
              <a:buSzPct val="70000"/>
              <a:buFont typeface="Monotype Sorts" pitchFamily="2" charset="2"/>
              <a:buNone/>
            </a:pPr>
            <a:r>
              <a:rPr kumimoji="1" lang="en-US" sz="2400" b="1" dirty="0">
                <a:solidFill>
                  <a:schemeClr val="tx1"/>
                </a:solidFill>
                <a:latin typeface="Franklin Gothic Book" pitchFamily="34" charset="0"/>
              </a:rPr>
              <a:t>J.M. </a:t>
            </a:r>
            <a:r>
              <a:rPr kumimoji="1" lang="en-US" sz="2400" b="1" dirty="0" err="1">
                <a:solidFill>
                  <a:schemeClr val="tx1"/>
                </a:solidFill>
                <a:latin typeface="Franklin Gothic Book" pitchFamily="34" charset="0"/>
              </a:rPr>
              <a:t>Juran</a:t>
            </a:r>
            <a:endParaRPr kumimoji="1" lang="en-US" sz="2400" dirty="0">
              <a:solidFill>
                <a:schemeClr val="tx1"/>
              </a:solidFill>
              <a:latin typeface="Franklin Gothic Book" pitchFamily="34" charset="0"/>
            </a:endParaRPr>
          </a:p>
        </p:txBody>
      </p:sp>
      <p:pic>
        <p:nvPicPr>
          <p:cNvPr id="40968" name="Picture 9" descr="1the14poin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971800"/>
            <a:ext cx="23018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5102E0-2DAA-41C6-A725-5F021CA9125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Quality </a:t>
            </a:r>
            <a:r>
              <a:rPr lang="en-US" sz="36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Pioneers (cont.)</a:t>
            </a:r>
            <a:endParaRPr lang="en-US" sz="36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41987" name="Picture 1030" descr="ohno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2209800"/>
            <a:ext cx="1943100" cy="2590800"/>
          </a:xfrm>
          <a:noFill/>
        </p:spPr>
      </p:pic>
      <p:pic>
        <p:nvPicPr>
          <p:cNvPr id="41988" name="Picture 1034" descr="sfpbok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7800" y="2362200"/>
            <a:ext cx="2451100" cy="3581400"/>
          </a:xfrm>
          <a:noFill/>
        </p:spPr>
      </p:pic>
      <p:sp>
        <p:nvSpPr>
          <p:cNvPr id="41990" name="Text Box 1032"/>
          <p:cNvSpPr txBox="1">
            <a:spLocks noChangeArrowheads="1"/>
          </p:cNvSpPr>
          <p:nvPr/>
        </p:nvSpPr>
        <p:spPr bwMode="auto">
          <a:xfrm>
            <a:off x="1050925" y="1589088"/>
            <a:ext cx="20204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r>
              <a:rPr lang="en-US" sz="2800">
                <a:solidFill>
                  <a:schemeClr val="tx1"/>
                </a:solidFill>
                <a:latin typeface="Franklin Gothic Book" pitchFamily="34" charset="0"/>
              </a:rPr>
              <a:t>Taiichi Ohno</a:t>
            </a:r>
          </a:p>
        </p:txBody>
      </p:sp>
      <p:sp>
        <p:nvSpPr>
          <p:cNvPr id="41991" name="Text Box 1036"/>
          <p:cNvSpPr txBox="1">
            <a:spLocks noChangeArrowheads="1"/>
          </p:cNvSpPr>
          <p:nvPr/>
        </p:nvSpPr>
        <p:spPr bwMode="auto">
          <a:xfrm>
            <a:off x="5105400" y="1600200"/>
            <a:ext cx="25655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r>
              <a:rPr lang="en-US" sz="2800">
                <a:solidFill>
                  <a:schemeClr val="tx1"/>
                </a:solidFill>
                <a:latin typeface="Franklin Gothic Book" pitchFamily="34" charset="0"/>
              </a:rPr>
              <a:t>Genichi Taguchi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244010" y="3705860"/>
            <a:ext cx="3053081" cy="365760"/>
          </a:xfrm>
        </p:spPr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3525" y="247650"/>
            <a:ext cx="8670925" cy="1162050"/>
          </a:xfrm>
        </p:spPr>
        <p:txBody>
          <a:bodyPr lIns="90488" tIns="44450" rIns="90488" bIns="44450"/>
          <a:lstStyle/>
          <a:p>
            <a:pPr eaLnBrk="1" hangingPunct="1"/>
            <a:r>
              <a:rPr lang="en-US" b="1" smtClean="0"/>
              <a:t>Evolution of Quality Management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82588" y="1519238"/>
            <a:ext cx="8251825" cy="4805362"/>
          </a:xfrm>
        </p:spPr>
        <p:txBody>
          <a:bodyPr lIns="90488" tIns="44450" rIns="90488" bIns="44450"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Main programs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acceptance sampling – pre 1980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TQM Crusade (total quality management) – 1980’s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Six Sigma – 1990’s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Blended/Customized – 2000’s (e.g., Lean sigma)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Industry specific initiatives, for example: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JCAHO (healthcare)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GMP (FDA)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ISO 9000 crusade (manufacturing)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No Child Left Behind (education)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image" Target="../media/image31.jpeg"/></Relationships>
</file>

<file path=ppt/theme/_rels/themeOverr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image" Target="../media/image3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  <a:fontScheme name="Median">
    <a:majorFont>
      <a:latin typeface="Tw Cen MT"/>
      <a:ea typeface=""/>
      <a:cs typeface=""/>
      <a:font script="Grek" typeface="Calibri"/>
      <a:font script="Cyrl" typeface="Calibri"/>
      <a:font script="Jpan" typeface="HGPｺﾞｼｯｸE"/>
      <a:font script="Hang" typeface="HY얕은샘물M"/>
      <a:font script="Hans" typeface="华文仿宋"/>
      <a:font script="Hant" typeface="微軟正黑體"/>
      <a:font script="Arab" typeface="Arial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Tw Cen MT"/>
      <a:ea typeface=""/>
      <a:cs typeface=""/>
      <a:font script="Grek" typeface="Calibri"/>
      <a:font script="Cyrl" typeface="Calibri"/>
      <a:font script="Jpan" typeface="HGPｺﾞｼｯｸE"/>
      <a:font script="Hang" typeface="HY얕은샘물M"/>
      <a:font script="Hans" typeface="华文仿宋"/>
      <a:font script="Hant" typeface="微軟正黑體"/>
      <a:font script="Arab" typeface="Arial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Median">
    <a:fillStyleLst>
      <a:solidFill>
        <a:schemeClr val="phClr"/>
      </a:solidFill>
      <a:solidFill>
        <a:schemeClr val="phClr">
          <a:tint val="50000"/>
        </a:schemeClr>
      </a:solidFill>
      <a:solidFill>
        <a:schemeClr val="phClr"/>
      </a:solidFill>
    </a:fillStyleLst>
    <a:lnStyleLst>
      <a:ln w="10000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47625" cap="flat" cmpd="dbl" algn="ctr">
        <a:solidFill>
          <a:schemeClr val="phClr"/>
        </a:solidFill>
        <a:prstDash val="solid"/>
      </a:ln>
    </a:lnStyleLst>
    <a:effectStyleLst>
      <a:effectStyle>
        <a:effectLst>
          <a:outerShdw blurRad="38100" dist="300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300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phClr"/>
          </a:contourClr>
        </a:sp3d>
      </a:effectStyle>
    </a:effectStyleLst>
    <a:bg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shade val="90000"/>
              <a:satMod val="140000"/>
            </a:schemeClr>
            <a:schemeClr val="phClr">
              <a:satMod val="120000"/>
            </a:schemeClr>
          </a:duotone>
        </a:blip>
        <a:tile tx="0" ty="0" sx="100000" sy="100000" flip="none" algn="tl"/>
      </a:blipFill>
      <a:blipFill>
        <a:blip xmlns:r="http://schemas.openxmlformats.org/officeDocument/2006/relationships" r:embed="rId2">
          <a:duotone>
            <a:schemeClr val="phClr">
              <a:shade val="90000"/>
              <a:satMod val="140000"/>
            </a:schemeClr>
            <a:schemeClr val="phClr">
              <a:satMod val="120000"/>
            </a:schemeClr>
          </a:duotone>
        </a:blip>
        <a:tile tx="0" ty="0" sx="100000" sy="100000" flip="none" algn="tl"/>
      </a:blipFill>
    </a:bgFillStyleLst>
  </a:fmtScheme>
</a:themeOverride>
</file>

<file path=ppt/theme/themeOverride2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  <a:fontScheme name="Median">
    <a:majorFont>
      <a:latin typeface="Tw Cen MT"/>
      <a:ea typeface=""/>
      <a:cs typeface=""/>
      <a:font script="Grek" typeface="Calibri"/>
      <a:font script="Cyrl" typeface="Calibri"/>
      <a:font script="Jpan" typeface="HGPｺﾞｼｯｸE"/>
      <a:font script="Hang" typeface="HY얕은샘물M"/>
      <a:font script="Hans" typeface="华文仿宋"/>
      <a:font script="Hant" typeface="微軟正黑體"/>
      <a:font script="Arab" typeface="Arial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Tw Cen MT"/>
      <a:ea typeface=""/>
      <a:cs typeface=""/>
      <a:font script="Grek" typeface="Calibri"/>
      <a:font script="Cyrl" typeface="Calibri"/>
      <a:font script="Jpan" typeface="HGPｺﾞｼｯｸE"/>
      <a:font script="Hang" typeface="HY얕은샘물M"/>
      <a:font script="Hans" typeface="华文仿宋"/>
      <a:font script="Hant" typeface="微軟正黑體"/>
      <a:font script="Arab" typeface="Arial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Median">
    <a:fillStyleLst>
      <a:solidFill>
        <a:schemeClr val="phClr"/>
      </a:solidFill>
      <a:solidFill>
        <a:schemeClr val="phClr">
          <a:tint val="50000"/>
        </a:schemeClr>
      </a:solidFill>
      <a:solidFill>
        <a:schemeClr val="phClr"/>
      </a:solidFill>
    </a:fillStyleLst>
    <a:lnStyleLst>
      <a:ln w="10000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47625" cap="flat" cmpd="dbl" algn="ctr">
        <a:solidFill>
          <a:schemeClr val="phClr"/>
        </a:solidFill>
        <a:prstDash val="solid"/>
      </a:ln>
    </a:lnStyleLst>
    <a:effectStyleLst>
      <a:effectStyle>
        <a:effectLst>
          <a:outerShdw blurRad="38100" dist="300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300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phClr"/>
          </a:contourClr>
        </a:sp3d>
      </a:effectStyle>
    </a:effectStyleLst>
    <a:bg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shade val="90000"/>
              <a:satMod val="140000"/>
            </a:schemeClr>
            <a:schemeClr val="phClr">
              <a:satMod val="120000"/>
            </a:schemeClr>
          </a:duotone>
        </a:blip>
        <a:tile tx="0" ty="0" sx="100000" sy="100000" flip="none" algn="tl"/>
      </a:blipFill>
      <a:blipFill>
        <a:blip xmlns:r="http://schemas.openxmlformats.org/officeDocument/2006/relationships" r:embed="rId2">
          <a:duotone>
            <a:schemeClr val="phClr">
              <a:shade val="90000"/>
              <a:satMod val="140000"/>
            </a:schemeClr>
            <a:schemeClr val="phClr">
              <a:satMod val="120000"/>
            </a:schemeClr>
          </a:duotone>
        </a:blip>
        <a:tile tx="0" ty="0" sx="100000" sy="100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4485</TotalTime>
  <Words>1832</Words>
  <Application>Microsoft Macintosh PowerPoint</Application>
  <PresentationFormat>On-screen Show (4:3)</PresentationFormat>
  <Paragraphs>403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Adjacency</vt:lpstr>
      <vt:lpstr>Quality Management Dimensions, Viewpoints, Quality Tools, Cost of Quality, Deming </vt:lpstr>
      <vt:lpstr>PowerPoint Presentation</vt:lpstr>
      <vt:lpstr>Garvin’s Eight Dimensions </vt:lpstr>
      <vt:lpstr>PowerPoint Presentation</vt:lpstr>
      <vt:lpstr>Some Important Dimensions of Service Quality</vt:lpstr>
      <vt:lpstr>Quality Pioneers</vt:lpstr>
      <vt:lpstr>Quality Pioneers (cont.)</vt:lpstr>
      <vt:lpstr>Quality Pioneers (cont.)</vt:lpstr>
      <vt:lpstr>Evolution of Quality Management</vt:lpstr>
      <vt:lpstr>Chronic Versus Sporadic Quality Problems</vt:lpstr>
      <vt:lpstr>The Influence of Dr. Deming</vt:lpstr>
      <vt:lpstr>Deming’s Red Bead Experiment</vt:lpstr>
      <vt:lpstr>Deming’s Red Bead Simulation</vt:lpstr>
      <vt:lpstr>Bead Experiment Results</vt:lpstr>
      <vt:lpstr>Run Chart for Bead Production</vt:lpstr>
      <vt:lpstr>What are the Five Most Important Lessons Learned From Bead Experiment?</vt:lpstr>
      <vt:lpstr>Deming’s Fourteen Points</vt:lpstr>
      <vt:lpstr>PowerPoint Presentation</vt:lpstr>
      <vt:lpstr>Cost of Quality Two Main Components</vt:lpstr>
      <vt:lpstr>Cost of Quality </vt:lpstr>
      <vt:lpstr>Primary Cost of Quality Categories </vt:lpstr>
      <vt:lpstr>Broad Quality Cost Categories</vt:lpstr>
      <vt:lpstr>Internal Failure Costs</vt:lpstr>
      <vt:lpstr>External Failure Costs </vt:lpstr>
      <vt:lpstr>Appraisal Costs</vt:lpstr>
      <vt:lpstr>Prevention Costs</vt:lpstr>
      <vt:lpstr>Traditional Cost Structure vs Incorporation COQ Elements</vt:lpstr>
      <vt:lpstr>Hidden Costs of Quality</vt:lpstr>
      <vt:lpstr>Steps for Effective COQ Program</vt:lpstr>
      <vt:lpstr>Cost of Quality Bases</vt:lpstr>
      <vt:lpstr>Cost of Quality Bases (Cont)</vt:lpstr>
      <vt:lpstr>Bases to Consider Using Commonly Available Bases</vt:lpstr>
      <vt:lpstr>Cost of Quality History Long-range Analysis</vt:lpstr>
      <vt:lpstr>Short-Range Trend Analysis for Particular Department</vt:lpstr>
    </vt:vector>
  </TitlesOfParts>
  <Company>Rensselaer Hartford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Ed Arnheiter</dc:creator>
  <cp:lastModifiedBy>Jawad Ehsanyar</cp:lastModifiedBy>
  <cp:revision>298</cp:revision>
  <cp:lastPrinted>2013-02-07T18:26:54Z</cp:lastPrinted>
  <dcterms:created xsi:type="dcterms:W3CDTF">2000-08-25T18:42:19Z</dcterms:created>
  <dcterms:modified xsi:type="dcterms:W3CDTF">2017-02-24T19:40:57Z</dcterms:modified>
</cp:coreProperties>
</file>