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sldIdLst>
    <p:sldId id="256" r:id="rId2"/>
    <p:sldId id="709" r:id="rId3"/>
    <p:sldId id="620" r:id="rId4"/>
    <p:sldId id="681" r:id="rId5"/>
    <p:sldId id="682" r:id="rId6"/>
    <p:sldId id="684" r:id="rId7"/>
    <p:sldId id="685" r:id="rId8"/>
    <p:sldId id="686" r:id="rId9"/>
    <p:sldId id="687" r:id="rId10"/>
    <p:sldId id="688" r:id="rId11"/>
    <p:sldId id="691" r:id="rId12"/>
    <p:sldId id="692" r:id="rId13"/>
    <p:sldId id="698" r:id="rId14"/>
    <p:sldId id="699" r:id="rId15"/>
    <p:sldId id="70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87" autoAdjust="0"/>
  </p:normalViewPr>
  <p:slideViewPr>
    <p:cSldViewPr>
      <p:cViewPr varScale="1">
        <p:scale>
          <a:sx n="55" d="100"/>
          <a:sy n="55" d="100"/>
        </p:scale>
        <p:origin x="-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41013-4321-4B33-8778-C4EF4F0D569C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4FE09-601D-4C33-BF96-209AB7552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7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06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5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Gap Has Apologized for This </a:t>
            </a:r>
            <a:r>
              <a:rPr lang="en-US" b="1" dirty="0" err="1" smtClean="0"/>
              <a:t>GapKids</a:t>
            </a:r>
            <a:r>
              <a:rPr lang="en-US" b="1" dirty="0" smtClean="0"/>
              <a:t> Ad, but Did It Need To?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http://www.adweek.com/adfreak/gap-has-apologized-gapkids-ad-did-it-really-need-170633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A548A-977A-4CCE-9C62-00F219D2DD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6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1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A36CB1-6D8C-4395-9139-2FAD077973BA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93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Takata</a:t>
            </a:r>
            <a:r>
              <a:rPr lang="en-US" baseline="0" dirty="0" smtClean="0"/>
              <a:t> Loses Honda Over Faulty Airbag Scandal </a:t>
            </a:r>
          </a:p>
          <a:p>
            <a:r>
              <a:rPr lang="en-US" dirty="0" smtClean="0"/>
              <a:t>http://www.wsj.com/video/takata-loses-honda-over-faulty-air-bag-scandal/59C6429A-8889-402F-A13E-230F51E60E42.html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53FFF-DCF3-4978-9B44-0EE9AF078F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5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42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03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B5AD8-4384-4B5E-9649-6B3C8EF1B2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78308"/>
            <a:ext cx="8534400" cy="1826892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Welcome to </a:t>
            </a:r>
            <a:br>
              <a:rPr lang="en-US" sz="5400" dirty="0" smtClean="0"/>
            </a:br>
            <a:r>
              <a:rPr lang="en-US" sz="5400" dirty="0" smtClean="0"/>
              <a:t>Marketing Management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1544" y="5125538"/>
            <a:ext cx="5672931" cy="171817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itchFamily="34" charset="0"/>
              </a:rPr>
              <a:t>Dr. Cecilia Ruvalcaba</a:t>
            </a:r>
          </a:p>
          <a:p>
            <a:endParaRPr lang="en-US" sz="2000" dirty="0" smtClean="0">
              <a:latin typeface="Arial Black" pitchFamily="34" charset="0"/>
            </a:endParaRPr>
          </a:p>
          <a:p>
            <a:r>
              <a:rPr lang="en-US" sz="2000" dirty="0" smtClean="0">
                <a:latin typeface="Arial Black" pitchFamily="34" charset="0"/>
              </a:rPr>
              <a:t>BUSI </a:t>
            </a:r>
            <a:r>
              <a:rPr lang="en-US" sz="2000" dirty="0">
                <a:latin typeface="Arial Black" pitchFamily="34" charset="0"/>
              </a:rPr>
              <a:t>107 </a:t>
            </a:r>
            <a:br>
              <a:rPr lang="en-US" sz="2000" dirty="0">
                <a:latin typeface="Arial Black" pitchFamily="34" charset="0"/>
              </a:rPr>
            </a:br>
            <a:r>
              <a:rPr lang="en-US" sz="2000" dirty="0" smtClean="0">
                <a:latin typeface="Arial Black" pitchFamily="34" charset="0"/>
              </a:rPr>
              <a:t>Week 11, Day 2</a:t>
            </a:r>
            <a:endParaRPr lang="en-US" sz="2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3962400"/>
            <a:ext cx="3675888" cy="1588509"/>
          </a:xfrm>
        </p:spPr>
        <p:txBody>
          <a:bodyPr/>
          <a:lstStyle/>
          <a:p>
            <a:r>
              <a:rPr lang="en-US" sz="4800" b="1" dirty="0" smtClean="0"/>
              <a:t>Global Markets</a:t>
            </a:r>
            <a:endParaRPr lang="en-US" sz="48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21336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842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77200" cy="648736"/>
          </a:xfrm>
        </p:spPr>
        <p:txBody>
          <a:bodyPr>
            <a:normAutofit/>
          </a:bodyPr>
          <a:lstStyle/>
          <a:p>
            <a:r>
              <a:rPr lang="en-US" b="1" dirty="0" smtClean="0"/>
              <a:t>The International Marketing Task</a:t>
            </a:r>
            <a:endParaRPr lang="en-US" b="1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/>
          <a:srcRect t="9576"/>
          <a:stretch/>
        </p:blipFill>
        <p:spPr bwMode="auto">
          <a:xfrm>
            <a:off x="-117792" y="1066800"/>
            <a:ext cx="9261792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05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024744" cy="990600"/>
          </a:xfrm>
        </p:spPr>
        <p:txBody>
          <a:bodyPr/>
          <a:lstStyle/>
          <a:p>
            <a:r>
              <a:rPr lang="en-US" b="1" dirty="0" smtClean="0"/>
              <a:t>Adaptation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70104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Adaptation = Anticipate &amp; Adjust</a:t>
            </a:r>
          </a:p>
          <a:p>
            <a:endParaRPr lang="en-US" sz="2400" dirty="0" smtClean="0"/>
          </a:p>
          <a:p>
            <a:r>
              <a:rPr lang="en-US" sz="2400" dirty="0" smtClean="0"/>
              <a:t>Obstacles</a:t>
            </a:r>
          </a:p>
          <a:p>
            <a:pPr lvl="1"/>
            <a:r>
              <a:rPr lang="en-US" sz="2400" u="sng" dirty="0" smtClean="0"/>
              <a:t>Self-Reference Criterion (SRC</a:t>
            </a:r>
            <a:r>
              <a:rPr lang="en-US" sz="2400" u="sng" dirty="0"/>
              <a:t>) </a:t>
            </a:r>
            <a:r>
              <a:rPr lang="en-US" sz="2400" dirty="0"/>
              <a:t>is an unconscious reference to one’s own cultural values, experiences, and knowledge as a basis for decisions.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u="sng" dirty="0"/>
              <a:t>Ethnocentrism</a:t>
            </a:r>
            <a:r>
              <a:rPr lang="en-US" sz="2400" dirty="0"/>
              <a:t> is the notion that people in one’s own company, culture, or country know best how to do things.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719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1295400"/>
            <a:ext cx="7722874" cy="438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174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7857"/>
            <a:ext cx="6324600" cy="1066800"/>
          </a:xfrm>
        </p:spPr>
        <p:txBody>
          <a:bodyPr/>
          <a:lstStyle/>
          <a:p>
            <a:pPr algn="ctr"/>
            <a:r>
              <a:rPr lang="en-US" dirty="0" smtClean="0"/>
              <a:t>Take Away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35814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Buying: Organizational vs. Consumer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Know your demand influences</a:t>
            </a:r>
          </a:p>
          <a:p>
            <a:pPr lvl="3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Organizational Buying Process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What are the key influencers?  Know who is playing the roles!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b="1" dirty="0"/>
              <a:t>Global Marketing vs. Marketing… It’s in the Scope</a:t>
            </a:r>
          </a:p>
          <a:p>
            <a:pPr lvl="1"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66344" lvl="3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lvl="1" indent="0">
              <a:buNone/>
            </a:pPr>
            <a:endParaRPr lang="en-US" sz="2800" dirty="0" smtClean="0"/>
          </a:p>
          <a:p>
            <a:pPr marL="0" lvl="1" indent="0">
              <a:buNone/>
            </a:pPr>
            <a:endParaRPr lang="en-US" sz="28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BBAE-B7AA-45E2-B0C3-AD1049164C11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15667"/>
            <a:ext cx="1219200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http://www.vizylabs.com/wp-content/uploads/2014/09/MarketingPuzzl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3" b="15947"/>
          <a:stretch/>
        </p:blipFill>
        <p:spPr bwMode="auto">
          <a:xfrm>
            <a:off x="1193132" y="4800600"/>
            <a:ext cx="67437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44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37335" y="1371600"/>
            <a:ext cx="7520940" cy="3579849"/>
          </a:xfrm>
        </p:spPr>
        <p:txBody>
          <a:bodyPr>
            <a:normAutofit/>
          </a:bodyPr>
          <a:lstStyle/>
          <a:p>
            <a:pPr marL="802386" lvl="4" indent="-285750">
              <a:lnSpc>
                <a:spcPct val="150000"/>
              </a:lnSpc>
              <a:buFont typeface="Arial" charset="0"/>
              <a:buChar char="•"/>
            </a:pPr>
            <a:endParaRPr lang="en-US" sz="9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Chapter 7: Business-to-Business Marketing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Chapter 8: Global Marketing </a:t>
            </a:r>
            <a:endParaRPr lang="en-US" sz="2800" b="0" dirty="0">
              <a:latin typeface="Arial" pitchFamily="34" charset="0"/>
              <a:cs typeface="Arial" pitchFamily="34" charset="0"/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116586" lvl="1" indent="-285750">
              <a:lnSpc>
                <a:spcPct val="150000"/>
              </a:lnSpc>
              <a:buFont typeface="Arial" charset="0"/>
              <a:buChar char="•"/>
            </a:pPr>
            <a:endParaRPr lang="en-US" sz="9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US" sz="24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49FF3-FF5B-45BB-997D-86407D1E7652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2" descr="http://tntadventure.com/wp-content/uploads/2013/10/remind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456" y="1"/>
            <a:ext cx="203180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75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457200"/>
            <a:ext cx="8763000" cy="6248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>
                <a:solidFill>
                  <a:srgbClr val="FFC000"/>
                </a:solidFill>
              </a:rPr>
              <a:t>Sport Technology Seminar</a:t>
            </a:r>
          </a:p>
          <a:p>
            <a:pPr marL="0" indent="0" algn="ctr">
              <a:buNone/>
            </a:pPr>
            <a:r>
              <a:rPr lang="en-US" sz="4000" dirty="0"/>
              <a:t>Focusing on Virtual Reality</a:t>
            </a:r>
          </a:p>
          <a:p>
            <a:pPr marL="0" indent="0" algn="ctr">
              <a:buNone/>
            </a:pPr>
            <a:r>
              <a:rPr lang="en-US" sz="4000" dirty="0"/>
              <a:t>APRIL 14</a:t>
            </a:r>
            <a:r>
              <a:rPr lang="en-US" sz="4000" baseline="30000" dirty="0"/>
              <a:t>TH</a:t>
            </a:r>
            <a:r>
              <a:rPr lang="en-US" sz="4000" dirty="0"/>
              <a:t> 8:30 – 11:30AM</a:t>
            </a:r>
          </a:p>
          <a:p>
            <a:pPr marL="0" indent="0" algn="ctr">
              <a:buNone/>
            </a:pPr>
            <a:r>
              <a:rPr lang="en-US" sz="4000" dirty="0"/>
              <a:t>Special Guests Include:</a:t>
            </a:r>
          </a:p>
          <a:p>
            <a:pPr marL="0" indent="0" algn="ctr">
              <a:buNone/>
            </a:pPr>
            <a:r>
              <a:rPr lang="en-US" sz="4000" dirty="0"/>
              <a:t>STRIVR Labs – The leading virtual reality sports training system</a:t>
            </a:r>
          </a:p>
          <a:p>
            <a:pPr marL="0" indent="0" algn="ctr">
              <a:buNone/>
            </a:pPr>
            <a:r>
              <a:rPr lang="en-US" sz="4000" dirty="0"/>
              <a:t>VP of Products &amp; Innovation from SAP – Super Bowl 50 Host </a:t>
            </a:r>
            <a:r>
              <a:rPr lang="en-US" sz="4000" dirty="0" smtClean="0"/>
              <a:t>Committee</a:t>
            </a:r>
          </a:p>
          <a:p>
            <a:pPr marL="0" indent="0" algn="ctr">
              <a:buNone/>
            </a:pPr>
            <a:r>
              <a:rPr lang="en-US" sz="4000" dirty="0" smtClean="0"/>
              <a:t>(UC Ballroom)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47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rchive.ama.org/PublishingImages/MarketingNewsMasthead6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619750"/>
            <a:ext cx="5715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Image result for scion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Image result for jet blu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2" descr="http://www.adweek.com/files/imagecache/node-blog/blogs/gapkids-hed-201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6281"/>
            <a:ext cx="6210300" cy="506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07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752600"/>
            <a:ext cx="8751277" cy="2971800"/>
          </a:xfrm>
        </p:spPr>
        <p:txBody>
          <a:bodyPr anchor="ctr">
            <a:noAutofit/>
          </a:bodyPr>
          <a:lstStyle/>
          <a:p>
            <a:pPr marL="457200" indent="-457200" algn="ctr"/>
            <a:r>
              <a:rPr lang="en-US" sz="4000" b="1" dirty="0" smtClean="0"/>
              <a:t>More Channel considerations </a:t>
            </a:r>
            <a:br>
              <a:rPr lang="en-US" sz="4000" b="1" dirty="0" smtClean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 smtClean="0"/>
              <a:t>B2b &amp; global marketing channels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27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400" cy="990600"/>
          </a:xfrm>
        </p:spPr>
        <p:txBody>
          <a:bodyPr/>
          <a:lstStyle/>
          <a:p>
            <a:pPr algn="ctr" eaLnBrk="1" hangingPunct="1"/>
            <a:r>
              <a:rPr lang="en-US" sz="3600" dirty="0" smtClean="0"/>
              <a:t>Characteristics of Business Markets</a:t>
            </a: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905000"/>
            <a:ext cx="6324600" cy="4495800"/>
          </a:xfrm>
        </p:spPr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Fewer buyers, but larger purchases. </a:t>
            </a:r>
          </a:p>
          <a:p>
            <a:pPr>
              <a:buFont typeface="Arial" pitchFamily="34" charset="0"/>
              <a:buChar char="•"/>
            </a:pPr>
            <a:endParaRPr lang="en-US" sz="9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Buyers are geographically concentrated</a:t>
            </a:r>
          </a:p>
          <a:p>
            <a:pPr>
              <a:buFont typeface="Arial" pitchFamily="34" charset="0"/>
              <a:buChar char="•"/>
            </a:pPr>
            <a:endParaRPr lang="en-US" sz="9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Close supplier-customer relationships</a:t>
            </a:r>
          </a:p>
          <a:p>
            <a:pPr marL="0" lvl="1" indent="-27432">
              <a:buNone/>
            </a:pPr>
            <a:endParaRPr lang="en-US" sz="9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Demand is: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Inelastic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Fluctuating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Derived</a:t>
            </a:r>
          </a:p>
          <a:p>
            <a:pPr marL="237744" lvl="2" indent="0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dirty="0" smtClean="0"/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152400" y="1295400"/>
            <a:ext cx="8763000" cy="4572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1900" b="1" dirty="0" smtClean="0">
                <a:latin typeface="Arial" pitchFamily="34" charset="0"/>
                <a:cs typeface="Arial" pitchFamily="34" charset="0"/>
              </a:rPr>
              <a:t>Producers   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Intermediaries    </a:t>
            </a:r>
            <a:r>
              <a:rPr lang="en-US" sz="1900" b="1" dirty="0" smtClean="0">
                <a:latin typeface="Arial" pitchFamily="34" charset="0"/>
                <a:cs typeface="Arial" pitchFamily="34" charset="0"/>
              </a:rPr>
              <a:t>Government Agencies   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Other Institutions</a:t>
            </a:r>
            <a:endParaRPr lang="en-US" sz="1900" b="1" dirty="0" smtClean="0">
              <a:latin typeface="Arial" pitchFamily="34" charset="0"/>
              <a:cs typeface="Arial" pitchFamily="34" charset="0"/>
            </a:endParaRPr>
          </a:p>
          <a:p>
            <a:pPr algn="ctr" eaLnBrk="1" hangingPunct="1"/>
            <a:endParaRPr lang="en-US" dirty="0" smtClean="0"/>
          </a:p>
        </p:txBody>
      </p:sp>
      <p:pic>
        <p:nvPicPr>
          <p:cNvPr id="4098" name="Picture 2" descr="https://encrypted-tbn2.gstatic.com/images?q=tbn:ANd9GcRE0Dj4GISfcKSIInh-6Xx8eAx0JoL2fFIv4zUkkt2nujodKjH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625" y="2590800"/>
            <a:ext cx="295237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16F5-3674-4EE6-8F72-ABF7197B79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6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937" y="228600"/>
            <a:ext cx="8229600" cy="1066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Organizational Buying Process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6" y="1447800"/>
            <a:ext cx="8882643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16F5-3674-4EE6-8F72-ABF7197B79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8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.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10"/>
          <a:stretch/>
        </p:blipFill>
        <p:spPr>
          <a:xfrm>
            <a:off x="0" y="0"/>
            <a:ext cx="7080250" cy="2054661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2.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73"/>
          <a:stretch/>
        </p:blipFill>
        <p:spPr bwMode="auto">
          <a:xfrm>
            <a:off x="2514600" y="2021234"/>
            <a:ext cx="6629400" cy="232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2.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70"/>
          <a:stretch/>
        </p:blipFill>
        <p:spPr bwMode="auto">
          <a:xfrm>
            <a:off x="0" y="4339130"/>
            <a:ext cx="6934200" cy="254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0" y="2021234"/>
            <a:ext cx="2514600" cy="2317896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/>
              <a:t>Purchase-Type</a:t>
            </a:r>
          </a:p>
          <a:p>
            <a:pPr algn="ctr"/>
            <a:r>
              <a:rPr lang="en-US" sz="1800" dirty="0" smtClean="0"/>
              <a:t> Influencers </a:t>
            </a:r>
            <a:endParaRPr lang="en-US" sz="1800" dirty="0"/>
          </a:p>
        </p:txBody>
      </p:sp>
      <p:sp>
        <p:nvSpPr>
          <p:cNvPr id="12" name="AutoShape 2" descr="data:image/jpeg;base64,/9j/4AAQSkZJRgABAQAAAQABAAD/2wCEAAkGBxMSEhUUEhMUFhQXFBgXGBUWGBUYGBYXFhUWFxQYHR4YHCggGBwlHhQXITEhJSkrLi4uFx8zODMsNygtLisBCgoKDg0OGxAQGywkICQsLCwsLTIsLCwsLCwsLCwsLCwsLCwsNCwsLCwsLCwsLCw0LCwvLCwsLCwsLCwsLCwsLP/AABEIALcBEwMBEQACEQEDEQH/xAAcAAEAAgMBAQEAAAAAAAAAAAAABQYCAwQHAQj/xABCEAACAQIEAwUFBgQEBAcAAAABAgADEQQSITEFQVEGE2FxgQciMpGhFCNCUrHBYtHh8DNykvEVQ4KyFyVTY4Oiwv/EABoBAQADAQEBAAAAAAAAAAAAAAABAgMEBQb/xAA4EQACAQIEAggFBAEDBQAAAAAAAQIDEQQSITFBUQUTMmFxgaHRIpGxwfAUQuHxIwZSkjNDU2Jy/9oADAMBAAIRAxEAPwD3GAIAgCAIAgCAIAgCAIAgCAIAgCAIAgCAIAgCAIAgCAIAgCAIAgCAIAgCAIAgCAIAgCAIAgCAIAgCAIAgCAIAgCAIAgCAIAgCAIAgCAIAgCAIAgCAIAgCAIAgCAIAgCAIAgCAIAgCAIAgHwsJnOrCHakl5k2MDWHWcs+kcPH91/AnIzE4gdJyz6Yprsxb9Pct1bMqVW86cHjliLpqzX0KyjY2TvKiAIAgCAIAgCAIAgCAIAgCAIAgCAIAgCAIAgCAIAgCAIAMhuyuDnOI8J4dTpef7Yrz1NVTMTWM5J9J4iXG3giciMCx6zlniKs+1JvzLWR8mJIkgQD6ptrNKNSVKanHdENXOtGuJ9bQrRrQU4mDVjKbECAIAgCAIAgCAIAgCAIAgCAIAgCAIAgCAIAgCAIAgCAYuwAuSAPGVnKMVeTshexwU6gOxBHUT5GtFXunc3jJSV0ZzAsIAkgQBAEA2UnsfCduCxToT17L39yso3OqfUJ31MBJAgCAIB8Y21OggHOMfTJtnW8A6YAgCAIAgCAIAgCAIAgCAIAgCAIAgCAIBE9onPdXHJgfSxH7zjxlNVKdmjGurxIvg2K94jkdfI8/78J87Kk6byPbgMJOzyMnJi1Y7xIsD4XA5iUc4riTZms4hZHWLkTlZicT0EhzfBDKYmuZS8nxJyoxzmVdNPfUkl02HlPu6KtTiu5fQ43uZTQgQBAODG8TVNB7zdBsPMybAjKneVTdjp05fKWSINZpBmCILm+p8OflDYLKBKEn2Ac+NxqUlLOwAAudtB66D1gFawXbqm+ISk1MotRsiOzKC7n4bJ8WU7ZiBr84egLbAEAQBAEAQBAEAQBAEAQBAEAwqGQDixLaG+3O+1uchl4xvoUduIoKp7o6KdOm/LqJ5+Kwtl3fQti+ja2FUajWj9HyZa6WKzqrKdCP9xPnMVDLPVs0hJSjcM55zl0LZjU1Qdf79JK7jN4iEd2c1XiKDnfynVTwtSXC3iZvG01zOWpxg/hT5t/IToWCXFmMukFwic54lXbRcg8lJP1P7TaGDhybMf11WTtFElgMDiX1Z7DqbD6LO2n0ff8AakH+plu7ehalFgBPYSsrHSj7JBqxGIVBdjb9TAIbFcReocqAgfU+fSWSINS0lQXbU9OQltiD5Td6psm3XkJVskmsDgxTGm53PWVJOlmA3gGl6h8h1MkEdxLh/foycmFsxFyPEDa43Bk3sCN4D2No4er3mQMwA+8ez1SQb3zWsgv+FQPG8hsFqkAQBAEAQBAEAQBAEAQBAObFVTcIpAdgSCeQFsxtz3GnjIZKNP8Awsc6tYt+bOR9Bp9Ishc+4RXBZGcuBYhiAGseTW0J0OoA/mBWu3OIZURQbBicw62AtLU3ZnudDU4ynKTWq2KO291NiJpPLJWZ9FUpwqwdOorpk7wrib5bKbWNyv7eWk8DGYGN/iXgz4bpHC1cFPKn8L2f5xJWrjzyUDxOs8+GApx3dzyHJy3I7EYon4m+Z0nZTpRjpBGsKLk7JXZxPjRyufKd1PA1Z7q3ierQ6CxFTWSyrv8Abf6HXhc7bi19huZ1RwFOPa1O+PQuFp6zbl6L09yxcM4QV1c3PTkP2l8sVpFWKVatKKy0oqK7luWPDJYSyPOqSuzfJMyMfjVIhu7qI2XQsGUhT6HeFqGR60Gqe+2YL+ZtCR4DkJdKxBqxXEEp+6m/huYuD7gOG1KpzVLhfyyrYLAipSXkAJBJGt2homotNXF20Dcieg6+mkmwO9Rfb5mQDYtHrrAN0AQBAEAQBAEAQDViawRSxBNraDxNh+shgxwmKFQbFWHxI2jKehH77HlJBvgCAIAgHPjsGtVQGuCDdWU2ZG5Mp66+RBINwbQDVhK75HD2NRLgkbNYXU+FxY25SOBJtwGtNW/MMxPUn+7ekkM18RwCVVs6hh0Mg1o1pU3eLsU7inY7c0Wt/C1yPnuPrJzHtUOlpLSor+jK3XwtbDNdkIsd91PheJJTVmek54bHU3Tlrfhx8UMRxZmNgMq+hM5qeCgneevoedhv9OUYO9STl3bL3+hihVtzc+M9WjCjHSOh7NOhGgrU4pLuJTB4PUaXY7Af3vLzkuBz1a2ncXHhHCcgu2rn6eE45yueBisXndlsTKUrTI89zua8ZjEpLd2t0HMnoANSZFypC1cfUraAFEPL8RHj08peMW9ypx8SpU6Kd5p3qDMtrAaa5T1BtYjxvuBLg5/t9bFkNTuFIBBNwLHoP3Py5ypJM8N4SlL3nOZ+p3/pIIOTjHa6lRBykHxB0Hrz9L+kmxJXGONxp0Bp0z+JwQPRNz6+hkZlwLZeZN8K4bh8IcxvVrfnaxa/hyX01nmYrpahQ0bzS5L78jop4Wc+5HTiO0JU3uAB+AC9/P8AsTw59N4mU1JWSXDn4vf6HdDo+LVvUseFrB0VxsyhvmL/ALz6ulU6yEZ80n8zyZxyyceRtmhUjuJ8dw2H/wAevSp+DMAflvNIUpz7KbIuiHpe0Hh7n3K5YfmCVMv+rLaa/pKvL1RGZG/D9t8A9QU1xC5jsSGC36ZiLCQ8JWSzOIzIsKMCAQQQRcEbEcpzlj7AEAQDGogYEHYwCIxddUv3zGmy/BWA0ZTyOhG+6nzHWVuWPOePdsK1HFd+MQ/cr93cKWw75dyVFyj3ve9zpoRN6VnGzV/qGi0YD2lYVqLVKhClVJ9w5lc2uACPhJ6NbfeVcOX8kWJ3sl2jp4/DivTBX3irISCVYcrje4IPrJq0nTdmRcmpmCM4xxEUiuZwiE2Z+nQeHnKSdt2XjCUtlcgq/EcAGd6uIG90YVGuwAGYjIfesbjbS1pVzgt2bRw9aekYs5eF9t8LRoDM9RlLMqAISQtM5QCTbW2U69ZHXRSu+JrDAVZycVbTfUlezvbOjjKxpU0qKQhe75dQCoI0J/NJp1VN2QxOAnQgpyaettLljKAzU4k2aKuFBkWNI1GiucT7HUalygNNv4dvUbfK0m7PUw/StWno3dd/uVur2WxFN1sudcw1XzG43EvGWup68OlqFSDUvhduPuXXg/CO7F2Hvn6eAkznmPAxWL6x2WxMqtpmee3ch8dxvdaADHm5+AeX5j5aeMrq9htucVDBXPeVWJY/ibfyA5DymigkVvc5eIcaVPu6Iux0sNT6yWwc1LgjVdcS2h3QHl0lLknRxHtTh8MuVNWH4V0A822HkLnyiwID7RjMdsMlLq11W3gL3f106SHNIuocyTwHCsPQOY3rVfzvqAfAbCeRiumKFLRPM+S2+f8AZ2U8JOXcvU6MXxXkT6CeDieksRX0byx5L8/OR6NHBKOqXmzloU6tY+4pA67SMN0dVq7Ky5s2nVo0e07snuF9mwhDVDmI1ty+XOfQYXoqlSak9X3+x5mI6QlNWjojo452lo4UEG9SoB/h0xmb/q5IPMj1nuQpOW+i5v8ANTy2zyztL2zxuJuO/p4Sl+WkTVq+RZNAfX0nXDqoaQWZ83t8iru9yj4jBU199Veob3L1ypv1sLaTZ1ZrWeq5EWXA2PWF9WzDkB0noxatoZM68JXrORToUxc6WRbu3rvKSnGOsmSkfoHsvws4XC0qLMWZVNyerEsQPAXsPKeBXqdZUc7bm62JWZEiAIB8JgHPXr2gHgGNrVqFWtTL3bM18wzK9ze5B0N739Z1qMZRTJuQORa98p+zVbm2W5pMRva3v0T1tmXc2Akyi12lmXPj/ITL37L+NDA1RRxNxUxLIA6sppZbMEY2NszMQuZdDmXob0nHMvhd0vyxD5s9lq1RlNuh/ScstmStz8yYeuWVSSb5Re+97C88yyvofZRleKZJYtz3WHH/ALTn/VXq/wAppU3XgvuceG1nUff9kfcApenVp81IrJ5aJWHyKN/8cm2aHh9yG+rxCfCSt5rVfdFk9nDGlj6VzowdD6oSPqolqGkyOkUpYd91me0gztPmj7AEAQDRi8WlJczmw5dSegHMwSkV/EYmpiDaxWn+Qc/8x5+W3nCjfcXtsfalalQW7EafIS+xUgqmPrYtrUrrT/OdyP4RKtknPW4zhcECFPeVOeUgm/8AE+w8hc+EiwI48SxmN0pr3dM7sb5fHf4/XTylZTUTSNNskeH8Do0jme9ap+Z9gfAfvv4zxcV01ShpD4n3bfPj5HbSwcnvp9TrxXEh1v4DYTwMRjMRie27LktvzxPUo4JR2XnxNeGoVq590WXrsP6zXDdG1autrLmzSpWo0e9kxS4VQoWbEVFvvZj+i7mfQYboylS1er5s8qvj5z0jojHE9rqNMWooX8T7q+m5PyE9NRS2PPk292UHF47FVKjM1WqxJJsXfIAeQRSFUed51Z242Vl4L77md0iOxZYizPf+FdfoLLIViG7kV3NRtFUDxOth+gmqqJIrY7MP2UxFYbMxPgcv1tp5XkyxF1ZIJFi4N7MHNu9awAGi/wA5d4ySSSGRHonZ/stRwvwKAeZ5mcs6kpbsslYsEyJEAQDCtVCKWY2UC5J5SG7Ah27RUtbrWAGx7tiCOoI3i5NjircdDj7qlWc+KFf+60i74Cx5Z27wdZKnf1UVFay2Ukkb6nrOmhL9rB59xDjASpZUDIQCwNwb8rflI3v4zWVZxeUgyTjJXWlUcqSGKPYmm1wcy3vY6fEtr85aPVyakiD3Lsh2n+2YRamY51JpvoRd1AuRfe4IOnUzlqxSlpsSjzDiGDKVqqgbVHt5FiV+hE8mayyaPq8LJzoxa5G/FFctEBhdKKq2uzF3cj/7y87PVdxnQjKDkpf7ma8NxBaDrUNiFNmXbMjAq6+F1Yi8mlvYpjEsl72t9Tt4JxUriqOTV+9QAaa3YDr4ysM2ZG1fqpUpa6NH6DojSd58qbJIEA4uI48UhoMznZf3PQfrykMEHWpEnvK7f0HQDl/d5dKw3IfG9pAT3WGUu3QcvFm2AhsWK9jMdTU5sTU71xtRTSmn+Zjp+p8JG5JwPxLF433aQyUf4bqlvE/E/wCnlM51IwV2zSFKUiX4X2apUrNUPeOOZ+EeQ/vznh4rpuEfhpfE/T3f5qd9LBPjp9TvxfGEQWBBtyGwniVa2IxL/wAj05cPkepSwijrt9SAxnaanf3qigeFz9FuZ34XoWvV1tZd5FTG4ehondmjBdssKrH7t2YbM9gp6e6CTPepdDwoK+7PKrdJzqabIyxPbXGVgRRBVBzQZFHm2/zInZGkkcMqjZEHip+F6wL7kU/fPiC23reXUYmbkyXwVa4BCeran+UoSStDglevb3Tbx0Hy/wB5dMqT+A7CD/mN6D+v8ouCfwfZihT1CC/U6n6yLixK08Kq7CLkm4CQD7AEAQBAODjdEvSIAvqCV6gHUSsiUav+NUMvxgNb4NmuOVpN0LHAcLiMQt2c0VJ0VPityuTtIs+IuQfHexK1KbAtVdrbs5OvW20tH4XdC55Gnsvx9Sq3eKqDNuTe45fSbucdyCyYL2NAr79Zg3UAH9ZVzB6T2a7ILhcOlAO7hb+85FzmYsdhYDXaUk7sEJxf2YCtWap3zAMQSoC6EADcg9Jzyopu7O+ljp04KCN1D2U4W4LZi3M5iL+drCXyK1jH9TPM5J7kvgOwGDpbUlPmL3+clRS2KTrSnuybwnA6FIgpSRbdAB+kmxm5tkjJKiAceOxuTQWLWv4Ac2J5CAVDiXaErf7JTOJrHeqdKKnzNs3pp+kq5PaKLqK3kyh8SxeKZz9prmo7amnTNlQdL8h5ASkqmXfUlRzbIl8Bj1CKuHp5rg+6nw32Oeodz5a25yk66Uczdl6fM0hRbdjNez6M/fV8gY6mmotTTwAO+17nnPFxPTcV8NFZnz2Xu/Q76WBu7v8Ak+cQ7T4egMqspI5CcSweOxzvJO3yXsdeahQ7TS9WVHivbN30UaeOg+U9nC/6djHWrLyXuctTpVLSlHzfsV7E4+pU+Jjbpynu0MJQodiKXfx+Z5lXE1avbl7HMzAbmdNzAxFY3GXcEW0v/vKt6E2LhheAYnFEd6aj225L6cgPKcVyS68B9ngFi4A8hc/MwQXnh3Z2jStZRfqdT9ZBJLpTA2EAzgCAIAgCAIAgCAIBrNBScxVb9bC/zgGyAIBqaiDAMlpAQDOAIAgCAIAgHwwCKHA1I++Zqut7PYKdbi6qAGI01N9tLQDRxXAMyladlFvlKslHmHEeB0mqZa2JcoCSQllUtoCLgXN7bknnPOxGeMW6SzS7zuo2bWbRG9uNYfDJ3WGUWTTQ2VSTzY6sb9LmeLT6PxeMeas7L82R3zr0KGm75L7sqPaLHYiuucOxVb5gPcQD9/Mz6PA4Cjhtkm+b3PMr4ydV22XJFXNQb3vPZzHHYx77oP72kXFjfhcFWrGyIzeQMq5pElt4J7N8RVsanuD5n+UydXkD0bs77OsPRIYpmYc21seo6TJzbBd8Nw9EGgEqDrC2gH2AIAgCAIAgCAIAgCAIAgCAIAgCAIAgCAIAgCAIB8JgHn3antBiagZaVGpToi92cZGcDnY6gabb/pMamZ6I1p5Vqzz7FuMymq7ENf7ukjEg2uCWfKhG9xyNt5MKSW5M6jexDVMVUV6gRRkewXvD3hWw6Kth8uQmydjFq5qfhFeqpBFapfYBcq+G/L0i4JXgns0xFS3ekIOg1P8AKadZyBfuC+zPD07FlzHq2v8ASUcmwXTA9n6VMaKB6SpBKU8Mo5QSbgIAgCAIBF1OPUFxBw7OquEDXZlUXY6KLnU218iJR1IqWU6VhKrpdaldXt/JJZxa9xbe/K0uc1uB8o1VcBkYMp2IIIPkRvCdyZRcXZozgg10aoa9tgbX623t4QDZAEAQBAEAQBAIjtJxb7PTBBRWZgoZz7iX/G3gLTGvUcErcePBd51YSgqs7PZK9lu+5EC2Lvq3G6Q8EGFA9M1zMsy/8n0OrqpLbDvzze5XuKccw4qGmeKY9ytrmiKRU313S3lLyw8925fNL7oj9RCnG8lTj47+tyGxnaPBre2M4i7j8Lm2vjbb5Q8DOcfhv/y9mzSni1dO8Ld0b/ZfU66fafhZQBDihXCaVbuozgeL3Fz4TSpgZRp3SvLuvv47epWOJnKrq0o34228OJM4Xt1VrC6V6NPJZSho1qzFhuzmmQEB3sNhzmipVba2+a9zCpHDxlom/O3ktOHMsOA7aU8qnFL3II92sp7zDuOoqAe55OF6ayG8rtJWZn+mzf8ASd+7Z/Lj5XLNQrK6hkZWU7MpBB8iJJzOLi7M2QQIAgHHi+HJU+ISLAgeM4LB4dc1ZqaA7X1J8lGp9BLRpylsispqO7PP+JdsMDSY9zRNQ9TZR9L/AFIl3GEe1L5al4U61TsR05vQjk9pVQfBQojwsx//AFK9ZR5P0Nlgq74r1JbhntTrXAfD0PIMyE+F2OUeZsJKnRfNFZYTER2sy9cI7dYaoy06wbD1GF1Wp8Djqjj3WHjtLdU2rxd/zkc+fK7SVi1gzIuIAgCAIBi4uNNIJR552h7Cd9Vq1XZizkEMpsVAULaxuCNJyVMOpScnxPbw3SsqVOMIpWRRsfwKvhTkWsTSdghAzJcMbWZQbETCdOUFZM9OhjKdd5pR1Svwe3J7nrvCsZUoUaS1aS5QoGam4IF9dVfKRvsM07qd1FKx8vXeao5Hl3b3trxGhj6q0qpWktiiqFymnlBzG41JN79CLT38LRw8qSzRu+L7zmZ6P7Pe0/23Bd86ZDTLI1gcpyKGzD0b5gzzcXQVGpli9NyJVFGLnLZbk1wrjNLEX7sm67gix85yppnHg+kaOLuqd7rg9/EkZJ3iAIAgCAaMcX7t+7tnynLfbNbT6ysr20LRtmV9jyvEYfBNhqhrU3+3oB3hrO+cEsFarmHxUlzZiV2A2EyajbT88T106rqLLL4Htbbwtze2u75nBxetXw9Lur08UjJrUFJQyi4NxUUksp21131laWJjGra18u+mz9zGTp1HreH5xX54GvB9oqJu4weGuQECtVCrSPve+R3P4iQBpYWtfWdCdOUm2342/n1PJxNCVGtnqq8bWTWqT4+F9PuceHwtcPT/APLUcrq1WpVD0qinUkKV9wcwQRL1qtKlFzUsq5cP7KOku3Rdm9e5+X3LXguKsA33OBw5CswRkqMWVdSVKMFe3QEzOhiKNfs3b4q9mvmiY1tVGosr+vg+P1Ik8N4hVyYulTo0HYB/uA6Z1Ooz++VY26qR4zqcKMJ2afz+2h0xryyW3Xf+aHPhu0GMo/dVcPTxFIBu8oZctb3mZnqZTcm+bUrmTTlMq8J9pq8ea2/jzOilKhNWbcZfnl9Dr4K1Ks4bg9TE0nLDvKWVhRp6+9nzXS4F7AXuZzf/ACdl3Ff57SjbTn3W4l5wnHMTQZExtNCrMqCvSuBmdgq56bE2BJAupO+wEupPicXUwqX6t2dm7Pu5MtMuchGcY45Rww99ve5KNzOariowlkis0uS+/Ita0c0nZcygcb9pdSx7hQvINa5J8L6Hz2m9KnUt1lVpLktW3yu/YzpydWWSnHzfBc7FDzVcXULVO+qm9zZWe/md7eek2rRqTjZvKuSK9Yqcv8Uc3/s/tyJqhgaqa08Np0fD3PzUD9J536O3ZnJPxuWeMxD7UL+ZnjqS4gBalNcM2xJw6Mh9Sisp9ZCqVaPbipru0l8tmaKq57Nxfp8zSOwlLYYpUYjQNTyqfIhiPrOyjiKNaN6aT+q8TOVedOWWc2n6exh/w3GYJWp1ESvh21KNdl8HAuGRhydDf5CTfLLNE7YSjXjkqPXg/fmiyezHtp959krEhb/dFmzFb/ChNhca2B8uunVNKpHPHficDjKjPJNfnserTmNBAEAQBAPjSHsSiFx2UNdQLW1/vnPi+nMWqtZRpS7O9tr+/wBDuoRurMr3bHHfZsNUxKKalQZbKxOVASAzADkASeu+o1n0P+nMU8bDJVesdG+emnnwOavFwZ49RxhxNWpUYZntmKBSwyiw9AN9f2n1eL/w0Eqb9zy8YqkqTUL37i89k8fWr0VoISigmyD3VsSS2g5bm3jPF6yTeup85L9RKosP1jaff9+PgXzsv2fahUaozbiwAHW2p+W0hRd7nq9HdFvD1nVcr6Wtbw9i0TQ9wQBAEAQBAK52t4BSr0yze666q66Mp5EETlxdSNGk6j4flvM6KFWUZWRQMJgMRhi9NPE3sDQq7ZgynWk+p95PdNiSOU5aeIth1Uatfhvu7K3ftod1SpTqPX+V4Piu5lex1KlTqVDjcO4aoSaboQyKmwVdRoD016id2HVJUYU82qW74991zM+rq3c6DuuXuv7IzgmPp0y9KpWNM1QKaV0uCmV1dCTuikgAi21zMsRCpeNSl8Sg7256NO3C6WxhWw0aSzJKMpXvHh424X4omzWxDE0sVXSqitZhUK08RTNvddHtldgDcXPvA9DKVVTxMVXo6T4Pn3SX5ZnmSrUpJ06yt3P6p/c66eK4pg0KYdn7nQrUyK9M2NyMrXajfYrtv5zrwmPhWgpVFe2j5rzW65PcxcKtBXvePqu/3W50jtJheIALjaL0MUnw1aAdtRzAW7rqOhGm89PqXB5qMvn+WfnY6Mya+JHThOHV9K1WhVcD4MVR+4xgUbMy6CoP4XsdJlWp0ZPR5Zcbaxv+eKN6OIqwVlrHk/5LbwDAjFFalTH1MSlJwRSanTpFKg1XvAqhiw3F/Ocs6M4NZvLkdCxUcrVOKTejet/V6Fg45xEUKRbnsPOcmLrSpwtDtPReP8GEUt5bLVnkfG8UWvUqaljYX/ETy/yjn1+kvgsEqayrVvdnLOr1zzyXwrZc+829iuADFVneqM1OkFUDq7DM17dBb5iddWf+S0do6I7YRyYe73nq/A9awPDadNQqqqgbAAAfSZvUysdfdDoIBrfCqeQkWBE8W7P0qq2yLm3tsGPp8J/iGs4q2GvLrKek/R9zLXTWWauir4rAvh0LKWegDZ6bfHRPn08fnfcbYfEKrHVWa0a5P82OWpSlhneGseXsed9qOH9xXp1qWilgQRpoT7w8CN/n0nRSk6dRPgz0nKOKw/eloe+cFxvfUKVXm6Anzt731vLTjlk0ccJZopnbKlhAEAQDhx7G4te0+Z6fp1pZalNvS+ivx46HTRSszA4EONb/AKTHo/oiEqKlOLu+fD8+ZPXuD0McZwdKiZCARzBF7z6LC4WGHhlpqxhOo5O7IjDdicPTQotNQp3UAAHz6+s65Scndu5lJZlZ7HXwPspQwzZkBv4m4APT+szUTjpdH0qdTrIrUngJc7UrH2CRAEAQBAEAiuJ4hc6oxsB7xPLS1r9J4fSlSM6kKMuymnJ92tk/GzNqSsrnDi6QqkImU36aj1/va85sVV/V1oUKL03bW3l4fWxeHwpykUzF8FpUe8XG4ao7EnLicpqplPw6DVLeU9OEI0oZHG3J7+HyO/rOtUerkla3w3trx121IIcLwFZQDUai9gt756LkDfXRb9DlMin1dk72fO/3Ous8RdtfFF8H9LcfK531uyS1KCqHzVkXKlTMLOgJIS+t1F9L3K62Njpw1q1TB1s9rwlx7+fjz5+J49ahSrStNZfDdfP6Dg+IxeFvRxS1AlQZA5F75tAMwutxfQk+B5WmtGVN9fSVua4NfnuiHhXKDjnUlz2kvJ/b5F9wvZfB1sLTplc6i7LUGlRXJuWDDVWub6T3sPi+sSqQduHh3M5XTUVka2MKaY/Ce6FGOo8jmSniF8GzWSqPHQ+c6s1Op2vhfdqvluvXyKWlHbU6OzuBrd9VxNakKPeKqLSDBiFUs13K6FrsdBsJFSUVBQi763uIp3uzk7Ye+9JORYg/T+s4Wr1U+Sf2KYjWCjzkk/DU8x7VsXxiUhoqIzADqtNn/ZflO2k8uXvf0NIwzKb5R08z0X2WUh9lduZxFW/oQB9AJhb4nfm/qdVdq0Lf7Y/Qu0k5xAEA+Mt5DQIniCZTntcEZag/Mp0B8xPPxK6qarrwl3rn5fQ1h8SyPyPLe2mAKXpLqpqIyHoAwJ+gI+U9KnHO0jjpz/Tza4NO3iXf2VcVWvgyo3pVXXzBYsp+pHpJnPNNvvOqVFU4xts168fUuUqUEAQBAEhpMCTYCAIAgCAIAgCAIAgCARFVgrtnpO19iq5gR0029Z5Hx0atRuDlmaatbla2rNdGlqdPDsLluxWxPLoJvg8PNSlVqL4pcOSWy+77ys5LZHcRPQKENxTsthMRcvRUMfxp7jfNbX9ZjOhTnujopYqrT7Miv/8AhzTQE0MRXpte4sVsOlwBYzCWCg4uPM6JdITn20mvD8sZYrC4wBaZqUlvoWcHLfky75T/AAnToZ48sNOjLqZTtTe3LwfL5pEU50dXJN+H3J3s/gVoKlJGzZUszcieR89/SehQcFiEqTukrSttpbL57+XkYV5uo3Jq12TU9U5xAKt2tonKGXdWDD0mUnZpmdWDnBpb7rxR5v2tHd4mjjFXMhtmHzFRPPKTN4q8cvFar7lsNVi3d7SVn3P+yz+zniyUar4YsO7qkVKL8mJAFvMgDTqpG5mk1nWdeZd3j/jlutu9fx9D0qYkCAIAgEXx3EpTQtUYKtrEnx5eJ8JSVLrPhte4zKOrPIeOcYOJLBAfcAUAbkvoL+NrG3IGb4an1NNU27u1m/A5q025ppb7e5c/Zhge4evTGwp0L/5yrlv1v6zG95tnpTVqEPP7F/ljmEAQBAEAQBAEAQBAEAQBAPggH2AIAgCAIAgCAYVqKsLMAR0MrKEZq0lclOx8o0FQWUADoJEKcIK0VYNtmyXIEA5sdhg6kGVkrg827Q8KakHVlLUW3A3U8iOlusop5Hr8zCdKV3Knx3XP+Si/ZqtE+6vfUr3yq2Wov8S3+E+GoM6FP98H+fnAtDE05Lq6+nJvh+cy3cH9pNWiAtUGsg/9QGlXUdCDo9uq5vMbSVOnPf4X6GnVTXYamu56lnwftRwL7moh8Qp/7WMv1F9mmZupbSSaOo+0XBfgao5/KiEk+hkOi1u0vMnrU9kyP4r28qhb08P3IO1TFEUx6J8Tf9N5Fqcd3fw9y0Y1Z9mJSavE6mNrC7tVCm71WGWmi7kU05k7XIHXLObGYqVKnlgrN6JcX/RtSo007zeZr5Im8Lh6WGVqtRb1qjlkpDV7nRdOtrC/ISlJdVTUX/ZWhh516jqP+Ei89juGNRpFqn+LVc1H8CQAFHgoAHzmkFxZtiJqTSjstF7+ZPy5ziAIAgCAIAgCAIAgCAIAgGIMEH0GCT7AEAQBAEAQBAEAQBAEA0YnCq4sRKtAqvFuxFKpcp7p8NR8phKjxWha6eklcquP7GYhNlNRf4Hsf9L3H1mTjiF2Z/NexTqKD/b8iv4zsyP+ZSxCnqaWb605nnxS/bF+hpGEY9mcl6nPheA1aZPc4irTv0p1VP0IkfqKy/7fqdcazW7T8UdeH7JVXa5Ysx3YpqfVjeWhVxF7qNvM1lioNWkk/IsfDexNY2DVqire9lsP2m6p3lme/MyWKjFWjCKXgXHgfZSjQOZVJfnUc5m9OnpNow4mVXEzmrN6cuBY1Fpocx9gCAIAgCAIAgCAIAgCAIAgGsQQZAwD6DBJ9gCAIAgCAIAgCAIAgCAIB8tFgYmkDyEiyBh9mT8o+UjKgfRh16CMqBmEHSTYGUkCAIAgCAIAgCAIAgCAIAgCAI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291" y="160339"/>
            <a:ext cx="1934709" cy="1287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95599"/>
            <a:ext cx="14478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http://www.mycockpit.org/images/simquip/boeing-versus-airbu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143500"/>
            <a:ext cx="22098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16F5-3674-4EE6-8F72-ABF7197B79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0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73" y="152400"/>
            <a:ext cx="8001000" cy="54864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Structural &amp; Behavioral Influences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757" y="877283"/>
            <a:ext cx="2340631" cy="494317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000" b="1" dirty="0"/>
              <a:t>Purchasing </a:t>
            </a:r>
            <a:r>
              <a:rPr lang="en-US" sz="2000" b="1" dirty="0" smtClean="0"/>
              <a:t>Roles</a:t>
            </a:r>
            <a:endParaRPr lang="en-US" sz="2000" b="1" dirty="0"/>
          </a:p>
        </p:txBody>
      </p:sp>
      <p:pic>
        <p:nvPicPr>
          <p:cNvPr id="3074" name="Picture 2" descr="http://tommytoy.typepad.com/.a/6a0133f3a4072c970b01a5117e346c970c-550w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2" r="11650"/>
          <a:stretch/>
        </p:blipFill>
        <p:spPr bwMode="auto">
          <a:xfrm>
            <a:off x="124137" y="1484097"/>
            <a:ext cx="4267200" cy="433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066800"/>
            <a:ext cx="4202562" cy="22807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Wingdings" pitchFamily="2" charset="2"/>
              <a:buNone/>
            </a:pPr>
            <a:r>
              <a:rPr lang="en-US" sz="2000" b="1" dirty="0" smtClean="0"/>
              <a:t>Organization-specific Factors</a:t>
            </a:r>
          </a:p>
          <a:p>
            <a:pPr lvl="1"/>
            <a:r>
              <a:rPr lang="en-US" sz="2000" dirty="0" smtClean="0"/>
              <a:t>Orientation</a:t>
            </a:r>
          </a:p>
          <a:p>
            <a:pPr lvl="1"/>
            <a:r>
              <a:rPr lang="en-US" sz="2000" dirty="0" smtClean="0"/>
              <a:t>Size</a:t>
            </a:r>
          </a:p>
          <a:p>
            <a:pPr lvl="1"/>
            <a:r>
              <a:rPr lang="en-US" sz="2000" dirty="0" smtClean="0"/>
              <a:t>Centralization</a:t>
            </a:r>
          </a:p>
          <a:p>
            <a:pPr lvl="1"/>
            <a:endParaRPr lang="en-US" sz="2000" dirty="0"/>
          </a:p>
          <a:p>
            <a:pPr marL="0" lvl="1" indent="0">
              <a:buNone/>
            </a:pPr>
            <a:r>
              <a:rPr lang="en-US" sz="2000" b="1" dirty="0"/>
              <a:t>Purchasing Policies and Procedures</a:t>
            </a:r>
          </a:p>
          <a:p>
            <a:pPr marL="0" lvl="1" indent="0">
              <a:buNone/>
            </a:pP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59808" y="3652344"/>
            <a:ext cx="4584192" cy="320565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Wingdings" pitchFamily="2" charset="2"/>
              <a:buNone/>
            </a:pPr>
            <a:r>
              <a:rPr lang="en-US" sz="2000" b="1" dirty="0" smtClean="0"/>
              <a:t>Behavioral Influencers: </a:t>
            </a:r>
            <a:endParaRPr lang="en-US" sz="2000" dirty="0" smtClean="0"/>
          </a:p>
          <a:p>
            <a:pPr lvl="1"/>
            <a:r>
              <a:rPr lang="en-US" sz="2000" dirty="0" smtClean="0"/>
              <a:t>Personal Motives</a:t>
            </a:r>
          </a:p>
          <a:p>
            <a:pPr lvl="1"/>
            <a:r>
              <a:rPr lang="en-US" sz="2000" dirty="0" smtClean="0"/>
              <a:t>Role Perceptions</a:t>
            </a:r>
          </a:p>
          <a:p>
            <a:pPr lvl="2"/>
            <a:r>
              <a:rPr lang="en-US" sz="2000" b="1" dirty="0"/>
              <a:t>Innovative-</a:t>
            </a:r>
            <a:r>
              <a:rPr lang="en-US" sz="2000" dirty="0"/>
              <a:t> Weak commitment to expected norms of behavior</a:t>
            </a:r>
            <a:endParaRPr lang="en-US" sz="2000" dirty="0" smtClean="0"/>
          </a:p>
          <a:p>
            <a:pPr lvl="2"/>
            <a:r>
              <a:rPr lang="en-US" sz="2000" b="1" dirty="0" smtClean="0"/>
              <a:t>Adaptive-</a:t>
            </a:r>
            <a:r>
              <a:rPr lang="en-US" sz="2000" dirty="0" smtClean="0"/>
              <a:t> </a:t>
            </a:r>
            <a:r>
              <a:rPr lang="en-US" sz="2000" dirty="0"/>
              <a:t>Moderate commitment</a:t>
            </a:r>
            <a:endParaRPr lang="en-US" sz="2000" dirty="0" smtClean="0"/>
          </a:p>
          <a:p>
            <a:pPr lvl="2"/>
            <a:r>
              <a:rPr lang="en-US" sz="2000" b="1" dirty="0" smtClean="0"/>
              <a:t>Lethargic-</a:t>
            </a:r>
            <a:r>
              <a:rPr lang="en-US" sz="2000" dirty="0" smtClean="0"/>
              <a:t> </a:t>
            </a:r>
            <a:r>
              <a:rPr lang="en-US" sz="2000" dirty="0"/>
              <a:t>Strong commitment to traditionally accepted behavior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marL="0" lvl="1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16F5-3674-4EE6-8F72-ABF7197B79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520940" cy="54864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The Organizational buying process</a:t>
            </a:r>
            <a:endParaRPr lang="en-US" dirty="0"/>
          </a:p>
        </p:txBody>
      </p:sp>
      <p:pic>
        <p:nvPicPr>
          <p:cNvPr id="5126" name="Picture 6" descr="http://www.window.state.tx.us/tspr/hccs/ex7-17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28" y="1295400"/>
            <a:ext cx="6383544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6200" y="838200"/>
            <a:ext cx="8839200" cy="438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/>
              <a:t>ORGANIZATIONAL NEED -&gt; VENDOR ANALYSIS -&gt; PURCHASE -&gt; EVALUATION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16F5-3674-4EE6-8F72-ABF7197B79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6740</TotalTime>
  <Words>302</Words>
  <Application>Microsoft Office PowerPoint</Application>
  <PresentationFormat>On-screen Show (4:3)</PresentationFormat>
  <Paragraphs>89</Paragraphs>
  <Slides>15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Angles</vt:lpstr>
      <vt:lpstr>Welcome to  Marketing Management</vt:lpstr>
      <vt:lpstr>PowerPoint Presentation</vt:lpstr>
      <vt:lpstr>PowerPoint Presentation</vt:lpstr>
      <vt:lpstr>More Channel considerations   B2b &amp; global marketing channels</vt:lpstr>
      <vt:lpstr>Characteristics of Business Markets</vt:lpstr>
      <vt:lpstr>The Organizational Buying Process</vt:lpstr>
      <vt:lpstr>PowerPoint Presentation</vt:lpstr>
      <vt:lpstr>Structural &amp; Behavioral Influences</vt:lpstr>
      <vt:lpstr>The Organizational buying process</vt:lpstr>
      <vt:lpstr>Global Markets</vt:lpstr>
      <vt:lpstr>The International Marketing Task</vt:lpstr>
      <vt:lpstr>Adaptation</vt:lpstr>
      <vt:lpstr>PowerPoint Presentation</vt:lpstr>
      <vt:lpstr>Take Away for Today</vt:lpstr>
      <vt:lpstr>Next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BUSI 107 Section 1</dc:title>
  <dc:creator>Cecy</dc:creator>
  <cp:lastModifiedBy>Cecy</cp:lastModifiedBy>
  <cp:revision>328</cp:revision>
  <dcterms:created xsi:type="dcterms:W3CDTF">2015-08-23T22:48:46Z</dcterms:created>
  <dcterms:modified xsi:type="dcterms:W3CDTF">2016-04-11T17:43:29Z</dcterms:modified>
</cp:coreProperties>
</file>