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318" r:id="rId3"/>
    <p:sldId id="272" r:id="rId4"/>
    <p:sldId id="275" r:id="rId5"/>
    <p:sldId id="277" r:id="rId6"/>
    <p:sldId id="279" r:id="rId7"/>
    <p:sldId id="281" r:id="rId8"/>
    <p:sldId id="280" r:id="rId9"/>
    <p:sldId id="282" r:id="rId10"/>
    <p:sldId id="283" r:id="rId11"/>
    <p:sldId id="291" r:id="rId12"/>
    <p:sldId id="316" r:id="rId13"/>
    <p:sldId id="292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5" d="100"/>
          <a:sy n="55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usatoday.com/story/news/2016/01/24/oceans-more-plastic-than-fish/79267192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2, Day 1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5448" y="228600"/>
            <a:ext cx="82677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Strategic Planning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5FF59-CB10-4546-865A-C6D5C3DEC69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1507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3965"/>
            <a:ext cx="8305800" cy="48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386435"/>
            <a:ext cx="126291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Culture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Industry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2253734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3351" y="3201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394043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5" y="533400"/>
            <a:ext cx="8229600" cy="8382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Complete Strategic Plan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848600" cy="15240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Facilitates development of marketing plans for each product, product line, or division of the organization</a:t>
            </a:r>
          </a:p>
          <a:p>
            <a:pPr>
              <a:buFont typeface="Arial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Marketing plan serves as a subset of strategic plan</a:t>
            </a:r>
          </a:p>
          <a:p>
            <a:pPr lvl="1">
              <a:buFont typeface="Arial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AC377-4B9C-47E4-943E-C766ED309D3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69" y="3505200"/>
            <a:ext cx="404495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039100" cy="8382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The marketing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0628"/>
            <a:ext cx="3581400" cy="2890347"/>
          </a:xfrm>
        </p:spPr>
        <p:txBody>
          <a:bodyPr>
            <a:noAutofit/>
          </a:bodyPr>
          <a:lstStyle/>
          <a:p>
            <a:r>
              <a:rPr lang="en-US" sz="2000" b="0" dirty="0"/>
              <a:t>Process of planning and executing the conception, pricing, promotion, </a:t>
            </a:r>
            <a:r>
              <a:rPr lang="en-US" sz="2000" b="0" dirty="0" smtClean="0"/>
              <a:t>and distribution </a:t>
            </a:r>
            <a:r>
              <a:rPr lang="en-US" sz="2000" b="0" dirty="0"/>
              <a:t>of goods, services, and ideas to create exchanges with target groups that satisfy customer and organizational objectives </a:t>
            </a:r>
          </a:p>
          <a:p>
            <a:endParaRPr lang="en-US" sz="20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23FD-CF98-46BE-B596-E780FC2A411B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914775" y="814387"/>
            <a:ext cx="4572000" cy="5813425"/>
            <a:chOff x="144" y="240"/>
            <a:chExt cx="2880" cy="3662"/>
          </a:xfrm>
        </p:grpSpPr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144" y="240"/>
              <a:ext cx="2880" cy="3647"/>
              <a:chOff x="144" y="240"/>
              <a:chExt cx="2880" cy="3647"/>
            </a:xfrm>
          </p:grpSpPr>
          <p:sp>
            <p:nvSpPr>
              <p:cNvPr id="9" name="Line 35"/>
              <p:cNvSpPr>
                <a:spLocks noChangeShapeType="1"/>
              </p:cNvSpPr>
              <p:nvPr/>
            </p:nvSpPr>
            <p:spPr bwMode="auto">
              <a:xfrm>
                <a:off x="161" y="2460"/>
                <a:ext cx="28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36"/>
              <p:cNvSpPr>
                <a:spLocks noChangeShapeType="1"/>
              </p:cNvSpPr>
              <p:nvPr/>
            </p:nvSpPr>
            <p:spPr bwMode="auto">
              <a:xfrm>
                <a:off x="162" y="1358"/>
                <a:ext cx="28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144" y="856"/>
                <a:ext cx="28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1591" y="510"/>
                <a:ext cx="0" cy="30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39"/>
              <p:cNvSpPr>
                <a:spLocks noChangeArrowheads="1"/>
              </p:cNvSpPr>
              <p:nvPr/>
            </p:nvSpPr>
            <p:spPr bwMode="auto">
              <a:xfrm>
                <a:off x="151" y="404"/>
                <a:ext cx="2873" cy="331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4" name="Rectangle 40"/>
              <p:cNvSpPr>
                <a:spLocks noChangeArrowheads="1"/>
              </p:cNvSpPr>
              <p:nvPr/>
            </p:nvSpPr>
            <p:spPr bwMode="auto">
              <a:xfrm>
                <a:off x="391" y="1621"/>
                <a:ext cx="2400" cy="165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5" name="Rectangle 41"/>
              <p:cNvSpPr>
                <a:spLocks noChangeArrowheads="1"/>
              </p:cNvSpPr>
              <p:nvPr/>
            </p:nvSpPr>
            <p:spPr bwMode="auto">
              <a:xfrm>
                <a:off x="821" y="1641"/>
                <a:ext cx="141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1"/>
                    </a:solidFill>
                  </a:rPr>
                  <a:t>Marketing Strategy</a:t>
                </a:r>
              </a:p>
            </p:txBody>
          </p:sp>
          <p:sp>
            <p:nvSpPr>
              <p:cNvPr id="16" name="Rectangle 42"/>
              <p:cNvSpPr>
                <a:spLocks noChangeArrowheads="1"/>
              </p:cNvSpPr>
              <p:nvPr/>
            </p:nvSpPr>
            <p:spPr bwMode="auto">
              <a:xfrm>
                <a:off x="646" y="2316"/>
                <a:ext cx="1893" cy="825"/>
              </a:xfrm>
              <a:prstGeom prst="rect">
                <a:avLst/>
              </a:prstGeom>
              <a:solidFill>
                <a:srgbClr val="C6BFB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rgbClr val="BBA69C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779" y="2555"/>
                <a:ext cx="723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18" name="Rectangle 44"/>
              <p:cNvSpPr>
                <a:spLocks noChangeArrowheads="1"/>
              </p:cNvSpPr>
              <p:nvPr/>
            </p:nvSpPr>
            <p:spPr bwMode="auto">
              <a:xfrm>
                <a:off x="868" y="2584"/>
                <a:ext cx="536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Product</a:t>
                </a:r>
              </a:p>
            </p:txBody>
          </p:sp>
          <p:sp>
            <p:nvSpPr>
              <p:cNvPr id="19" name="Rectangle 45"/>
              <p:cNvSpPr>
                <a:spLocks noChangeArrowheads="1"/>
              </p:cNvSpPr>
              <p:nvPr/>
            </p:nvSpPr>
            <p:spPr bwMode="auto">
              <a:xfrm>
                <a:off x="786" y="2852"/>
                <a:ext cx="723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1678" y="2555"/>
                <a:ext cx="724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1665" y="2584"/>
                <a:ext cx="740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Distribution</a:t>
                </a: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674" y="2852"/>
                <a:ext cx="722" cy="224"/>
              </a:xfrm>
              <a:prstGeom prst="rect">
                <a:avLst/>
              </a:prstGeom>
              <a:solidFill>
                <a:srgbClr val="859CC1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entury Schoolbook" pitchFamily="18" charset="0"/>
                </a:endParaRPr>
              </a:p>
            </p:txBody>
          </p:sp>
          <p:sp>
            <p:nvSpPr>
              <p:cNvPr id="23" name="Rectangle 49"/>
              <p:cNvSpPr>
                <a:spLocks noChangeArrowheads="1"/>
              </p:cNvSpPr>
              <p:nvPr/>
            </p:nvSpPr>
            <p:spPr bwMode="auto">
              <a:xfrm>
                <a:off x="1833" y="2880"/>
                <a:ext cx="388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Price</a:t>
                </a:r>
              </a:p>
            </p:txBody>
          </p:sp>
          <p:sp>
            <p:nvSpPr>
              <p:cNvPr id="24" name="Rectangle 50"/>
              <p:cNvSpPr>
                <a:spLocks noChangeArrowheads="1"/>
              </p:cNvSpPr>
              <p:nvPr/>
            </p:nvSpPr>
            <p:spPr bwMode="auto">
              <a:xfrm>
                <a:off x="980" y="2295"/>
                <a:ext cx="118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b="1"/>
                  <a:t>Marketing Mix</a:t>
                </a:r>
              </a:p>
            </p:txBody>
          </p:sp>
          <p:sp>
            <p:nvSpPr>
              <p:cNvPr id="25" name="Rectangle 51"/>
              <p:cNvSpPr>
                <a:spLocks noChangeArrowheads="1"/>
              </p:cNvSpPr>
              <p:nvPr/>
            </p:nvSpPr>
            <p:spPr bwMode="auto">
              <a:xfrm>
                <a:off x="979" y="1882"/>
                <a:ext cx="1168" cy="359"/>
              </a:xfrm>
              <a:prstGeom prst="rect">
                <a:avLst/>
              </a:prstGeom>
              <a:solidFill>
                <a:srgbClr val="C6BFB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b="1">
                  <a:latin typeface="Times New Roman" pitchFamily="18" charset="0"/>
                </a:endParaRPr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979" y="240"/>
                <a:ext cx="1168" cy="359"/>
              </a:xfrm>
              <a:prstGeom prst="rect">
                <a:avLst/>
              </a:prstGeom>
              <a:solidFill>
                <a:srgbClr val="A0CA42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979" y="240"/>
                <a:ext cx="1224" cy="2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Business Mission Statement</a:t>
                </a:r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 bwMode="auto">
              <a:xfrm>
                <a:off x="979" y="702"/>
                <a:ext cx="1168" cy="359"/>
              </a:xfrm>
              <a:prstGeom prst="rect">
                <a:avLst/>
              </a:prstGeom>
              <a:solidFill>
                <a:srgbClr val="859CC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1035" y="753"/>
                <a:ext cx="1112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Objectives</a:t>
                </a:r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979" y="1164"/>
                <a:ext cx="1168" cy="359"/>
              </a:xfrm>
              <a:prstGeom prst="rect">
                <a:avLst/>
              </a:prstGeom>
              <a:solidFill>
                <a:srgbClr val="DC9F72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/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1007" y="1164"/>
                <a:ext cx="1168" cy="2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 dirty="0"/>
                  <a:t>Situation or SWOT Analysis</a:t>
                </a:r>
              </a:p>
            </p:txBody>
          </p:sp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979" y="3425"/>
                <a:ext cx="1168" cy="462"/>
              </a:xfrm>
              <a:prstGeom prst="rect">
                <a:avLst/>
              </a:prstGeom>
              <a:solidFill>
                <a:srgbClr val="B11738"/>
              </a:solidFill>
              <a:ln w="12700">
                <a:noFill/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b="1">
                  <a:latin typeface="Times New Roman" pitchFamily="18" charset="0"/>
                </a:endParaRPr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1035" y="3491"/>
                <a:ext cx="1112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979" y="1916"/>
                <a:ext cx="1168" cy="29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400" b="1"/>
                  <a:t>Target Market Strategy</a:t>
                </a:r>
              </a:p>
            </p:txBody>
          </p:sp>
        </p:grpSp>
        <p:sp>
          <p:nvSpPr>
            <p:cNvPr id="7" name="Rectangle 61"/>
            <p:cNvSpPr>
              <a:spLocks noChangeArrowheads="1"/>
            </p:cNvSpPr>
            <p:nvPr/>
          </p:nvSpPr>
          <p:spPr bwMode="auto">
            <a:xfrm>
              <a:off x="1056" y="3412"/>
              <a:ext cx="100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>
                  <a:solidFill>
                    <a:schemeClr val="bg1"/>
                  </a:solidFill>
                </a:rPr>
                <a:t>Implementation</a:t>
              </a:r>
              <a:br>
                <a:rPr lang="en-US" sz="1500" b="1">
                  <a:solidFill>
                    <a:schemeClr val="bg1"/>
                  </a:solidFill>
                </a:rPr>
              </a:br>
              <a:r>
                <a:rPr lang="en-US" sz="1500" b="1">
                  <a:solidFill>
                    <a:schemeClr val="bg1"/>
                  </a:solidFill>
                </a:rPr>
                <a:t>Evaluation</a:t>
              </a:r>
              <a:br>
                <a:rPr lang="en-US" sz="1500" b="1">
                  <a:solidFill>
                    <a:schemeClr val="bg1"/>
                  </a:solidFill>
                </a:rPr>
              </a:br>
              <a:r>
                <a:rPr lang="en-US" sz="1500" b="1">
                  <a:solidFill>
                    <a:schemeClr val="bg1"/>
                  </a:solidFill>
                </a:rPr>
                <a:t>Control</a:t>
              </a:r>
            </a:p>
          </p:txBody>
        </p:sp>
        <p:sp>
          <p:nvSpPr>
            <p:cNvPr id="8" name="Rectangle 62"/>
            <p:cNvSpPr>
              <a:spLocks noChangeArrowheads="1"/>
            </p:cNvSpPr>
            <p:nvPr/>
          </p:nvSpPr>
          <p:spPr bwMode="auto">
            <a:xfrm>
              <a:off x="816" y="2880"/>
              <a:ext cx="672" cy="1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1"/>
                <a:t>Promotion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687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Marketing Management…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It’s all about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Customer!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value are you providing?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You need a plan!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Pre-Planning for Success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(Focus, Goals, Direction)</a:t>
            </a:r>
          </a:p>
          <a:p>
            <a:pPr lvl="2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F997B-7B9D-4C99-AE64-46BFBF986E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5103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7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48419" y="1371600"/>
            <a:ext cx="7520940" cy="35798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2: Marketing Strategies and the Marketing Plan (continued)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10: Marketing Research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Syllabus Agreement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Submit Groups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460382" y="1802682"/>
            <a:ext cx="5786957" cy="779576"/>
          </a:xfrm>
        </p:spPr>
        <p:txBody>
          <a:bodyPr/>
          <a:lstStyle/>
          <a:p>
            <a:r>
              <a:rPr lang="en-US" dirty="0" smtClean="0"/>
              <a:t>Way to go Coke!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10000" y="3276600"/>
            <a:ext cx="5215128" cy="3581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itchFamily="34" charset="0"/>
                <a:cs typeface="Arial" pitchFamily="34" charset="0"/>
              </a:rPr>
              <a:t>By 2050, our oceans will hold more plastic than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fish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  <a:hlinkClick r:id="rId2"/>
              </a:rPr>
              <a:t>http://www.usatoday.com/story/news/2016/01/24/oceans-more-plastic-than-fish/79267192</a:t>
            </a:r>
            <a:r>
              <a:rPr lang="en-US" sz="1600" b="1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vignette2.wikia.nocookie.net/logopedia/images/6/6f/Coke%2BDisc.jpg/revision/latest?cb=20130530130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1143000"/>
            <a:ext cx="8991600" cy="47224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Chapter 1: Overview of Marketing </a:t>
            </a:r>
            <a:r>
              <a:rPr lang="en-US" sz="5400" dirty="0" err="1" smtClean="0"/>
              <a:t>cont</a:t>
            </a:r>
            <a:r>
              <a:rPr lang="en-US" sz="5400" dirty="0" smtClean="0"/>
              <a:t>…</a:t>
            </a:r>
            <a:br>
              <a:rPr lang="en-US" sz="5400" dirty="0" smtClean="0"/>
            </a:br>
            <a:r>
              <a:rPr lang="en-US" sz="5400" dirty="0" smtClean="0"/>
              <a:t>&amp; </a:t>
            </a:r>
            <a:br>
              <a:rPr lang="en-US" sz="5400" dirty="0" smtClean="0"/>
            </a:br>
            <a:r>
              <a:rPr lang="en-US" sz="5400" dirty="0" smtClean="0"/>
              <a:t>Chapter 2: developing Marketing Strategies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7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30" y="228600"/>
            <a:ext cx="7520940" cy="54864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American Marketing </a:t>
            </a:r>
            <a:r>
              <a:rPr lang="en-US" dirty="0"/>
              <a:t>A</a:t>
            </a:r>
            <a:r>
              <a:rPr lang="en-US" dirty="0" smtClean="0"/>
              <a:t>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12" y="914400"/>
            <a:ext cx="7521575" cy="2133600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0" dirty="0" smtClean="0"/>
              <a:t>“the activity, set of institutions, and processes for creating, communicating, delivering, and exchanging offerings that have value for customers, clients, partners, and society at large. 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B30B8-95D8-417A-A668-0002B79CD392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21717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r="10479"/>
          <a:stretch/>
        </p:blipFill>
        <p:spPr bwMode="auto">
          <a:xfrm>
            <a:off x="2362200" y="5181600"/>
            <a:ext cx="210777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81600"/>
            <a:ext cx="1828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45" y="5219700"/>
            <a:ext cx="243665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9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8382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The Marketing </a:t>
            </a:r>
            <a:r>
              <a:rPr lang="en-US" dirty="0"/>
              <a:t>C</a:t>
            </a:r>
            <a:r>
              <a:rPr lang="en-US" dirty="0" smtClean="0"/>
              <a:t>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4890"/>
            <a:ext cx="6477000" cy="3962400"/>
          </a:xfrm>
        </p:spPr>
        <p:txBody>
          <a:bodyPr rtlCol="0">
            <a:normAutofit lnSpcReduction="10000"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0" dirty="0" smtClean="0"/>
              <a:t>“An organization should seek to make a profit by serving the needs of customer groups.”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0" dirty="0" smtClean="0"/>
          </a:p>
          <a:p>
            <a:pPr marL="173736" lvl="1" indent="-173736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Customer Value Orientation</a:t>
            </a:r>
          </a:p>
          <a:p>
            <a:pPr marL="630936" lvl="3" indent="-164592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Customer Needs</a:t>
            </a:r>
          </a:p>
          <a:p>
            <a:pPr marL="630936" lvl="3" indent="-164592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Exceptions?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Selling Orientation</a:t>
            </a:r>
          </a:p>
          <a:p>
            <a:pPr marL="173736" lvl="1" indent="-173736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Production 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E1CCA-B51A-475B-97D8-76253FA72B73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2286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ecy\Desktop\Fall 2015\Grewal-Levy Marketing\Images\Ch01\gre29021_ex01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/>
          <a:stretch/>
        </p:blipFill>
        <p:spPr bwMode="auto">
          <a:xfrm>
            <a:off x="990600" y="93404"/>
            <a:ext cx="7239000" cy="68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nspireasy.com/wp-content/uploads/2015/04/KeyToSuccess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8" r="9019" b="16607"/>
          <a:stretch/>
        </p:blipFill>
        <p:spPr bwMode="auto">
          <a:xfrm>
            <a:off x="3962400" y="93404"/>
            <a:ext cx="1295400" cy="8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lashbackdata.com/wp-content/uploads/2010/12/new-custom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91590"/>
            <a:ext cx="1471451" cy="9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54927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The Long-Term Value of loyal customers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808036"/>
            <a:ext cx="6934200" cy="60499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charset="0"/>
              <a:buAutoNum type="arabicPeriod"/>
            </a:pPr>
            <a:r>
              <a:rPr lang="en-US" sz="2200" dirty="0" smtClean="0"/>
              <a:t>It costs a great deal more to acquire a new customer than to keep an old one</a:t>
            </a:r>
            <a:r>
              <a:rPr lang="en-US" sz="2200" dirty="0"/>
              <a:t>.</a:t>
            </a:r>
            <a:endParaRPr lang="en-US" sz="2200" dirty="0" smtClean="0"/>
          </a:p>
          <a:p>
            <a:pPr>
              <a:lnSpc>
                <a:spcPct val="150000"/>
              </a:lnSpc>
              <a:buFont typeface="Arial" charset="0"/>
              <a:buAutoNum type="arabicPeriod"/>
            </a:pPr>
            <a:r>
              <a:rPr lang="en-US" sz="2200" dirty="0" smtClean="0"/>
              <a:t>Loyal customers buy more from your firm over time.</a:t>
            </a:r>
          </a:p>
          <a:p>
            <a:pPr>
              <a:lnSpc>
                <a:spcPct val="150000"/>
              </a:lnSpc>
              <a:buFont typeface="Arial" charset="0"/>
              <a:buAutoNum type="arabicPeriod"/>
            </a:pPr>
            <a:r>
              <a:rPr lang="en-US" sz="2200" dirty="0" smtClean="0"/>
              <a:t>The longer you keep a customer, the more profitable they become over time. </a:t>
            </a:r>
          </a:p>
          <a:p>
            <a:pPr>
              <a:lnSpc>
                <a:spcPct val="150000"/>
              </a:lnSpc>
              <a:buFont typeface="Arial" charset="0"/>
              <a:buAutoNum type="arabicPeriod"/>
            </a:pPr>
            <a:r>
              <a:rPr lang="en-US" sz="2200" dirty="0" smtClean="0"/>
              <a:t>It costs less to service loyal customers than new customers.</a:t>
            </a:r>
          </a:p>
          <a:p>
            <a:pPr>
              <a:lnSpc>
                <a:spcPct val="150000"/>
              </a:lnSpc>
              <a:buFont typeface="Arial" charset="0"/>
              <a:buAutoNum type="arabicPeriod"/>
            </a:pPr>
            <a:r>
              <a:rPr lang="en-US" sz="2200" dirty="0" smtClean="0"/>
              <a:t>Loyal customers are often excellent referrals for new business. </a:t>
            </a:r>
          </a:p>
          <a:p>
            <a:pPr>
              <a:lnSpc>
                <a:spcPct val="150000"/>
              </a:lnSpc>
              <a:buFont typeface="Arial" charset="0"/>
              <a:buAutoNum type="arabicPeriod"/>
            </a:pPr>
            <a:r>
              <a:rPr lang="en-US" sz="2200" dirty="0" smtClean="0"/>
              <a:t>Loyal customers are often willing to pay more for the quality and value they desire.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898B7-4574-4843-A29E-A89B8854F5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057400"/>
            <a:ext cx="209391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4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ecy\Desktop\Fall 2015\Grewal-Levy Marketing\Images\Ch01\gre29021_ex01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"/>
          <a:stretch/>
        </p:blipFill>
        <p:spPr bwMode="auto">
          <a:xfrm>
            <a:off x="1439230" y="76201"/>
            <a:ext cx="605111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99"/>
          <a:stretch/>
        </p:blipFill>
        <p:spPr bwMode="auto">
          <a:xfrm>
            <a:off x="4446588" y="2057400"/>
            <a:ext cx="2000250" cy="107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3213" r="7661" b="10622"/>
          <a:stretch>
            <a:fillRect/>
          </a:stretch>
        </p:blipFill>
        <p:spPr bwMode="auto">
          <a:xfrm>
            <a:off x="6446838" y="0"/>
            <a:ext cx="27003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152400"/>
            <a:ext cx="6218238" cy="8763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Strategic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934200" cy="5794126"/>
          </a:xfrm>
        </p:spPr>
        <p:txBody>
          <a:bodyPr rtlCol="0">
            <a:noAutofit/>
          </a:bodyPr>
          <a:lstStyle/>
          <a:p>
            <a:pPr marL="0" indent="-292608">
              <a:buFont typeface="Arial" pitchFamily="34" charset="0"/>
              <a:buChar char="•"/>
              <a:defRPr/>
            </a:pPr>
            <a:r>
              <a:rPr lang="en-US" sz="2200" dirty="0" smtClean="0"/>
              <a:t>Over ¾ of the 100 largest U.S.  Companies of 70 years ago have fallen.</a:t>
            </a:r>
          </a:p>
          <a:p>
            <a:pPr marL="0" indent="-292608">
              <a:buFont typeface="Arial" pitchFamily="34" charset="0"/>
              <a:buChar char="•"/>
              <a:defRPr/>
            </a:pPr>
            <a:endParaRPr lang="en-US" sz="800" dirty="0" smtClean="0"/>
          </a:p>
          <a:p>
            <a:pPr marL="0" indent="-292608">
              <a:buFont typeface="Arial" pitchFamily="34" charset="0"/>
              <a:buChar char="•"/>
              <a:defRPr/>
            </a:pPr>
            <a:r>
              <a:rPr lang="en-US" sz="2200" dirty="0" smtClean="0"/>
              <a:t>Business Strategies:</a:t>
            </a:r>
          </a:p>
          <a:p>
            <a:pPr marL="438912" lvl="2" indent="-173736">
              <a:buFont typeface="Arial" pitchFamily="34" charset="0"/>
              <a:buChar char="•"/>
              <a:defRPr/>
            </a:pPr>
            <a:r>
              <a:rPr lang="en-US" sz="1800" dirty="0" smtClean="0"/>
              <a:t>Reflect </a:t>
            </a:r>
            <a:r>
              <a:rPr lang="en-US" sz="1800" dirty="0"/>
              <a:t>C</a:t>
            </a:r>
            <a:r>
              <a:rPr lang="en-US" sz="1800" dirty="0" smtClean="0"/>
              <a:t>hanging </a:t>
            </a:r>
            <a:r>
              <a:rPr lang="en-US" sz="1800" dirty="0"/>
              <a:t>E</a:t>
            </a:r>
            <a:r>
              <a:rPr lang="en-US" sz="1800" dirty="0" smtClean="0"/>
              <a:t>nvironments </a:t>
            </a:r>
          </a:p>
          <a:p>
            <a:pPr marL="438912" lvl="2" indent="-173736">
              <a:buFont typeface="Arial" pitchFamily="34" charset="0"/>
              <a:buChar char="•"/>
              <a:defRPr/>
            </a:pPr>
            <a:r>
              <a:rPr lang="en-US" sz="1800" dirty="0" smtClean="0"/>
              <a:t>Continuous </a:t>
            </a:r>
            <a:r>
              <a:rPr lang="en-US" sz="1800" dirty="0"/>
              <a:t>I</a:t>
            </a:r>
            <a:r>
              <a:rPr lang="en-US" sz="1800" dirty="0" smtClean="0"/>
              <a:t>mprovement. </a:t>
            </a:r>
          </a:p>
          <a:p>
            <a:pPr marL="438912" lvl="2" indent="-173736">
              <a:buFont typeface="Arial" pitchFamily="34" charset="0"/>
              <a:buChar char="•"/>
              <a:defRPr/>
            </a:pPr>
            <a:endParaRPr lang="en-US" sz="800" dirty="0" smtClean="0"/>
          </a:p>
          <a:p>
            <a:pPr marL="0" indent="-292608">
              <a:buFont typeface="Arial" pitchFamily="34" charset="0"/>
              <a:buChar char="•"/>
              <a:defRPr/>
            </a:pPr>
            <a:r>
              <a:rPr lang="en-US" sz="2200" dirty="0" smtClean="0"/>
              <a:t>True </a:t>
            </a:r>
            <a:r>
              <a:rPr lang="en-US" sz="2200" dirty="0"/>
              <a:t>mission of an organization is to provide value for three key </a:t>
            </a:r>
            <a:r>
              <a:rPr lang="en-US" sz="2200" dirty="0" smtClean="0"/>
              <a:t>constituencies: </a:t>
            </a:r>
            <a:endParaRPr lang="en-US" sz="2200" dirty="0"/>
          </a:p>
          <a:p>
            <a:pPr marL="402336" lvl="2" indent="-164592">
              <a:buFont typeface="Arial" pitchFamily="34" charset="0"/>
              <a:buChar char="•"/>
              <a:defRPr/>
            </a:pPr>
            <a:r>
              <a:rPr lang="en-US" sz="1800" dirty="0"/>
              <a:t>Customers</a:t>
            </a:r>
          </a:p>
          <a:p>
            <a:pPr marL="402336" lvl="2" indent="-164592">
              <a:buFont typeface="Arial" pitchFamily="34" charset="0"/>
              <a:buChar char="•"/>
              <a:defRPr/>
            </a:pPr>
            <a:r>
              <a:rPr lang="en-US" sz="1800" dirty="0"/>
              <a:t>Employees</a:t>
            </a:r>
          </a:p>
          <a:p>
            <a:pPr marL="402336" lvl="2" indent="-164592">
              <a:buFont typeface="Arial" pitchFamily="34" charset="0"/>
              <a:buChar char="•"/>
              <a:defRPr/>
            </a:pPr>
            <a:r>
              <a:rPr lang="en-US" sz="1800" dirty="0" smtClean="0"/>
              <a:t>Investors</a:t>
            </a:r>
          </a:p>
          <a:p>
            <a:pPr marL="402336" lvl="2" indent="-164592">
              <a:buFont typeface="Arial" pitchFamily="34" charset="0"/>
              <a:buChar char="•"/>
              <a:defRPr/>
            </a:pPr>
            <a:endParaRPr lang="en-US" sz="800" dirty="0"/>
          </a:p>
          <a:p>
            <a:pPr marL="0" indent="-292608">
              <a:buFont typeface="Arial" pitchFamily="34" charset="0"/>
              <a:buChar char="•"/>
              <a:defRPr/>
            </a:pPr>
            <a:r>
              <a:rPr lang="en-US" sz="2200" dirty="0" smtClean="0"/>
              <a:t>The Mission, Objectives, Strategies and Portfolio Plan established </a:t>
            </a:r>
            <a:r>
              <a:rPr lang="en-US" sz="2200" dirty="0"/>
              <a:t>at the top level provide context for planning in each of the divisions and </a:t>
            </a:r>
            <a:r>
              <a:rPr lang="en-US" sz="2200" dirty="0" smtClean="0"/>
              <a:t>departments.</a:t>
            </a:r>
            <a:endParaRPr lang="en-US" sz="2200" dirty="0"/>
          </a:p>
          <a:p>
            <a:pPr marL="173736" lvl="1" indent="-173736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1CD2-34D3-4704-8E36-3B1E9EC1FC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05" y="5105400"/>
            <a:ext cx="201168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2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2592</TotalTime>
  <Words>428</Words>
  <Application>Microsoft Office PowerPoint</Application>
  <PresentationFormat>On-screen Show (4:3)</PresentationFormat>
  <Paragraphs>90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Welcome to  Marketing Management</vt:lpstr>
      <vt:lpstr>Way to go Coke! </vt:lpstr>
      <vt:lpstr>Chapter 1: Overview of Marketing cont… &amp;  Chapter 2: developing Marketing Strategies</vt:lpstr>
      <vt:lpstr>American Marketing Association</vt:lpstr>
      <vt:lpstr>The Marketing Concept</vt:lpstr>
      <vt:lpstr>PowerPoint Presentation</vt:lpstr>
      <vt:lpstr>The Long-Term Value of loyal customers</vt:lpstr>
      <vt:lpstr>PowerPoint Presentation</vt:lpstr>
      <vt:lpstr>Strategic Planning</vt:lpstr>
      <vt:lpstr>The Strategic Planning Process</vt:lpstr>
      <vt:lpstr>Complete Strategic Plan</vt:lpstr>
      <vt:lpstr>The marketing management process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76</cp:revision>
  <dcterms:created xsi:type="dcterms:W3CDTF">2015-08-23T22:48:46Z</dcterms:created>
  <dcterms:modified xsi:type="dcterms:W3CDTF">2016-01-25T18:43:14Z</dcterms:modified>
</cp:coreProperties>
</file>