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321" r:id="rId3"/>
    <p:sldId id="431" r:id="rId4"/>
    <p:sldId id="480" r:id="rId5"/>
    <p:sldId id="481" r:id="rId6"/>
    <p:sldId id="482" r:id="rId7"/>
    <p:sldId id="483" r:id="rId8"/>
    <p:sldId id="484" r:id="rId9"/>
    <p:sldId id="418" r:id="rId10"/>
    <p:sldId id="39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4" d="100"/>
          <a:sy n="54" d="100"/>
        </p:scale>
        <p:origin x="-9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figaro.fr/conso/2016/02/08/05007-20160208ARTFIG00265-starbucks-menace-de-boycott-apres-l-affaire-du-cafe-interdit-aux-femmes-a-riyad.ph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telegraph.co.uk/women/life/saudi-arabian-women-banned-from-starbucks-coffee-shop-after-gend/" TargetMode="External"/><Relationship Id="rId4" Type="http://schemas.openxmlformats.org/officeDocument/2006/relationships/hyperlink" Target="http://edition.cnn.com/2016/02/07/world/saudi-starbucks-women-ban-feat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http://www.lefigaro.fr/conso/2016/02/08/05007-20160208ARTFIG00265-starbucks-menace-de-boycott-apres-l-affaire-du-cafe-interdit-aux-femmes-a-riyad.php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/>
            </a:endParaRPr>
          </a:p>
          <a:p>
            <a:pPr lvl="1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http://edition.cnn.com/2016/02/07/world/saudi-starbucks-women-</a:t>
            </a:r>
          </a:p>
          <a:p>
            <a:pPr lvl="1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ban-feat/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/>
          </a:p>
          <a:p>
            <a:pPr lvl="1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http://www.telegraph.co.uk/women/life/saudi-arabian-women-banned-from-starbucks-coffee-shop-after-gend/</a:t>
            </a: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60458-59FD-4F47-93B1-AA90D08CDD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732C-5DC4-4BCD-A984-DD09696ED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2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732C-5DC4-4BCD-A984-DD09696ED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4, Day 2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19" y="251461"/>
            <a:ext cx="7520940" cy="54864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805963"/>
            <a:ext cx="8382000" cy="4680437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Chapter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: Consumer Behavior 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 marL="516636" lvl="2" indent="-457200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Friday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2/12/16: </a:t>
            </a:r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Submit Topic &amp; Group Name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Wednesday February 22.  </a:t>
            </a:r>
          </a:p>
          <a:p>
            <a:pPr marL="0" indent="0"/>
            <a:r>
              <a:rPr lang="en-US" sz="2800" b="0" dirty="0">
                <a:latin typeface="Arial" pitchFamily="34" charset="0"/>
                <a:cs typeface="Arial" pitchFamily="34" charset="0"/>
              </a:rPr>
              <a:t>Library Database Session w/ Jack Schroeder </a:t>
            </a:r>
            <a:endParaRPr lang="en-US" sz="2800" b="0" dirty="0" smtClean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 1: Monday February 20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8036" lvl="3" indent="0">
              <a:lnSpc>
                <a:spcPct val="150000"/>
              </a:lnSpc>
              <a:buNone/>
            </a:pPr>
            <a:endParaRPr 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9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chive.ama.org/PublishingImages/MarketingNewsMasthead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19750"/>
            <a:ext cx="571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sc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One Starbucks in Riyadh, Saudi Arabia, had a sign with the phrase, &amp;quot;Please no entrance for ladies.&amp;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143000"/>
            <a:ext cx="74295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5654" y="457200"/>
            <a:ext cx="7029450" cy="685800"/>
          </a:xfrm>
        </p:spPr>
        <p:txBody>
          <a:bodyPr/>
          <a:lstStyle/>
          <a:p>
            <a:pPr algn="ctr"/>
            <a:r>
              <a:rPr lang="en-US" dirty="0"/>
              <a:t>Starbucks: Localization Receives Global Response</a:t>
            </a:r>
          </a:p>
        </p:txBody>
      </p:sp>
    </p:spTree>
    <p:extLst>
      <p:ext uri="{BB962C8B-B14F-4D97-AF65-F5344CB8AC3E}">
        <p14:creationId xmlns:p14="http://schemas.microsoft.com/office/powerpoint/2010/main" val="7298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1143000"/>
            <a:ext cx="8991600" cy="4722492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 smtClean="0"/>
              <a:t>Chapter 6: Consumer behavior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18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"/>
          <a:stretch/>
        </p:blipFill>
        <p:spPr bwMode="auto">
          <a:xfrm>
            <a:off x="358668" y="457200"/>
            <a:ext cx="8287518" cy="601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2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Enculturation, Acculturation, Assimilation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833273"/>
            <a:ext cx="6777317" cy="350897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Enculturation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Acculturation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Assimilation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1723292"/>
            <a:ext cx="3352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Culture</a:t>
            </a:r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rot="10800000">
            <a:off x="3810000" y="3560763"/>
            <a:ext cx="3352800" cy="70643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80479" y="4516903"/>
            <a:ext cx="3549243" cy="79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20" y="2922599"/>
            <a:ext cx="3408363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62843" y="3564226"/>
            <a:ext cx="23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Culture</a:t>
            </a:r>
          </a:p>
        </p:txBody>
      </p:sp>
      <p:sp>
        <p:nvSpPr>
          <p:cNvPr id="8" name="Right Triangle 7"/>
          <p:cNvSpPr/>
          <p:nvPr/>
        </p:nvSpPr>
        <p:spPr>
          <a:xfrm rot="10800000">
            <a:off x="3750919" y="4495800"/>
            <a:ext cx="3349283" cy="755638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62843" y="4495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Culture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49136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6182028" cy="648736"/>
          </a:xfrm>
        </p:spPr>
        <p:txBody>
          <a:bodyPr>
            <a:normAutofit/>
          </a:bodyPr>
          <a:lstStyle/>
          <a:p>
            <a:r>
              <a:rPr lang="en-US" dirty="0" smtClean="0"/>
              <a:t>What Guides Behavior?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27" y="931333"/>
            <a:ext cx="7162801" cy="48022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Reference Groups: </a:t>
            </a:r>
            <a:r>
              <a:rPr lang="en-US" sz="2400" b="0" dirty="0"/>
              <a:t>G</a:t>
            </a:r>
            <a:r>
              <a:rPr lang="en-US" sz="2400" b="0" dirty="0" smtClean="0"/>
              <a:t>roups </a:t>
            </a:r>
            <a:r>
              <a:rPr lang="en-US" sz="2400" b="0" dirty="0"/>
              <a:t>people refer to when evaluating their own qualities, circumstances, attitudes, values and behaviors. </a:t>
            </a:r>
            <a:r>
              <a:rPr lang="en-US" sz="2000" b="0" dirty="0" smtClean="0"/>
              <a:t>(frame of reference)</a:t>
            </a:r>
          </a:p>
          <a:p>
            <a:pPr marL="237744" lvl="2" indent="0">
              <a:buNone/>
            </a:pPr>
            <a:endParaRPr lang="en-US" sz="1800" dirty="0" smtClean="0"/>
          </a:p>
          <a:p>
            <a:r>
              <a:rPr lang="en-US" sz="2400" dirty="0" smtClean="0"/>
              <a:t>Social Learning Theory</a:t>
            </a:r>
          </a:p>
          <a:p>
            <a:pPr lvl="1"/>
            <a:r>
              <a:rPr lang="en-US" sz="2000" dirty="0"/>
              <a:t>"Learning would be exceedingly laborious, not to mention hazardous, if people had to rely solely on the effects of their own actions to inform them what to do. Fortunately, </a:t>
            </a:r>
            <a:r>
              <a:rPr lang="en-US" sz="2000" b="1" dirty="0">
                <a:solidFill>
                  <a:srgbClr val="FF0000"/>
                </a:solidFill>
              </a:rPr>
              <a:t>most human behavior is learned observationally through modeling</a:t>
            </a:r>
            <a:r>
              <a:rPr lang="en-US" sz="2000" dirty="0"/>
              <a:t>: from observing others one forms an idea of how new behaviors are performed, and on later occasions this coded information serves as a guide for action</a:t>
            </a:r>
            <a:r>
              <a:rPr lang="en-US" sz="2000" dirty="0" smtClean="0"/>
              <a:t>.“  (Similar/Aspirational)</a:t>
            </a:r>
          </a:p>
          <a:p>
            <a:pPr lvl="2"/>
            <a:r>
              <a:rPr lang="en-US" sz="1800" i="1" dirty="0" smtClean="0"/>
              <a:t>Albert </a:t>
            </a:r>
            <a:r>
              <a:rPr lang="en-US" sz="1800" i="1" dirty="0"/>
              <a:t>Bandura, Social Learning Theory, 1977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6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930902"/>
            <a:ext cx="811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089571" y="5930902"/>
            <a:ext cx="7391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Reference Group                      Membership group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8"/>
          <a:stretch/>
        </p:blipFill>
        <p:spPr bwMode="auto">
          <a:xfrm>
            <a:off x="6996703" y="3116179"/>
            <a:ext cx="214729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25910" r="3667" b="14839"/>
          <a:stretch/>
        </p:blipFill>
        <p:spPr bwMode="auto">
          <a:xfrm>
            <a:off x="7172628" y="4114800"/>
            <a:ext cx="18890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13"/>
          <a:stretch/>
        </p:blipFill>
        <p:spPr bwMode="auto">
          <a:xfrm>
            <a:off x="7549584" y="990600"/>
            <a:ext cx="102449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5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520940" cy="54864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Other social 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04" y="838201"/>
            <a:ext cx="6790696" cy="1371600"/>
          </a:xfrm>
        </p:spPr>
        <p:txBody>
          <a:bodyPr>
            <a:normAutofit fontScale="25000" lnSpcReduction="20000"/>
          </a:bodyPr>
          <a:lstStyle/>
          <a:p>
            <a:pPr marL="0" lvl="1" indent="0">
              <a:buNone/>
            </a:pPr>
            <a:r>
              <a:rPr lang="en-US" sz="9600" b="1" dirty="0" smtClean="0"/>
              <a:t>SOCIAL CLASS</a:t>
            </a:r>
          </a:p>
          <a:p>
            <a:pPr marL="0" indent="0">
              <a:buClr>
                <a:srgbClr val="B11738"/>
              </a:buClr>
            </a:pPr>
            <a:r>
              <a:rPr lang="en-US" sz="7200" dirty="0" smtClean="0"/>
              <a:t>-</a:t>
            </a:r>
            <a:r>
              <a:rPr lang="en-US" sz="9600" dirty="0" smtClean="0"/>
              <a:t>Indicates </a:t>
            </a:r>
            <a:r>
              <a:rPr lang="en-US" sz="9600" dirty="0"/>
              <a:t>which medium to use for </a:t>
            </a:r>
            <a:r>
              <a:rPr lang="en-US" sz="9600" dirty="0" smtClean="0"/>
              <a:t>advertising</a:t>
            </a:r>
            <a:endParaRPr lang="en-US" sz="9600" dirty="0"/>
          </a:p>
          <a:p>
            <a:pPr marL="0" indent="0">
              <a:buClr>
                <a:srgbClr val="B11738"/>
              </a:buClr>
            </a:pPr>
            <a:r>
              <a:rPr lang="en-US" sz="9600" dirty="0" smtClean="0"/>
              <a:t>-Helps </a:t>
            </a:r>
            <a:r>
              <a:rPr lang="en-US" sz="9600" dirty="0"/>
              <a:t>determine the best distribution for products</a:t>
            </a:r>
          </a:p>
          <a:p>
            <a:pPr marL="0" lvl="1" indent="0">
              <a:buNone/>
            </a:pPr>
            <a:endParaRPr lang="en-US" sz="7200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marL="1627632" lvl="8" indent="0">
              <a:buNone/>
            </a:pPr>
            <a:r>
              <a:rPr lang="en-US" dirty="0" smtClean="0"/>
              <a:t>	</a:t>
            </a:r>
            <a:endParaRPr lang="en-US" sz="23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20842" y="2340179"/>
            <a:ext cx="2422358" cy="4267200"/>
            <a:chOff x="2016" y="912"/>
            <a:chExt cx="1764" cy="2735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016" y="2640"/>
              <a:ext cx="1764" cy="432"/>
            </a:xfrm>
            <a:prstGeom prst="rect">
              <a:avLst/>
            </a:prstGeom>
            <a:solidFill>
              <a:srgbClr val="99CCFF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lIns="82550" tIns="41275" rIns="82550" bIns="41275" anchor="ctr"/>
            <a:lstStyle/>
            <a:p>
              <a:pPr algn="ctr" defTabSz="739775">
                <a:lnSpc>
                  <a:spcPct val="90000"/>
                </a:lnSpc>
                <a:defRPr/>
              </a:pPr>
              <a:r>
                <a:rPr lang="en-US" sz="2400" b="1">
                  <a:solidFill>
                    <a:srgbClr val="000000"/>
                  </a:solidFill>
                </a:rPr>
                <a:t>Wealth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2016" y="3216"/>
              <a:ext cx="1764" cy="431"/>
            </a:xfrm>
            <a:prstGeom prst="rect">
              <a:avLst/>
            </a:prstGeom>
            <a:solidFill>
              <a:srgbClr val="CC99FF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lIns="82550" tIns="41275" rIns="82550" bIns="41275" anchor="ctr"/>
            <a:lstStyle/>
            <a:p>
              <a:pPr algn="ctr" defTabSz="739775">
                <a:lnSpc>
                  <a:spcPct val="90000"/>
                </a:lnSpc>
                <a:defRPr/>
              </a:pPr>
              <a:r>
                <a:rPr lang="en-US" sz="2400" b="1" dirty="0">
                  <a:solidFill>
                    <a:srgbClr val="000000"/>
                  </a:solidFill>
                </a:rPr>
                <a:t>Other Variables</a:t>
              </a:r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2016" y="1488"/>
              <a:ext cx="1764" cy="432"/>
            </a:xfrm>
            <a:prstGeom prst="rect">
              <a:avLst/>
            </a:prstGeom>
            <a:solidFill>
              <a:srgbClr val="FFCC99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lIns="82550" tIns="41275" rIns="82550" bIns="41275" anchor="ctr"/>
            <a:lstStyle/>
            <a:p>
              <a:pPr algn="ctr" defTabSz="739775">
                <a:lnSpc>
                  <a:spcPct val="90000"/>
                </a:lnSpc>
                <a:defRPr/>
              </a:pPr>
              <a:r>
                <a:rPr lang="en-US" sz="2400" b="1" dirty="0">
                  <a:solidFill>
                    <a:srgbClr val="000000"/>
                  </a:solidFill>
                </a:rPr>
                <a:t>Income</a:t>
              </a: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2016" y="2064"/>
              <a:ext cx="1764" cy="427"/>
            </a:xfrm>
            <a:prstGeom prst="rect">
              <a:avLst/>
            </a:prstGeom>
            <a:solidFill>
              <a:srgbClr val="BBE664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lIns="82550" tIns="41275" rIns="82550" bIns="41275" anchor="ctr"/>
            <a:lstStyle/>
            <a:p>
              <a:pPr algn="ctr" defTabSz="739775">
                <a:lnSpc>
                  <a:spcPct val="90000"/>
                </a:lnSpc>
                <a:defRPr/>
              </a:pPr>
              <a:r>
                <a:rPr lang="en-US" sz="2400" b="1" dirty="0">
                  <a:solidFill>
                    <a:srgbClr val="000000"/>
                  </a:solidFill>
                </a:rPr>
                <a:t>Education</a:t>
              </a: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2016" y="912"/>
              <a:ext cx="1764" cy="431"/>
            </a:xfrm>
            <a:prstGeom prst="rect">
              <a:avLst/>
            </a:prstGeom>
            <a:solidFill>
              <a:srgbClr val="B2BDCA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lIns="82550" tIns="41275" rIns="82550" bIns="41275" anchor="ctr"/>
            <a:lstStyle/>
            <a:p>
              <a:pPr algn="ctr" defTabSz="739775">
                <a:lnSpc>
                  <a:spcPct val="90000"/>
                </a:lnSpc>
                <a:defRPr/>
              </a:pPr>
              <a:r>
                <a:rPr lang="en-US" sz="2400" b="1">
                  <a:solidFill>
                    <a:srgbClr val="000000"/>
                  </a:solidFill>
                </a:rPr>
                <a:t>Occupation</a:t>
              </a:r>
            </a:p>
          </p:txBody>
        </p:sp>
      </p:grpSp>
      <p:pic>
        <p:nvPicPr>
          <p:cNvPr id="11" name="Picture 10" descr="http://highered.mcgraw-hill.com/sites/dl/free/0256133603/17272/14004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" t="13995" r="10845" b="4071"/>
          <a:stretch/>
        </p:blipFill>
        <p:spPr bwMode="auto">
          <a:xfrm>
            <a:off x="2895600" y="2133601"/>
            <a:ext cx="6248400" cy="47068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52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5486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Situational &amp; Psychological 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752094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Situational Influences: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Physical Features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Social Features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Time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Task Features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Current Conditions</a:t>
            </a:r>
          </a:p>
          <a:p>
            <a:pPr>
              <a:buFont typeface="Arial" pitchFamily="34" charset="0"/>
              <a:buChar char="•"/>
            </a:pP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Psychological Influences: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Product Knowledge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Product Involvement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Higher </a:t>
            </a:r>
            <a:r>
              <a:rPr lang="en-US" sz="2200" dirty="0"/>
              <a:t>Involvement = Extensive Decision Making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Med </a:t>
            </a:r>
            <a:r>
              <a:rPr lang="en-US" sz="2200" dirty="0"/>
              <a:t>Involvement = Limited Decision Making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Low </a:t>
            </a:r>
            <a:r>
              <a:rPr lang="en-US" sz="2200" dirty="0"/>
              <a:t>Involvement = Routine Decision Making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Impulse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696" y="838200"/>
            <a:ext cx="5178996" cy="291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7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229600" cy="3276599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 smtClean="0"/>
              <a:t>Consumer </a:t>
            </a:r>
            <a:r>
              <a:rPr lang="en-US" sz="2400" dirty="0"/>
              <a:t>Behavior: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Culture is key to understanding your customer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 marL="0" indent="0"/>
            <a:r>
              <a:rPr lang="en-US" sz="2400" dirty="0"/>
              <a:t>Find your Influence: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Opportunities lie in understanding the key variables</a:t>
            </a:r>
          </a:p>
          <a:p>
            <a:pPr lvl="1"/>
            <a:endParaRPr lang="en-US" sz="2800" dirty="0">
              <a:latin typeface="+mj-lt"/>
            </a:endParaRPr>
          </a:p>
          <a:p>
            <a:pPr lvl="1"/>
            <a:endParaRPr lang="en-US" sz="28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043354" y="48006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4645</TotalTime>
  <Words>307</Words>
  <Application>Microsoft Office PowerPoint</Application>
  <PresentationFormat>On-screen Show (4:3)</PresentationFormat>
  <Paragraphs>95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Welcome to  Marketing Management</vt:lpstr>
      <vt:lpstr>Starbucks: Localization Receives Global Response</vt:lpstr>
      <vt:lpstr>Chapter 6: Consumer behavior</vt:lpstr>
      <vt:lpstr>PowerPoint Presentation</vt:lpstr>
      <vt:lpstr>Enculturation, Acculturation, Assimilation </vt:lpstr>
      <vt:lpstr>What Guides Behavior?</vt:lpstr>
      <vt:lpstr>Other social influences</vt:lpstr>
      <vt:lpstr>Situational &amp; Psychological influences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195</cp:revision>
  <dcterms:created xsi:type="dcterms:W3CDTF">2015-08-23T22:48:46Z</dcterms:created>
  <dcterms:modified xsi:type="dcterms:W3CDTF">2016-02-17T18:09:37Z</dcterms:modified>
</cp:coreProperties>
</file>