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sldIdLst>
    <p:sldId id="256" r:id="rId2"/>
    <p:sldId id="431" r:id="rId3"/>
    <p:sldId id="449" r:id="rId4"/>
    <p:sldId id="458" r:id="rId5"/>
    <p:sldId id="496" r:id="rId6"/>
    <p:sldId id="451" r:id="rId7"/>
    <p:sldId id="497" r:id="rId8"/>
    <p:sldId id="453" r:id="rId9"/>
    <p:sldId id="498" r:id="rId10"/>
    <p:sldId id="499" r:id="rId11"/>
    <p:sldId id="456" r:id="rId12"/>
    <p:sldId id="500" r:id="rId13"/>
    <p:sldId id="50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87" autoAdjust="0"/>
  </p:normalViewPr>
  <p:slideViewPr>
    <p:cSldViewPr>
      <p:cViewPr varScale="1">
        <p:scale>
          <a:sx n="54" d="100"/>
          <a:sy n="54" d="100"/>
        </p:scale>
        <p:origin x="-96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41013-4321-4B33-8778-C4EF4F0D569C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4FE09-601D-4C33-BF96-209AB7552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7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06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B5AD8-4384-4B5E-9649-6B3C8EF1B2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0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58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 rtlCol="0"/>
          <a:lstStyle/>
          <a:p>
            <a:pPr>
              <a:defRPr/>
            </a:pPr>
            <a:r>
              <a:rPr lang="en-US" dirty="0">
                <a:latin typeface="+mn-lt"/>
              </a:rPr>
              <a:t>Chapter 5 Consumer Decision Making</a:t>
            </a:r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7A1AF0C-16F4-441F-A63B-78BAB896DB8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002" indent="-228002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F9FA8-303B-4EF1-BF2A-969B4238E4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77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F9FA8-303B-4EF1-BF2A-969B4238E4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42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F9FA8-303B-4EF1-BF2A-969B4238E4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3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 rtlCol="0"/>
          <a:lstStyle/>
          <a:p>
            <a:pPr>
              <a:defRPr/>
            </a:pPr>
            <a:r>
              <a:rPr lang="en-US" dirty="0">
                <a:latin typeface="+mn-lt"/>
              </a:rPr>
              <a:t>Chapter 5 Consumer Decision Making</a:t>
            </a:r>
          </a:p>
        </p:txBody>
      </p:sp>
      <p:sp>
        <p:nvSpPr>
          <p:cNvPr id="399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C83F781-B5AA-4A25-B54C-5CB2732EFE38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9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002" indent="-228002"/>
            <a:endParaRPr lang="en-US" dirty="0" smtClean="0"/>
          </a:p>
          <a:p>
            <a:pPr marL="228002" indent="-228002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 rtlCol="0"/>
          <a:lstStyle/>
          <a:p>
            <a:pPr>
              <a:defRPr/>
            </a:pPr>
            <a:r>
              <a:rPr lang="en-US" dirty="0">
                <a:latin typeface="+mn-lt"/>
              </a:rPr>
              <a:t>Chapter 5 Consumer Decision Making</a:t>
            </a:r>
          </a:p>
        </p:txBody>
      </p:sp>
      <p:sp>
        <p:nvSpPr>
          <p:cNvPr id="419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0F88327-B651-48A7-A0B1-9CD2F9AF054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002" indent="-228002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 rtlCol="0"/>
          <a:lstStyle/>
          <a:p>
            <a:pPr>
              <a:defRPr/>
            </a:pPr>
            <a:r>
              <a:rPr lang="en-US" dirty="0">
                <a:latin typeface="+mn-lt"/>
              </a:rPr>
              <a:t>Chapter 5 Consumer Decision Making</a:t>
            </a:r>
          </a:p>
        </p:txBody>
      </p:sp>
      <p:sp>
        <p:nvSpPr>
          <p:cNvPr id="450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FCEA4DC-35AC-4410-8430-64EB0192656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002" indent="-228002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8C843F1-FE9A-47C6-93D9-82C24CC44424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678308"/>
            <a:ext cx="8534400" cy="1826892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Welcome to </a:t>
            </a:r>
            <a:br>
              <a:rPr lang="en-US" sz="5400" dirty="0" smtClean="0"/>
            </a:br>
            <a:r>
              <a:rPr lang="en-US" sz="5400" dirty="0" smtClean="0"/>
              <a:t>Marketing Management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1544" y="5125538"/>
            <a:ext cx="5672931" cy="1718174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Black" pitchFamily="34" charset="0"/>
              </a:rPr>
              <a:t>Dr. Cecilia Ruvalcaba</a:t>
            </a:r>
          </a:p>
          <a:p>
            <a:endParaRPr lang="en-US" sz="2000" dirty="0" smtClean="0">
              <a:latin typeface="Arial Black" pitchFamily="34" charset="0"/>
            </a:endParaRPr>
          </a:p>
          <a:p>
            <a:r>
              <a:rPr lang="en-US" sz="2000" dirty="0" smtClean="0">
                <a:latin typeface="Arial Black" pitchFamily="34" charset="0"/>
              </a:rPr>
              <a:t>BUSI </a:t>
            </a:r>
            <a:r>
              <a:rPr lang="en-US" sz="2000" dirty="0">
                <a:latin typeface="Arial Black" pitchFamily="34" charset="0"/>
              </a:rPr>
              <a:t>107 </a:t>
            </a:r>
            <a:br>
              <a:rPr lang="en-US" sz="2000" dirty="0">
                <a:latin typeface="Arial Black" pitchFamily="34" charset="0"/>
              </a:rPr>
            </a:br>
            <a:r>
              <a:rPr lang="en-US" sz="2000" dirty="0" smtClean="0">
                <a:latin typeface="Arial Black" pitchFamily="34" charset="0"/>
              </a:rPr>
              <a:t>Week 4, Day 3</a:t>
            </a:r>
            <a:endParaRPr lang="en-US" sz="2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2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15362" y="0"/>
            <a:ext cx="6749458" cy="135899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latin typeface="Arial Black" pitchFamily="34" charset="0"/>
              </a:rPr>
              <a:t>Evaluation of Alternatives</a:t>
            </a:r>
            <a:br>
              <a:rPr lang="en-US" dirty="0" smtClean="0">
                <a:latin typeface="Arial Black" pitchFamily="34" charset="0"/>
              </a:rPr>
            </a:br>
            <a:r>
              <a:rPr lang="en-US" dirty="0" smtClean="0">
                <a:latin typeface="Arial Black" pitchFamily="34" charset="0"/>
              </a:rPr>
              <a:t>and Purchase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BBAE-B7AA-45E2-B0C3-AD1049164C11}" type="slidenum">
              <a:rPr lang="en-US" smtClean="0"/>
              <a:t>10</a:t>
            </a:fld>
            <a:endParaRPr lang="en-US"/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225062" y="2030247"/>
            <a:ext cx="6629400" cy="3962400"/>
            <a:chOff x="480" y="1248"/>
            <a:chExt cx="4541" cy="2592"/>
          </a:xfrm>
        </p:grpSpPr>
        <p:sp>
          <p:nvSpPr>
            <p:cNvPr id="485387" name="Rectangle 11"/>
            <p:cNvSpPr>
              <a:spLocks noChangeArrowheads="1"/>
            </p:cNvSpPr>
            <p:nvPr/>
          </p:nvSpPr>
          <p:spPr bwMode="auto">
            <a:xfrm>
              <a:off x="480" y="1248"/>
              <a:ext cx="1901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457200" indent="-457200"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en-US" sz="2700" b="1" i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Evoked  Set</a:t>
              </a:r>
              <a:endParaRPr lang="en-US" sz="2400" b="1" dirty="0"/>
            </a:p>
          </p:txBody>
        </p:sp>
        <p:grpSp>
          <p:nvGrpSpPr>
            <p:cNvPr id="3" name="Group 52"/>
            <p:cNvGrpSpPr>
              <a:grpSpLocks/>
            </p:cNvGrpSpPr>
            <p:nvPr/>
          </p:nvGrpSpPr>
          <p:grpSpPr bwMode="auto">
            <a:xfrm>
              <a:off x="576" y="1430"/>
              <a:ext cx="4445" cy="2410"/>
              <a:chOff x="623" y="1430"/>
              <a:chExt cx="4445" cy="2410"/>
            </a:xfrm>
          </p:grpSpPr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1225" y="3208"/>
                <a:ext cx="554" cy="303"/>
                <a:chOff x="1686" y="3000"/>
                <a:chExt cx="876" cy="554"/>
              </a:xfrm>
            </p:grpSpPr>
            <p:sp>
              <p:nvSpPr>
                <p:cNvPr id="17452" name="Freeform 13"/>
                <p:cNvSpPr>
                  <a:spLocks/>
                </p:cNvSpPr>
                <p:nvPr/>
              </p:nvSpPr>
              <p:spPr bwMode="auto">
                <a:xfrm>
                  <a:off x="1695" y="3104"/>
                  <a:ext cx="859" cy="341"/>
                </a:xfrm>
                <a:custGeom>
                  <a:avLst/>
                  <a:gdLst>
                    <a:gd name="T0" fmla="*/ 76 w 859"/>
                    <a:gd name="T1" fmla="*/ 340 h 341"/>
                    <a:gd name="T2" fmla="*/ 0 w 859"/>
                    <a:gd name="T3" fmla="*/ 0 h 341"/>
                    <a:gd name="T4" fmla="*/ 858 w 859"/>
                    <a:gd name="T5" fmla="*/ 0 h 341"/>
                    <a:gd name="T6" fmla="*/ 780 w 859"/>
                    <a:gd name="T7" fmla="*/ 340 h 341"/>
                    <a:gd name="T8" fmla="*/ 76 w 859"/>
                    <a:gd name="T9" fmla="*/ 340 h 3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9"/>
                    <a:gd name="T16" fmla="*/ 0 h 341"/>
                    <a:gd name="T17" fmla="*/ 859 w 859"/>
                    <a:gd name="T18" fmla="*/ 341 h 3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9" h="341">
                      <a:moveTo>
                        <a:pt x="76" y="340"/>
                      </a:moveTo>
                      <a:lnTo>
                        <a:pt x="0" y="0"/>
                      </a:lnTo>
                      <a:lnTo>
                        <a:pt x="858" y="0"/>
                      </a:lnTo>
                      <a:lnTo>
                        <a:pt x="780" y="340"/>
                      </a:lnTo>
                      <a:lnTo>
                        <a:pt x="76" y="340"/>
                      </a:lnTo>
                    </a:path>
                  </a:pathLst>
                </a:custGeom>
                <a:solidFill>
                  <a:srgbClr val="F6BF69"/>
                </a:solid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53" name="Oval 14"/>
                <p:cNvSpPr>
                  <a:spLocks noChangeArrowheads="1"/>
                </p:cNvSpPr>
                <p:nvPr/>
              </p:nvSpPr>
              <p:spPr bwMode="auto">
                <a:xfrm>
                  <a:off x="1772" y="3346"/>
                  <a:ext cx="704" cy="208"/>
                </a:xfrm>
                <a:prstGeom prst="ellipse">
                  <a:avLst/>
                </a:prstGeom>
                <a:solidFill>
                  <a:srgbClr val="F6BF69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4" name="Oval 15"/>
                <p:cNvSpPr>
                  <a:spLocks noChangeArrowheads="1"/>
                </p:cNvSpPr>
                <p:nvPr/>
              </p:nvSpPr>
              <p:spPr bwMode="auto">
                <a:xfrm>
                  <a:off x="1686" y="3000"/>
                  <a:ext cx="876" cy="208"/>
                </a:xfrm>
                <a:prstGeom prst="ellipse">
                  <a:avLst/>
                </a:prstGeom>
                <a:solidFill>
                  <a:srgbClr val="F6BF69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1160" y="3021"/>
                <a:ext cx="684" cy="304"/>
                <a:chOff x="1583" y="2660"/>
                <a:chExt cx="1082" cy="554"/>
              </a:xfrm>
            </p:grpSpPr>
            <p:sp>
              <p:nvSpPr>
                <p:cNvPr id="17449" name="Freeform 17"/>
                <p:cNvSpPr>
                  <a:spLocks/>
                </p:cNvSpPr>
                <p:nvPr/>
              </p:nvSpPr>
              <p:spPr bwMode="auto">
                <a:xfrm>
                  <a:off x="1595" y="2764"/>
                  <a:ext cx="1059" cy="341"/>
                </a:xfrm>
                <a:custGeom>
                  <a:avLst/>
                  <a:gdLst>
                    <a:gd name="T0" fmla="*/ 94 w 1059"/>
                    <a:gd name="T1" fmla="*/ 340 h 341"/>
                    <a:gd name="T2" fmla="*/ 0 w 1059"/>
                    <a:gd name="T3" fmla="*/ 0 h 341"/>
                    <a:gd name="T4" fmla="*/ 1058 w 1059"/>
                    <a:gd name="T5" fmla="*/ 0 h 341"/>
                    <a:gd name="T6" fmla="*/ 961 w 1059"/>
                    <a:gd name="T7" fmla="*/ 340 h 341"/>
                    <a:gd name="T8" fmla="*/ 94 w 1059"/>
                    <a:gd name="T9" fmla="*/ 340 h 3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9"/>
                    <a:gd name="T16" fmla="*/ 0 h 341"/>
                    <a:gd name="T17" fmla="*/ 1059 w 1059"/>
                    <a:gd name="T18" fmla="*/ 341 h 3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9" h="341">
                      <a:moveTo>
                        <a:pt x="94" y="340"/>
                      </a:moveTo>
                      <a:lnTo>
                        <a:pt x="0" y="0"/>
                      </a:lnTo>
                      <a:lnTo>
                        <a:pt x="1058" y="0"/>
                      </a:lnTo>
                      <a:lnTo>
                        <a:pt x="961" y="340"/>
                      </a:lnTo>
                      <a:lnTo>
                        <a:pt x="94" y="340"/>
                      </a:lnTo>
                    </a:path>
                  </a:pathLst>
                </a:custGeom>
                <a:solidFill>
                  <a:srgbClr val="F35B1B"/>
                </a:solid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50" name="Oval 18"/>
                <p:cNvSpPr>
                  <a:spLocks noChangeArrowheads="1"/>
                </p:cNvSpPr>
                <p:nvPr/>
              </p:nvSpPr>
              <p:spPr bwMode="auto">
                <a:xfrm>
                  <a:off x="1690" y="3006"/>
                  <a:ext cx="868" cy="208"/>
                </a:xfrm>
                <a:prstGeom prst="ellipse">
                  <a:avLst/>
                </a:prstGeom>
                <a:solidFill>
                  <a:srgbClr val="F35B1B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51" name="Oval 19"/>
                <p:cNvSpPr>
                  <a:spLocks noChangeArrowheads="1"/>
                </p:cNvSpPr>
                <p:nvPr/>
              </p:nvSpPr>
              <p:spPr bwMode="auto">
                <a:xfrm>
                  <a:off x="1583" y="2660"/>
                  <a:ext cx="1082" cy="208"/>
                </a:xfrm>
                <a:prstGeom prst="ellipse">
                  <a:avLst/>
                </a:prstGeom>
                <a:solidFill>
                  <a:srgbClr val="F35B1B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20"/>
              <p:cNvGrpSpPr>
                <a:grpSpLocks/>
              </p:cNvGrpSpPr>
              <p:nvPr/>
            </p:nvGrpSpPr>
            <p:grpSpPr bwMode="auto">
              <a:xfrm>
                <a:off x="1088" y="2835"/>
                <a:ext cx="828" cy="304"/>
                <a:chOff x="1469" y="2320"/>
                <a:chExt cx="1310" cy="554"/>
              </a:xfrm>
            </p:grpSpPr>
            <p:sp>
              <p:nvSpPr>
                <p:cNvPr id="17446" name="Freeform 21"/>
                <p:cNvSpPr>
                  <a:spLocks/>
                </p:cNvSpPr>
                <p:nvPr/>
              </p:nvSpPr>
              <p:spPr bwMode="auto">
                <a:xfrm>
                  <a:off x="1486" y="2424"/>
                  <a:ext cx="1277" cy="341"/>
                </a:xfrm>
                <a:custGeom>
                  <a:avLst/>
                  <a:gdLst>
                    <a:gd name="T0" fmla="*/ 113 w 1277"/>
                    <a:gd name="T1" fmla="*/ 340 h 341"/>
                    <a:gd name="T2" fmla="*/ 0 w 1277"/>
                    <a:gd name="T3" fmla="*/ 0 h 341"/>
                    <a:gd name="T4" fmla="*/ 1276 w 1277"/>
                    <a:gd name="T5" fmla="*/ 0 h 341"/>
                    <a:gd name="T6" fmla="*/ 1160 w 1277"/>
                    <a:gd name="T7" fmla="*/ 340 h 341"/>
                    <a:gd name="T8" fmla="*/ 113 w 1277"/>
                    <a:gd name="T9" fmla="*/ 340 h 3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77"/>
                    <a:gd name="T16" fmla="*/ 0 h 341"/>
                    <a:gd name="T17" fmla="*/ 1277 w 1277"/>
                    <a:gd name="T18" fmla="*/ 341 h 3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77" h="341">
                      <a:moveTo>
                        <a:pt x="113" y="340"/>
                      </a:moveTo>
                      <a:lnTo>
                        <a:pt x="0" y="0"/>
                      </a:lnTo>
                      <a:lnTo>
                        <a:pt x="1276" y="0"/>
                      </a:lnTo>
                      <a:lnTo>
                        <a:pt x="1160" y="340"/>
                      </a:lnTo>
                      <a:lnTo>
                        <a:pt x="113" y="340"/>
                      </a:lnTo>
                    </a:path>
                  </a:pathLst>
                </a:custGeom>
                <a:solidFill>
                  <a:srgbClr val="D49FFF"/>
                </a:solid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47" name="Oval 22"/>
                <p:cNvSpPr>
                  <a:spLocks noChangeArrowheads="1"/>
                </p:cNvSpPr>
                <p:nvPr/>
              </p:nvSpPr>
              <p:spPr bwMode="auto">
                <a:xfrm>
                  <a:off x="1598" y="2666"/>
                  <a:ext cx="1052" cy="208"/>
                </a:xfrm>
                <a:prstGeom prst="ellipse">
                  <a:avLst/>
                </a:prstGeom>
                <a:solidFill>
                  <a:srgbClr val="D49FFF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8" name="Oval 23"/>
                <p:cNvSpPr>
                  <a:spLocks noChangeArrowheads="1"/>
                </p:cNvSpPr>
                <p:nvPr/>
              </p:nvSpPr>
              <p:spPr bwMode="auto">
                <a:xfrm>
                  <a:off x="1469" y="2320"/>
                  <a:ext cx="1310" cy="208"/>
                </a:xfrm>
                <a:prstGeom prst="ellipse">
                  <a:avLst/>
                </a:prstGeom>
                <a:solidFill>
                  <a:srgbClr val="D49FFF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24"/>
              <p:cNvGrpSpPr>
                <a:grpSpLocks/>
              </p:cNvGrpSpPr>
              <p:nvPr/>
            </p:nvGrpSpPr>
            <p:grpSpPr bwMode="auto">
              <a:xfrm>
                <a:off x="994" y="2649"/>
                <a:ext cx="1016" cy="303"/>
                <a:chOff x="1320" y="1980"/>
                <a:chExt cx="1608" cy="554"/>
              </a:xfrm>
            </p:grpSpPr>
            <p:sp>
              <p:nvSpPr>
                <p:cNvPr id="17443" name="Freeform 25"/>
                <p:cNvSpPr>
                  <a:spLocks/>
                </p:cNvSpPr>
                <p:nvPr/>
              </p:nvSpPr>
              <p:spPr bwMode="auto">
                <a:xfrm>
                  <a:off x="1340" y="2084"/>
                  <a:ext cx="1569" cy="341"/>
                </a:xfrm>
                <a:custGeom>
                  <a:avLst/>
                  <a:gdLst>
                    <a:gd name="T0" fmla="*/ 139 w 1569"/>
                    <a:gd name="T1" fmla="*/ 340 h 341"/>
                    <a:gd name="T2" fmla="*/ 0 w 1569"/>
                    <a:gd name="T3" fmla="*/ 0 h 341"/>
                    <a:gd name="T4" fmla="*/ 1568 w 1569"/>
                    <a:gd name="T5" fmla="*/ 0 h 341"/>
                    <a:gd name="T6" fmla="*/ 1425 w 1569"/>
                    <a:gd name="T7" fmla="*/ 340 h 341"/>
                    <a:gd name="T8" fmla="*/ 139 w 1569"/>
                    <a:gd name="T9" fmla="*/ 340 h 3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69"/>
                    <a:gd name="T16" fmla="*/ 0 h 341"/>
                    <a:gd name="T17" fmla="*/ 1569 w 1569"/>
                    <a:gd name="T18" fmla="*/ 341 h 3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69" h="341">
                      <a:moveTo>
                        <a:pt x="139" y="340"/>
                      </a:moveTo>
                      <a:lnTo>
                        <a:pt x="0" y="0"/>
                      </a:lnTo>
                      <a:lnTo>
                        <a:pt x="1568" y="0"/>
                      </a:lnTo>
                      <a:lnTo>
                        <a:pt x="1425" y="340"/>
                      </a:lnTo>
                      <a:lnTo>
                        <a:pt x="139" y="340"/>
                      </a:lnTo>
                    </a:path>
                  </a:pathLst>
                </a:custGeom>
                <a:solidFill>
                  <a:srgbClr val="B760F9"/>
                </a:solid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44" name="Oval 26"/>
                <p:cNvSpPr>
                  <a:spLocks noChangeArrowheads="1"/>
                </p:cNvSpPr>
                <p:nvPr/>
              </p:nvSpPr>
              <p:spPr bwMode="auto">
                <a:xfrm>
                  <a:off x="1477" y="2326"/>
                  <a:ext cx="1294" cy="208"/>
                </a:xfrm>
                <a:prstGeom prst="ellipse">
                  <a:avLst/>
                </a:prstGeom>
                <a:solidFill>
                  <a:srgbClr val="B760F9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5" name="Oval 27"/>
                <p:cNvSpPr>
                  <a:spLocks noChangeArrowheads="1"/>
                </p:cNvSpPr>
                <p:nvPr/>
              </p:nvSpPr>
              <p:spPr bwMode="auto">
                <a:xfrm>
                  <a:off x="1320" y="1980"/>
                  <a:ext cx="1608" cy="208"/>
                </a:xfrm>
                <a:prstGeom prst="ellipse">
                  <a:avLst/>
                </a:prstGeom>
                <a:solidFill>
                  <a:srgbClr val="B760F9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8"/>
              <p:cNvGrpSpPr>
                <a:grpSpLocks/>
              </p:cNvGrpSpPr>
              <p:nvPr/>
            </p:nvGrpSpPr>
            <p:grpSpPr bwMode="auto">
              <a:xfrm>
                <a:off x="893" y="2463"/>
                <a:ext cx="1218" cy="303"/>
                <a:chOff x="1159" y="1640"/>
                <a:chExt cx="1930" cy="554"/>
              </a:xfrm>
            </p:grpSpPr>
            <p:sp>
              <p:nvSpPr>
                <p:cNvPr id="17440" name="Freeform 29"/>
                <p:cNvSpPr>
                  <a:spLocks/>
                </p:cNvSpPr>
                <p:nvPr/>
              </p:nvSpPr>
              <p:spPr bwMode="auto">
                <a:xfrm>
                  <a:off x="1185" y="1744"/>
                  <a:ext cx="1879" cy="341"/>
                </a:xfrm>
                <a:custGeom>
                  <a:avLst/>
                  <a:gdLst>
                    <a:gd name="T0" fmla="*/ 167 w 1879"/>
                    <a:gd name="T1" fmla="*/ 340 h 341"/>
                    <a:gd name="T2" fmla="*/ 0 w 1879"/>
                    <a:gd name="T3" fmla="*/ 0 h 341"/>
                    <a:gd name="T4" fmla="*/ 1878 w 1879"/>
                    <a:gd name="T5" fmla="*/ 0 h 341"/>
                    <a:gd name="T6" fmla="*/ 1707 w 1879"/>
                    <a:gd name="T7" fmla="*/ 340 h 341"/>
                    <a:gd name="T8" fmla="*/ 167 w 1879"/>
                    <a:gd name="T9" fmla="*/ 340 h 3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79"/>
                    <a:gd name="T16" fmla="*/ 0 h 341"/>
                    <a:gd name="T17" fmla="*/ 1879 w 1879"/>
                    <a:gd name="T18" fmla="*/ 341 h 3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79" h="341">
                      <a:moveTo>
                        <a:pt x="167" y="340"/>
                      </a:moveTo>
                      <a:lnTo>
                        <a:pt x="0" y="0"/>
                      </a:lnTo>
                      <a:lnTo>
                        <a:pt x="1878" y="0"/>
                      </a:lnTo>
                      <a:lnTo>
                        <a:pt x="1707" y="340"/>
                      </a:lnTo>
                      <a:lnTo>
                        <a:pt x="167" y="340"/>
                      </a:lnTo>
                    </a:path>
                  </a:pathLst>
                </a:custGeom>
                <a:solidFill>
                  <a:srgbClr val="618FFD"/>
                </a:solid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41" name="Oval 30"/>
                <p:cNvSpPr>
                  <a:spLocks noChangeArrowheads="1"/>
                </p:cNvSpPr>
                <p:nvPr/>
              </p:nvSpPr>
              <p:spPr bwMode="auto">
                <a:xfrm>
                  <a:off x="1348" y="1986"/>
                  <a:ext cx="1552" cy="208"/>
                </a:xfrm>
                <a:prstGeom prst="ellipse">
                  <a:avLst/>
                </a:prstGeom>
                <a:solidFill>
                  <a:srgbClr val="618FFD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42" name="Oval 31"/>
                <p:cNvSpPr>
                  <a:spLocks noChangeArrowheads="1"/>
                </p:cNvSpPr>
                <p:nvPr/>
              </p:nvSpPr>
              <p:spPr bwMode="auto">
                <a:xfrm>
                  <a:off x="1159" y="1640"/>
                  <a:ext cx="1930" cy="208"/>
                </a:xfrm>
                <a:prstGeom prst="ellipse">
                  <a:avLst/>
                </a:prstGeom>
                <a:solidFill>
                  <a:srgbClr val="618FFD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32"/>
              <p:cNvGrpSpPr>
                <a:grpSpLocks/>
              </p:cNvGrpSpPr>
              <p:nvPr/>
            </p:nvGrpSpPr>
            <p:grpSpPr bwMode="auto">
              <a:xfrm>
                <a:off x="768" y="2271"/>
                <a:ext cx="1468" cy="303"/>
                <a:chOff x="962" y="1290"/>
                <a:chExt cx="2324" cy="554"/>
              </a:xfrm>
            </p:grpSpPr>
            <p:sp>
              <p:nvSpPr>
                <p:cNvPr id="17437" name="Freeform 33"/>
                <p:cNvSpPr>
                  <a:spLocks/>
                </p:cNvSpPr>
                <p:nvPr/>
              </p:nvSpPr>
              <p:spPr bwMode="auto">
                <a:xfrm>
                  <a:off x="993" y="1394"/>
                  <a:ext cx="2263" cy="341"/>
                </a:xfrm>
                <a:custGeom>
                  <a:avLst/>
                  <a:gdLst>
                    <a:gd name="T0" fmla="*/ 201 w 2263"/>
                    <a:gd name="T1" fmla="*/ 340 h 341"/>
                    <a:gd name="T2" fmla="*/ 0 w 2263"/>
                    <a:gd name="T3" fmla="*/ 0 h 341"/>
                    <a:gd name="T4" fmla="*/ 2262 w 2263"/>
                    <a:gd name="T5" fmla="*/ 0 h 341"/>
                    <a:gd name="T6" fmla="*/ 2056 w 2263"/>
                    <a:gd name="T7" fmla="*/ 340 h 341"/>
                    <a:gd name="T8" fmla="*/ 201 w 2263"/>
                    <a:gd name="T9" fmla="*/ 340 h 3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63"/>
                    <a:gd name="T16" fmla="*/ 0 h 341"/>
                    <a:gd name="T17" fmla="*/ 2263 w 2263"/>
                    <a:gd name="T18" fmla="*/ 341 h 3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63" h="341">
                      <a:moveTo>
                        <a:pt x="201" y="340"/>
                      </a:moveTo>
                      <a:lnTo>
                        <a:pt x="0" y="0"/>
                      </a:lnTo>
                      <a:lnTo>
                        <a:pt x="2262" y="0"/>
                      </a:lnTo>
                      <a:lnTo>
                        <a:pt x="2056" y="340"/>
                      </a:lnTo>
                      <a:lnTo>
                        <a:pt x="201" y="340"/>
                      </a:lnTo>
                    </a:path>
                  </a:pathLst>
                </a:custGeom>
                <a:solidFill>
                  <a:srgbClr val="70849C"/>
                </a:solid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38" name="Oval 34"/>
                <p:cNvSpPr>
                  <a:spLocks noChangeArrowheads="1"/>
                </p:cNvSpPr>
                <p:nvPr/>
              </p:nvSpPr>
              <p:spPr bwMode="auto">
                <a:xfrm>
                  <a:off x="1189" y="1636"/>
                  <a:ext cx="1870" cy="208"/>
                </a:xfrm>
                <a:prstGeom prst="ellipse">
                  <a:avLst/>
                </a:prstGeom>
                <a:solidFill>
                  <a:srgbClr val="70849C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9" name="Oval 35"/>
                <p:cNvSpPr>
                  <a:spLocks noChangeArrowheads="1"/>
                </p:cNvSpPr>
                <p:nvPr/>
              </p:nvSpPr>
              <p:spPr bwMode="auto">
                <a:xfrm>
                  <a:off x="962" y="1290"/>
                  <a:ext cx="2324" cy="208"/>
                </a:xfrm>
                <a:prstGeom prst="ellipse">
                  <a:avLst/>
                </a:prstGeom>
                <a:solidFill>
                  <a:srgbClr val="70849C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36"/>
              <p:cNvGrpSpPr>
                <a:grpSpLocks/>
              </p:cNvGrpSpPr>
              <p:nvPr/>
            </p:nvGrpSpPr>
            <p:grpSpPr bwMode="auto">
              <a:xfrm>
                <a:off x="623" y="2077"/>
                <a:ext cx="1758" cy="306"/>
                <a:chOff x="732" y="936"/>
                <a:chExt cx="2784" cy="558"/>
              </a:xfrm>
            </p:grpSpPr>
            <p:sp>
              <p:nvSpPr>
                <p:cNvPr id="17434" name="Oval 37"/>
                <p:cNvSpPr>
                  <a:spLocks noChangeArrowheads="1"/>
                </p:cNvSpPr>
                <p:nvPr/>
              </p:nvSpPr>
              <p:spPr bwMode="auto">
                <a:xfrm>
                  <a:off x="732" y="936"/>
                  <a:ext cx="2784" cy="216"/>
                </a:xfrm>
                <a:prstGeom prst="ellipse">
                  <a:avLst/>
                </a:prstGeom>
                <a:solidFill>
                  <a:srgbClr val="3AA66B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5" name="Freeform 38"/>
                <p:cNvSpPr>
                  <a:spLocks/>
                </p:cNvSpPr>
                <p:nvPr/>
              </p:nvSpPr>
              <p:spPr bwMode="auto">
                <a:xfrm>
                  <a:off x="774" y="1080"/>
                  <a:ext cx="2701" cy="305"/>
                </a:xfrm>
                <a:custGeom>
                  <a:avLst/>
                  <a:gdLst>
                    <a:gd name="T0" fmla="*/ 240 w 2701"/>
                    <a:gd name="T1" fmla="*/ 304 h 305"/>
                    <a:gd name="T2" fmla="*/ 0 w 2701"/>
                    <a:gd name="T3" fmla="*/ 0 h 305"/>
                    <a:gd name="T4" fmla="*/ 2700 w 2701"/>
                    <a:gd name="T5" fmla="*/ 0 h 305"/>
                    <a:gd name="T6" fmla="*/ 2454 w 2701"/>
                    <a:gd name="T7" fmla="*/ 304 h 305"/>
                    <a:gd name="T8" fmla="*/ 240 w 2701"/>
                    <a:gd name="T9" fmla="*/ 304 h 3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01"/>
                    <a:gd name="T16" fmla="*/ 0 h 305"/>
                    <a:gd name="T17" fmla="*/ 2701 w 2701"/>
                    <a:gd name="T18" fmla="*/ 305 h 3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01" h="305">
                      <a:moveTo>
                        <a:pt x="240" y="304"/>
                      </a:moveTo>
                      <a:lnTo>
                        <a:pt x="0" y="0"/>
                      </a:lnTo>
                      <a:lnTo>
                        <a:pt x="2700" y="0"/>
                      </a:lnTo>
                      <a:lnTo>
                        <a:pt x="2454" y="304"/>
                      </a:lnTo>
                      <a:lnTo>
                        <a:pt x="240" y="304"/>
                      </a:lnTo>
                    </a:path>
                  </a:pathLst>
                </a:custGeom>
                <a:solidFill>
                  <a:srgbClr val="3AA66B"/>
                </a:solid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36" name="Oval 39"/>
                <p:cNvSpPr>
                  <a:spLocks noChangeArrowheads="1"/>
                </p:cNvSpPr>
                <p:nvPr/>
              </p:nvSpPr>
              <p:spPr bwMode="auto">
                <a:xfrm>
                  <a:off x="1007" y="1286"/>
                  <a:ext cx="2234" cy="208"/>
                </a:xfrm>
                <a:prstGeom prst="ellipse">
                  <a:avLst/>
                </a:prstGeom>
                <a:solidFill>
                  <a:srgbClr val="3AA66B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422" name="Oval 40"/>
              <p:cNvSpPr>
                <a:spLocks noChangeArrowheads="1"/>
              </p:cNvSpPr>
              <p:nvPr/>
            </p:nvSpPr>
            <p:spPr bwMode="auto">
              <a:xfrm>
                <a:off x="626" y="2085"/>
                <a:ext cx="1752" cy="115"/>
              </a:xfrm>
              <a:prstGeom prst="ellipse">
                <a:avLst/>
              </a:prstGeom>
              <a:noFill/>
              <a:ln w="12700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3" name="Freeform 41"/>
              <p:cNvSpPr>
                <a:spLocks/>
              </p:cNvSpPr>
              <p:nvPr/>
            </p:nvSpPr>
            <p:spPr bwMode="auto">
              <a:xfrm>
                <a:off x="1006" y="1566"/>
                <a:ext cx="994" cy="561"/>
              </a:xfrm>
              <a:custGeom>
                <a:avLst/>
                <a:gdLst>
                  <a:gd name="T0" fmla="*/ 0 w 3297"/>
                  <a:gd name="T1" fmla="*/ 0 h 2527"/>
                  <a:gd name="T2" fmla="*/ 1 w 3297"/>
                  <a:gd name="T3" fmla="*/ 0 h 2527"/>
                  <a:gd name="T4" fmla="*/ 1 w 3297"/>
                  <a:gd name="T5" fmla="*/ 0 h 2527"/>
                  <a:gd name="T6" fmla="*/ 1 w 3297"/>
                  <a:gd name="T7" fmla="*/ 0 h 2527"/>
                  <a:gd name="T8" fmla="*/ 1 w 3297"/>
                  <a:gd name="T9" fmla="*/ 0 h 2527"/>
                  <a:gd name="T10" fmla="*/ 1 w 3297"/>
                  <a:gd name="T11" fmla="*/ 0 h 2527"/>
                  <a:gd name="T12" fmla="*/ 1 w 3297"/>
                  <a:gd name="T13" fmla="*/ 0 h 2527"/>
                  <a:gd name="T14" fmla="*/ 1 w 3297"/>
                  <a:gd name="T15" fmla="*/ 0 h 2527"/>
                  <a:gd name="T16" fmla="*/ 1 w 3297"/>
                  <a:gd name="T17" fmla="*/ 0 h 2527"/>
                  <a:gd name="T18" fmla="*/ 2 w 3297"/>
                  <a:gd name="T19" fmla="*/ 0 h 2527"/>
                  <a:gd name="T20" fmla="*/ 2 w 3297"/>
                  <a:gd name="T21" fmla="*/ 0 h 2527"/>
                  <a:gd name="T22" fmla="*/ 2 w 3297"/>
                  <a:gd name="T23" fmla="*/ 0 h 2527"/>
                  <a:gd name="T24" fmla="*/ 2 w 3297"/>
                  <a:gd name="T25" fmla="*/ 0 h 2527"/>
                  <a:gd name="T26" fmla="*/ 2 w 3297"/>
                  <a:gd name="T27" fmla="*/ 0 h 2527"/>
                  <a:gd name="T28" fmla="*/ 2 w 3297"/>
                  <a:gd name="T29" fmla="*/ 0 h 2527"/>
                  <a:gd name="T30" fmla="*/ 2 w 3297"/>
                  <a:gd name="T31" fmla="*/ 0 h 2527"/>
                  <a:gd name="T32" fmla="*/ 2 w 3297"/>
                  <a:gd name="T33" fmla="*/ 0 h 2527"/>
                  <a:gd name="T34" fmla="*/ 2 w 3297"/>
                  <a:gd name="T35" fmla="*/ 0 h 2527"/>
                  <a:gd name="T36" fmla="*/ 2 w 3297"/>
                  <a:gd name="T37" fmla="*/ 0 h 2527"/>
                  <a:gd name="T38" fmla="*/ 2 w 3297"/>
                  <a:gd name="T39" fmla="*/ 0 h 2527"/>
                  <a:gd name="T40" fmla="*/ 2 w 3297"/>
                  <a:gd name="T41" fmla="*/ 0 h 2527"/>
                  <a:gd name="T42" fmla="*/ 2 w 3297"/>
                  <a:gd name="T43" fmla="*/ 0 h 2527"/>
                  <a:gd name="T44" fmla="*/ 1 w 3297"/>
                  <a:gd name="T45" fmla="*/ 0 h 2527"/>
                  <a:gd name="T46" fmla="*/ 1 w 3297"/>
                  <a:gd name="T47" fmla="*/ 0 h 2527"/>
                  <a:gd name="T48" fmla="*/ 1 w 3297"/>
                  <a:gd name="T49" fmla="*/ 0 h 2527"/>
                  <a:gd name="T50" fmla="*/ 1 w 3297"/>
                  <a:gd name="T51" fmla="*/ 0 h 2527"/>
                  <a:gd name="T52" fmla="*/ 1 w 3297"/>
                  <a:gd name="T53" fmla="*/ 0 h 2527"/>
                  <a:gd name="T54" fmla="*/ 1 w 3297"/>
                  <a:gd name="T55" fmla="*/ 0 h 2527"/>
                  <a:gd name="T56" fmla="*/ 1 w 3297"/>
                  <a:gd name="T57" fmla="*/ 0 h 2527"/>
                  <a:gd name="T58" fmla="*/ 1 w 3297"/>
                  <a:gd name="T59" fmla="*/ 0 h 2527"/>
                  <a:gd name="T60" fmla="*/ 0 w 3297"/>
                  <a:gd name="T61" fmla="*/ 0 h 2527"/>
                  <a:gd name="T62" fmla="*/ 0 w 3297"/>
                  <a:gd name="T63" fmla="*/ 0 h 2527"/>
                  <a:gd name="T64" fmla="*/ 0 w 3297"/>
                  <a:gd name="T65" fmla="*/ 0 h 25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97"/>
                  <a:gd name="T100" fmla="*/ 0 h 2527"/>
                  <a:gd name="T101" fmla="*/ 3297 w 3297"/>
                  <a:gd name="T102" fmla="*/ 2527 h 25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97" h="2527">
                    <a:moveTo>
                      <a:pt x="0" y="0"/>
                    </a:moveTo>
                    <a:lnTo>
                      <a:pt x="421" y="0"/>
                    </a:lnTo>
                    <a:lnTo>
                      <a:pt x="514" y="126"/>
                    </a:lnTo>
                    <a:lnTo>
                      <a:pt x="604" y="247"/>
                    </a:lnTo>
                    <a:lnTo>
                      <a:pt x="702" y="377"/>
                    </a:lnTo>
                    <a:lnTo>
                      <a:pt x="817" y="525"/>
                    </a:lnTo>
                    <a:lnTo>
                      <a:pt x="923" y="667"/>
                    </a:lnTo>
                    <a:lnTo>
                      <a:pt x="1021" y="794"/>
                    </a:lnTo>
                    <a:lnTo>
                      <a:pt x="1105" y="911"/>
                    </a:lnTo>
                    <a:lnTo>
                      <a:pt x="1182" y="1021"/>
                    </a:lnTo>
                    <a:lnTo>
                      <a:pt x="1270" y="1154"/>
                    </a:lnTo>
                    <a:lnTo>
                      <a:pt x="1341" y="1269"/>
                    </a:lnTo>
                    <a:lnTo>
                      <a:pt x="1415" y="1395"/>
                    </a:lnTo>
                    <a:lnTo>
                      <a:pt x="1491" y="1537"/>
                    </a:lnTo>
                    <a:lnTo>
                      <a:pt x="1552" y="1665"/>
                    </a:lnTo>
                    <a:lnTo>
                      <a:pt x="1608" y="1803"/>
                    </a:lnTo>
                    <a:lnTo>
                      <a:pt x="1655" y="1679"/>
                    </a:lnTo>
                    <a:lnTo>
                      <a:pt x="1708" y="1533"/>
                    </a:lnTo>
                    <a:lnTo>
                      <a:pt x="1770" y="1377"/>
                    </a:lnTo>
                    <a:lnTo>
                      <a:pt x="1838" y="1219"/>
                    </a:lnTo>
                    <a:lnTo>
                      <a:pt x="1911" y="1066"/>
                    </a:lnTo>
                    <a:lnTo>
                      <a:pt x="1995" y="916"/>
                    </a:lnTo>
                    <a:lnTo>
                      <a:pt x="2097" y="753"/>
                    </a:lnTo>
                    <a:lnTo>
                      <a:pt x="2243" y="561"/>
                    </a:lnTo>
                    <a:lnTo>
                      <a:pt x="2358" y="418"/>
                    </a:lnTo>
                    <a:lnTo>
                      <a:pt x="2483" y="285"/>
                    </a:lnTo>
                    <a:lnTo>
                      <a:pt x="2613" y="170"/>
                    </a:lnTo>
                    <a:lnTo>
                      <a:pt x="2834" y="0"/>
                    </a:lnTo>
                    <a:lnTo>
                      <a:pt x="3297" y="0"/>
                    </a:lnTo>
                    <a:lnTo>
                      <a:pt x="3134" y="133"/>
                    </a:lnTo>
                    <a:lnTo>
                      <a:pt x="2967" y="296"/>
                    </a:lnTo>
                    <a:lnTo>
                      <a:pt x="2824" y="443"/>
                    </a:lnTo>
                    <a:lnTo>
                      <a:pt x="2687" y="592"/>
                    </a:lnTo>
                    <a:lnTo>
                      <a:pt x="2540" y="771"/>
                    </a:lnTo>
                    <a:lnTo>
                      <a:pt x="2410" y="946"/>
                    </a:lnTo>
                    <a:lnTo>
                      <a:pt x="2321" y="1075"/>
                    </a:lnTo>
                    <a:lnTo>
                      <a:pt x="2227" y="1244"/>
                    </a:lnTo>
                    <a:lnTo>
                      <a:pt x="2144" y="1393"/>
                    </a:lnTo>
                    <a:lnTo>
                      <a:pt x="2085" y="1517"/>
                    </a:lnTo>
                    <a:lnTo>
                      <a:pt x="2016" y="1676"/>
                    </a:lnTo>
                    <a:lnTo>
                      <a:pt x="1966" y="1801"/>
                    </a:lnTo>
                    <a:lnTo>
                      <a:pt x="1933" y="1888"/>
                    </a:lnTo>
                    <a:lnTo>
                      <a:pt x="1897" y="2002"/>
                    </a:lnTo>
                    <a:lnTo>
                      <a:pt x="1870" y="2098"/>
                    </a:lnTo>
                    <a:lnTo>
                      <a:pt x="2103" y="2098"/>
                    </a:lnTo>
                    <a:lnTo>
                      <a:pt x="1672" y="2527"/>
                    </a:lnTo>
                    <a:lnTo>
                      <a:pt x="1205" y="2098"/>
                    </a:lnTo>
                    <a:lnTo>
                      <a:pt x="1437" y="2098"/>
                    </a:lnTo>
                    <a:lnTo>
                      <a:pt x="1419" y="2023"/>
                    </a:lnTo>
                    <a:lnTo>
                      <a:pt x="1385" y="1935"/>
                    </a:lnTo>
                    <a:lnTo>
                      <a:pt x="1337" y="1842"/>
                    </a:lnTo>
                    <a:lnTo>
                      <a:pt x="1275" y="1729"/>
                    </a:lnTo>
                    <a:lnTo>
                      <a:pt x="1204" y="1613"/>
                    </a:lnTo>
                    <a:lnTo>
                      <a:pt x="1141" y="1515"/>
                    </a:lnTo>
                    <a:lnTo>
                      <a:pt x="1076" y="1413"/>
                    </a:lnTo>
                    <a:lnTo>
                      <a:pt x="1002" y="1303"/>
                    </a:lnTo>
                    <a:lnTo>
                      <a:pt x="939" y="1211"/>
                    </a:lnTo>
                    <a:lnTo>
                      <a:pt x="867" y="1100"/>
                    </a:lnTo>
                    <a:lnTo>
                      <a:pt x="728" y="909"/>
                    </a:lnTo>
                    <a:lnTo>
                      <a:pt x="620" y="765"/>
                    </a:lnTo>
                    <a:lnTo>
                      <a:pt x="532" y="649"/>
                    </a:lnTo>
                    <a:lnTo>
                      <a:pt x="454" y="551"/>
                    </a:lnTo>
                    <a:lnTo>
                      <a:pt x="337" y="406"/>
                    </a:lnTo>
                    <a:lnTo>
                      <a:pt x="229" y="272"/>
                    </a:lnTo>
                    <a:lnTo>
                      <a:pt x="117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4" name="Freeform 42"/>
              <p:cNvSpPr>
                <a:spLocks/>
              </p:cNvSpPr>
              <p:nvPr/>
            </p:nvSpPr>
            <p:spPr bwMode="auto">
              <a:xfrm>
                <a:off x="1524" y="2032"/>
                <a:ext cx="118" cy="10"/>
              </a:xfrm>
              <a:custGeom>
                <a:avLst/>
                <a:gdLst>
                  <a:gd name="T0" fmla="*/ 0 w 390"/>
                  <a:gd name="T1" fmla="*/ 0 h 42"/>
                  <a:gd name="T2" fmla="*/ 0 w 390"/>
                  <a:gd name="T3" fmla="*/ 0 h 42"/>
                  <a:gd name="T4" fmla="*/ 0 w 390"/>
                  <a:gd name="T5" fmla="*/ 0 h 42"/>
                  <a:gd name="T6" fmla="*/ 0 w 390"/>
                  <a:gd name="T7" fmla="*/ 0 h 42"/>
                  <a:gd name="T8" fmla="*/ 0 w 390"/>
                  <a:gd name="T9" fmla="*/ 0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0"/>
                  <a:gd name="T16" fmla="*/ 0 h 42"/>
                  <a:gd name="T17" fmla="*/ 390 w 390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0" h="42">
                    <a:moveTo>
                      <a:pt x="0" y="42"/>
                    </a:moveTo>
                    <a:lnTo>
                      <a:pt x="152" y="0"/>
                    </a:lnTo>
                    <a:lnTo>
                      <a:pt x="390" y="0"/>
                    </a:lnTo>
                    <a:lnTo>
                      <a:pt x="228" y="42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5" name="Freeform 43"/>
              <p:cNvSpPr>
                <a:spLocks/>
              </p:cNvSpPr>
              <p:nvPr/>
            </p:nvSpPr>
            <p:spPr bwMode="auto">
              <a:xfrm>
                <a:off x="1463" y="2032"/>
                <a:ext cx="178" cy="105"/>
              </a:xfrm>
              <a:custGeom>
                <a:avLst/>
                <a:gdLst>
                  <a:gd name="T0" fmla="*/ 0 w 586"/>
                  <a:gd name="T1" fmla="*/ 0 h 469"/>
                  <a:gd name="T2" fmla="*/ 0 w 586"/>
                  <a:gd name="T3" fmla="*/ 0 h 469"/>
                  <a:gd name="T4" fmla="*/ 1 w 586"/>
                  <a:gd name="T5" fmla="*/ 0 h 469"/>
                  <a:gd name="T6" fmla="*/ 0 w 586"/>
                  <a:gd name="T7" fmla="*/ 0 h 469"/>
                  <a:gd name="T8" fmla="*/ 0 w 586"/>
                  <a:gd name="T9" fmla="*/ 0 h 4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6"/>
                  <a:gd name="T16" fmla="*/ 0 h 469"/>
                  <a:gd name="T17" fmla="*/ 586 w 586"/>
                  <a:gd name="T18" fmla="*/ 469 h 4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6" h="469">
                    <a:moveTo>
                      <a:pt x="0" y="469"/>
                    </a:moveTo>
                    <a:lnTo>
                      <a:pt x="154" y="427"/>
                    </a:lnTo>
                    <a:lnTo>
                      <a:pt x="586" y="0"/>
                    </a:lnTo>
                    <a:lnTo>
                      <a:pt x="428" y="42"/>
                    </a:lnTo>
                    <a:lnTo>
                      <a:pt x="0" y="469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6" name="Freeform 44"/>
              <p:cNvSpPr>
                <a:spLocks/>
              </p:cNvSpPr>
              <p:nvPr/>
            </p:nvSpPr>
            <p:spPr bwMode="auto">
              <a:xfrm>
                <a:off x="1324" y="2032"/>
                <a:ext cx="86" cy="10"/>
              </a:xfrm>
              <a:custGeom>
                <a:avLst/>
                <a:gdLst>
                  <a:gd name="T0" fmla="*/ 0 w 289"/>
                  <a:gd name="T1" fmla="*/ 0 h 42"/>
                  <a:gd name="T2" fmla="*/ 0 w 289"/>
                  <a:gd name="T3" fmla="*/ 0 h 42"/>
                  <a:gd name="T4" fmla="*/ 0 w 289"/>
                  <a:gd name="T5" fmla="*/ 0 h 42"/>
                  <a:gd name="T6" fmla="*/ 0 w 289"/>
                  <a:gd name="T7" fmla="*/ 0 h 42"/>
                  <a:gd name="T8" fmla="*/ 0 w 289"/>
                  <a:gd name="T9" fmla="*/ 0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9"/>
                  <a:gd name="T16" fmla="*/ 0 h 42"/>
                  <a:gd name="T17" fmla="*/ 289 w 289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9" h="42">
                    <a:moveTo>
                      <a:pt x="0" y="42"/>
                    </a:moveTo>
                    <a:lnTo>
                      <a:pt x="241" y="42"/>
                    </a:lnTo>
                    <a:lnTo>
                      <a:pt x="289" y="0"/>
                    </a:lnTo>
                    <a:lnTo>
                      <a:pt x="148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7" name="Freeform 45"/>
              <p:cNvSpPr>
                <a:spLocks/>
              </p:cNvSpPr>
              <p:nvPr/>
            </p:nvSpPr>
            <p:spPr bwMode="auto">
              <a:xfrm>
                <a:off x="1816" y="1566"/>
                <a:ext cx="183" cy="10"/>
              </a:xfrm>
              <a:custGeom>
                <a:avLst/>
                <a:gdLst>
                  <a:gd name="T0" fmla="*/ 0 w 608"/>
                  <a:gd name="T1" fmla="*/ 0 h 42"/>
                  <a:gd name="T2" fmla="*/ 0 w 608"/>
                  <a:gd name="T3" fmla="*/ 0 h 42"/>
                  <a:gd name="T4" fmla="*/ 1 w 608"/>
                  <a:gd name="T5" fmla="*/ 0 h 42"/>
                  <a:gd name="T6" fmla="*/ 0 w 608"/>
                  <a:gd name="T7" fmla="*/ 0 h 42"/>
                  <a:gd name="T8" fmla="*/ 0 w 608"/>
                  <a:gd name="T9" fmla="*/ 0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8"/>
                  <a:gd name="T16" fmla="*/ 0 h 42"/>
                  <a:gd name="T17" fmla="*/ 608 w 608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8" h="42">
                    <a:moveTo>
                      <a:pt x="0" y="42"/>
                    </a:moveTo>
                    <a:lnTo>
                      <a:pt x="151" y="0"/>
                    </a:lnTo>
                    <a:lnTo>
                      <a:pt x="608" y="0"/>
                    </a:lnTo>
                    <a:lnTo>
                      <a:pt x="456" y="42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8" name="Freeform 46"/>
              <p:cNvSpPr>
                <a:spLocks/>
              </p:cNvSpPr>
              <p:nvPr/>
            </p:nvSpPr>
            <p:spPr bwMode="auto">
              <a:xfrm>
                <a:off x="958" y="1566"/>
                <a:ext cx="174" cy="11"/>
              </a:xfrm>
              <a:custGeom>
                <a:avLst/>
                <a:gdLst>
                  <a:gd name="T0" fmla="*/ 0 w 571"/>
                  <a:gd name="T1" fmla="*/ 0 h 45"/>
                  <a:gd name="T2" fmla="*/ 0 w 571"/>
                  <a:gd name="T3" fmla="*/ 0 h 45"/>
                  <a:gd name="T4" fmla="*/ 1 w 571"/>
                  <a:gd name="T5" fmla="*/ 0 h 45"/>
                  <a:gd name="T6" fmla="*/ 0 w 571"/>
                  <a:gd name="T7" fmla="*/ 0 h 45"/>
                  <a:gd name="T8" fmla="*/ 0 w 571"/>
                  <a:gd name="T9" fmla="*/ 0 h 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1"/>
                  <a:gd name="T16" fmla="*/ 0 h 45"/>
                  <a:gd name="T17" fmla="*/ 571 w 571"/>
                  <a:gd name="T18" fmla="*/ 45 h 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1" h="45">
                    <a:moveTo>
                      <a:pt x="0" y="42"/>
                    </a:moveTo>
                    <a:lnTo>
                      <a:pt x="157" y="0"/>
                    </a:lnTo>
                    <a:lnTo>
                      <a:pt x="571" y="0"/>
                    </a:lnTo>
                    <a:lnTo>
                      <a:pt x="416" y="45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9" name="Freeform 47"/>
              <p:cNvSpPr>
                <a:spLocks/>
              </p:cNvSpPr>
              <p:nvPr/>
            </p:nvSpPr>
            <p:spPr bwMode="auto">
              <a:xfrm>
                <a:off x="955" y="1577"/>
                <a:ext cx="994" cy="561"/>
              </a:xfrm>
              <a:custGeom>
                <a:avLst/>
                <a:gdLst>
                  <a:gd name="T0" fmla="*/ 0 w 3298"/>
                  <a:gd name="T1" fmla="*/ 0 h 2527"/>
                  <a:gd name="T2" fmla="*/ 1 w 3298"/>
                  <a:gd name="T3" fmla="*/ 0 h 2527"/>
                  <a:gd name="T4" fmla="*/ 1 w 3298"/>
                  <a:gd name="T5" fmla="*/ 0 h 2527"/>
                  <a:gd name="T6" fmla="*/ 1 w 3298"/>
                  <a:gd name="T7" fmla="*/ 0 h 2527"/>
                  <a:gd name="T8" fmla="*/ 1 w 3298"/>
                  <a:gd name="T9" fmla="*/ 0 h 2527"/>
                  <a:gd name="T10" fmla="*/ 1 w 3298"/>
                  <a:gd name="T11" fmla="*/ 0 h 2527"/>
                  <a:gd name="T12" fmla="*/ 1 w 3298"/>
                  <a:gd name="T13" fmla="*/ 0 h 2527"/>
                  <a:gd name="T14" fmla="*/ 1 w 3298"/>
                  <a:gd name="T15" fmla="*/ 0 h 2527"/>
                  <a:gd name="T16" fmla="*/ 1 w 3298"/>
                  <a:gd name="T17" fmla="*/ 0 h 2527"/>
                  <a:gd name="T18" fmla="*/ 2 w 3298"/>
                  <a:gd name="T19" fmla="*/ 0 h 2527"/>
                  <a:gd name="T20" fmla="*/ 2 w 3298"/>
                  <a:gd name="T21" fmla="*/ 0 h 2527"/>
                  <a:gd name="T22" fmla="*/ 2 w 3298"/>
                  <a:gd name="T23" fmla="*/ 0 h 2527"/>
                  <a:gd name="T24" fmla="*/ 2 w 3298"/>
                  <a:gd name="T25" fmla="*/ 0 h 2527"/>
                  <a:gd name="T26" fmla="*/ 2 w 3298"/>
                  <a:gd name="T27" fmla="*/ 0 h 2527"/>
                  <a:gd name="T28" fmla="*/ 2 w 3298"/>
                  <a:gd name="T29" fmla="*/ 0 h 2527"/>
                  <a:gd name="T30" fmla="*/ 2 w 3298"/>
                  <a:gd name="T31" fmla="*/ 0 h 2527"/>
                  <a:gd name="T32" fmla="*/ 2 w 3298"/>
                  <a:gd name="T33" fmla="*/ 0 h 2527"/>
                  <a:gd name="T34" fmla="*/ 2 w 3298"/>
                  <a:gd name="T35" fmla="*/ 0 h 2527"/>
                  <a:gd name="T36" fmla="*/ 2 w 3298"/>
                  <a:gd name="T37" fmla="*/ 0 h 2527"/>
                  <a:gd name="T38" fmla="*/ 2 w 3298"/>
                  <a:gd name="T39" fmla="*/ 0 h 2527"/>
                  <a:gd name="T40" fmla="*/ 2 w 3298"/>
                  <a:gd name="T41" fmla="*/ 0 h 2527"/>
                  <a:gd name="T42" fmla="*/ 2 w 3298"/>
                  <a:gd name="T43" fmla="*/ 0 h 2527"/>
                  <a:gd name="T44" fmla="*/ 1 w 3298"/>
                  <a:gd name="T45" fmla="*/ 0 h 2527"/>
                  <a:gd name="T46" fmla="*/ 1 w 3298"/>
                  <a:gd name="T47" fmla="*/ 0 h 2527"/>
                  <a:gd name="T48" fmla="*/ 1 w 3298"/>
                  <a:gd name="T49" fmla="*/ 0 h 2527"/>
                  <a:gd name="T50" fmla="*/ 1 w 3298"/>
                  <a:gd name="T51" fmla="*/ 0 h 2527"/>
                  <a:gd name="T52" fmla="*/ 1 w 3298"/>
                  <a:gd name="T53" fmla="*/ 0 h 2527"/>
                  <a:gd name="T54" fmla="*/ 1 w 3298"/>
                  <a:gd name="T55" fmla="*/ 0 h 2527"/>
                  <a:gd name="T56" fmla="*/ 1 w 3298"/>
                  <a:gd name="T57" fmla="*/ 0 h 2527"/>
                  <a:gd name="T58" fmla="*/ 1 w 3298"/>
                  <a:gd name="T59" fmla="*/ 0 h 2527"/>
                  <a:gd name="T60" fmla="*/ 0 w 3298"/>
                  <a:gd name="T61" fmla="*/ 0 h 2527"/>
                  <a:gd name="T62" fmla="*/ 0 w 3298"/>
                  <a:gd name="T63" fmla="*/ 0 h 2527"/>
                  <a:gd name="T64" fmla="*/ 0 w 3298"/>
                  <a:gd name="T65" fmla="*/ 0 h 25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98"/>
                  <a:gd name="T100" fmla="*/ 0 h 2527"/>
                  <a:gd name="T101" fmla="*/ 3298 w 3298"/>
                  <a:gd name="T102" fmla="*/ 2527 h 25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98" h="2527">
                    <a:moveTo>
                      <a:pt x="0" y="0"/>
                    </a:moveTo>
                    <a:lnTo>
                      <a:pt x="422" y="0"/>
                    </a:lnTo>
                    <a:lnTo>
                      <a:pt x="514" y="126"/>
                    </a:lnTo>
                    <a:lnTo>
                      <a:pt x="604" y="247"/>
                    </a:lnTo>
                    <a:lnTo>
                      <a:pt x="704" y="378"/>
                    </a:lnTo>
                    <a:lnTo>
                      <a:pt x="818" y="525"/>
                    </a:lnTo>
                    <a:lnTo>
                      <a:pt x="924" y="667"/>
                    </a:lnTo>
                    <a:lnTo>
                      <a:pt x="1021" y="794"/>
                    </a:lnTo>
                    <a:lnTo>
                      <a:pt x="1105" y="911"/>
                    </a:lnTo>
                    <a:lnTo>
                      <a:pt x="1183" y="1022"/>
                    </a:lnTo>
                    <a:lnTo>
                      <a:pt x="1272" y="1155"/>
                    </a:lnTo>
                    <a:lnTo>
                      <a:pt x="1343" y="1270"/>
                    </a:lnTo>
                    <a:lnTo>
                      <a:pt x="1416" y="1396"/>
                    </a:lnTo>
                    <a:lnTo>
                      <a:pt x="1491" y="1537"/>
                    </a:lnTo>
                    <a:lnTo>
                      <a:pt x="1553" y="1665"/>
                    </a:lnTo>
                    <a:lnTo>
                      <a:pt x="1610" y="1803"/>
                    </a:lnTo>
                    <a:lnTo>
                      <a:pt x="1657" y="1681"/>
                    </a:lnTo>
                    <a:lnTo>
                      <a:pt x="1708" y="1533"/>
                    </a:lnTo>
                    <a:lnTo>
                      <a:pt x="1772" y="1377"/>
                    </a:lnTo>
                    <a:lnTo>
                      <a:pt x="1839" y="1219"/>
                    </a:lnTo>
                    <a:lnTo>
                      <a:pt x="1913" y="1066"/>
                    </a:lnTo>
                    <a:lnTo>
                      <a:pt x="1997" y="916"/>
                    </a:lnTo>
                    <a:lnTo>
                      <a:pt x="2098" y="753"/>
                    </a:lnTo>
                    <a:lnTo>
                      <a:pt x="2245" y="561"/>
                    </a:lnTo>
                    <a:lnTo>
                      <a:pt x="2359" y="419"/>
                    </a:lnTo>
                    <a:lnTo>
                      <a:pt x="2484" y="285"/>
                    </a:lnTo>
                    <a:lnTo>
                      <a:pt x="2613" y="171"/>
                    </a:lnTo>
                    <a:lnTo>
                      <a:pt x="2836" y="0"/>
                    </a:lnTo>
                    <a:lnTo>
                      <a:pt x="3298" y="0"/>
                    </a:lnTo>
                    <a:lnTo>
                      <a:pt x="3136" y="133"/>
                    </a:lnTo>
                    <a:lnTo>
                      <a:pt x="2969" y="296"/>
                    </a:lnTo>
                    <a:lnTo>
                      <a:pt x="2824" y="444"/>
                    </a:lnTo>
                    <a:lnTo>
                      <a:pt x="2688" y="592"/>
                    </a:lnTo>
                    <a:lnTo>
                      <a:pt x="2541" y="771"/>
                    </a:lnTo>
                    <a:lnTo>
                      <a:pt x="2412" y="946"/>
                    </a:lnTo>
                    <a:lnTo>
                      <a:pt x="2322" y="1075"/>
                    </a:lnTo>
                    <a:lnTo>
                      <a:pt x="2227" y="1244"/>
                    </a:lnTo>
                    <a:lnTo>
                      <a:pt x="2145" y="1393"/>
                    </a:lnTo>
                    <a:lnTo>
                      <a:pt x="2086" y="1518"/>
                    </a:lnTo>
                    <a:lnTo>
                      <a:pt x="2016" y="1676"/>
                    </a:lnTo>
                    <a:lnTo>
                      <a:pt x="1967" y="1802"/>
                    </a:lnTo>
                    <a:lnTo>
                      <a:pt x="1934" y="1888"/>
                    </a:lnTo>
                    <a:lnTo>
                      <a:pt x="1899" y="2002"/>
                    </a:lnTo>
                    <a:lnTo>
                      <a:pt x="1871" y="2098"/>
                    </a:lnTo>
                    <a:lnTo>
                      <a:pt x="2104" y="2098"/>
                    </a:lnTo>
                    <a:lnTo>
                      <a:pt x="1672" y="2527"/>
                    </a:lnTo>
                    <a:lnTo>
                      <a:pt x="1206" y="2098"/>
                    </a:lnTo>
                    <a:lnTo>
                      <a:pt x="1439" y="2098"/>
                    </a:lnTo>
                    <a:lnTo>
                      <a:pt x="1419" y="2024"/>
                    </a:lnTo>
                    <a:lnTo>
                      <a:pt x="1387" y="1935"/>
                    </a:lnTo>
                    <a:lnTo>
                      <a:pt x="1338" y="1843"/>
                    </a:lnTo>
                    <a:lnTo>
                      <a:pt x="1276" y="1730"/>
                    </a:lnTo>
                    <a:lnTo>
                      <a:pt x="1205" y="1614"/>
                    </a:lnTo>
                    <a:lnTo>
                      <a:pt x="1143" y="1515"/>
                    </a:lnTo>
                    <a:lnTo>
                      <a:pt x="1077" y="1414"/>
                    </a:lnTo>
                    <a:lnTo>
                      <a:pt x="1003" y="1303"/>
                    </a:lnTo>
                    <a:lnTo>
                      <a:pt x="940" y="1211"/>
                    </a:lnTo>
                    <a:lnTo>
                      <a:pt x="868" y="1101"/>
                    </a:lnTo>
                    <a:lnTo>
                      <a:pt x="729" y="909"/>
                    </a:lnTo>
                    <a:lnTo>
                      <a:pt x="622" y="765"/>
                    </a:lnTo>
                    <a:lnTo>
                      <a:pt x="533" y="649"/>
                    </a:lnTo>
                    <a:lnTo>
                      <a:pt x="456" y="552"/>
                    </a:lnTo>
                    <a:lnTo>
                      <a:pt x="338" y="407"/>
                    </a:lnTo>
                    <a:lnTo>
                      <a:pt x="229" y="272"/>
                    </a:lnTo>
                    <a:lnTo>
                      <a:pt x="119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0CA4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5424" name="Rectangle 48"/>
              <p:cNvSpPr>
                <a:spLocks noChangeArrowheads="1"/>
              </p:cNvSpPr>
              <p:nvPr/>
            </p:nvSpPr>
            <p:spPr bwMode="auto">
              <a:xfrm>
                <a:off x="623" y="3567"/>
                <a:ext cx="1806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marL="457200" indent="-457200" algn="ctr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None/>
                  <a:defRPr/>
                </a:pPr>
                <a:r>
                  <a:rPr lang="en-US" sz="27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Purchase!</a:t>
                </a:r>
              </a:p>
            </p:txBody>
          </p:sp>
          <p:sp>
            <p:nvSpPr>
              <p:cNvPr id="485425" name="Rectangle 49"/>
              <p:cNvSpPr>
                <a:spLocks noChangeArrowheads="1"/>
              </p:cNvSpPr>
              <p:nvPr/>
            </p:nvSpPr>
            <p:spPr bwMode="auto">
              <a:xfrm>
                <a:off x="2544" y="1430"/>
                <a:ext cx="2524" cy="499"/>
              </a:xfrm>
              <a:prstGeom prst="rect">
                <a:avLst/>
              </a:prstGeom>
              <a:solidFill>
                <a:srgbClr val="BFDB81"/>
              </a:solidFill>
              <a:ln w="12700">
                <a:noFill/>
                <a:miter lim="800000"/>
                <a:headEnd/>
                <a:tailEnd/>
              </a:ln>
              <a:effectLst>
                <a:outerShdw dist="89803" dir="2700000" algn="ctr" rotWithShape="0">
                  <a:schemeClr val="bg2"/>
                </a:outerShdw>
              </a:effectLst>
            </p:spPr>
            <p:txBody>
              <a:bodyPr wrap="none" lIns="90488" tIns="44450" rIns="90488" bIns="44450" anchor="ctr"/>
              <a:lstStyle/>
              <a:p>
                <a:pPr algn="ctr">
                  <a:lnSpc>
                    <a:spcPct val="90000"/>
                  </a:lnSpc>
                  <a:defRPr/>
                </a:pPr>
                <a:endParaRPr lang="en-US" sz="2400" b="1" dirty="0"/>
              </a:p>
              <a:p>
                <a:pPr algn="ctr">
                  <a:lnSpc>
                    <a:spcPct val="90000"/>
                  </a:lnSpc>
                  <a:defRPr/>
                </a:pPr>
                <a:r>
                  <a:rPr lang="en-US" sz="2400" b="1" dirty="0"/>
                  <a:t>Analyze P</a:t>
                </a:r>
                <a:r>
                  <a:rPr lang="en-US" sz="2400" b="1" dirty="0" smtClean="0"/>
                  <a:t>roduct Attributes </a:t>
                </a:r>
              </a:p>
              <a:p>
                <a:pPr algn="ctr">
                  <a:lnSpc>
                    <a:spcPct val="90000"/>
                  </a:lnSpc>
                  <a:defRPr/>
                </a:pPr>
                <a:r>
                  <a:rPr lang="en-US" sz="2400" b="1" dirty="0" smtClean="0"/>
                  <a:t>(Evaluative Criteria)</a:t>
                </a:r>
                <a:r>
                  <a:rPr lang="en-US" sz="2400" b="1" dirty="0"/>
                  <a:t/>
                </a:r>
                <a:br>
                  <a:rPr lang="en-US" sz="2400" b="1" dirty="0"/>
                </a:br>
                <a:endParaRPr lang="en-US" sz="2400" b="1" dirty="0"/>
              </a:p>
            </p:txBody>
          </p:sp>
          <p:sp>
            <p:nvSpPr>
              <p:cNvPr id="485426" name="Rectangle 50"/>
              <p:cNvSpPr>
                <a:spLocks noChangeArrowheads="1"/>
              </p:cNvSpPr>
              <p:nvPr/>
            </p:nvSpPr>
            <p:spPr bwMode="auto">
              <a:xfrm>
                <a:off x="2544" y="3111"/>
                <a:ext cx="2524" cy="500"/>
              </a:xfrm>
              <a:prstGeom prst="rect">
                <a:avLst/>
              </a:prstGeom>
              <a:solidFill>
                <a:srgbClr val="85AB2F"/>
              </a:solidFill>
              <a:ln w="12700">
                <a:noFill/>
                <a:miter lim="800000"/>
                <a:headEnd/>
                <a:tailEnd/>
              </a:ln>
              <a:effectLst>
                <a:outerShdw dist="89803" dir="2700000" algn="ctr" rotWithShape="0">
                  <a:schemeClr val="bg2"/>
                </a:outerShdw>
              </a:effectLst>
            </p:spPr>
            <p:txBody>
              <a:bodyPr wrap="none" lIns="90488" tIns="44450" rIns="90488" bIns="44450" anchor="ctr"/>
              <a:lstStyle/>
              <a:p>
                <a:pPr algn="ctr">
                  <a:lnSpc>
                    <a:spcPct val="90000"/>
                  </a:lnSpc>
                  <a:defRPr/>
                </a:pPr>
                <a:endParaRPr lang="en-US" sz="2400" b="1"/>
              </a:p>
              <a:p>
                <a:pPr algn="ctr">
                  <a:lnSpc>
                    <a:spcPct val="90000"/>
                  </a:lnSpc>
                  <a:defRPr/>
                </a:pPr>
                <a:r>
                  <a:rPr lang="en-US" sz="2400" b="1"/>
                  <a:t>Rank attributes by</a:t>
                </a:r>
              </a:p>
              <a:p>
                <a:pPr algn="ctr">
                  <a:lnSpc>
                    <a:spcPct val="90000"/>
                  </a:lnSpc>
                  <a:defRPr/>
                </a:pPr>
                <a:r>
                  <a:rPr lang="en-US" sz="2400" b="1"/>
                  <a:t>importance</a:t>
                </a:r>
                <a:br>
                  <a:rPr lang="en-US" sz="2400" b="1"/>
                </a:br>
                <a:endParaRPr lang="en-US" sz="2400" b="1"/>
              </a:p>
            </p:txBody>
          </p:sp>
          <p:sp>
            <p:nvSpPr>
              <p:cNvPr id="485427" name="Rectangle 51"/>
              <p:cNvSpPr>
                <a:spLocks noChangeArrowheads="1"/>
              </p:cNvSpPr>
              <p:nvPr/>
            </p:nvSpPr>
            <p:spPr bwMode="auto">
              <a:xfrm>
                <a:off x="2544" y="2270"/>
                <a:ext cx="2524" cy="501"/>
              </a:xfrm>
              <a:prstGeom prst="rect">
                <a:avLst/>
              </a:prstGeom>
              <a:solidFill>
                <a:srgbClr val="A0CA42"/>
              </a:solidFill>
              <a:ln w="12700">
                <a:noFill/>
                <a:miter lim="800000"/>
                <a:headEnd/>
                <a:tailEnd/>
              </a:ln>
              <a:effectLst>
                <a:outerShdw dist="89803" dir="2700000" algn="ctr" rotWithShape="0">
                  <a:schemeClr val="bg2"/>
                </a:outerShdw>
              </a:effectLst>
            </p:spPr>
            <p:txBody>
              <a:bodyPr wrap="none" lIns="90488" tIns="44450" rIns="90488" bIns="44450" anchor="ctr"/>
              <a:lstStyle/>
              <a:p>
                <a:pPr algn="ctr">
                  <a:lnSpc>
                    <a:spcPct val="90000"/>
                  </a:lnSpc>
                  <a:defRPr/>
                </a:pPr>
                <a:endParaRPr lang="en-US" sz="2400" b="1" dirty="0"/>
              </a:p>
              <a:p>
                <a:pPr algn="ctr">
                  <a:lnSpc>
                    <a:spcPct val="90000"/>
                  </a:lnSpc>
                  <a:defRPr/>
                </a:pPr>
                <a:r>
                  <a:rPr lang="en-US" sz="2400" b="1" dirty="0"/>
                  <a:t>Use cutoff </a:t>
                </a:r>
                <a:r>
                  <a:rPr lang="en-US" sz="2400" b="1" dirty="0" smtClean="0"/>
                  <a:t>criteria </a:t>
                </a:r>
              </a:p>
              <a:p>
                <a:pPr algn="ctr">
                  <a:lnSpc>
                    <a:spcPct val="90000"/>
                  </a:lnSpc>
                  <a:defRPr/>
                </a:pPr>
                <a:r>
                  <a:rPr lang="en-US" sz="2400" b="1" dirty="0" smtClean="0"/>
                  <a:t>(Determinant Attributes)</a:t>
                </a:r>
                <a:r>
                  <a:rPr lang="en-US" sz="2400" b="1" dirty="0"/>
                  <a:t/>
                </a:r>
                <a:br>
                  <a:rPr lang="en-US" sz="2400" b="1" dirty="0"/>
                </a:br>
                <a:endParaRPr lang="en-US" sz="2400" b="1" dirty="0"/>
              </a:p>
            </p:txBody>
          </p:sp>
        </p:grpSp>
      </p:grpSp>
      <p:sp>
        <p:nvSpPr>
          <p:cNvPr id="47" name="TextBox 46"/>
          <p:cNvSpPr txBox="1"/>
          <p:nvPr/>
        </p:nvSpPr>
        <p:spPr>
          <a:xfrm>
            <a:off x="6311153" y="762000"/>
            <a:ext cx="2832847" cy="1508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300" b="1" dirty="0" smtClean="0">
                <a:solidFill>
                  <a:srgbClr val="92D050"/>
                </a:solidFill>
              </a:rPr>
              <a:t>Objective: Be found when consumer makes final purchase decision. </a:t>
            </a:r>
            <a:endParaRPr lang="en-US" sz="23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59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3446" y="183653"/>
            <a:ext cx="6234953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latin typeface="Arial Black" pitchFamily="34" charset="0"/>
              </a:rPr>
              <a:t>Post-purchase Behavior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BBAE-B7AA-45E2-B0C3-AD1049164C11}" type="slidenum">
              <a:rPr lang="en-US" smtClean="0"/>
              <a:t>11</a:t>
            </a:fld>
            <a:endParaRPr lang="en-US"/>
          </a:p>
        </p:txBody>
      </p:sp>
      <p:sp>
        <p:nvSpPr>
          <p:cNvPr id="20483" name="Rectangle 13"/>
          <p:cNvSpPr>
            <a:spLocks noChangeArrowheads="1"/>
          </p:cNvSpPr>
          <p:nvPr/>
        </p:nvSpPr>
        <p:spPr bwMode="auto">
          <a:xfrm>
            <a:off x="0" y="1371600"/>
            <a:ext cx="86106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None/>
            </a:pPr>
            <a:r>
              <a:rPr lang="en-US" sz="2400" b="1" i="1" dirty="0"/>
              <a:t>Consumers can reduce dissonance by:</a:t>
            </a:r>
          </a:p>
          <a:p>
            <a:pPr marL="457200" indent="-457200">
              <a:buFont typeface="Wingdings" pitchFamily="2" charset="2"/>
              <a:buChar char="u"/>
            </a:pPr>
            <a:endParaRPr lang="en-US" sz="1200" i="1" dirty="0"/>
          </a:p>
          <a:p>
            <a:pPr marL="342900" indent="-342900">
              <a:buClr>
                <a:srgbClr val="B11738"/>
              </a:buClr>
              <a:buFont typeface="Arial" pitchFamily="34" charset="0"/>
              <a:buChar char="•"/>
            </a:pPr>
            <a:r>
              <a:rPr lang="en-US" sz="2400" dirty="0"/>
              <a:t>Seeking information that reinforces positive ideas about the purchase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Clr>
                <a:srgbClr val="B11738"/>
              </a:buClr>
              <a:buFont typeface="Arial" pitchFamily="34" charset="0"/>
              <a:buChar char="•"/>
            </a:pPr>
            <a:r>
              <a:rPr lang="en-US" sz="2400" dirty="0"/>
              <a:t>Avoiding information that contradicts the purchase decision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Clr>
                <a:srgbClr val="B11738"/>
              </a:buClr>
              <a:buFont typeface="Arial" pitchFamily="34" charset="0"/>
              <a:buChar char="•"/>
            </a:pPr>
            <a:r>
              <a:rPr lang="en-US" sz="2400" dirty="0"/>
              <a:t>Revoking the original decision by returning   the product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447800" y="4628591"/>
            <a:ext cx="5791200" cy="2209800"/>
            <a:chOff x="960" y="2976"/>
            <a:chExt cx="3120" cy="1248"/>
          </a:xfrm>
        </p:grpSpPr>
        <p:sp>
          <p:nvSpPr>
            <p:cNvPr id="20485" name="Rectangle 15"/>
            <p:cNvSpPr>
              <a:spLocks noChangeArrowheads="1"/>
            </p:cNvSpPr>
            <p:nvPr/>
          </p:nvSpPr>
          <p:spPr bwMode="auto">
            <a:xfrm>
              <a:off x="960" y="2976"/>
              <a:ext cx="3120" cy="124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6" name="Rectangle 16"/>
            <p:cNvSpPr>
              <a:spLocks noChangeArrowheads="1"/>
            </p:cNvSpPr>
            <p:nvPr/>
          </p:nvSpPr>
          <p:spPr bwMode="auto">
            <a:xfrm>
              <a:off x="1104" y="3072"/>
              <a:ext cx="2914" cy="1092"/>
            </a:xfrm>
            <a:prstGeom prst="rect">
              <a:avLst/>
            </a:prstGeom>
            <a:solidFill>
              <a:srgbClr val="00B050"/>
            </a:solidFill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200" b="1" i="1" dirty="0">
                  <a:solidFill>
                    <a:srgbClr val="FFFFFF"/>
                  </a:solidFill>
                </a:rPr>
                <a:t>Marketing can minimize through:</a:t>
              </a:r>
              <a:endParaRPr lang="en-US" sz="2200" b="1" dirty="0">
                <a:solidFill>
                  <a:srgbClr val="FFFFFF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2200" b="1" dirty="0">
                  <a:solidFill>
                    <a:srgbClr val="FFFFFF"/>
                  </a:solidFill>
                </a:rPr>
                <a:t>Effective Communication</a:t>
              </a:r>
            </a:p>
            <a:p>
              <a:pPr algn="ctr">
                <a:lnSpc>
                  <a:spcPct val="90000"/>
                </a:lnSpc>
              </a:pPr>
              <a:r>
                <a:rPr lang="en-US" sz="2200" b="1" dirty="0">
                  <a:solidFill>
                    <a:srgbClr val="FFFFFF"/>
                  </a:solidFill>
                </a:rPr>
                <a:t>Follow-up</a:t>
              </a:r>
            </a:p>
            <a:p>
              <a:pPr algn="ctr">
                <a:lnSpc>
                  <a:spcPct val="90000"/>
                </a:lnSpc>
              </a:pPr>
              <a:r>
                <a:rPr lang="en-US" sz="2200" b="1" dirty="0">
                  <a:solidFill>
                    <a:srgbClr val="FFFFFF"/>
                  </a:solidFill>
                </a:rPr>
                <a:t>Guarantees</a:t>
              </a:r>
              <a:br>
                <a:rPr lang="en-US" sz="2200" b="1" dirty="0">
                  <a:solidFill>
                    <a:srgbClr val="FFFFFF"/>
                  </a:solidFill>
                </a:rPr>
              </a:br>
              <a:r>
                <a:rPr lang="en-US" sz="2200" b="1" dirty="0">
                  <a:solidFill>
                    <a:srgbClr val="FFFFFF"/>
                  </a:solidFill>
                </a:rPr>
                <a:t>Warranties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019800" y="557867"/>
            <a:ext cx="3114261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92D050"/>
                </a:solidFill>
              </a:rPr>
              <a:t>Objective: Communicate incentives, reassure, create brand advocates. </a:t>
            </a:r>
            <a:endParaRPr lang="en-US" sz="2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7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7857"/>
            <a:ext cx="6324600" cy="1066800"/>
          </a:xfrm>
        </p:spPr>
        <p:txBody>
          <a:bodyPr/>
          <a:lstStyle/>
          <a:p>
            <a:pPr algn="ctr"/>
            <a:r>
              <a:rPr lang="en-US" dirty="0" smtClean="0"/>
              <a:t>Take Away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2895600"/>
          </a:xfrm>
        </p:spPr>
        <p:txBody>
          <a:bodyPr>
            <a:normAutofit/>
          </a:bodyPr>
          <a:lstStyle/>
          <a:p>
            <a:pPr marL="0" indent="0"/>
            <a:r>
              <a:rPr lang="en-US" sz="2400" dirty="0" smtClean="0">
                <a:latin typeface="+mj-lt"/>
              </a:rPr>
              <a:t>Be a Value Builder: Find a way to build value for your customers (beyond price)</a:t>
            </a:r>
          </a:p>
          <a:p>
            <a:pPr marL="0" indent="0"/>
            <a:endParaRPr lang="en-US" sz="2400" dirty="0">
              <a:latin typeface="+mj-lt"/>
            </a:endParaRPr>
          </a:p>
          <a:p>
            <a:pPr marL="0" indent="0"/>
            <a:r>
              <a:rPr lang="en-US" sz="2400" dirty="0" smtClean="0">
                <a:latin typeface="+mj-lt"/>
              </a:rPr>
              <a:t>The Customer Buying Process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Connect with customers by finding your fit in each part of the process!</a:t>
            </a:r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BBAE-B7AA-45E2-B0C3-AD1049164C11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15667"/>
            <a:ext cx="1219200" cy="101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http://www.vizylabs.com/wp-content/uploads/2014/09/MarketingPuzzle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3" b="15947"/>
          <a:stretch/>
        </p:blipFill>
        <p:spPr bwMode="auto">
          <a:xfrm>
            <a:off x="1043354" y="4800600"/>
            <a:ext cx="67437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54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419" y="251461"/>
            <a:ext cx="7520940" cy="54864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04800" y="805963"/>
            <a:ext cx="8382000" cy="4680437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Chapter 7: STP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sz="2400" b="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Wednesday February 22.  </a:t>
            </a:r>
          </a:p>
          <a:p>
            <a:pPr marL="0" indent="0"/>
            <a:r>
              <a:rPr lang="en-US" sz="2400" b="0" dirty="0">
                <a:latin typeface="Arial" pitchFamily="34" charset="0"/>
                <a:cs typeface="Arial" pitchFamily="34" charset="0"/>
              </a:rPr>
              <a:t>Library Database Session w/ Jack Schroeder </a:t>
            </a:r>
            <a:endParaRPr lang="en-US" sz="2400" b="0" dirty="0" smtClean="0">
              <a:latin typeface="Arial" pitchFamily="34" charset="0"/>
              <a:cs typeface="Arial" pitchFamily="34" charset="0"/>
            </a:endParaRPr>
          </a:p>
          <a:p>
            <a:pPr marL="0" indent="0"/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Exam 1: Monday February 20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88036" lvl="3" indent="0">
              <a:lnSpc>
                <a:spcPct val="15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49FF3-FF5B-45BB-997D-86407D1E7652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2" descr="http://tntadventure.com/wp-content/uploads/2013/10/remind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456" y="1"/>
            <a:ext cx="2031806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81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" y="1143000"/>
            <a:ext cx="8991600" cy="4722492"/>
          </a:xfrm>
        </p:spPr>
        <p:txBody>
          <a:bodyPr anchor="ctr">
            <a:noAutofit/>
          </a:bodyPr>
          <a:lstStyle/>
          <a:p>
            <a:pPr algn="ctr"/>
            <a:r>
              <a:rPr lang="en-US" sz="5400" dirty="0" smtClean="0"/>
              <a:t>Chapter 6: Consumer behavior </a:t>
            </a:r>
            <a:r>
              <a:rPr lang="en-US" sz="5400" dirty="0" err="1" smtClean="0"/>
              <a:t>cont</a:t>
            </a:r>
            <a:r>
              <a:rPr lang="en-US" sz="5400" dirty="0" smtClean="0"/>
              <a:t>…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185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792788"/>
            <a:ext cx="9144000" cy="10652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5183"/>
            <a:ext cx="8229600" cy="1069848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Customer Buying Process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AE4D8-DD7D-4CF9-A7BC-F048A6D0FD66}" type="slidenum">
              <a:rPr lang="en-US" sz="1400" smtClean="0">
                <a:solidFill>
                  <a:srgbClr val="B7ECFF"/>
                </a:solidFill>
              </a:rPr>
              <a:pPr/>
              <a:t>3</a:t>
            </a:fld>
            <a:endParaRPr lang="en-US" sz="1400" smtClean="0">
              <a:solidFill>
                <a:srgbClr val="B7ECFF"/>
              </a:solidFill>
            </a:endParaRPr>
          </a:p>
        </p:txBody>
      </p:sp>
      <p:sp>
        <p:nvSpPr>
          <p:cNvPr id="19483" name="Text Box 27"/>
          <p:cNvSpPr txBox="1">
            <a:spLocks noChangeArrowheads="1"/>
          </p:cNvSpPr>
          <p:nvPr/>
        </p:nvSpPr>
        <p:spPr bwMode="auto">
          <a:xfrm>
            <a:off x="0" y="3352800"/>
            <a:ext cx="9144000" cy="24399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200" b="1" dirty="0">
                <a:solidFill>
                  <a:srgbClr val="003399"/>
                </a:solidFill>
                <a:latin typeface="Arial" charset="0"/>
              </a:rPr>
              <a:t>Influencing Factors</a:t>
            </a:r>
          </a:p>
          <a:p>
            <a:pPr algn="ctr">
              <a:spcBef>
                <a:spcPct val="50000"/>
              </a:spcBef>
            </a:pPr>
            <a:endParaRPr lang="en-US" sz="2200" b="1" dirty="0">
              <a:solidFill>
                <a:srgbClr val="003399"/>
              </a:solidFill>
              <a:latin typeface="Arial" charset="0"/>
            </a:endParaRPr>
          </a:p>
          <a:p>
            <a:pPr algn="ctr">
              <a:spcBef>
                <a:spcPct val="50000"/>
              </a:spcBef>
            </a:pPr>
            <a:endParaRPr lang="en-US" sz="2200" b="1" dirty="0">
              <a:solidFill>
                <a:srgbClr val="003399"/>
              </a:solidFill>
              <a:latin typeface="Arial" charset="0"/>
            </a:endParaRPr>
          </a:p>
          <a:p>
            <a:pPr algn="ctr">
              <a:spcBef>
                <a:spcPct val="50000"/>
              </a:spcBef>
            </a:pPr>
            <a:endParaRPr lang="en-US" sz="2200" b="1" dirty="0">
              <a:solidFill>
                <a:srgbClr val="003399"/>
              </a:solidFill>
              <a:latin typeface="Arial" charset="0"/>
            </a:endParaRPr>
          </a:p>
          <a:p>
            <a:pPr algn="ctr">
              <a:spcBef>
                <a:spcPct val="50000"/>
              </a:spcBef>
            </a:pPr>
            <a:endParaRPr lang="en-US" sz="2200" b="1" dirty="0">
              <a:solidFill>
                <a:srgbClr val="003399"/>
              </a:solidFill>
              <a:latin typeface="Arial" charset="0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76200" y="1600200"/>
            <a:ext cx="1524000" cy="881063"/>
          </a:xfrm>
          <a:prstGeom prst="rect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700" b="1" dirty="0">
                <a:latin typeface="Arial" charset="0"/>
              </a:rPr>
              <a:t>Recognition of problem or need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057400" y="1600200"/>
            <a:ext cx="1524000" cy="881063"/>
          </a:xfrm>
          <a:prstGeom prst="rect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700" b="1" dirty="0">
                <a:latin typeface="Arial" charset="0"/>
              </a:rPr>
              <a:t>Search for alternatives and info.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4038600" y="1371600"/>
            <a:ext cx="1419225" cy="1400383"/>
          </a:xfrm>
          <a:prstGeom prst="rect">
            <a:avLst/>
          </a:prstGeom>
          <a:solidFill>
            <a:srgbClr val="DD93CD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700" b="1" dirty="0">
                <a:latin typeface="Arial" charset="0"/>
              </a:rPr>
              <a:t>Buyer’s mental evaluation of alternatives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5943600" y="1676400"/>
            <a:ext cx="1295400" cy="7921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 dirty="0">
                <a:latin typeface="Arial" charset="0"/>
              </a:rPr>
              <a:t>Purchase</a:t>
            </a:r>
          </a:p>
          <a:p>
            <a:pPr algn="ctr">
              <a:spcBef>
                <a:spcPct val="50000"/>
              </a:spcBef>
            </a:pPr>
            <a:endParaRPr lang="en-US" sz="1800" dirty="0">
              <a:latin typeface="Arial" charset="0"/>
            </a:endParaRP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7696200" y="1676400"/>
            <a:ext cx="1295400" cy="9286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 dirty="0">
                <a:latin typeface="Arial" charset="0"/>
              </a:rPr>
              <a:t>Post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b="1" dirty="0">
                <a:latin typeface="Arial" charset="0"/>
              </a:rPr>
              <a:t>purchase behavior</a:t>
            </a:r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1676400" y="2057400"/>
            <a:ext cx="304800" cy="0"/>
          </a:xfrm>
          <a:prstGeom prst="line">
            <a:avLst/>
          </a:prstGeom>
          <a:noFill/>
          <a:ln w="57150" cap="sq">
            <a:solidFill>
              <a:srgbClr val="00B050"/>
            </a:solidFill>
            <a:round/>
            <a:headEnd type="none" w="sm" len="sm"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0" y="3810000"/>
            <a:ext cx="213360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>
                <a:solidFill>
                  <a:srgbClr val="003399"/>
                </a:solidFill>
                <a:latin typeface="Arial" charset="0"/>
              </a:rPr>
              <a:t>Depleted inventory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>
                <a:solidFill>
                  <a:srgbClr val="003399"/>
                </a:solidFill>
                <a:latin typeface="Arial" charset="0"/>
              </a:rPr>
              <a:t>Advertising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>
                <a:solidFill>
                  <a:srgbClr val="003399"/>
                </a:solidFill>
                <a:latin typeface="Arial" charset="0"/>
              </a:rPr>
              <a:t>Promotions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>
                <a:solidFill>
                  <a:srgbClr val="003399"/>
                </a:solidFill>
                <a:latin typeface="Arial" charset="0"/>
              </a:rPr>
              <a:t>Store display</a:t>
            </a: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1828800" y="3810000"/>
            <a:ext cx="21336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>
                <a:solidFill>
                  <a:srgbClr val="003399"/>
                </a:solidFill>
                <a:latin typeface="Arial" charset="0"/>
              </a:rPr>
              <a:t>Past experience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>
                <a:solidFill>
                  <a:srgbClr val="003399"/>
                </a:solidFill>
                <a:latin typeface="Arial" charset="0"/>
              </a:rPr>
              <a:t>Brochures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>
                <a:solidFill>
                  <a:srgbClr val="003399"/>
                </a:solidFill>
                <a:latin typeface="Arial" charset="0"/>
              </a:rPr>
              <a:t>Catalogs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>
                <a:solidFill>
                  <a:srgbClr val="003399"/>
                </a:solidFill>
                <a:latin typeface="Arial" charset="0"/>
              </a:rPr>
              <a:t>Internet</a:t>
            </a:r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3657600" y="3810000"/>
            <a:ext cx="21336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>
                <a:solidFill>
                  <a:srgbClr val="003399"/>
                </a:solidFill>
                <a:latin typeface="Arial" charset="0"/>
              </a:rPr>
              <a:t>Friends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>
                <a:solidFill>
                  <a:srgbClr val="003399"/>
                </a:solidFill>
                <a:latin typeface="Arial" charset="0"/>
              </a:rPr>
              <a:t>Social class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>
                <a:solidFill>
                  <a:srgbClr val="003399"/>
                </a:solidFill>
                <a:latin typeface="Arial" charset="0"/>
              </a:rPr>
              <a:t>Personality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>
                <a:solidFill>
                  <a:srgbClr val="003399"/>
                </a:solidFill>
                <a:latin typeface="Arial" charset="0"/>
              </a:rPr>
              <a:t>Lifestyle</a:t>
            </a:r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5334000" y="3810000"/>
            <a:ext cx="21336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>
                <a:solidFill>
                  <a:srgbClr val="003399"/>
                </a:solidFill>
                <a:latin typeface="Arial" charset="0"/>
              </a:rPr>
              <a:t>Restaurant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>
                <a:solidFill>
                  <a:srgbClr val="003399"/>
                </a:solidFill>
                <a:latin typeface="Arial" charset="0"/>
              </a:rPr>
              <a:t>Store location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>
                <a:solidFill>
                  <a:srgbClr val="003399"/>
                </a:solidFill>
                <a:latin typeface="Arial" charset="0"/>
              </a:rPr>
              <a:t>Menu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>
                <a:solidFill>
                  <a:srgbClr val="003399"/>
                </a:solidFill>
                <a:latin typeface="Arial" charset="0"/>
              </a:rPr>
              <a:t>Availability of credit</a:t>
            </a:r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7543800" y="3733800"/>
            <a:ext cx="16002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1800">
                <a:solidFill>
                  <a:srgbClr val="003399"/>
                </a:solidFill>
                <a:latin typeface="Arial" charset="0"/>
              </a:rPr>
              <a:t>Speed of repairs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>
                <a:solidFill>
                  <a:srgbClr val="003399"/>
                </a:solidFill>
                <a:latin typeface="Arial" charset="0"/>
              </a:rPr>
              <a:t>Product Quality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>
                <a:solidFill>
                  <a:srgbClr val="003399"/>
                </a:solidFill>
                <a:latin typeface="Arial" charset="0"/>
              </a:rPr>
              <a:t>Extended warranty</a:t>
            </a:r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3505200" y="5943600"/>
            <a:ext cx="21336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Time Line</a:t>
            </a:r>
          </a:p>
        </p:txBody>
      </p:sp>
      <p:sp>
        <p:nvSpPr>
          <p:cNvPr id="10258" name="Line 21"/>
          <p:cNvSpPr>
            <a:spLocks noChangeShapeType="1"/>
          </p:cNvSpPr>
          <p:nvPr/>
        </p:nvSpPr>
        <p:spPr bwMode="auto">
          <a:xfrm>
            <a:off x="304800" y="5943600"/>
            <a:ext cx="8382000" cy="0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1" dirty="0"/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 flipV="1">
            <a:off x="762000" y="2590800"/>
            <a:ext cx="0" cy="609600"/>
          </a:xfrm>
          <a:prstGeom prst="line">
            <a:avLst/>
          </a:prstGeom>
          <a:noFill/>
          <a:ln w="57150" cap="sq">
            <a:solidFill>
              <a:srgbClr val="00B05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Line 23"/>
          <p:cNvSpPr>
            <a:spLocks noChangeShapeType="1"/>
          </p:cNvSpPr>
          <p:nvPr/>
        </p:nvSpPr>
        <p:spPr bwMode="auto">
          <a:xfrm flipV="1">
            <a:off x="2743200" y="2590800"/>
            <a:ext cx="0" cy="609600"/>
          </a:xfrm>
          <a:prstGeom prst="line">
            <a:avLst/>
          </a:prstGeom>
          <a:noFill/>
          <a:ln w="57150" cap="sq">
            <a:solidFill>
              <a:srgbClr val="00B05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 flipV="1">
            <a:off x="4800600" y="2895600"/>
            <a:ext cx="0" cy="381000"/>
          </a:xfrm>
          <a:prstGeom prst="line">
            <a:avLst/>
          </a:prstGeom>
          <a:noFill/>
          <a:ln w="57150" cap="sq">
            <a:solidFill>
              <a:srgbClr val="00B05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 flipV="1">
            <a:off x="6553200" y="2590800"/>
            <a:ext cx="0" cy="609600"/>
          </a:xfrm>
          <a:prstGeom prst="line">
            <a:avLst/>
          </a:prstGeom>
          <a:noFill/>
          <a:ln w="57150" cap="sq">
            <a:solidFill>
              <a:srgbClr val="00B05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Line 26"/>
          <p:cNvSpPr>
            <a:spLocks noChangeShapeType="1"/>
          </p:cNvSpPr>
          <p:nvPr/>
        </p:nvSpPr>
        <p:spPr bwMode="auto">
          <a:xfrm flipV="1">
            <a:off x="8305800" y="2743200"/>
            <a:ext cx="0" cy="533400"/>
          </a:xfrm>
          <a:prstGeom prst="line">
            <a:avLst/>
          </a:prstGeom>
          <a:noFill/>
          <a:ln w="57150" cap="sq">
            <a:solidFill>
              <a:srgbClr val="00B05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Line 28"/>
          <p:cNvSpPr>
            <a:spLocks noChangeShapeType="1"/>
          </p:cNvSpPr>
          <p:nvPr/>
        </p:nvSpPr>
        <p:spPr bwMode="auto">
          <a:xfrm>
            <a:off x="3657600" y="2057400"/>
            <a:ext cx="304800" cy="0"/>
          </a:xfrm>
          <a:prstGeom prst="line">
            <a:avLst/>
          </a:prstGeom>
          <a:noFill/>
          <a:ln w="57150" cap="sq">
            <a:solidFill>
              <a:srgbClr val="00B050"/>
            </a:solidFill>
            <a:round/>
            <a:headEnd type="none" w="sm" len="sm"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Line 29"/>
          <p:cNvSpPr>
            <a:spLocks noChangeShapeType="1"/>
          </p:cNvSpPr>
          <p:nvPr/>
        </p:nvSpPr>
        <p:spPr bwMode="auto">
          <a:xfrm>
            <a:off x="5562600" y="2057400"/>
            <a:ext cx="304800" cy="0"/>
          </a:xfrm>
          <a:prstGeom prst="line">
            <a:avLst/>
          </a:prstGeom>
          <a:noFill/>
          <a:ln w="57150" cap="sq">
            <a:solidFill>
              <a:srgbClr val="00B050"/>
            </a:solidFill>
            <a:round/>
            <a:headEnd type="none" w="sm" len="sm"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Line 30"/>
          <p:cNvSpPr>
            <a:spLocks noChangeShapeType="1"/>
          </p:cNvSpPr>
          <p:nvPr/>
        </p:nvSpPr>
        <p:spPr bwMode="auto">
          <a:xfrm>
            <a:off x="7315200" y="2057400"/>
            <a:ext cx="304800" cy="0"/>
          </a:xfrm>
          <a:prstGeom prst="line">
            <a:avLst/>
          </a:prstGeom>
          <a:noFill/>
          <a:ln w="57150" cap="sq">
            <a:solidFill>
              <a:srgbClr val="00B050"/>
            </a:solidFill>
            <a:round/>
            <a:headEnd type="none" w="sm" len="sm"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4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BBAE-B7AA-45E2-B0C3-AD1049164C11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609600"/>
            <a:ext cx="7696200" cy="1143000"/>
          </a:xfrm>
          <a:prstGeom prst="rect">
            <a:avLst/>
          </a:prstGeom>
        </p:spPr>
        <p:txBody>
          <a:bodyPr bIns="91440" anchor="b" anchorCtr="0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Create and deliver 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“Customer Value”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  -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road to “customer satisfaction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04800" y="2209800"/>
            <a:ext cx="2438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sz="2400" b="1" dirty="0"/>
              <a:t>The relationship between </a:t>
            </a:r>
            <a:r>
              <a:rPr lang="en-US" sz="2400" b="1" u="sng" dirty="0">
                <a:solidFill>
                  <a:srgbClr val="FF0000"/>
                </a:solidFill>
              </a:rPr>
              <a:t>benefits</a:t>
            </a:r>
            <a:r>
              <a:rPr lang="en-US" sz="2400" b="1" dirty="0"/>
              <a:t> and the </a:t>
            </a:r>
            <a:r>
              <a:rPr lang="en-US" sz="2400" b="1" u="sng" dirty="0">
                <a:solidFill>
                  <a:srgbClr val="0070C0"/>
                </a:solidFill>
              </a:rPr>
              <a:t>sacrifice </a:t>
            </a:r>
            <a:r>
              <a:rPr lang="en-US" sz="2400" b="1" dirty="0"/>
              <a:t>necessary to obtain those benefits.</a:t>
            </a:r>
          </a:p>
        </p:txBody>
      </p:sp>
      <p:pic>
        <p:nvPicPr>
          <p:cNvPr id="6" name="Picture 18" descr="01-tra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2209800"/>
            <a:ext cx="47244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692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761508" y="74022"/>
            <a:ext cx="6781800" cy="685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latin typeface="Arial Black" pitchFamily="34" charset="0"/>
              </a:rPr>
              <a:t>Need Recognition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BBAE-B7AA-45E2-B0C3-AD1049164C11}" type="slidenum">
              <a:rPr lang="en-US" smtClean="0"/>
              <a:t>5</a:t>
            </a:fld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78448" y="919250"/>
            <a:ext cx="7924800" cy="4723931"/>
            <a:chOff x="528" y="887"/>
            <a:chExt cx="4863" cy="2927"/>
          </a:xfrm>
        </p:grpSpPr>
        <p:sp>
          <p:nvSpPr>
            <p:cNvPr id="14341" name="Text Box 11"/>
            <p:cNvSpPr txBox="1">
              <a:spLocks noChangeArrowheads="1"/>
            </p:cNvSpPr>
            <p:nvPr/>
          </p:nvSpPr>
          <p:spPr bwMode="auto">
            <a:xfrm>
              <a:off x="1761" y="3127"/>
              <a:ext cx="3630" cy="68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200" b="1" i="1" dirty="0">
                  <a:solidFill>
                    <a:srgbClr val="000000"/>
                  </a:solidFill>
                </a:rPr>
                <a:t>Marketing helps consumers recognize </a:t>
              </a:r>
              <a:br>
                <a:rPr lang="en-US" sz="2200" b="1" i="1" dirty="0">
                  <a:solidFill>
                    <a:srgbClr val="000000"/>
                  </a:solidFill>
                </a:rPr>
              </a:br>
              <a:r>
                <a:rPr lang="en-US" sz="2200" b="1" i="1" dirty="0">
                  <a:solidFill>
                    <a:srgbClr val="000000"/>
                  </a:solidFill>
                </a:rPr>
                <a:t>an imbalance between </a:t>
              </a:r>
              <a:br>
                <a:rPr lang="en-US" sz="2200" b="1" i="1" dirty="0">
                  <a:solidFill>
                    <a:srgbClr val="000000"/>
                  </a:solidFill>
                </a:rPr>
              </a:br>
              <a:r>
                <a:rPr lang="en-US" sz="2200" b="1" i="1" dirty="0">
                  <a:solidFill>
                    <a:srgbClr val="000000"/>
                  </a:solidFill>
                </a:rPr>
                <a:t>present status and preferred state.</a:t>
              </a:r>
            </a:p>
          </p:txBody>
        </p:sp>
        <p:sp>
          <p:nvSpPr>
            <p:cNvPr id="14342" name="Rectangle 12"/>
            <p:cNvSpPr>
              <a:spLocks noChangeArrowheads="1"/>
            </p:cNvSpPr>
            <p:nvPr/>
          </p:nvSpPr>
          <p:spPr bwMode="auto">
            <a:xfrm>
              <a:off x="4124" y="2051"/>
              <a:ext cx="119" cy="2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2400" b="1">
                <a:solidFill>
                  <a:srgbClr val="000000"/>
                </a:solidFill>
              </a:endParaRPr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1632" y="887"/>
              <a:ext cx="3093" cy="2233"/>
              <a:chOff x="1366" y="647"/>
              <a:chExt cx="3093" cy="2233"/>
            </a:xfrm>
          </p:grpSpPr>
          <p:pic>
            <p:nvPicPr>
              <p:cNvPr id="14346" name="Picture 1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366" y="647"/>
                <a:ext cx="3002" cy="2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78223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1367" y="2087"/>
                <a:ext cx="1151" cy="67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99CCFF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tx2"/>
                    </a:solidFill>
                  </a:rPr>
                  <a:t>Present </a:t>
                </a:r>
              </a:p>
              <a:p>
                <a:pPr algn="ctr">
                  <a:defRPr/>
                </a:pPr>
                <a:r>
                  <a:rPr lang="en-US" sz="2000" b="1">
                    <a:solidFill>
                      <a:schemeClr val="tx2"/>
                    </a:solidFill>
                  </a:rPr>
                  <a:t>Status</a:t>
                </a:r>
              </a:p>
              <a:p>
                <a:pPr algn="ctr">
                  <a:defRPr/>
                </a:pPr>
                <a:endParaRPr lang="en-US" sz="2000"/>
              </a:p>
            </p:txBody>
          </p:sp>
          <p:sp>
            <p:nvSpPr>
              <p:cNvPr id="478224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7" y="1919"/>
                <a:ext cx="1412" cy="67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99CCFF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tx2"/>
                    </a:solidFill>
                  </a:rPr>
                  <a:t>Preferred State</a:t>
                </a:r>
                <a:endParaRPr lang="en-US" sz="2000" dirty="0"/>
              </a:p>
            </p:txBody>
          </p:sp>
        </p:grpSp>
        <p:sp>
          <p:nvSpPr>
            <p:cNvPr id="14344" name="AutoShape 17"/>
            <p:cNvSpPr>
              <a:spLocks noChangeArrowheads="1"/>
            </p:cNvSpPr>
            <p:nvPr/>
          </p:nvSpPr>
          <p:spPr bwMode="auto">
            <a:xfrm rot="1722005">
              <a:off x="533" y="1296"/>
              <a:ext cx="1104" cy="816"/>
            </a:xfrm>
            <a:prstGeom prst="rightArrow">
              <a:avLst>
                <a:gd name="adj1" fmla="val 50000"/>
                <a:gd name="adj2" fmla="val 33824"/>
              </a:avLst>
            </a:prstGeom>
            <a:solidFill>
              <a:srgbClr val="FFFF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i="1"/>
                <a:t>Internal</a:t>
              </a:r>
            </a:p>
            <a:p>
              <a:pPr algn="ctr"/>
              <a:r>
                <a:rPr lang="en-US" sz="2000" b="1" i="1"/>
                <a:t>Stimuli</a:t>
              </a:r>
            </a:p>
          </p:txBody>
        </p:sp>
        <p:sp>
          <p:nvSpPr>
            <p:cNvPr id="14345" name="AutoShape 18"/>
            <p:cNvSpPr>
              <a:spLocks noChangeArrowheads="1"/>
            </p:cNvSpPr>
            <p:nvPr/>
          </p:nvSpPr>
          <p:spPr bwMode="auto">
            <a:xfrm rot="-1997602">
              <a:off x="528" y="2640"/>
              <a:ext cx="1104" cy="816"/>
            </a:xfrm>
            <a:prstGeom prst="rightArrow">
              <a:avLst>
                <a:gd name="adj1" fmla="val 50000"/>
                <a:gd name="adj2" fmla="val 33824"/>
              </a:avLst>
            </a:prstGeom>
            <a:solidFill>
              <a:srgbClr val="D83C3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i="1"/>
                <a:t>External</a:t>
              </a:r>
            </a:p>
            <a:p>
              <a:pPr algn="ctr"/>
              <a:r>
                <a:rPr lang="en-US" sz="2000" b="1" i="1"/>
                <a:t>Stimuli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433049" y="628088"/>
            <a:ext cx="2710951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92D050"/>
                </a:solidFill>
              </a:rPr>
              <a:t>Objective: Build top-of-mind awareness</a:t>
            </a:r>
            <a:endParaRPr lang="en-US" sz="2400" b="1" dirty="0">
              <a:solidFill>
                <a:srgbClr val="92D050"/>
              </a:solidFill>
            </a:endParaRPr>
          </a:p>
        </p:txBody>
      </p:sp>
      <p:pic>
        <p:nvPicPr>
          <p:cNvPr id="14" name="Picture 5" descr="slippers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3446" y="5331907"/>
            <a:ext cx="1240933" cy="1509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03066" y="5314322"/>
            <a:ext cx="1240934" cy="1570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17010" y="6423626"/>
            <a:ext cx="3616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Functional &amp; Psychological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73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73" y="762000"/>
            <a:ext cx="8823427" cy="6092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BBAE-B7AA-45E2-B0C3-AD1049164C11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28600" y="533400"/>
            <a:ext cx="4800600" cy="96715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/>
              <a:t>Motivating by Meeting Needs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5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024744" cy="914400"/>
          </a:xfrm>
        </p:spPr>
        <p:txBody>
          <a:bodyPr/>
          <a:lstStyle/>
          <a:p>
            <a:r>
              <a:rPr lang="en-US" dirty="0" smtClean="0"/>
              <a:t>Key Points of Maslow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7" y="1066800"/>
            <a:ext cx="7924800" cy="5638800"/>
          </a:xfrm>
        </p:spPr>
        <p:txBody>
          <a:bodyPr>
            <a:noAutofit/>
          </a:bodyPr>
          <a:lstStyle/>
          <a:p>
            <a:r>
              <a:rPr lang="en-US" sz="2800" dirty="0"/>
              <a:t>How needs are satisfied.</a:t>
            </a:r>
          </a:p>
          <a:p>
            <a:pPr lvl="1"/>
            <a:r>
              <a:rPr lang="en-US" sz="2800" dirty="0"/>
              <a:t>Lower order needs: externally.</a:t>
            </a:r>
          </a:p>
          <a:p>
            <a:pPr lvl="1"/>
            <a:r>
              <a:rPr lang="en-US" sz="2800" dirty="0"/>
              <a:t>Higher order needs: internally</a:t>
            </a:r>
            <a:r>
              <a:rPr lang="en-US" sz="2800" dirty="0" smtClean="0"/>
              <a:t>.</a:t>
            </a:r>
          </a:p>
          <a:p>
            <a:pPr lvl="1"/>
            <a:endParaRPr lang="en-US" sz="2800" dirty="0"/>
          </a:p>
          <a:p>
            <a:r>
              <a:rPr lang="en-US" sz="2800" dirty="0"/>
              <a:t>How they motivate.</a:t>
            </a:r>
          </a:p>
          <a:p>
            <a:pPr lvl="1"/>
            <a:r>
              <a:rPr lang="en-US" sz="2800" dirty="0"/>
              <a:t>Deficiency: if not met, won’t become healthy person.</a:t>
            </a:r>
          </a:p>
          <a:p>
            <a:pPr lvl="1"/>
            <a:r>
              <a:rPr lang="en-US" sz="2800" dirty="0"/>
              <a:t>Growth: if met, person reaches full potential</a:t>
            </a:r>
            <a:r>
              <a:rPr lang="en-US" sz="2800" dirty="0" smtClean="0"/>
              <a:t>.</a:t>
            </a:r>
          </a:p>
          <a:p>
            <a:pPr lvl="1"/>
            <a:endParaRPr lang="en-US" sz="2800" dirty="0"/>
          </a:p>
          <a:p>
            <a:pPr algn="ctr"/>
            <a:r>
              <a:rPr lang="en-US" sz="2800" dirty="0"/>
              <a:t>When each need becomes satisfied, we move up the hierarchy and the next need becomes dominant.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BBAE-B7AA-45E2-B0C3-AD1049164C11}" type="slidenum">
              <a:rPr lang="en-US" smtClean="0"/>
              <a:t>7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96210"/>
            <a:ext cx="3488415" cy="2445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98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772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 Adjustment of Maslow’s Hierarchy- </a:t>
            </a:r>
            <a:r>
              <a:rPr lang="en-US" dirty="0" err="1" smtClean="0"/>
              <a:t>Alderfer’s</a:t>
            </a:r>
            <a:r>
              <a:rPr lang="en-US" dirty="0" smtClean="0"/>
              <a:t> ERG Theory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251594"/>
            <a:ext cx="5257800" cy="4614672"/>
          </a:xfrm>
        </p:spPr>
        <p:txBody>
          <a:bodyPr>
            <a:normAutofit fontScale="92500" lnSpcReduction="20000"/>
          </a:bodyPr>
          <a:lstStyle/>
          <a:p>
            <a:pPr marL="342900" lvl="0" indent="-228600">
              <a:lnSpc>
                <a:spcPct val="90000"/>
              </a:lnSpc>
              <a:spcBef>
                <a:spcPct val="20000"/>
              </a:spcBef>
              <a:buClr>
                <a:srgbClr val="4F81BD"/>
              </a:buClr>
              <a:buSzTx/>
              <a:buNone/>
            </a:pPr>
            <a:r>
              <a:rPr lang="en-US" sz="2800" dirty="0">
                <a:solidFill>
                  <a:prstClr val="black"/>
                </a:solidFill>
                <a:latin typeface="Cambria"/>
              </a:rPr>
              <a:t>Three groups of core needs:</a:t>
            </a:r>
          </a:p>
          <a:p>
            <a:pPr marL="342900" lvl="0" indent="-228600">
              <a:lnSpc>
                <a:spcPct val="90000"/>
              </a:lnSpc>
              <a:spcBef>
                <a:spcPct val="20000"/>
              </a:spcBef>
              <a:buClr>
                <a:srgbClr val="4F81BD"/>
              </a:buClr>
              <a:buSzTx/>
              <a:buFont typeface="Arial" pitchFamily="34" charset="0"/>
              <a:buChar char="•"/>
            </a:pPr>
            <a:r>
              <a:rPr lang="en-US" sz="2800" b="1" u="sng" dirty="0">
                <a:solidFill>
                  <a:srgbClr val="1F497D"/>
                </a:solidFill>
                <a:latin typeface="Cambria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Cambria"/>
              </a:rPr>
              <a:t>xistence needs</a:t>
            </a:r>
          </a:p>
          <a:p>
            <a:pPr marL="640080" lvl="1">
              <a:lnSpc>
                <a:spcPct val="90000"/>
              </a:lnSpc>
              <a:spcBef>
                <a:spcPct val="20000"/>
              </a:spcBef>
              <a:buClr>
                <a:srgbClr val="C0504D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mbria"/>
              </a:rPr>
              <a:t>Desires for physiological and material well-being</a:t>
            </a:r>
            <a:r>
              <a:rPr lang="en-US" sz="2400" dirty="0" smtClean="0">
                <a:solidFill>
                  <a:prstClr val="black"/>
                </a:solidFill>
                <a:latin typeface="Cambria"/>
              </a:rPr>
              <a:t>.</a:t>
            </a:r>
            <a:endParaRPr lang="en-US" sz="800" dirty="0" smtClean="0">
              <a:solidFill>
                <a:prstClr val="black"/>
              </a:solidFill>
              <a:latin typeface="Cambria"/>
            </a:endParaRPr>
          </a:p>
          <a:p>
            <a:pPr marL="640080" lvl="1">
              <a:lnSpc>
                <a:spcPct val="90000"/>
              </a:lnSpc>
              <a:spcBef>
                <a:spcPct val="20000"/>
              </a:spcBef>
              <a:buClr>
                <a:srgbClr val="C0504D"/>
              </a:buClr>
              <a:buFont typeface="Arial" pitchFamily="34" charset="0"/>
              <a:buChar char="•"/>
            </a:pPr>
            <a:endParaRPr lang="en-US" sz="2400" dirty="0">
              <a:solidFill>
                <a:prstClr val="black"/>
              </a:solidFill>
              <a:latin typeface="Cambria"/>
            </a:endParaRPr>
          </a:p>
          <a:p>
            <a:pPr marL="342900" lvl="0" indent="-228600">
              <a:lnSpc>
                <a:spcPct val="90000"/>
              </a:lnSpc>
              <a:spcBef>
                <a:spcPct val="20000"/>
              </a:spcBef>
              <a:buClr>
                <a:srgbClr val="4F81BD"/>
              </a:buClr>
              <a:buSzTx/>
              <a:buFont typeface="Arial" pitchFamily="34" charset="0"/>
              <a:buChar char="•"/>
            </a:pPr>
            <a:r>
              <a:rPr lang="en-US" sz="2800" b="1" u="sng" dirty="0">
                <a:solidFill>
                  <a:srgbClr val="1F497D"/>
                </a:solidFill>
                <a:latin typeface="Cambria"/>
              </a:rPr>
              <a:t>R</a:t>
            </a:r>
            <a:r>
              <a:rPr lang="en-US" sz="2800" dirty="0">
                <a:solidFill>
                  <a:prstClr val="black"/>
                </a:solidFill>
                <a:latin typeface="Cambria"/>
              </a:rPr>
              <a:t>elatedness needs</a:t>
            </a:r>
          </a:p>
          <a:p>
            <a:pPr marL="640080" lvl="1">
              <a:lnSpc>
                <a:spcPct val="90000"/>
              </a:lnSpc>
              <a:spcBef>
                <a:spcPct val="20000"/>
              </a:spcBef>
              <a:buClr>
                <a:srgbClr val="C0504D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mbria"/>
              </a:rPr>
              <a:t>Desires for satisfying interpersonal relationships</a:t>
            </a:r>
            <a:r>
              <a:rPr lang="en-US" sz="2400" dirty="0" smtClean="0">
                <a:solidFill>
                  <a:prstClr val="black"/>
                </a:solidFill>
                <a:latin typeface="Cambria"/>
              </a:rPr>
              <a:t>.</a:t>
            </a:r>
            <a:endParaRPr lang="en-US" sz="800" dirty="0" smtClean="0">
              <a:solidFill>
                <a:prstClr val="black"/>
              </a:solidFill>
              <a:latin typeface="Cambria"/>
            </a:endParaRPr>
          </a:p>
          <a:p>
            <a:pPr marL="640080" lvl="1">
              <a:lnSpc>
                <a:spcPct val="90000"/>
              </a:lnSpc>
              <a:spcBef>
                <a:spcPct val="20000"/>
              </a:spcBef>
              <a:buClr>
                <a:srgbClr val="C0504D"/>
              </a:buClr>
              <a:buFont typeface="Arial" pitchFamily="34" charset="0"/>
              <a:buChar char="•"/>
            </a:pPr>
            <a:endParaRPr lang="en-US" sz="2400" dirty="0">
              <a:solidFill>
                <a:prstClr val="black"/>
              </a:solidFill>
              <a:latin typeface="Cambria"/>
            </a:endParaRPr>
          </a:p>
          <a:p>
            <a:pPr marL="342900" lvl="0" indent="-228600">
              <a:lnSpc>
                <a:spcPct val="90000"/>
              </a:lnSpc>
              <a:spcBef>
                <a:spcPct val="20000"/>
              </a:spcBef>
              <a:buClr>
                <a:srgbClr val="4F81BD"/>
              </a:buClr>
              <a:buSzTx/>
              <a:buFont typeface="Arial" pitchFamily="34" charset="0"/>
              <a:buChar char="•"/>
            </a:pPr>
            <a:r>
              <a:rPr lang="en-US" sz="2800" b="1" u="sng" dirty="0">
                <a:solidFill>
                  <a:srgbClr val="1F497D"/>
                </a:solidFill>
                <a:latin typeface="Cambria"/>
              </a:rPr>
              <a:t>G</a:t>
            </a:r>
            <a:r>
              <a:rPr lang="en-US" sz="2800" dirty="0">
                <a:solidFill>
                  <a:prstClr val="black"/>
                </a:solidFill>
                <a:latin typeface="Cambria"/>
              </a:rPr>
              <a:t>rowth needs</a:t>
            </a:r>
          </a:p>
          <a:p>
            <a:pPr marL="640080" lvl="1">
              <a:lnSpc>
                <a:spcPct val="90000"/>
              </a:lnSpc>
              <a:spcBef>
                <a:spcPct val="20000"/>
              </a:spcBef>
              <a:buClr>
                <a:srgbClr val="C0504D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mbria"/>
              </a:rPr>
              <a:t>Desires for continued personal growth and development</a:t>
            </a:r>
            <a:r>
              <a:rPr lang="en-US" sz="2400" dirty="0" smtClean="0">
                <a:solidFill>
                  <a:prstClr val="black"/>
                </a:solidFill>
                <a:latin typeface="Cambria"/>
              </a:rPr>
              <a:t>.</a:t>
            </a:r>
            <a:endParaRPr lang="en-US" sz="800" dirty="0" smtClean="0">
              <a:solidFill>
                <a:prstClr val="black"/>
              </a:solidFill>
              <a:latin typeface="Cambria"/>
            </a:endParaRPr>
          </a:p>
          <a:p>
            <a:pPr marL="640080" lvl="1">
              <a:lnSpc>
                <a:spcPct val="90000"/>
              </a:lnSpc>
              <a:spcBef>
                <a:spcPct val="20000"/>
              </a:spcBef>
              <a:buClr>
                <a:srgbClr val="C0504D"/>
              </a:buClr>
              <a:buFont typeface="Arial" pitchFamily="34" charset="0"/>
              <a:buChar char="•"/>
            </a:pPr>
            <a:endParaRPr lang="en-US" sz="2400" dirty="0">
              <a:solidFill>
                <a:prstClr val="black"/>
              </a:solidFill>
              <a:latin typeface="Cambria"/>
            </a:endParaRPr>
          </a:p>
          <a:p>
            <a:pPr marL="342900" lvl="0" indent="-228600">
              <a:lnSpc>
                <a:spcPct val="90000"/>
              </a:lnSpc>
              <a:spcBef>
                <a:spcPct val="20000"/>
              </a:spcBef>
              <a:buClr>
                <a:srgbClr val="4F81BD"/>
              </a:buClr>
              <a:buSzTx/>
              <a:buFont typeface="Arial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mbria"/>
              </a:rPr>
              <a:t>Research results on theory mixed.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BBAE-B7AA-45E2-B0C3-AD1049164C11}" type="slidenum">
              <a:rPr lang="en-US" smtClean="0"/>
              <a:t>8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1251594"/>
            <a:ext cx="4039824" cy="560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891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>
          <a:xfrm>
            <a:off x="203200" y="76200"/>
            <a:ext cx="5728447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Arial Black" pitchFamily="34" charset="0"/>
              </a:rPr>
              <a:t>Information Search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BBAE-B7AA-45E2-B0C3-AD1049164C11}" type="slidenum">
              <a:rPr lang="en-US" smtClean="0"/>
              <a:t>9</a:t>
            </a:fld>
            <a:endParaRPr lang="en-US"/>
          </a:p>
        </p:txBody>
      </p:sp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16933" y="1066800"/>
            <a:ext cx="5710237" cy="10895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sz="2400" b="1" i="1" dirty="0"/>
              <a:t>Internal Information Search</a:t>
            </a:r>
            <a:r>
              <a:rPr lang="en-US" sz="2400" b="1" dirty="0"/>
              <a:t>  </a:t>
            </a:r>
          </a:p>
          <a:p>
            <a:pPr marL="400050" indent="-342900">
              <a:lnSpc>
                <a:spcPct val="90000"/>
              </a:lnSpc>
              <a:buClr>
                <a:srgbClr val="B11738"/>
              </a:buClr>
              <a:buFont typeface="Arial" pitchFamily="34" charset="0"/>
              <a:buChar char="•"/>
            </a:pPr>
            <a:r>
              <a:rPr lang="en-US" sz="2400" b="1" dirty="0"/>
              <a:t> </a:t>
            </a:r>
            <a:r>
              <a:rPr lang="en-US" sz="2400" dirty="0"/>
              <a:t>Recall information in memory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b="1" dirty="0"/>
          </a:p>
        </p:txBody>
      </p:sp>
      <p:graphicFrame>
        <p:nvGraphicFramePr>
          <p:cNvPr id="10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521728"/>
              </p:ext>
            </p:extLst>
          </p:nvPr>
        </p:nvGraphicFramePr>
        <p:xfrm>
          <a:off x="7165778" y="2189459"/>
          <a:ext cx="139223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CorelDRAW!" r:id="rId4" imgW="6333840" imgH="8313480" progId="">
                  <p:embed/>
                </p:oleObj>
              </mc:Choice>
              <mc:Fallback>
                <p:oleObj name="CorelDRAW!" r:id="rId4" imgW="6333840" imgH="8313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5778" y="2189459"/>
                        <a:ext cx="1392238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0" y="2126512"/>
            <a:ext cx="6781800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sz="2400" b="1" i="1" dirty="0"/>
              <a:t>External Information </a:t>
            </a:r>
            <a:r>
              <a:rPr lang="en-US" sz="2400" b="1" i="1" dirty="0" smtClean="0"/>
              <a:t>search</a:t>
            </a:r>
            <a:endParaRPr lang="en-US" sz="2400" dirty="0"/>
          </a:p>
          <a:p>
            <a:pPr marL="457200" indent="-342900">
              <a:lnSpc>
                <a:spcPct val="90000"/>
              </a:lnSpc>
              <a:buClr>
                <a:srgbClr val="B11738"/>
              </a:buClr>
              <a:buFont typeface="Arial" pitchFamily="34" charset="0"/>
              <a:buChar char="•"/>
            </a:pPr>
            <a:r>
              <a:rPr lang="en-US" sz="2400" dirty="0"/>
              <a:t>Seek information in outside environment</a:t>
            </a:r>
          </a:p>
          <a:p>
            <a:pPr marL="1200150" lvl="1" indent="-514350">
              <a:lnSpc>
                <a:spcPct val="90000"/>
              </a:lnSpc>
              <a:buClr>
                <a:srgbClr val="D83C3C"/>
              </a:buClr>
              <a:buFont typeface="Wingdings" pitchFamily="2" charset="2"/>
              <a:buChar char="§"/>
            </a:pPr>
            <a:r>
              <a:rPr lang="en-US" sz="2400" dirty="0" err="1"/>
              <a:t>Nonmarketing</a:t>
            </a:r>
            <a:r>
              <a:rPr lang="en-US" sz="2400" dirty="0"/>
              <a:t> controlled</a:t>
            </a:r>
          </a:p>
          <a:p>
            <a:pPr marL="1200150" lvl="1" indent="-514350">
              <a:lnSpc>
                <a:spcPct val="90000"/>
              </a:lnSpc>
              <a:buClr>
                <a:srgbClr val="D83C3C"/>
              </a:buClr>
              <a:buFont typeface="Wingdings" pitchFamily="2" charset="2"/>
              <a:buChar char="§"/>
            </a:pPr>
            <a:r>
              <a:rPr lang="en-US" sz="2400" dirty="0"/>
              <a:t>Marketing controlled</a:t>
            </a:r>
          </a:p>
        </p:txBody>
      </p:sp>
      <p:pic>
        <p:nvPicPr>
          <p:cNvPr id="1031" name="Picture 12" descr="MCj0187587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35938" y="157956"/>
            <a:ext cx="1544638" cy="181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897450" y="5257800"/>
            <a:ext cx="3122349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92D050"/>
                </a:solidFill>
              </a:rPr>
              <a:t>Objective: Communicate products/services and differentiation.</a:t>
            </a:r>
            <a:endParaRPr lang="en-US" sz="2400" b="1" dirty="0">
              <a:solidFill>
                <a:srgbClr val="92D050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0185" y="3733800"/>
            <a:ext cx="8504239" cy="208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sz="2400" b="1" i="1" dirty="0" smtClean="0"/>
              <a:t>How Much Information Search</a:t>
            </a:r>
            <a:r>
              <a:rPr lang="en-US" sz="2400" b="1" dirty="0" smtClean="0"/>
              <a:t>?  Benefits vs. Cost</a:t>
            </a:r>
          </a:p>
          <a:p>
            <a:pPr marL="342900" indent="-342900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sz="2400" b="1" dirty="0"/>
          </a:p>
          <a:p>
            <a:pPr marL="342900" indent="-342900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sz="2400" b="1" dirty="0" smtClean="0"/>
              <a:t>What are the risks? </a:t>
            </a:r>
            <a:endParaRPr lang="en-US" sz="2400" b="1" dirty="0"/>
          </a:p>
          <a:p>
            <a:pPr marL="342900" indent="-342900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sz="2400" b="1" dirty="0" smtClean="0"/>
              <a:t>(Performance, Financial, Social, Physiological, Psychological) </a:t>
            </a:r>
          </a:p>
          <a:p>
            <a:pPr marL="57150">
              <a:lnSpc>
                <a:spcPct val="90000"/>
              </a:lnSpc>
              <a:buClr>
                <a:srgbClr val="B11738"/>
              </a:buClr>
            </a:pPr>
            <a:r>
              <a:rPr lang="en-US" sz="2400" b="1" dirty="0"/>
              <a:t/>
            </a:r>
            <a:br>
              <a:rPr lang="en-US" sz="2400" b="1" dirty="0"/>
            </a:b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1328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4703</TotalTime>
  <Words>466</Words>
  <Application>Microsoft Office PowerPoint</Application>
  <PresentationFormat>On-screen Show (4:3)</PresentationFormat>
  <Paragraphs>144</Paragraphs>
  <Slides>13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Angles</vt:lpstr>
      <vt:lpstr>CorelDRAW!</vt:lpstr>
      <vt:lpstr>Welcome to  Marketing Management</vt:lpstr>
      <vt:lpstr>Chapter 6: Consumer behavior cont…</vt:lpstr>
      <vt:lpstr>Customer Buying Process</vt:lpstr>
      <vt:lpstr>PowerPoint Presentation</vt:lpstr>
      <vt:lpstr>Need Recognition</vt:lpstr>
      <vt:lpstr>Motivating by Meeting Needs</vt:lpstr>
      <vt:lpstr>Key Points of Maslow</vt:lpstr>
      <vt:lpstr>An Adjustment of Maslow’s Hierarchy- Alderfer’s ERG Theory</vt:lpstr>
      <vt:lpstr>Information Search</vt:lpstr>
      <vt:lpstr>Evaluation of Alternatives and Purchase</vt:lpstr>
      <vt:lpstr>Post-purchase Behavior</vt:lpstr>
      <vt:lpstr>Take Away for Today</vt:lpstr>
      <vt:lpstr>Next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BUSI 107 Section 1</dc:title>
  <dc:creator>Cecy</dc:creator>
  <cp:lastModifiedBy>Cecy</cp:lastModifiedBy>
  <cp:revision>201</cp:revision>
  <dcterms:created xsi:type="dcterms:W3CDTF">2015-08-23T22:48:46Z</dcterms:created>
  <dcterms:modified xsi:type="dcterms:W3CDTF">2016-02-17T18:11:21Z</dcterms:modified>
</cp:coreProperties>
</file>