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321" r:id="rId3"/>
    <p:sldId id="509" r:id="rId4"/>
    <p:sldId id="510" r:id="rId5"/>
    <p:sldId id="511" r:id="rId6"/>
    <p:sldId id="512" r:id="rId7"/>
    <p:sldId id="513" r:id="rId8"/>
    <p:sldId id="514" r:id="rId9"/>
    <p:sldId id="516" r:id="rId10"/>
    <p:sldId id="517" r:id="rId11"/>
    <p:sldId id="518" r:id="rId12"/>
    <p:sldId id="519" r:id="rId13"/>
    <p:sldId id="520" r:id="rId14"/>
    <p:sldId id="522" r:id="rId15"/>
    <p:sldId id="5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Tim Cook Says Apple Will Fight Court Order to Unlock iPhone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http://www.wired.com/2016/02/tim-cook-apple-will-fight-courts-anti-encryption-order/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http://www.msnbc.com/msnbc/apple-fights-order-unlock-san-bernardino-shooters-iphone?cid=sm_fb_msnbc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BD412BC3-74ED-490E-A7ED-1F251EB9243F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4</a:t>
            </a:fld>
            <a:endParaRPr lang="en-US" dirty="0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Nielson:</a:t>
            </a:r>
            <a:r>
              <a:rPr lang="en-US" baseline="0" dirty="0" smtClean="0"/>
              <a:t> Nothing is too good for Fido: Pets that have it all</a:t>
            </a:r>
          </a:p>
          <a:p>
            <a:r>
              <a:rPr lang="en-US" dirty="0" smtClean="0"/>
              <a:t>http://www.nielsen.com/us/en/insights/news/2015/nothing-is-too-good-for-fido-pets-that-have-it-all.html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FC13-5287-481B-9E07-F41E5338B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FC13-5287-481B-9E07-F41E5338B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http://www.huffingtonpost.com/2011/10/28/axe-deodorant-ad-banned-angels_n_1064150.html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8ECF-0231-4A13-B2FD-7F66677EF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VALS</a:t>
            </a:r>
            <a:r>
              <a:rPr lang="en-US" baseline="0" dirty="0" smtClean="0"/>
              <a:t> Survey: http://www.strategicbusinessinsights.com/vals/presurvey.shtml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5,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960120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98094"/>
            <a:ext cx="5841577" cy="11430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E81C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mediabistro.com/tvnewser/files/2010/09/NFLWomens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1232627"/>
            <a:ext cx="4241377" cy="41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i.huffpost.com/gen/389104/AXE-AD-BANNE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r="5480"/>
          <a:stretch/>
        </p:blipFill>
        <p:spPr bwMode="auto">
          <a:xfrm>
            <a:off x="4648200" y="3905602"/>
            <a:ext cx="4480560" cy="29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55" y="152400"/>
            <a:ext cx="7024744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Psychographic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75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Grouping in terms of people’s attitudes, values, and lifestyles.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Activities-</a:t>
            </a:r>
            <a:r>
              <a:rPr lang="en-US" sz="2400" dirty="0" smtClean="0"/>
              <a:t> work, hobbies, vacations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i="1" dirty="0" smtClean="0"/>
              <a:t>Interests-</a:t>
            </a:r>
            <a:r>
              <a:rPr lang="en-US" sz="2400" b="0" dirty="0" smtClean="0"/>
              <a:t> family, job, community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Opinions-</a:t>
            </a:r>
            <a:r>
              <a:rPr lang="en-US" sz="2400" dirty="0" smtClean="0"/>
              <a:t> social issues, politics, business</a:t>
            </a:r>
            <a:endParaRPr lang="en-US" sz="2400" b="0" dirty="0" smtClean="0"/>
          </a:p>
          <a:p>
            <a:endParaRPr lang="en-US" sz="2400" dirty="0"/>
          </a:p>
        </p:txBody>
      </p:sp>
      <p:pic>
        <p:nvPicPr>
          <p:cNvPr id="6" name="Content Placeholder 4" descr="7-4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" b="1776"/>
          <a:stretch/>
        </p:blipFill>
        <p:spPr>
          <a:xfrm>
            <a:off x="84452" y="2971799"/>
            <a:ext cx="8907147" cy="38862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68" y="33867"/>
            <a:ext cx="7024744" cy="762000"/>
          </a:xfrm>
        </p:spPr>
        <p:txBody>
          <a:bodyPr/>
          <a:lstStyle/>
          <a:p>
            <a:r>
              <a:rPr lang="en-US" dirty="0" smtClean="0"/>
              <a:t>Behavioral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6324600" cy="396240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400" dirty="0"/>
              <a:t>Focus on whether people purchase a product or not, how much, and how often they use </a:t>
            </a:r>
            <a:r>
              <a:rPr lang="en-US" sz="2400" dirty="0" smtClean="0"/>
              <a:t>it</a:t>
            </a:r>
          </a:p>
          <a:p>
            <a:pPr marL="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ex. Occasion &amp; Loyalty</a:t>
            </a:r>
          </a:p>
          <a:p>
            <a:endParaRPr lang="en-US" sz="800" dirty="0"/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usage rates: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heavy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medium, light, and non-user. </a:t>
            </a:r>
            <a:endParaRPr lang="en-US" sz="800" dirty="0" smtClean="0">
              <a:ea typeface="ＭＳ Ｐゴシック" charset="0"/>
              <a:cs typeface="ＭＳ Ｐゴシック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ea typeface="ＭＳ Ｐゴシック" charset="0"/>
                <a:cs typeface="ＭＳ Ｐゴシック" charset="0"/>
              </a:rPr>
              <a:t>user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status: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potential users, non-users, ex-users, regulars, first-timers, and users of competitors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products. </a:t>
            </a: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80/20 rule!!!</a:t>
            </a:r>
          </a:p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" b="4945"/>
          <a:stretch/>
        </p:blipFill>
        <p:spPr bwMode="auto">
          <a:xfrm>
            <a:off x="4114799" y="4267201"/>
            <a:ext cx="3407663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9296" r="5450" b="17733"/>
          <a:stretch/>
        </p:blipFill>
        <p:spPr bwMode="auto">
          <a:xfrm>
            <a:off x="6426200" y="1295400"/>
            <a:ext cx="2692400" cy="191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2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665" y="609600"/>
            <a:ext cx="7024744" cy="877336"/>
          </a:xfrm>
        </p:spPr>
        <p:txBody>
          <a:bodyPr/>
          <a:lstStyle/>
          <a:p>
            <a:r>
              <a:rPr lang="en-US" dirty="0" smtClean="0"/>
              <a:t>Benefit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78" y="1579485"/>
            <a:ext cx="6777317" cy="4003829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Based on understanding the problem a product solves, the benefit it offers, or the issue it addresses</a:t>
            </a:r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ISEBUQEBQVFBQVFBUQEBUSFBAWEhUVFBAVFBQVFRQXHCYeFxkjGRQVHy8gIycpLCwsFR4xNTAqNSYrLCkBCQoKDgwOFA8PFykcFBwpKSkpKSkpKSkpKSkpLCwpKSkpKSkpKSwpKSksKSkpKSksKSkpKSksKSwsKSwpKSkpKf/AABEIAKgBLAMBIgACEQEDEQH/xAAbAAEAAgMBAQAAAAAAAAAAAAAAAwQBAgUGB//EADkQAAIBAgMGAgkDAgcBAAAAAAABAgMRBCExBRJBUWFxgZEGExQiMqGxwfDR4fFCUhYjM2JygrIV/8QAGAEBAQEBAQAAAAAAAAAAAAAAAAECAwT/xAAdEQEBAQEBAAIDAAAAAAAAAAAAARECEgMhMUFR/9oADAMBAAIRAxEAPwD7iAAAAAAAAAAAAAAAAAAAAAAAAAAAAAAAAAAAAAAAAAAAAAAAAAAAAAAAAAAABhsDJhySK1bF8ihPGZ/LMM3qR1JYhGjxDORLEKz977GKdZy1uuPQuM+nTlXd7EaxfBtJ9Xn5FR8m7X0a07XEqKeer53d/NDDatxrq+ufLR9+qM+0tPXwy+WZTjVdvejbq7vTwIqibu4yTSyunG/zV0xia6qxttbef3MrHLl8zkupK3v35qWjfRpGqqFxPVdxYuJJGsnxOEqzN41xi+3cuZONHFPmWIY59+5Ma9x0QVoY1PUmjUT0ZGpZW4ACgAAAAAAAAAAAAAAAAAAAAAAANZTSzZQxOKv2Ncbis+mhyK9e+Tfa2nZlkc+ulqpXTyve3LVXK7xCvbV87q3iyrF20166Pp0NUsnfjn5Gsc9XaLVvdbvx5J/uJ1rLeVstc/pciou2Uf0Zund2bV+XNeQFee15PJeXD5F+lUnUhZpxytvO3l/JH7GtVw1Sy+mpnD4eMPhTz1s8/wB+wWaUYzjLc3pc93cyfS5JVSXu2Uk9buMXftbMl9WrWadvp8zEZ037u9HLTeTbXZ6hcawpWlZb6SXwuPu907GKlDlfs9UYxF/is3z3G0u/U2WK3mot5Pg20/0YEH2M3J5Ul/cl0eRmrTjBXk+1i6mILhVCelUjOPuRaa13lc2pzisrK61bSXHqQxFTrE0axtPN2S87WflmaTw2V07clmyKs08Y0WqeMT1yOXCnLXXsFUGLLY7cZXMnIp4hrRlyljl/Vl1Jjc6i2DCZkjQAAAAAAAAAAAAAAAAaVpWi30NyLE/A+wHnMfXd+mhQlUJcdPMpuZ0jy9X7Sb5LTr/uufXuUpVTEa2ZWdX4zVnbTR3WXiSxUXpZt97Zc+RUptN2bvwadiPE4hxVot+P2I1rqVLrpx1t4EFTaG63l34q/M5mGx0n7rd09b5+JYe62k/F390Yvp0aG0r3emnw/TURqU5Szj5N/qc+eJ9WrRs1zaXkjaOKyTSXVdefQGuhHF3e6o2ktMrrxRrKpfOajdcrp+Fyl7W37uvVv7k0KcX8Wfdkxd1YVfK/leyeelmuPc3w9Nu93e/AqywiveLkul8vmZU5NNJreXwvRp/covqy4pWzavd8rpWy8DahjVK9m273+FJFSi5uPvyTejzWXiySlSlxW9fNJ7q3fJZoi6n9q/uj093O67kqr2Saj56W72K0K8rJPJZbrStd8upmnOWabbfJ2UfK+pF1ZlPeVtOkXZkKcoyWd48b6+ZVnPdk5N7udr5v+DOJxzSSi731af58waszxULpadf3MSnYqJ05Lzdlw/GYqvLK9lk/isu1/qVNdLD4/dfTkdajWUldHk1XLeExzi7oWNTrHpQRYfEKcd5fwSmHUAAAAAAAAAAAAACHGStCT6W88iYrbSdqUn0v8wleUxWbKkkXKrK0kdI8tVpEUpE80QyRXOpU79b/ACN3aSzzS0aya6P6lVTsbqorcueVw1K1c934EuWds+9zPrrq1+bTtpbh+cipWlfouFuJXqzkMS9Oh7VZJZSWrvzMKtfp20OYp8yanUNYz6dOE0SRrdTmKubrEExqdOtDEsPFZ3OWsQZ9oGL6duOKbTSdnnm7L7BYzd/1pb2d1u5/N6HKw9bXj+cC3H1c1u70b/0p38m+JMa3Vt7Qg/6ptPRXV0bKur+88lpktL5ptlSUGorcfbTLormmKrxkkpZ35ZO/HOxGo6XtF/DJxuvMr4qhvfCuF21a3iUqlRaJ2uklZZq3Fu5vQryiveatyd9OZF1NhKLi95/LNu/Ylqt728pWejT0atn3KVfHVN5NfD0eVudyL2lPeUXzu7Xbb4RTehU+lhV1clhiDm1KyTy04eRvTrFZ16TZe0dyWej1/U9ImfPqGJPZbGxW/SXOOT7cDFjtx1+nQABl1AAAAAAAAAAANKtNSTi9GrPxNzDA8bi4OE3CWq+fJlaTPQekGD3lvrVZPsebm7HSPL3MrEiOaNt80kyuaGSI5slkRyiGVeSIpostGkoFRUTM3JJUyOUSoxcx6wWMMaM+uMeuNJEbQ1V/D1bppa6LX8uVKKl62zT1vK91ZDBuzb6acyf/AOi2lvPdV2mktevQi/l0vat7NP1i3lZNtbvN5nP2lt1wdlbq9SGhDcu3K6emq8epysYo1JWu0+bzT78V8yRercdrBbYjVe7JZ/7Va/e2uhItpJt7q0z955Xvbw+ZyMLh40W5Skm1la0sr+WZLOvHdbk7p5q78iVrm3Pt03i5Xd3FJ5R78rWMSxnFSbXNZRfC2WascZ7Sz/R9CGpjG1b7L7A10pY5t3JIY58DjxrE0KhUd6hibns/ROv8Ueifl/J8/wAJI9p6IP8AzP8Aq7/IzXXj8vYAAw9IAAAAAAAAAABrI2AFDGaHlsdQ3XlpwPX4ijdHCx2Eed0Nxz75152RHKpbUs4mg49ipKR1l15LMbqdzVkNzKqFZbNGkkbqQmFV5IjZNIjkgzUUomtiWxhxArSRixM4miQEdGVpW8ROnvLO7yck5OyzeSf8mtR5kiakndXb72y0BESW625ZWspZ2VrcFbTRFetShH37t6NLLz7eBNXekZay13bZZkVRKOmqViNIsRi75u1sss3l2KNbEN/QklG+ZpKATUSJYMKJloLBMt0VkVacS7RgRp0MCs0e/wDQ3CvdlUf/ABX1f2PEbJw7lJJfnI+qYDCqnTjTXBZ9+L8zNd/jn7WQAZdwAAAAAAAAAAAAAIK2GUicAefx2yeRwsXs1q9lnwPdyhcrVsDGQYvMr53Uw0lwIGz3lfYadzkY30e5cFZF9Vxvxfx5lyMOTSyZfr7GktOt7lOrhpRWf5fQ16jnfjsResNXMxKD5GjZrXOxLFhkKmbqYWMMjmSbxDUYSo5ClKxrJmm8VG9Z+ev7FbczuSTkRyfUiopwsaSRvJmjkUaKIsZUja2RFjNNF3DUW+xWw8Oef0OzsyjvSVzNbj0vods3P1slpdRXXLM9rBnJ2VStFHWgjD18zIkAQDQAAAAAAAAAAAAAAAAAABrKmmbACnX2fGXA5eL2HfQ9AYaCY8PitiNXy1ZzMTstp2S8T6PUw6fApV9lRZGbw+bVMFJP/wA87cSOUHHU93X2FyWmhzMRsLplr4mvVcr8ceVkyKbPQ19kNaL9PE5mI2a1lx+Jc+xZ0xfjrluZDMnlQla7TXDxK9SDz6ZGvUc7xUbZrc1qJrLlmzRxfIuxnKkkRtmiqfsRTmyaZU5s5pFVOXIno7PnNrXhlYzem5zU1Cs5O0T23o3sx5NoobA9F5NptfsfQdnbMUEZ3Xo44xYwtGyLKQijIdgAAAAAAAAAAAAAAAAAAAAAAAAAAAABhxNJUEyQAUquzovgUq+w0ztAJjyGJ9HOhzK/o2+TPoDgjV0FyJieY+Zz9GpLmVqno5LgvzifUng48jT2CPIYnh8r/wALyfD8/GS0vQ+T4H1BYGPIkjhorgMPEfPsH6Ec0ej2f6Kwhqj0KgjYY1JEFDCRiskTgFUAAAAAAAAAAAA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ISEBUQEBQVFBQVFBUQEBUSFBAWEhUVFBAVFBQVFRQXHCYeFxkjGRQVHy8gIycpLCwsFR4xNTAqNSYrLCkBCQoKDgwOFA8PFykcFBwpKSkpKSkpKSkpKSkpLCwpKSkpKSkpKSwpKSksKSkpKSksKSkpKSksKSwsKSwpKSkpKf/AABEIAKgBLAMBIgACEQEDEQH/xAAbAAEAAgMBAQAAAAAAAAAAAAAAAwQBAgUGB//EADkQAAIBAgMGAgkDAgcBAAAAAAABAgMRBCExBRJBUWFxgZEGExQiMqGxwfDR4fFCUhYjM2JygrIV/8QAGAEBAQEBAQAAAAAAAAAAAAAAAAECAwT/xAAdEQEBAQEBAAIDAAAAAAAAAAAAARECEgMhMUFR/9oADAMBAAIRAxEAPwD7iAAAAAAAAAAAAAAAAAAAAAAAAAAAAAAAAAAAAAAAAAAAAAAAAAAAAAAAAAAABhsDJhySK1bF8ihPGZ/LMM3qR1JYhGjxDORLEKz977GKdZy1uuPQuM+nTlXd7EaxfBtJ9Xn5FR8m7X0a07XEqKeer53d/NDDatxrq+ufLR9+qM+0tPXwy+WZTjVdvejbq7vTwIqibu4yTSyunG/zV0xia6qxttbef3MrHLl8zkupK3v35qWjfRpGqqFxPVdxYuJJGsnxOEqzN41xi+3cuZONHFPmWIY59+5Ma9x0QVoY1PUmjUT0ZGpZW4ACgAAAAAAAAAAAAAAAAAAAAAAANZTSzZQxOKv2Ncbis+mhyK9e+Tfa2nZlkc+ulqpXTyve3LVXK7xCvbV87q3iyrF20166Pp0NUsnfjn5Gsc9XaLVvdbvx5J/uJ1rLeVstc/pciou2Uf0Zund2bV+XNeQFee15PJeXD5F+lUnUhZpxytvO3l/JH7GtVw1Sy+mpnD4eMPhTz1s8/wB+wWaUYzjLc3pc93cyfS5JVSXu2Uk9buMXftbMl9WrWadvp8zEZ037u9HLTeTbXZ6hcawpWlZb6SXwuPu907GKlDlfs9UYxF/is3z3G0u/U2WK3mot5Pg20/0YEH2M3J5Ul/cl0eRmrTjBXk+1i6mILhVCelUjOPuRaa13lc2pzisrK61bSXHqQxFTrE0axtPN2S87WflmaTw2V07clmyKs08Y0WqeMT1yOXCnLXXsFUGLLY7cZXMnIp4hrRlyljl/Vl1Jjc6i2DCZkjQAAAAAAAAAAAAAAAAaVpWi30NyLE/A+wHnMfXd+mhQlUJcdPMpuZ0jy9X7Sb5LTr/uufXuUpVTEa2ZWdX4zVnbTR3WXiSxUXpZt97Zc+RUptN2bvwadiPE4hxVot+P2I1rqVLrpx1t4EFTaG63l34q/M5mGx0n7rd09b5+JYe62k/F390Yvp0aG0r3emnw/TURqU5Szj5N/qc+eJ9WrRs1zaXkjaOKyTSXVdefQGuhHF3e6o2ktMrrxRrKpfOajdcrp+Fyl7W37uvVv7k0KcX8Wfdkxd1YVfK/leyeelmuPc3w9Nu93e/AqywiveLkul8vmZU5NNJreXwvRp/covqy4pWzavd8rpWy8DahjVK9m273+FJFSi5uPvyTejzWXiySlSlxW9fNJ7q3fJZoi6n9q/uj093O67kqr2Saj56W72K0K8rJPJZbrStd8upmnOWabbfJ2UfK+pF1ZlPeVtOkXZkKcoyWd48b6+ZVnPdk5N7udr5v+DOJxzSSi731af58waszxULpadf3MSnYqJ05Lzdlw/GYqvLK9lk/isu1/qVNdLD4/dfTkdajWUldHk1XLeExzi7oWNTrHpQRYfEKcd5fwSmHUAAAAAAAAAAAAACHGStCT6W88iYrbSdqUn0v8wleUxWbKkkXKrK0kdI8tVpEUpE80QyRXOpU79b/ACN3aSzzS0aya6P6lVTsbqorcueVw1K1c934EuWds+9zPrrq1+bTtpbh+cipWlfouFuJXqzkMS9Oh7VZJZSWrvzMKtfp20OYp8yanUNYz6dOE0SRrdTmKubrEExqdOtDEsPFZ3OWsQZ9oGL6duOKbTSdnnm7L7BYzd/1pb2d1u5/N6HKw9bXj+cC3H1c1u70b/0p38m+JMa3Vt7Qg/6ptPRXV0bKur+88lpktL5ptlSUGorcfbTLormmKrxkkpZ35ZO/HOxGo6XtF/DJxuvMr4qhvfCuF21a3iUqlRaJ2uklZZq3Fu5vQryiveatyd9OZF1NhKLi95/LNu/Ylqt728pWejT0atn3KVfHVN5NfD0eVudyL2lPeUXzu7Xbb4RTehU+lhV1clhiDm1KyTy04eRvTrFZ16TZe0dyWej1/U9ImfPqGJPZbGxW/SXOOT7cDFjtx1+nQABl1AAAAAAAAAAANKtNSTi9GrPxNzDA8bi4OE3CWq+fJlaTPQekGD3lvrVZPsebm7HSPL3MrEiOaNt80kyuaGSI5slkRyiGVeSIpostGkoFRUTM3JJUyOUSoxcx6wWMMaM+uMeuNJEbQ1V/D1bppa6LX8uVKKl62zT1vK91ZDBuzb6acyf/AOi2lvPdV2mktevQi/l0vat7NP1i3lZNtbvN5nP2lt1wdlbq9SGhDcu3K6emq8epysYo1JWu0+bzT78V8yRercdrBbYjVe7JZ/7Va/e2uhItpJt7q0z955Xvbw+ZyMLh40W5Skm1la0sr+WZLOvHdbk7p5q78iVrm3Pt03i5Xd3FJ5R78rWMSxnFSbXNZRfC2WascZ7Sz/R9CGpjG1b7L7A10pY5t3JIY58DjxrE0KhUd6hibns/ROv8Ueifl/J8/wAJI9p6IP8AzP8Aq7/IzXXj8vYAAw9IAAAAAAAAAABrI2AFDGaHlsdQ3XlpwPX4ijdHCx2Eed0Nxz75152RHKpbUs4mg49ipKR1l15LMbqdzVkNzKqFZbNGkkbqQmFV5IjZNIjkgzUUomtiWxhxArSRixM4miQEdGVpW8ROnvLO7yck5OyzeSf8mtR5kiakndXb72y0BESW625ZWspZ2VrcFbTRFetShH37t6NLLz7eBNXekZay13bZZkVRKOmqViNIsRi75u1sss3l2KNbEN/QklG+ZpKATUSJYMKJloLBMt0VkVacS7RgRp0MCs0e/wDQ3CvdlUf/ABX1f2PEbJw7lJJfnI+qYDCqnTjTXBZ9+L8zNd/jn7WQAZdwAAAAAAAAAAAAAIK2GUicAefx2yeRwsXs1q9lnwPdyhcrVsDGQYvMr53Uw0lwIGz3lfYadzkY30e5cFZF9Vxvxfx5lyMOTSyZfr7GktOt7lOrhpRWf5fQ16jnfjsResNXMxKD5GjZrXOxLFhkKmbqYWMMjmSbxDUYSo5ClKxrJmm8VG9Z+ev7FbczuSTkRyfUiopwsaSRvJmjkUaKIsZUja2RFjNNF3DUW+xWw8Oef0OzsyjvSVzNbj0vods3P1slpdRXXLM9rBnJ2VStFHWgjD18zIkAQDQAAAAAAAAAAAAAAAAAABrKmmbACnX2fGXA5eL2HfQ9AYaCY8PitiNXy1ZzMTstp2S8T6PUw6fApV9lRZGbw+bVMFJP/wA87cSOUHHU93X2FyWmhzMRsLplr4mvVcr8ceVkyKbPQ19kNaL9PE5mI2a1lx+Jc+xZ0xfjrluZDMnlQla7TXDxK9SDz6ZGvUc7xUbZrc1qJrLlmzRxfIuxnKkkRtmiqfsRTmyaZU5s5pFVOXIno7PnNrXhlYzem5zU1Cs5O0T23o3sx5NoobA9F5NptfsfQdnbMUEZ3Xo44xYwtGyLKQijIdgAAAAAAAAAAAAAAAAAAAAAAAAAAAABhxNJUEyQAUquzovgUq+w0ztAJjyGJ9HOhzK/o2+TPoDgjV0FyJieY+Zz9GpLmVqno5LgvzifUng48jT2CPIYnh8r/wALyfD8/GS0vQ+T4H1BYGPIkjhorgMPEfPsH6Ec0ej2f6Kwhqj0KgjYY1JEFDCRiskTgFUAAAAAAAAAAAA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dingo.care2.com/pictures/greenliving/1045/1044753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4105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What’s the segment? </a:t>
            </a:r>
          </a:p>
          <a:p>
            <a:pPr lvl="1"/>
            <a:r>
              <a:rPr lang="en-US" sz="2800" dirty="0"/>
              <a:t>Look beyond the now… Spot the trends</a:t>
            </a:r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81100" y="4038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19" y="251461"/>
            <a:ext cx="7520940" cy="5486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805963"/>
            <a:ext cx="8382000" cy="4680437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9: STP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4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 1: Monday February 20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8036" lvl="3" indent="0">
              <a:lnSpc>
                <a:spcPct val="15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http://i.forbesimg.com/media/lists/companies/apple_416x4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143000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9: 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segmenting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, targeting &amp;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positioning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3"/>
          <p:cNvSpPr>
            <a:spLocks noGrp="1" noChangeArrowheads="1"/>
          </p:cNvSpPr>
          <p:nvPr>
            <p:ph type="title"/>
          </p:nvPr>
        </p:nvSpPr>
        <p:spPr>
          <a:xfrm>
            <a:off x="822960" y="152400"/>
            <a:ext cx="7863840" cy="762000"/>
          </a:xfrm>
        </p:spPr>
        <p:txBody>
          <a:bodyPr/>
          <a:lstStyle/>
          <a:p>
            <a:pPr algn="ctr"/>
            <a:r>
              <a:rPr lang="en-US" dirty="0" smtClean="0"/>
              <a:t>Segmentation, Targeting, </a:t>
            </a:r>
            <a:br>
              <a:rPr lang="en-US" dirty="0" smtClean="0"/>
            </a:br>
            <a:r>
              <a:rPr lang="en-US" dirty="0" smtClean="0"/>
              <a:t>Positioning Process</a:t>
            </a:r>
            <a:endParaRPr lang="en-US" dirty="0"/>
          </a:p>
        </p:txBody>
      </p:sp>
      <p:grpSp>
        <p:nvGrpSpPr>
          <p:cNvPr id="21529" name="Group 21528"/>
          <p:cNvGrpSpPr/>
          <p:nvPr/>
        </p:nvGrpSpPr>
        <p:grpSpPr>
          <a:xfrm>
            <a:off x="609600" y="1522800"/>
            <a:ext cx="5867401" cy="811800"/>
            <a:chOff x="609600" y="1522800"/>
            <a:chExt cx="5867401" cy="811800"/>
          </a:xfrm>
        </p:grpSpPr>
        <p:sp>
          <p:nvSpPr>
            <p:cNvPr id="21512" name="Freeform 21511"/>
            <p:cNvSpPr/>
            <p:nvPr/>
          </p:nvSpPr>
          <p:spPr>
            <a:xfrm>
              <a:off x="609600" y="1522800"/>
              <a:ext cx="1188719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lvl="0" algn="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Step 1</a:t>
              </a:r>
              <a:endParaRPr lang="en-US" sz="2400" kern="1200" dirty="0"/>
            </a:p>
          </p:txBody>
        </p:sp>
        <p:sp>
          <p:nvSpPr>
            <p:cNvPr id="21513" name="Left Brace 21512"/>
            <p:cNvSpPr/>
            <p:nvPr/>
          </p:nvSpPr>
          <p:spPr>
            <a:xfrm>
              <a:off x="1798319" y="15228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14" name="Freeform 21513"/>
            <p:cNvSpPr/>
            <p:nvPr/>
          </p:nvSpPr>
          <p:spPr>
            <a:xfrm>
              <a:off x="2361591" y="1522800"/>
              <a:ext cx="4115410" cy="811800"/>
            </a:xfrm>
            <a:custGeom>
              <a:avLst/>
              <a:gdLst>
                <a:gd name="connsiteX0" fmla="*/ 0 w 5471769"/>
                <a:gd name="connsiteY0" fmla="*/ 0 h 811800"/>
                <a:gd name="connsiteX1" fmla="*/ 5471769 w 5471769"/>
                <a:gd name="connsiteY1" fmla="*/ 0 h 811800"/>
                <a:gd name="connsiteX2" fmla="*/ 5471769 w 5471769"/>
                <a:gd name="connsiteY2" fmla="*/ 811800 h 811800"/>
                <a:gd name="connsiteX3" fmla="*/ 0 w 5471769"/>
                <a:gd name="connsiteY3" fmla="*/ 811800 h 811800"/>
                <a:gd name="connsiteX4" fmla="*/ 0 w 5471769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769" h="811800">
                  <a:moveTo>
                    <a:pt x="0" y="0"/>
                  </a:moveTo>
                  <a:lnTo>
                    <a:pt x="5471769" y="0"/>
                  </a:lnTo>
                  <a:lnTo>
                    <a:pt x="5471769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Strategy or Objectives</a:t>
              </a:r>
              <a:endParaRPr lang="en-US" sz="2400" kern="1200" dirty="0"/>
            </a:p>
          </p:txBody>
        </p:sp>
      </p:grpSp>
      <p:grpSp>
        <p:nvGrpSpPr>
          <p:cNvPr id="21530" name="Group 21529"/>
          <p:cNvGrpSpPr/>
          <p:nvPr/>
        </p:nvGrpSpPr>
        <p:grpSpPr>
          <a:xfrm>
            <a:off x="609600" y="2482200"/>
            <a:ext cx="5867401" cy="811800"/>
            <a:chOff x="609600" y="2482200"/>
            <a:chExt cx="5867401" cy="811800"/>
          </a:xfrm>
        </p:grpSpPr>
        <p:sp>
          <p:nvSpPr>
            <p:cNvPr id="21515" name="Freeform 21514"/>
            <p:cNvSpPr/>
            <p:nvPr/>
          </p:nvSpPr>
          <p:spPr>
            <a:xfrm>
              <a:off x="609600" y="2482200"/>
              <a:ext cx="1188719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lvl="0" algn="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Step 2</a:t>
              </a:r>
              <a:endParaRPr lang="en-US" sz="2400" kern="1200" dirty="0"/>
            </a:p>
          </p:txBody>
        </p:sp>
        <p:sp>
          <p:nvSpPr>
            <p:cNvPr id="21516" name="Left Brace 21515"/>
            <p:cNvSpPr/>
            <p:nvPr/>
          </p:nvSpPr>
          <p:spPr>
            <a:xfrm>
              <a:off x="1798319" y="24822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17" name="Freeform 21516"/>
            <p:cNvSpPr/>
            <p:nvPr/>
          </p:nvSpPr>
          <p:spPr>
            <a:xfrm>
              <a:off x="2361591" y="2482200"/>
              <a:ext cx="4115410" cy="811800"/>
            </a:xfrm>
            <a:custGeom>
              <a:avLst/>
              <a:gdLst>
                <a:gd name="connsiteX0" fmla="*/ 0 w 5471769"/>
                <a:gd name="connsiteY0" fmla="*/ 0 h 811800"/>
                <a:gd name="connsiteX1" fmla="*/ 5471769 w 5471769"/>
                <a:gd name="connsiteY1" fmla="*/ 0 h 811800"/>
                <a:gd name="connsiteX2" fmla="*/ 5471769 w 5471769"/>
                <a:gd name="connsiteY2" fmla="*/ 811800 h 811800"/>
                <a:gd name="connsiteX3" fmla="*/ 0 w 5471769"/>
                <a:gd name="connsiteY3" fmla="*/ 811800 h 811800"/>
                <a:gd name="connsiteX4" fmla="*/ 0 w 5471769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769" h="811800">
                  <a:moveTo>
                    <a:pt x="0" y="0"/>
                  </a:moveTo>
                  <a:lnTo>
                    <a:pt x="5471769" y="0"/>
                  </a:lnTo>
                  <a:lnTo>
                    <a:pt x="5471769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Segmentation Methods</a:t>
              </a:r>
              <a:endParaRPr lang="en-US" sz="2400" kern="1200" dirty="0"/>
            </a:p>
          </p:txBody>
        </p:sp>
      </p:grpSp>
      <p:grpSp>
        <p:nvGrpSpPr>
          <p:cNvPr id="21531" name="Group 21530"/>
          <p:cNvGrpSpPr/>
          <p:nvPr/>
        </p:nvGrpSpPr>
        <p:grpSpPr>
          <a:xfrm>
            <a:off x="609600" y="3441600"/>
            <a:ext cx="5867401" cy="811800"/>
            <a:chOff x="609600" y="3441600"/>
            <a:chExt cx="5867401" cy="811800"/>
          </a:xfrm>
        </p:grpSpPr>
        <p:sp>
          <p:nvSpPr>
            <p:cNvPr id="21518" name="Freeform 21517"/>
            <p:cNvSpPr/>
            <p:nvPr/>
          </p:nvSpPr>
          <p:spPr>
            <a:xfrm>
              <a:off x="609600" y="3441600"/>
              <a:ext cx="1188719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lvl="0" algn="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Step 3</a:t>
              </a:r>
              <a:endParaRPr lang="en-US" sz="2400" kern="1200" dirty="0"/>
            </a:p>
          </p:txBody>
        </p:sp>
        <p:sp>
          <p:nvSpPr>
            <p:cNvPr id="21519" name="Left Brace 21518"/>
            <p:cNvSpPr/>
            <p:nvPr/>
          </p:nvSpPr>
          <p:spPr>
            <a:xfrm>
              <a:off x="1798319" y="34416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20" name="Freeform 21519"/>
            <p:cNvSpPr/>
            <p:nvPr/>
          </p:nvSpPr>
          <p:spPr>
            <a:xfrm>
              <a:off x="2361591" y="3441600"/>
              <a:ext cx="4115410" cy="811800"/>
            </a:xfrm>
            <a:custGeom>
              <a:avLst/>
              <a:gdLst>
                <a:gd name="connsiteX0" fmla="*/ 0 w 5471769"/>
                <a:gd name="connsiteY0" fmla="*/ 0 h 811800"/>
                <a:gd name="connsiteX1" fmla="*/ 5471769 w 5471769"/>
                <a:gd name="connsiteY1" fmla="*/ 0 h 811800"/>
                <a:gd name="connsiteX2" fmla="*/ 5471769 w 5471769"/>
                <a:gd name="connsiteY2" fmla="*/ 811800 h 811800"/>
                <a:gd name="connsiteX3" fmla="*/ 0 w 5471769"/>
                <a:gd name="connsiteY3" fmla="*/ 811800 h 811800"/>
                <a:gd name="connsiteX4" fmla="*/ 0 w 5471769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769" h="811800">
                  <a:moveTo>
                    <a:pt x="0" y="0"/>
                  </a:moveTo>
                  <a:lnTo>
                    <a:pt x="5471769" y="0"/>
                  </a:lnTo>
                  <a:lnTo>
                    <a:pt x="5471769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Evaluate Segment Attractiveness</a:t>
              </a:r>
              <a:endParaRPr lang="en-US" sz="2400" kern="1200" dirty="0"/>
            </a:p>
          </p:txBody>
        </p:sp>
      </p:grpSp>
      <p:grpSp>
        <p:nvGrpSpPr>
          <p:cNvPr id="21532" name="Group 21531"/>
          <p:cNvGrpSpPr/>
          <p:nvPr/>
        </p:nvGrpSpPr>
        <p:grpSpPr>
          <a:xfrm>
            <a:off x="609600" y="4401000"/>
            <a:ext cx="5867401" cy="811800"/>
            <a:chOff x="609600" y="4401000"/>
            <a:chExt cx="5867401" cy="811800"/>
          </a:xfrm>
        </p:grpSpPr>
        <p:sp>
          <p:nvSpPr>
            <p:cNvPr id="21521" name="Freeform 21520"/>
            <p:cNvSpPr/>
            <p:nvPr/>
          </p:nvSpPr>
          <p:spPr>
            <a:xfrm>
              <a:off x="609600" y="4401000"/>
              <a:ext cx="1188719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lvl="0" algn="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Step 4</a:t>
              </a:r>
              <a:endParaRPr lang="en-US" sz="2400" kern="1200" dirty="0"/>
            </a:p>
          </p:txBody>
        </p:sp>
        <p:sp>
          <p:nvSpPr>
            <p:cNvPr id="21522" name="Left Brace 21521"/>
            <p:cNvSpPr/>
            <p:nvPr/>
          </p:nvSpPr>
          <p:spPr>
            <a:xfrm>
              <a:off x="1798319" y="44010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23" name="Freeform 21522"/>
            <p:cNvSpPr/>
            <p:nvPr/>
          </p:nvSpPr>
          <p:spPr>
            <a:xfrm>
              <a:off x="2361591" y="4401000"/>
              <a:ext cx="4115410" cy="811800"/>
            </a:xfrm>
            <a:custGeom>
              <a:avLst/>
              <a:gdLst>
                <a:gd name="connsiteX0" fmla="*/ 0 w 5471769"/>
                <a:gd name="connsiteY0" fmla="*/ 0 h 811800"/>
                <a:gd name="connsiteX1" fmla="*/ 5471769 w 5471769"/>
                <a:gd name="connsiteY1" fmla="*/ 0 h 811800"/>
                <a:gd name="connsiteX2" fmla="*/ 5471769 w 5471769"/>
                <a:gd name="connsiteY2" fmla="*/ 811800 h 811800"/>
                <a:gd name="connsiteX3" fmla="*/ 0 w 5471769"/>
                <a:gd name="connsiteY3" fmla="*/ 811800 h 811800"/>
                <a:gd name="connsiteX4" fmla="*/ 0 w 5471769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769" h="811800">
                  <a:moveTo>
                    <a:pt x="0" y="0"/>
                  </a:moveTo>
                  <a:lnTo>
                    <a:pt x="5471769" y="0"/>
                  </a:lnTo>
                  <a:lnTo>
                    <a:pt x="5471769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Select Target Market</a:t>
              </a:r>
              <a:endParaRPr lang="en-US" sz="2400" kern="1200" dirty="0"/>
            </a:p>
          </p:txBody>
        </p:sp>
      </p:grpSp>
      <p:grpSp>
        <p:nvGrpSpPr>
          <p:cNvPr id="21533" name="Group 21532"/>
          <p:cNvGrpSpPr/>
          <p:nvPr/>
        </p:nvGrpSpPr>
        <p:grpSpPr>
          <a:xfrm>
            <a:off x="609600" y="5360400"/>
            <a:ext cx="5867401" cy="811800"/>
            <a:chOff x="609600" y="5360400"/>
            <a:chExt cx="5867401" cy="811800"/>
          </a:xfrm>
        </p:grpSpPr>
        <p:sp>
          <p:nvSpPr>
            <p:cNvPr id="21524" name="Freeform 21523"/>
            <p:cNvSpPr/>
            <p:nvPr/>
          </p:nvSpPr>
          <p:spPr>
            <a:xfrm>
              <a:off x="609600" y="5360400"/>
              <a:ext cx="1188719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lvl="0" algn="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Step 5</a:t>
              </a:r>
              <a:endParaRPr lang="en-US" sz="2400" kern="1200" dirty="0"/>
            </a:p>
          </p:txBody>
        </p:sp>
        <p:sp>
          <p:nvSpPr>
            <p:cNvPr id="21525" name="Left Brace 21524"/>
            <p:cNvSpPr/>
            <p:nvPr/>
          </p:nvSpPr>
          <p:spPr>
            <a:xfrm>
              <a:off x="1798319" y="53604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26" name="Freeform 21525"/>
            <p:cNvSpPr/>
            <p:nvPr/>
          </p:nvSpPr>
          <p:spPr>
            <a:xfrm>
              <a:off x="2361591" y="5360400"/>
              <a:ext cx="4115410" cy="811800"/>
            </a:xfrm>
            <a:custGeom>
              <a:avLst/>
              <a:gdLst>
                <a:gd name="connsiteX0" fmla="*/ 0 w 5471769"/>
                <a:gd name="connsiteY0" fmla="*/ 0 h 811800"/>
                <a:gd name="connsiteX1" fmla="*/ 5471769 w 5471769"/>
                <a:gd name="connsiteY1" fmla="*/ 0 h 811800"/>
                <a:gd name="connsiteX2" fmla="*/ 5471769 w 5471769"/>
                <a:gd name="connsiteY2" fmla="*/ 811800 h 811800"/>
                <a:gd name="connsiteX3" fmla="*/ 0 w 5471769"/>
                <a:gd name="connsiteY3" fmla="*/ 811800 h 811800"/>
                <a:gd name="connsiteX4" fmla="*/ 0 w 5471769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769" h="811800">
                  <a:moveTo>
                    <a:pt x="0" y="0"/>
                  </a:moveTo>
                  <a:lnTo>
                    <a:pt x="5471769" y="0"/>
                  </a:lnTo>
                  <a:lnTo>
                    <a:pt x="5471769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Identify and Develop Positioning Strategy</a:t>
              </a:r>
              <a:endParaRPr lang="en-US" sz="24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29400" y="1524000"/>
            <a:ext cx="2514600" cy="1770000"/>
            <a:chOff x="6629401" y="1524000"/>
            <a:chExt cx="1905000" cy="1770000"/>
          </a:xfrm>
        </p:grpSpPr>
        <p:sp>
          <p:nvSpPr>
            <p:cNvPr id="65" name="Freeform 64"/>
            <p:cNvSpPr/>
            <p:nvPr/>
          </p:nvSpPr>
          <p:spPr>
            <a:xfrm>
              <a:off x="7095746" y="2003100"/>
              <a:ext cx="1438655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0" bIns="3556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Segmentation</a:t>
              </a:r>
              <a:endParaRPr lang="en-US" sz="2400" kern="1200" dirty="0"/>
            </a:p>
          </p:txBody>
        </p:sp>
        <p:sp>
          <p:nvSpPr>
            <p:cNvPr id="66" name="Left Brace 65"/>
            <p:cNvSpPr/>
            <p:nvPr/>
          </p:nvSpPr>
          <p:spPr>
            <a:xfrm flipH="1">
              <a:off x="6629401" y="1524000"/>
              <a:ext cx="402336" cy="17700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535" name="Group 21534"/>
          <p:cNvGrpSpPr/>
          <p:nvPr/>
        </p:nvGrpSpPr>
        <p:grpSpPr>
          <a:xfrm>
            <a:off x="6607285" y="3441600"/>
            <a:ext cx="2155718" cy="1771200"/>
            <a:chOff x="6607285" y="3441600"/>
            <a:chExt cx="1742353" cy="1771200"/>
          </a:xfrm>
        </p:grpSpPr>
        <p:sp>
          <p:nvSpPr>
            <p:cNvPr id="67" name="Freeform 66"/>
            <p:cNvSpPr/>
            <p:nvPr/>
          </p:nvSpPr>
          <p:spPr>
            <a:xfrm>
              <a:off x="7095746" y="3921300"/>
              <a:ext cx="1253892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0" bIns="3556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Targeting</a:t>
              </a:r>
              <a:endParaRPr lang="en-US" sz="2400" kern="1200" dirty="0"/>
            </a:p>
          </p:txBody>
        </p:sp>
        <p:sp>
          <p:nvSpPr>
            <p:cNvPr id="68" name="Left Brace 67"/>
            <p:cNvSpPr/>
            <p:nvPr/>
          </p:nvSpPr>
          <p:spPr>
            <a:xfrm flipH="1">
              <a:off x="6607285" y="3441600"/>
              <a:ext cx="402336" cy="17712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534" name="Group 21533"/>
          <p:cNvGrpSpPr/>
          <p:nvPr/>
        </p:nvGrpSpPr>
        <p:grpSpPr>
          <a:xfrm>
            <a:off x="6607285" y="5360400"/>
            <a:ext cx="2155718" cy="811800"/>
            <a:chOff x="6607285" y="5360400"/>
            <a:chExt cx="2155718" cy="811800"/>
          </a:xfrm>
        </p:grpSpPr>
        <p:sp>
          <p:nvSpPr>
            <p:cNvPr id="69" name="Freeform 68"/>
            <p:cNvSpPr/>
            <p:nvPr/>
          </p:nvSpPr>
          <p:spPr>
            <a:xfrm>
              <a:off x="7095746" y="5360400"/>
              <a:ext cx="1667257" cy="811800"/>
            </a:xfrm>
            <a:custGeom>
              <a:avLst/>
              <a:gdLst>
                <a:gd name="connsiteX0" fmla="*/ 0 w 2011680"/>
                <a:gd name="connsiteY0" fmla="*/ 0 h 811800"/>
                <a:gd name="connsiteX1" fmla="*/ 2011680 w 2011680"/>
                <a:gd name="connsiteY1" fmla="*/ 0 h 811800"/>
                <a:gd name="connsiteX2" fmla="*/ 2011680 w 2011680"/>
                <a:gd name="connsiteY2" fmla="*/ 811800 h 811800"/>
                <a:gd name="connsiteX3" fmla="*/ 0 w 2011680"/>
                <a:gd name="connsiteY3" fmla="*/ 811800 h 811800"/>
                <a:gd name="connsiteX4" fmla="*/ 0 w 2011680"/>
                <a:gd name="connsiteY4" fmla="*/ 0 h 8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811800">
                  <a:moveTo>
                    <a:pt x="0" y="0"/>
                  </a:moveTo>
                  <a:lnTo>
                    <a:pt x="2011680" y="0"/>
                  </a:lnTo>
                  <a:lnTo>
                    <a:pt x="2011680" y="811800"/>
                  </a:lnTo>
                  <a:lnTo>
                    <a:pt x="0" y="81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0" bIns="3556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Positioning</a:t>
              </a:r>
              <a:endParaRPr lang="en-US" sz="2400" kern="1200" dirty="0"/>
            </a:p>
          </p:txBody>
        </p:sp>
        <p:sp>
          <p:nvSpPr>
            <p:cNvPr id="72" name="Left Brace 71"/>
            <p:cNvSpPr/>
            <p:nvPr/>
          </p:nvSpPr>
          <p:spPr>
            <a:xfrm flipH="1">
              <a:off x="6607285" y="5360400"/>
              <a:ext cx="402336" cy="8118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6508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adv_59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39576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685800"/>
            <a:ext cx="3886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Segmenting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u="sng" dirty="0" smtClean="0"/>
              <a:t>finding  useful </a:t>
            </a:r>
            <a:r>
              <a:rPr lang="en-US" sz="2400" u="sng" dirty="0"/>
              <a:t>dimensions</a:t>
            </a:r>
            <a:r>
              <a:rPr lang="en-US" sz="2400" dirty="0"/>
              <a:t> for dividing consumers </a:t>
            </a:r>
            <a:r>
              <a:rPr lang="en-US" sz="2400" dirty="0" smtClean="0"/>
              <a:t>into </a:t>
            </a:r>
            <a:r>
              <a:rPr lang="en-US" sz="2400" u="sng" dirty="0" smtClean="0"/>
              <a:t>homogeneous</a:t>
            </a:r>
            <a:r>
              <a:rPr lang="en-US" sz="2400" dirty="0" smtClean="0"/>
              <a:t> </a:t>
            </a:r>
            <a:r>
              <a:rPr lang="en-US" sz="2400" dirty="0"/>
              <a:t>groups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Targeting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u="sng" dirty="0"/>
              <a:t>selection of the segment</a:t>
            </a:r>
            <a:r>
              <a:rPr lang="en-US" sz="2400" dirty="0"/>
              <a:t> that </a:t>
            </a:r>
            <a:r>
              <a:rPr lang="en-US" sz="2400" dirty="0" smtClean="0"/>
              <a:t>best matches </a:t>
            </a:r>
            <a:r>
              <a:rPr lang="en-US" sz="2400" dirty="0"/>
              <a:t>the benefits that your product can deliver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Positioning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effective management of product and advertising to appeal to selected target segment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28" y="0"/>
            <a:ext cx="7024744" cy="8382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990600"/>
            <a:ext cx="8229600" cy="1717431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Represents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an effort to identify and categorize groups of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customers according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to common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characteristics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Why?  </a:t>
            </a:r>
            <a:r>
              <a:rPr lang="en-US" sz="2400" b="1" i="1" dirty="0" smtClean="0">
                <a:ea typeface="ＭＳ Ｐゴシック" charset="0"/>
                <a:cs typeface="ＭＳ Ｐゴシック" charset="0"/>
              </a:rPr>
              <a:t>Customers are more inclined to buy something or take action when doing so addresses their specific needs</a:t>
            </a:r>
            <a:endParaRPr lang="en-US" sz="2400" b="1" i="1" dirty="0">
              <a:ea typeface="ＭＳ Ｐゴシック" charset="0"/>
              <a:cs typeface="ＭＳ Ｐゴシック" charset="0"/>
            </a:endParaRPr>
          </a:p>
          <a:p>
            <a:endParaRPr lang="en-US" sz="2400" dirty="0"/>
          </a:p>
        </p:txBody>
      </p:sp>
      <p:pic>
        <p:nvPicPr>
          <p:cNvPr id="5" name="Content Placeholder 4" descr="dog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2" b="-6562"/>
          <a:stretch>
            <a:fillRect/>
          </a:stretch>
        </p:blipFill>
        <p:spPr>
          <a:xfrm>
            <a:off x="495300" y="3048000"/>
            <a:ext cx="8229600" cy="2159855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5375276"/>
            <a:ext cx="83058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 Black" charset="0"/>
              </a:rPr>
              <a:t>77.5 million dogs are owned in the U.S.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 Black" charset="0"/>
              </a:rPr>
              <a:t>Who owns whom?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891" y="0"/>
            <a:ext cx="8517440" cy="609600"/>
          </a:xfrm>
        </p:spPr>
        <p:txBody>
          <a:bodyPr/>
          <a:lstStyle/>
          <a:p>
            <a:pPr algn="ctr"/>
            <a:r>
              <a:rPr lang="en-US" sz="2600" dirty="0" smtClean="0"/>
              <a:t>Dividing the market on relevant dimensions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7810500" cy="4495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priori or post hoc?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Determining Dimensions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Prior Research, Purchase Trends, Managerial Experience &amp; Judgment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Bases for Segmentation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Geographic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Demographic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Behavior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Benefits Sought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Psychographic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Geodemographic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Etc…</a:t>
            </a:r>
          </a:p>
          <a:p>
            <a:pPr lvl="2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5320" r="4200" b="4237"/>
          <a:stretch/>
        </p:blipFill>
        <p:spPr bwMode="auto">
          <a:xfrm>
            <a:off x="4114800" y="2819400"/>
            <a:ext cx="4796634" cy="367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24744" cy="990600"/>
          </a:xfrm>
        </p:spPr>
        <p:txBody>
          <a:bodyPr anchor="ctr"/>
          <a:lstStyle/>
          <a:p>
            <a:pPr algn="ctr"/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Demographic Segmentation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3400" y="1447800"/>
            <a:ext cx="4038600" cy="4449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Income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Population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Age distribution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Gender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Education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Occupation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MPj03826740000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6" b="9976"/>
          <a:stretch>
            <a:fillRect/>
          </a:stretch>
        </p:blipFill>
        <p:spPr bwMode="auto">
          <a:xfrm>
            <a:off x="4648200" y="1600201"/>
            <a:ext cx="4038600" cy="363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00600" y="52578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i="1" smtClean="0">
                <a:latin typeface="Tahoma" charset="0"/>
                <a:ea typeface="ＭＳ Ｐゴシック" charset="0"/>
                <a:cs typeface="ＭＳ Ｐゴシック" charset="0"/>
              </a:rPr>
              <a:t>What are the trends?</a:t>
            </a:r>
            <a:endParaRPr lang="en-US" i="1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1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4793</TotalTime>
  <Words>366</Words>
  <Application>Microsoft Office PowerPoint</Application>
  <PresentationFormat>On-screen Show (4:3)</PresentationFormat>
  <Paragraphs>106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Welcome to  Marketing Management</vt:lpstr>
      <vt:lpstr>PowerPoint Presentation</vt:lpstr>
      <vt:lpstr>Chapter 9:  segmenting, targeting &amp; positioning</vt:lpstr>
      <vt:lpstr>Segmentation, Targeting,  Positioning Process</vt:lpstr>
      <vt:lpstr>PowerPoint Presentation</vt:lpstr>
      <vt:lpstr>Market Segmentation</vt:lpstr>
      <vt:lpstr>Dividing the market on relevant dimensions</vt:lpstr>
      <vt:lpstr>Demographic Segmentation</vt:lpstr>
      <vt:lpstr>PowerPoint Presentation</vt:lpstr>
      <vt:lpstr>Gender Segmentation</vt:lpstr>
      <vt:lpstr>Psychographic Segmentation</vt:lpstr>
      <vt:lpstr>Behavioral Segmentation</vt:lpstr>
      <vt:lpstr>Benefit Segmentation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209</cp:revision>
  <dcterms:created xsi:type="dcterms:W3CDTF">2015-08-23T22:48:46Z</dcterms:created>
  <dcterms:modified xsi:type="dcterms:W3CDTF">2016-02-17T18:15:22Z</dcterms:modified>
</cp:coreProperties>
</file>