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562" r:id="rId3"/>
    <p:sldId id="556" r:id="rId4"/>
    <p:sldId id="564" r:id="rId5"/>
    <p:sldId id="583" r:id="rId6"/>
    <p:sldId id="585" r:id="rId7"/>
    <p:sldId id="586" r:id="rId8"/>
    <p:sldId id="587" r:id="rId9"/>
    <p:sldId id="588" r:id="rId10"/>
    <p:sldId id="591" r:id="rId11"/>
    <p:sldId id="59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4" d="100"/>
          <a:sy n="54" d="100"/>
        </p:scale>
        <p:origin x="-9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ellobeautiful.com/2016/03/04/dolce-and-gabbana-create-colorful-slave-sandal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Dolce &amp;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Gabbana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Sandal</a:t>
            </a:r>
          </a:p>
          <a:p>
            <a:pPr lvl="1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http://hellobeautiful.com/2016/03/04/dolce-and-gabbana-create-colorful-slave-sandal/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FE9BB62F-5788-411D-B2DE-DC924802A478}" type="slidenum">
              <a:rPr lang="en-US" smtClean="0"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6</a:t>
            </a:fld>
            <a:endParaRPr lang="en-US" dirty="0" smtClean="0">
              <a:ea typeface="DejaVu Sans"/>
              <a:cs typeface="DejaVu San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Nationwide-</a:t>
            </a:r>
            <a:r>
              <a:rPr lang="en-US" baseline="0" dirty="0" smtClean="0"/>
              <a:t> Peyton Manning http://www.ispot.tv/ad/7Mhd/nationwide-insurance-jingle-featuring-peyton-manning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494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http://www.forbes.com/powerful-brands/list/#tab:rank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081776-FEB8-418C-AE57-BFC993D587F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ebay.com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hyperlink" Target="http://www.youtube.com/watch?v=-8lDYrvTIL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8, Day 1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3048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Understanding your brand. </a:t>
            </a:r>
          </a:p>
          <a:p>
            <a:pPr lvl="3"/>
            <a:r>
              <a:rPr lang="en-US" sz="2400" dirty="0">
                <a:latin typeface="Arial" pitchFamily="34" charset="0"/>
                <a:cs typeface="Arial" pitchFamily="34" charset="0"/>
              </a:rPr>
              <a:t>What is your brand?</a:t>
            </a:r>
          </a:p>
          <a:p>
            <a:pPr lvl="3"/>
            <a:r>
              <a:rPr lang="en-US" sz="2400" dirty="0">
                <a:latin typeface="Arial" pitchFamily="34" charset="0"/>
                <a:cs typeface="Arial" pitchFamily="34" charset="0"/>
              </a:rPr>
              <a:t>What are people saying about your brand?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Brand Equity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en-US" sz="2400" dirty="0" smtClean="0">
                <a:latin typeface="Arial" pitchFamily="34" charset="0"/>
                <a:cs typeface="Arial" pitchFamily="34" charset="0"/>
              </a:rPr>
              <a:t>The smallest detail can be a significant contributor</a:t>
            </a:r>
            <a:endParaRPr lang="en-US" sz="2800" dirty="0" smtClean="0">
              <a:latin typeface="+mj-lt"/>
            </a:endParaRPr>
          </a:p>
          <a:p>
            <a:pPr marL="0" lvl="1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181100" y="42672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0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7335" y="1371600"/>
            <a:ext cx="7520940" cy="3579849"/>
          </a:xfrm>
        </p:spPr>
        <p:txBody>
          <a:bodyPr>
            <a:normAutofit/>
          </a:bodyPr>
          <a:lstStyle/>
          <a:p>
            <a:pPr marL="802386" lvl="4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Chapter 11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: Product, Branding, and Packaging Decisions &amp; Chapter 12: Developing New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Products 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Extended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Outline due Friday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3/11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6586" lvl="1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7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5638800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9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chive.ama.org/PublishingImages/MarketingNewsMasthead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19750"/>
            <a:ext cx="571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sc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19" b="18545"/>
          <a:stretch/>
        </p:blipFill>
        <p:spPr bwMode="auto">
          <a:xfrm>
            <a:off x="1828800" y="7937"/>
            <a:ext cx="5122855" cy="284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86" y="2746212"/>
            <a:ext cx="5105270" cy="28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7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3" y="1981200"/>
            <a:ext cx="8751277" cy="2971800"/>
          </a:xfrm>
        </p:spPr>
        <p:txBody>
          <a:bodyPr anchor="ctr">
            <a:noAutofit/>
          </a:bodyPr>
          <a:lstStyle/>
          <a:p>
            <a:pPr marL="457200" indent="-457200"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Products &amp; brands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24744" cy="914400"/>
          </a:xfrm>
        </p:spPr>
        <p:txBody>
          <a:bodyPr/>
          <a:lstStyle/>
          <a:p>
            <a:r>
              <a:rPr lang="en-US" dirty="0" smtClean="0"/>
              <a:t>Brands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1" y="1143000"/>
            <a:ext cx="6856532" cy="38120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Brand Image</a:t>
            </a:r>
          </a:p>
          <a:p>
            <a:pPr lvl="1"/>
            <a:r>
              <a:rPr lang="en-US" sz="2400" dirty="0" smtClean="0"/>
              <a:t>Perceptions about a brand as reflected by brand associations that consumers hold in their memories. 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Brand Equity</a:t>
            </a:r>
          </a:p>
          <a:p>
            <a:pPr lvl="1"/>
            <a:r>
              <a:rPr lang="en-US" sz="2400" dirty="0" smtClean="0"/>
              <a:t>The total value that accrues to a product as a result of a company’s cumulative investments in the marketing of the brand. </a:t>
            </a:r>
            <a:endParaRPr lang="en-US" sz="2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95" y="4955037"/>
            <a:ext cx="2682875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1114" y="5105400"/>
            <a:ext cx="541020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i="1" dirty="0"/>
              <a:t>Your brand is what other people say about you when you’re not in the room</a:t>
            </a:r>
            <a:r>
              <a:rPr lang="en-US" sz="2400" dirty="0"/>
              <a:t>.” </a:t>
            </a:r>
            <a:endParaRPr lang="en-US" sz="2400" dirty="0" smtClean="0"/>
          </a:p>
          <a:p>
            <a:r>
              <a:rPr lang="en-US" sz="2400" dirty="0" smtClean="0"/>
              <a:t>-Jeff Bezos (Amazon)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5DA0-38AD-4A97-A717-138A1DCD2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5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Brand?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3598778" y="4000038"/>
            <a:ext cx="1943562" cy="1943562"/>
          </a:xfrm>
          <a:custGeom>
            <a:avLst/>
            <a:gdLst>
              <a:gd name="connsiteX0" fmla="*/ 0 w 1943562"/>
              <a:gd name="connsiteY0" fmla="*/ 971781 h 1943562"/>
              <a:gd name="connsiteX1" fmla="*/ 971781 w 1943562"/>
              <a:gd name="connsiteY1" fmla="*/ 0 h 1943562"/>
              <a:gd name="connsiteX2" fmla="*/ 1943562 w 1943562"/>
              <a:gd name="connsiteY2" fmla="*/ 971781 h 1943562"/>
              <a:gd name="connsiteX3" fmla="*/ 971781 w 1943562"/>
              <a:gd name="connsiteY3" fmla="*/ 1943562 h 1943562"/>
              <a:gd name="connsiteX4" fmla="*/ 0 w 1943562"/>
              <a:gd name="connsiteY4" fmla="*/ 971781 h 194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3562" h="1943562">
                <a:moveTo>
                  <a:pt x="0" y="971781"/>
                </a:moveTo>
                <a:cubicBezTo>
                  <a:pt x="0" y="435081"/>
                  <a:pt x="435081" y="0"/>
                  <a:pt x="971781" y="0"/>
                </a:cubicBezTo>
                <a:cubicBezTo>
                  <a:pt x="1508481" y="0"/>
                  <a:pt x="1943562" y="435081"/>
                  <a:pt x="1943562" y="971781"/>
                </a:cubicBezTo>
                <a:cubicBezTo>
                  <a:pt x="1943562" y="1508481"/>
                  <a:pt x="1508481" y="1943562"/>
                  <a:pt x="971781" y="1943562"/>
                </a:cubicBezTo>
                <a:cubicBezTo>
                  <a:pt x="435081" y="1943562"/>
                  <a:pt x="0" y="1508481"/>
                  <a:pt x="0" y="971781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01138" tIns="301138" rIns="301138" bIns="301138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Branding</a:t>
            </a:r>
            <a:endParaRPr lang="en-US" sz="2600" kern="1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945971" y="4427622"/>
            <a:ext cx="2544316" cy="1088395"/>
            <a:chOff x="945971" y="4427622"/>
            <a:chExt cx="2544316" cy="1088395"/>
          </a:xfrm>
        </p:grpSpPr>
        <p:sp>
          <p:nvSpPr>
            <p:cNvPr id="4" name="Left Arrow 3"/>
            <p:cNvSpPr/>
            <p:nvPr/>
          </p:nvSpPr>
          <p:spPr>
            <a:xfrm rot="10800000">
              <a:off x="1626218" y="4694862"/>
              <a:ext cx="1864069" cy="553915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 4"/>
            <p:cNvSpPr/>
            <p:nvPr/>
          </p:nvSpPr>
          <p:spPr>
            <a:xfrm>
              <a:off x="945971" y="4427622"/>
              <a:ext cx="1360493" cy="1088395"/>
            </a:xfrm>
            <a:custGeom>
              <a:avLst/>
              <a:gdLst>
                <a:gd name="connsiteX0" fmla="*/ 0 w 1360493"/>
                <a:gd name="connsiteY0" fmla="*/ 108840 h 1088395"/>
                <a:gd name="connsiteX1" fmla="*/ 108840 w 1360493"/>
                <a:gd name="connsiteY1" fmla="*/ 0 h 1088395"/>
                <a:gd name="connsiteX2" fmla="*/ 1251654 w 1360493"/>
                <a:gd name="connsiteY2" fmla="*/ 0 h 1088395"/>
                <a:gd name="connsiteX3" fmla="*/ 1360494 w 1360493"/>
                <a:gd name="connsiteY3" fmla="*/ 108840 h 1088395"/>
                <a:gd name="connsiteX4" fmla="*/ 1360493 w 1360493"/>
                <a:gd name="connsiteY4" fmla="*/ 979556 h 1088395"/>
                <a:gd name="connsiteX5" fmla="*/ 1251653 w 1360493"/>
                <a:gd name="connsiteY5" fmla="*/ 1088396 h 1088395"/>
                <a:gd name="connsiteX6" fmla="*/ 108840 w 1360493"/>
                <a:gd name="connsiteY6" fmla="*/ 1088395 h 1088395"/>
                <a:gd name="connsiteX7" fmla="*/ 0 w 1360493"/>
                <a:gd name="connsiteY7" fmla="*/ 979555 h 1088395"/>
                <a:gd name="connsiteX8" fmla="*/ 0 w 1360493"/>
                <a:gd name="connsiteY8" fmla="*/ 108840 h 108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0493" h="1088395">
                  <a:moveTo>
                    <a:pt x="0" y="108840"/>
                  </a:moveTo>
                  <a:cubicBezTo>
                    <a:pt x="0" y="48729"/>
                    <a:pt x="48729" y="0"/>
                    <a:pt x="108840" y="0"/>
                  </a:cubicBezTo>
                  <a:lnTo>
                    <a:pt x="1251654" y="0"/>
                  </a:lnTo>
                  <a:cubicBezTo>
                    <a:pt x="1311765" y="0"/>
                    <a:pt x="1360494" y="48729"/>
                    <a:pt x="1360494" y="108840"/>
                  </a:cubicBezTo>
                  <a:cubicBezTo>
                    <a:pt x="1360494" y="399079"/>
                    <a:pt x="1360493" y="689317"/>
                    <a:pt x="1360493" y="979556"/>
                  </a:cubicBezTo>
                  <a:cubicBezTo>
                    <a:pt x="1360493" y="1039667"/>
                    <a:pt x="1311764" y="1088396"/>
                    <a:pt x="1251653" y="1088396"/>
                  </a:cubicBezTo>
                  <a:lnTo>
                    <a:pt x="108840" y="1088395"/>
                  </a:lnTo>
                  <a:cubicBezTo>
                    <a:pt x="48729" y="1088395"/>
                    <a:pt x="0" y="1039666"/>
                    <a:pt x="0" y="979555"/>
                  </a:cubicBezTo>
                  <a:lnTo>
                    <a:pt x="0" y="10884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8548" tIns="58548" rIns="58548" bIns="5854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Brand name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08290" y="2696982"/>
            <a:ext cx="2366314" cy="1368991"/>
            <a:chOff x="1508290" y="2696982"/>
            <a:chExt cx="2366314" cy="1368991"/>
          </a:xfrm>
        </p:grpSpPr>
        <p:sp>
          <p:nvSpPr>
            <p:cNvPr id="6" name="Left Arrow 5"/>
            <p:cNvSpPr/>
            <p:nvPr/>
          </p:nvSpPr>
          <p:spPr>
            <a:xfrm rot="12960000">
              <a:off x="2010535" y="3512058"/>
              <a:ext cx="1864069" cy="553915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508290" y="2696982"/>
              <a:ext cx="1360493" cy="1088395"/>
            </a:xfrm>
            <a:custGeom>
              <a:avLst/>
              <a:gdLst>
                <a:gd name="connsiteX0" fmla="*/ 0 w 1360493"/>
                <a:gd name="connsiteY0" fmla="*/ 108840 h 1088395"/>
                <a:gd name="connsiteX1" fmla="*/ 108840 w 1360493"/>
                <a:gd name="connsiteY1" fmla="*/ 0 h 1088395"/>
                <a:gd name="connsiteX2" fmla="*/ 1251654 w 1360493"/>
                <a:gd name="connsiteY2" fmla="*/ 0 h 1088395"/>
                <a:gd name="connsiteX3" fmla="*/ 1360494 w 1360493"/>
                <a:gd name="connsiteY3" fmla="*/ 108840 h 1088395"/>
                <a:gd name="connsiteX4" fmla="*/ 1360493 w 1360493"/>
                <a:gd name="connsiteY4" fmla="*/ 979556 h 1088395"/>
                <a:gd name="connsiteX5" fmla="*/ 1251653 w 1360493"/>
                <a:gd name="connsiteY5" fmla="*/ 1088396 h 1088395"/>
                <a:gd name="connsiteX6" fmla="*/ 108840 w 1360493"/>
                <a:gd name="connsiteY6" fmla="*/ 1088395 h 1088395"/>
                <a:gd name="connsiteX7" fmla="*/ 0 w 1360493"/>
                <a:gd name="connsiteY7" fmla="*/ 979555 h 1088395"/>
                <a:gd name="connsiteX8" fmla="*/ 0 w 1360493"/>
                <a:gd name="connsiteY8" fmla="*/ 108840 h 108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0493" h="1088395">
                  <a:moveTo>
                    <a:pt x="0" y="108840"/>
                  </a:moveTo>
                  <a:cubicBezTo>
                    <a:pt x="0" y="48729"/>
                    <a:pt x="48729" y="0"/>
                    <a:pt x="108840" y="0"/>
                  </a:cubicBezTo>
                  <a:lnTo>
                    <a:pt x="1251654" y="0"/>
                  </a:lnTo>
                  <a:cubicBezTo>
                    <a:pt x="1311765" y="0"/>
                    <a:pt x="1360494" y="48729"/>
                    <a:pt x="1360494" y="108840"/>
                  </a:cubicBezTo>
                  <a:cubicBezTo>
                    <a:pt x="1360494" y="399079"/>
                    <a:pt x="1360493" y="689317"/>
                    <a:pt x="1360493" y="979556"/>
                  </a:cubicBezTo>
                  <a:cubicBezTo>
                    <a:pt x="1360493" y="1039667"/>
                    <a:pt x="1311764" y="1088396"/>
                    <a:pt x="1251653" y="1088396"/>
                  </a:cubicBezTo>
                  <a:lnTo>
                    <a:pt x="108840" y="1088395"/>
                  </a:lnTo>
                  <a:cubicBezTo>
                    <a:pt x="48729" y="1088395"/>
                    <a:pt x="0" y="1039666"/>
                    <a:pt x="0" y="979555"/>
                  </a:cubicBezTo>
                  <a:lnTo>
                    <a:pt x="0" y="10884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8548" tIns="58548" rIns="58548" bIns="5854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URLs</a:t>
              </a:r>
            </a:p>
            <a:p>
              <a:r>
                <a:rPr lang="en-US" sz="1400" dirty="0">
                  <a:hlinkClick r:id="rId3"/>
                </a:rPr>
                <a:t>www.eBay.com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80461" y="1627387"/>
            <a:ext cx="1360493" cy="2362650"/>
            <a:chOff x="2980461" y="1627387"/>
            <a:chExt cx="1360493" cy="2362650"/>
          </a:xfrm>
        </p:grpSpPr>
        <p:sp>
          <p:nvSpPr>
            <p:cNvPr id="8" name="Left Arrow 7"/>
            <p:cNvSpPr/>
            <p:nvPr/>
          </p:nvSpPr>
          <p:spPr>
            <a:xfrm rot="15120000">
              <a:off x="3016688" y="2781045"/>
              <a:ext cx="1864069" cy="553915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2980461" y="1627387"/>
              <a:ext cx="1360493" cy="1088395"/>
            </a:xfrm>
            <a:custGeom>
              <a:avLst/>
              <a:gdLst>
                <a:gd name="connsiteX0" fmla="*/ 0 w 1360493"/>
                <a:gd name="connsiteY0" fmla="*/ 108840 h 1088395"/>
                <a:gd name="connsiteX1" fmla="*/ 108840 w 1360493"/>
                <a:gd name="connsiteY1" fmla="*/ 0 h 1088395"/>
                <a:gd name="connsiteX2" fmla="*/ 1251654 w 1360493"/>
                <a:gd name="connsiteY2" fmla="*/ 0 h 1088395"/>
                <a:gd name="connsiteX3" fmla="*/ 1360494 w 1360493"/>
                <a:gd name="connsiteY3" fmla="*/ 108840 h 1088395"/>
                <a:gd name="connsiteX4" fmla="*/ 1360493 w 1360493"/>
                <a:gd name="connsiteY4" fmla="*/ 979556 h 1088395"/>
                <a:gd name="connsiteX5" fmla="*/ 1251653 w 1360493"/>
                <a:gd name="connsiteY5" fmla="*/ 1088396 h 1088395"/>
                <a:gd name="connsiteX6" fmla="*/ 108840 w 1360493"/>
                <a:gd name="connsiteY6" fmla="*/ 1088395 h 1088395"/>
                <a:gd name="connsiteX7" fmla="*/ 0 w 1360493"/>
                <a:gd name="connsiteY7" fmla="*/ 979555 h 1088395"/>
                <a:gd name="connsiteX8" fmla="*/ 0 w 1360493"/>
                <a:gd name="connsiteY8" fmla="*/ 108840 h 108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0493" h="1088395">
                  <a:moveTo>
                    <a:pt x="0" y="108840"/>
                  </a:moveTo>
                  <a:cubicBezTo>
                    <a:pt x="0" y="48729"/>
                    <a:pt x="48729" y="0"/>
                    <a:pt x="108840" y="0"/>
                  </a:cubicBezTo>
                  <a:lnTo>
                    <a:pt x="1251654" y="0"/>
                  </a:lnTo>
                  <a:cubicBezTo>
                    <a:pt x="1311765" y="0"/>
                    <a:pt x="1360494" y="48729"/>
                    <a:pt x="1360494" y="108840"/>
                  </a:cubicBezTo>
                  <a:cubicBezTo>
                    <a:pt x="1360494" y="399079"/>
                    <a:pt x="1360493" y="689317"/>
                    <a:pt x="1360493" y="979556"/>
                  </a:cubicBezTo>
                  <a:cubicBezTo>
                    <a:pt x="1360493" y="1039667"/>
                    <a:pt x="1311764" y="1088396"/>
                    <a:pt x="1251653" y="1088396"/>
                  </a:cubicBezTo>
                  <a:lnTo>
                    <a:pt x="108840" y="1088395"/>
                  </a:lnTo>
                  <a:cubicBezTo>
                    <a:pt x="48729" y="1088395"/>
                    <a:pt x="0" y="1039666"/>
                    <a:pt x="0" y="979555"/>
                  </a:cubicBezTo>
                  <a:lnTo>
                    <a:pt x="0" y="10884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8548" tIns="91440" rIns="58548" bIns="5854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Logos and symbols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00164" y="1627387"/>
            <a:ext cx="1360493" cy="2362650"/>
            <a:chOff x="4800164" y="1627387"/>
            <a:chExt cx="1360493" cy="2362650"/>
          </a:xfrm>
        </p:grpSpPr>
        <p:sp>
          <p:nvSpPr>
            <p:cNvPr id="10" name="Left Arrow 9"/>
            <p:cNvSpPr/>
            <p:nvPr/>
          </p:nvSpPr>
          <p:spPr>
            <a:xfrm rot="17280000">
              <a:off x="4260362" y="2781045"/>
              <a:ext cx="1864069" cy="553915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4800164" y="1627387"/>
              <a:ext cx="1360493" cy="1088395"/>
            </a:xfrm>
            <a:custGeom>
              <a:avLst/>
              <a:gdLst>
                <a:gd name="connsiteX0" fmla="*/ 0 w 1360493"/>
                <a:gd name="connsiteY0" fmla="*/ 108840 h 1088395"/>
                <a:gd name="connsiteX1" fmla="*/ 108840 w 1360493"/>
                <a:gd name="connsiteY1" fmla="*/ 0 h 1088395"/>
                <a:gd name="connsiteX2" fmla="*/ 1251654 w 1360493"/>
                <a:gd name="connsiteY2" fmla="*/ 0 h 1088395"/>
                <a:gd name="connsiteX3" fmla="*/ 1360494 w 1360493"/>
                <a:gd name="connsiteY3" fmla="*/ 108840 h 1088395"/>
                <a:gd name="connsiteX4" fmla="*/ 1360493 w 1360493"/>
                <a:gd name="connsiteY4" fmla="*/ 979556 h 1088395"/>
                <a:gd name="connsiteX5" fmla="*/ 1251653 w 1360493"/>
                <a:gd name="connsiteY5" fmla="*/ 1088396 h 1088395"/>
                <a:gd name="connsiteX6" fmla="*/ 108840 w 1360493"/>
                <a:gd name="connsiteY6" fmla="*/ 1088395 h 1088395"/>
                <a:gd name="connsiteX7" fmla="*/ 0 w 1360493"/>
                <a:gd name="connsiteY7" fmla="*/ 979555 h 1088395"/>
                <a:gd name="connsiteX8" fmla="*/ 0 w 1360493"/>
                <a:gd name="connsiteY8" fmla="*/ 108840 h 108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0493" h="1088395">
                  <a:moveTo>
                    <a:pt x="0" y="108840"/>
                  </a:moveTo>
                  <a:cubicBezTo>
                    <a:pt x="0" y="48729"/>
                    <a:pt x="48729" y="0"/>
                    <a:pt x="108840" y="0"/>
                  </a:cubicBezTo>
                  <a:lnTo>
                    <a:pt x="1251654" y="0"/>
                  </a:lnTo>
                  <a:cubicBezTo>
                    <a:pt x="1311765" y="0"/>
                    <a:pt x="1360494" y="48729"/>
                    <a:pt x="1360494" y="108840"/>
                  </a:cubicBezTo>
                  <a:cubicBezTo>
                    <a:pt x="1360494" y="399079"/>
                    <a:pt x="1360493" y="689317"/>
                    <a:pt x="1360493" y="979556"/>
                  </a:cubicBezTo>
                  <a:cubicBezTo>
                    <a:pt x="1360493" y="1039667"/>
                    <a:pt x="1311764" y="1088396"/>
                    <a:pt x="1251653" y="1088396"/>
                  </a:cubicBezTo>
                  <a:lnTo>
                    <a:pt x="108840" y="1088395"/>
                  </a:lnTo>
                  <a:cubicBezTo>
                    <a:pt x="48729" y="1088395"/>
                    <a:pt x="0" y="1039666"/>
                    <a:pt x="0" y="979555"/>
                  </a:cubicBezTo>
                  <a:lnTo>
                    <a:pt x="0" y="10884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8548" tIns="58548" rIns="58548" bIns="5854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Characters</a:t>
              </a:r>
              <a:endParaRPr lang="en-US" sz="14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66515" y="2696982"/>
            <a:ext cx="2366313" cy="1368991"/>
            <a:chOff x="5266515" y="2696982"/>
            <a:chExt cx="2366313" cy="1368991"/>
          </a:xfrm>
        </p:grpSpPr>
        <p:sp>
          <p:nvSpPr>
            <p:cNvPr id="13" name="Left Arrow 12"/>
            <p:cNvSpPr/>
            <p:nvPr/>
          </p:nvSpPr>
          <p:spPr>
            <a:xfrm rot="19440000">
              <a:off x="5266515" y="3512058"/>
              <a:ext cx="1864069" cy="553915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6272335" y="2696982"/>
              <a:ext cx="1360493" cy="1088395"/>
            </a:xfrm>
            <a:custGeom>
              <a:avLst/>
              <a:gdLst>
                <a:gd name="connsiteX0" fmla="*/ 0 w 1360493"/>
                <a:gd name="connsiteY0" fmla="*/ 108840 h 1088395"/>
                <a:gd name="connsiteX1" fmla="*/ 108840 w 1360493"/>
                <a:gd name="connsiteY1" fmla="*/ 0 h 1088395"/>
                <a:gd name="connsiteX2" fmla="*/ 1251654 w 1360493"/>
                <a:gd name="connsiteY2" fmla="*/ 0 h 1088395"/>
                <a:gd name="connsiteX3" fmla="*/ 1360494 w 1360493"/>
                <a:gd name="connsiteY3" fmla="*/ 108840 h 1088395"/>
                <a:gd name="connsiteX4" fmla="*/ 1360493 w 1360493"/>
                <a:gd name="connsiteY4" fmla="*/ 979556 h 1088395"/>
                <a:gd name="connsiteX5" fmla="*/ 1251653 w 1360493"/>
                <a:gd name="connsiteY5" fmla="*/ 1088396 h 1088395"/>
                <a:gd name="connsiteX6" fmla="*/ 108840 w 1360493"/>
                <a:gd name="connsiteY6" fmla="*/ 1088395 h 1088395"/>
                <a:gd name="connsiteX7" fmla="*/ 0 w 1360493"/>
                <a:gd name="connsiteY7" fmla="*/ 979555 h 1088395"/>
                <a:gd name="connsiteX8" fmla="*/ 0 w 1360493"/>
                <a:gd name="connsiteY8" fmla="*/ 108840 h 108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0493" h="1088395">
                  <a:moveTo>
                    <a:pt x="0" y="108840"/>
                  </a:moveTo>
                  <a:cubicBezTo>
                    <a:pt x="0" y="48729"/>
                    <a:pt x="48729" y="0"/>
                    <a:pt x="108840" y="0"/>
                  </a:cubicBezTo>
                  <a:lnTo>
                    <a:pt x="1251654" y="0"/>
                  </a:lnTo>
                  <a:cubicBezTo>
                    <a:pt x="1311765" y="0"/>
                    <a:pt x="1360494" y="48729"/>
                    <a:pt x="1360494" y="108840"/>
                  </a:cubicBezTo>
                  <a:cubicBezTo>
                    <a:pt x="1360494" y="399079"/>
                    <a:pt x="1360493" y="689317"/>
                    <a:pt x="1360493" y="979556"/>
                  </a:cubicBezTo>
                  <a:cubicBezTo>
                    <a:pt x="1360493" y="1039667"/>
                    <a:pt x="1311764" y="1088396"/>
                    <a:pt x="1251653" y="1088396"/>
                  </a:cubicBezTo>
                  <a:lnTo>
                    <a:pt x="108840" y="1088395"/>
                  </a:lnTo>
                  <a:cubicBezTo>
                    <a:pt x="48729" y="1088395"/>
                    <a:pt x="0" y="1039666"/>
                    <a:pt x="0" y="979555"/>
                  </a:cubicBezTo>
                  <a:lnTo>
                    <a:pt x="0" y="10884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8548" tIns="58548" rIns="58548" bIns="5854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Slogans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0832" y="4427622"/>
            <a:ext cx="2544315" cy="1088395"/>
            <a:chOff x="5650832" y="4427622"/>
            <a:chExt cx="2544315" cy="1088395"/>
          </a:xfrm>
        </p:grpSpPr>
        <p:sp>
          <p:nvSpPr>
            <p:cNvPr id="15" name="Left Arrow 14"/>
            <p:cNvSpPr/>
            <p:nvPr/>
          </p:nvSpPr>
          <p:spPr>
            <a:xfrm>
              <a:off x="5650832" y="4694862"/>
              <a:ext cx="1864069" cy="553915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6834654" y="4427622"/>
              <a:ext cx="1360493" cy="1088395"/>
            </a:xfrm>
            <a:custGeom>
              <a:avLst/>
              <a:gdLst>
                <a:gd name="connsiteX0" fmla="*/ 0 w 1360493"/>
                <a:gd name="connsiteY0" fmla="*/ 108840 h 1088395"/>
                <a:gd name="connsiteX1" fmla="*/ 108840 w 1360493"/>
                <a:gd name="connsiteY1" fmla="*/ 0 h 1088395"/>
                <a:gd name="connsiteX2" fmla="*/ 1251654 w 1360493"/>
                <a:gd name="connsiteY2" fmla="*/ 0 h 1088395"/>
                <a:gd name="connsiteX3" fmla="*/ 1360494 w 1360493"/>
                <a:gd name="connsiteY3" fmla="*/ 108840 h 1088395"/>
                <a:gd name="connsiteX4" fmla="*/ 1360493 w 1360493"/>
                <a:gd name="connsiteY4" fmla="*/ 979556 h 1088395"/>
                <a:gd name="connsiteX5" fmla="*/ 1251653 w 1360493"/>
                <a:gd name="connsiteY5" fmla="*/ 1088396 h 1088395"/>
                <a:gd name="connsiteX6" fmla="*/ 108840 w 1360493"/>
                <a:gd name="connsiteY6" fmla="*/ 1088395 h 1088395"/>
                <a:gd name="connsiteX7" fmla="*/ 0 w 1360493"/>
                <a:gd name="connsiteY7" fmla="*/ 979555 h 1088395"/>
                <a:gd name="connsiteX8" fmla="*/ 0 w 1360493"/>
                <a:gd name="connsiteY8" fmla="*/ 108840 h 108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0493" h="1088395">
                  <a:moveTo>
                    <a:pt x="0" y="108840"/>
                  </a:moveTo>
                  <a:cubicBezTo>
                    <a:pt x="0" y="48729"/>
                    <a:pt x="48729" y="0"/>
                    <a:pt x="108840" y="0"/>
                  </a:cubicBezTo>
                  <a:lnTo>
                    <a:pt x="1251654" y="0"/>
                  </a:lnTo>
                  <a:cubicBezTo>
                    <a:pt x="1311765" y="0"/>
                    <a:pt x="1360494" y="48729"/>
                    <a:pt x="1360494" y="108840"/>
                  </a:cubicBezTo>
                  <a:cubicBezTo>
                    <a:pt x="1360494" y="399079"/>
                    <a:pt x="1360493" y="689317"/>
                    <a:pt x="1360493" y="979556"/>
                  </a:cubicBezTo>
                  <a:cubicBezTo>
                    <a:pt x="1360493" y="1039667"/>
                    <a:pt x="1311764" y="1088396"/>
                    <a:pt x="1251653" y="1088396"/>
                  </a:cubicBezTo>
                  <a:lnTo>
                    <a:pt x="108840" y="1088395"/>
                  </a:lnTo>
                  <a:cubicBezTo>
                    <a:pt x="48729" y="1088395"/>
                    <a:pt x="0" y="1039666"/>
                    <a:pt x="0" y="979555"/>
                  </a:cubicBezTo>
                  <a:lnTo>
                    <a:pt x="0" y="10884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8548" tIns="137160" rIns="58548" bIns="5854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Jingles/Sounds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>
                  <a:hlinkClick r:id="rId4"/>
                </a:rPr>
                <a:t>“Law &amp; Order”</a:t>
              </a:r>
              <a:endParaRPr lang="en-US" sz="1400" kern="1200" dirty="0" smtClean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00200" y="1219200"/>
            <a:ext cx="1421021" cy="1151295"/>
            <a:chOff x="1671804" y="1219200"/>
            <a:chExt cx="1421021" cy="1151295"/>
          </a:xfrm>
        </p:grpSpPr>
        <p:pic>
          <p:nvPicPr>
            <p:cNvPr id="25" name="Picture 5" descr="billboard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25746" y="1219200"/>
              <a:ext cx="1067079" cy="1143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6" name="Rectangle 25"/>
            <p:cNvSpPr/>
            <p:nvPr/>
          </p:nvSpPr>
          <p:spPr>
            <a:xfrm rot="16200000">
              <a:off x="1285207" y="1645345"/>
              <a:ext cx="11117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/>
                <a:t>McGraw-Hill Companies, </a:t>
              </a:r>
              <a:r>
                <a:rPr lang="en-US" sz="800" dirty="0" smtClean="0"/>
                <a:t>Inc.</a:t>
              </a:r>
              <a:endParaRPr lang="en-US" sz="8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5105400"/>
            <a:ext cx="2219325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1011237"/>
            <a:ext cx="1322387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7162800" y="3378469"/>
            <a:ext cx="1747755" cy="967163"/>
            <a:chOff x="7162800" y="3378469"/>
            <a:chExt cx="1747755" cy="967163"/>
          </a:xfrm>
        </p:grpSpPr>
        <p:sp>
          <p:nvSpPr>
            <p:cNvPr id="28" name="Rectangle 27"/>
            <p:cNvSpPr/>
            <p:nvPr/>
          </p:nvSpPr>
          <p:spPr>
            <a:xfrm>
              <a:off x="7162800" y="4114800"/>
              <a:ext cx="76976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©M. </a:t>
              </a:r>
              <a:r>
                <a:rPr lang="en-US" sz="900" dirty="0" err="1"/>
                <a:t>Hruby</a:t>
              </a:r>
              <a:r>
                <a:rPr lang="en-US" sz="900" dirty="0"/>
                <a:t>.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378469"/>
              <a:ext cx="167155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45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in Branding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533400" y="1093912"/>
            <a:ext cx="3561998" cy="4003905"/>
            <a:chOff x="2087236" y="1752600"/>
            <a:chExt cx="4965209" cy="4317573"/>
          </a:xfrm>
        </p:grpSpPr>
        <p:sp>
          <p:nvSpPr>
            <p:cNvPr id="5" name="Isosceles Triangle 4"/>
            <p:cNvSpPr/>
            <p:nvPr/>
          </p:nvSpPr>
          <p:spPr>
            <a:xfrm>
              <a:off x="2087236" y="1752600"/>
              <a:ext cx="4317573" cy="4317573"/>
            </a:xfrm>
            <a:prstGeom prst="triangle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4246023" y="2186676"/>
              <a:ext cx="2806422" cy="511025"/>
            </a:xfrm>
            <a:custGeom>
              <a:avLst/>
              <a:gdLst>
                <a:gd name="connsiteX0" fmla="*/ 0 w 2806422"/>
                <a:gd name="connsiteY0" fmla="*/ 85173 h 511025"/>
                <a:gd name="connsiteX1" fmla="*/ 85173 w 2806422"/>
                <a:gd name="connsiteY1" fmla="*/ 0 h 511025"/>
                <a:gd name="connsiteX2" fmla="*/ 2721249 w 2806422"/>
                <a:gd name="connsiteY2" fmla="*/ 0 h 511025"/>
                <a:gd name="connsiteX3" fmla="*/ 2806422 w 2806422"/>
                <a:gd name="connsiteY3" fmla="*/ 85173 h 511025"/>
                <a:gd name="connsiteX4" fmla="*/ 2806422 w 2806422"/>
                <a:gd name="connsiteY4" fmla="*/ 425852 h 511025"/>
                <a:gd name="connsiteX5" fmla="*/ 2721249 w 2806422"/>
                <a:gd name="connsiteY5" fmla="*/ 511025 h 511025"/>
                <a:gd name="connsiteX6" fmla="*/ 85173 w 2806422"/>
                <a:gd name="connsiteY6" fmla="*/ 511025 h 511025"/>
                <a:gd name="connsiteX7" fmla="*/ 0 w 2806422"/>
                <a:gd name="connsiteY7" fmla="*/ 425852 h 511025"/>
                <a:gd name="connsiteX8" fmla="*/ 0 w 2806422"/>
                <a:gd name="connsiteY8" fmla="*/ 85173 h 51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6422" h="511025">
                  <a:moveTo>
                    <a:pt x="0" y="85173"/>
                  </a:moveTo>
                  <a:cubicBezTo>
                    <a:pt x="0" y="38133"/>
                    <a:pt x="38133" y="0"/>
                    <a:pt x="85173" y="0"/>
                  </a:cubicBezTo>
                  <a:lnTo>
                    <a:pt x="2721249" y="0"/>
                  </a:lnTo>
                  <a:cubicBezTo>
                    <a:pt x="2768289" y="0"/>
                    <a:pt x="2806422" y="38133"/>
                    <a:pt x="2806422" y="85173"/>
                  </a:cubicBezTo>
                  <a:lnTo>
                    <a:pt x="2806422" y="425852"/>
                  </a:lnTo>
                  <a:cubicBezTo>
                    <a:pt x="2806422" y="472892"/>
                    <a:pt x="2768289" y="511025"/>
                    <a:pt x="2721249" y="511025"/>
                  </a:cubicBezTo>
                  <a:lnTo>
                    <a:pt x="85173" y="511025"/>
                  </a:lnTo>
                  <a:cubicBezTo>
                    <a:pt x="38133" y="511025"/>
                    <a:pt x="0" y="472892"/>
                    <a:pt x="0" y="425852"/>
                  </a:cubicBezTo>
                  <a:lnTo>
                    <a:pt x="0" y="85173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3526" tIns="93526" rIns="93526" bIns="9352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Facilitate Purchasing</a:t>
              </a:r>
              <a:endParaRPr lang="en-US" sz="18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246023" y="2761579"/>
              <a:ext cx="2806422" cy="511025"/>
            </a:xfrm>
            <a:custGeom>
              <a:avLst/>
              <a:gdLst>
                <a:gd name="connsiteX0" fmla="*/ 0 w 2806422"/>
                <a:gd name="connsiteY0" fmla="*/ 85173 h 511025"/>
                <a:gd name="connsiteX1" fmla="*/ 85173 w 2806422"/>
                <a:gd name="connsiteY1" fmla="*/ 0 h 511025"/>
                <a:gd name="connsiteX2" fmla="*/ 2721249 w 2806422"/>
                <a:gd name="connsiteY2" fmla="*/ 0 h 511025"/>
                <a:gd name="connsiteX3" fmla="*/ 2806422 w 2806422"/>
                <a:gd name="connsiteY3" fmla="*/ 85173 h 511025"/>
                <a:gd name="connsiteX4" fmla="*/ 2806422 w 2806422"/>
                <a:gd name="connsiteY4" fmla="*/ 425852 h 511025"/>
                <a:gd name="connsiteX5" fmla="*/ 2721249 w 2806422"/>
                <a:gd name="connsiteY5" fmla="*/ 511025 h 511025"/>
                <a:gd name="connsiteX6" fmla="*/ 85173 w 2806422"/>
                <a:gd name="connsiteY6" fmla="*/ 511025 h 511025"/>
                <a:gd name="connsiteX7" fmla="*/ 0 w 2806422"/>
                <a:gd name="connsiteY7" fmla="*/ 425852 h 511025"/>
                <a:gd name="connsiteX8" fmla="*/ 0 w 2806422"/>
                <a:gd name="connsiteY8" fmla="*/ 85173 h 51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6422" h="511025">
                  <a:moveTo>
                    <a:pt x="0" y="85173"/>
                  </a:moveTo>
                  <a:cubicBezTo>
                    <a:pt x="0" y="38133"/>
                    <a:pt x="38133" y="0"/>
                    <a:pt x="85173" y="0"/>
                  </a:cubicBezTo>
                  <a:lnTo>
                    <a:pt x="2721249" y="0"/>
                  </a:lnTo>
                  <a:cubicBezTo>
                    <a:pt x="2768289" y="0"/>
                    <a:pt x="2806422" y="38133"/>
                    <a:pt x="2806422" y="85173"/>
                  </a:cubicBezTo>
                  <a:lnTo>
                    <a:pt x="2806422" y="425852"/>
                  </a:lnTo>
                  <a:cubicBezTo>
                    <a:pt x="2806422" y="472892"/>
                    <a:pt x="2768289" y="511025"/>
                    <a:pt x="2721249" y="511025"/>
                  </a:cubicBezTo>
                  <a:lnTo>
                    <a:pt x="85173" y="511025"/>
                  </a:lnTo>
                  <a:cubicBezTo>
                    <a:pt x="38133" y="511025"/>
                    <a:pt x="0" y="472892"/>
                    <a:pt x="0" y="425852"/>
                  </a:cubicBezTo>
                  <a:lnTo>
                    <a:pt x="0" y="85173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3">
                <a:hueOff val="-3157037"/>
                <a:satOff val="4274"/>
                <a:lumOff val="521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3526" tIns="93526" rIns="93526" bIns="9352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Establish Loyalty</a:t>
              </a:r>
              <a:endParaRPr lang="en-US" sz="18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246023" y="3336483"/>
              <a:ext cx="2806422" cy="511025"/>
            </a:xfrm>
            <a:custGeom>
              <a:avLst/>
              <a:gdLst>
                <a:gd name="connsiteX0" fmla="*/ 0 w 2806422"/>
                <a:gd name="connsiteY0" fmla="*/ 85173 h 511025"/>
                <a:gd name="connsiteX1" fmla="*/ 85173 w 2806422"/>
                <a:gd name="connsiteY1" fmla="*/ 0 h 511025"/>
                <a:gd name="connsiteX2" fmla="*/ 2721249 w 2806422"/>
                <a:gd name="connsiteY2" fmla="*/ 0 h 511025"/>
                <a:gd name="connsiteX3" fmla="*/ 2806422 w 2806422"/>
                <a:gd name="connsiteY3" fmla="*/ 85173 h 511025"/>
                <a:gd name="connsiteX4" fmla="*/ 2806422 w 2806422"/>
                <a:gd name="connsiteY4" fmla="*/ 425852 h 511025"/>
                <a:gd name="connsiteX5" fmla="*/ 2721249 w 2806422"/>
                <a:gd name="connsiteY5" fmla="*/ 511025 h 511025"/>
                <a:gd name="connsiteX6" fmla="*/ 85173 w 2806422"/>
                <a:gd name="connsiteY6" fmla="*/ 511025 h 511025"/>
                <a:gd name="connsiteX7" fmla="*/ 0 w 2806422"/>
                <a:gd name="connsiteY7" fmla="*/ 425852 h 511025"/>
                <a:gd name="connsiteX8" fmla="*/ 0 w 2806422"/>
                <a:gd name="connsiteY8" fmla="*/ 85173 h 51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6422" h="511025">
                  <a:moveTo>
                    <a:pt x="0" y="85173"/>
                  </a:moveTo>
                  <a:cubicBezTo>
                    <a:pt x="0" y="38133"/>
                    <a:pt x="38133" y="0"/>
                    <a:pt x="85173" y="0"/>
                  </a:cubicBezTo>
                  <a:lnTo>
                    <a:pt x="2721249" y="0"/>
                  </a:lnTo>
                  <a:cubicBezTo>
                    <a:pt x="2768289" y="0"/>
                    <a:pt x="2806422" y="38133"/>
                    <a:pt x="2806422" y="85173"/>
                  </a:cubicBezTo>
                  <a:lnTo>
                    <a:pt x="2806422" y="425852"/>
                  </a:lnTo>
                  <a:cubicBezTo>
                    <a:pt x="2806422" y="472892"/>
                    <a:pt x="2768289" y="511025"/>
                    <a:pt x="2721249" y="511025"/>
                  </a:cubicBezTo>
                  <a:lnTo>
                    <a:pt x="85173" y="511025"/>
                  </a:lnTo>
                  <a:cubicBezTo>
                    <a:pt x="38133" y="511025"/>
                    <a:pt x="0" y="472892"/>
                    <a:pt x="0" y="425852"/>
                  </a:cubicBezTo>
                  <a:lnTo>
                    <a:pt x="0" y="85173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3">
                <a:hueOff val="-6314073"/>
                <a:satOff val="8548"/>
                <a:lumOff val="1043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3526" tIns="93526" rIns="93526" bIns="9352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Protect from Competition</a:t>
              </a:r>
              <a:endParaRPr lang="en-US" sz="18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246023" y="3911386"/>
              <a:ext cx="2806422" cy="511025"/>
            </a:xfrm>
            <a:custGeom>
              <a:avLst/>
              <a:gdLst>
                <a:gd name="connsiteX0" fmla="*/ 0 w 2806422"/>
                <a:gd name="connsiteY0" fmla="*/ 85173 h 511025"/>
                <a:gd name="connsiteX1" fmla="*/ 85173 w 2806422"/>
                <a:gd name="connsiteY1" fmla="*/ 0 h 511025"/>
                <a:gd name="connsiteX2" fmla="*/ 2721249 w 2806422"/>
                <a:gd name="connsiteY2" fmla="*/ 0 h 511025"/>
                <a:gd name="connsiteX3" fmla="*/ 2806422 w 2806422"/>
                <a:gd name="connsiteY3" fmla="*/ 85173 h 511025"/>
                <a:gd name="connsiteX4" fmla="*/ 2806422 w 2806422"/>
                <a:gd name="connsiteY4" fmla="*/ 425852 h 511025"/>
                <a:gd name="connsiteX5" fmla="*/ 2721249 w 2806422"/>
                <a:gd name="connsiteY5" fmla="*/ 511025 h 511025"/>
                <a:gd name="connsiteX6" fmla="*/ 85173 w 2806422"/>
                <a:gd name="connsiteY6" fmla="*/ 511025 h 511025"/>
                <a:gd name="connsiteX7" fmla="*/ 0 w 2806422"/>
                <a:gd name="connsiteY7" fmla="*/ 425852 h 511025"/>
                <a:gd name="connsiteX8" fmla="*/ 0 w 2806422"/>
                <a:gd name="connsiteY8" fmla="*/ 85173 h 51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6422" h="511025">
                  <a:moveTo>
                    <a:pt x="0" y="85173"/>
                  </a:moveTo>
                  <a:cubicBezTo>
                    <a:pt x="0" y="38133"/>
                    <a:pt x="38133" y="0"/>
                    <a:pt x="85173" y="0"/>
                  </a:cubicBezTo>
                  <a:lnTo>
                    <a:pt x="2721249" y="0"/>
                  </a:lnTo>
                  <a:cubicBezTo>
                    <a:pt x="2768289" y="0"/>
                    <a:pt x="2806422" y="38133"/>
                    <a:pt x="2806422" y="85173"/>
                  </a:cubicBezTo>
                  <a:lnTo>
                    <a:pt x="2806422" y="425852"/>
                  </a:lnTo>
                  <a:cubicBezTo>
                    <a:pt x="2806422" y="472892"/>
                    <a:pt x="2768289" y="511025"/>
                    <a:pt x="2721249" y="511025"/>
                  </a:cubicBezTo>
                  <a:lnTo>
                    <a:pt x="85173" y="511025"/>
                  </a:lnTo>
                  <a:cubicBezTo>
                    <a:pt x="38133" y="511025"/>
                    <a:pt x="0" y="472892"/>
                    <a:pt x="0" y="425852"/>
                  </a:cubicBezTo>
                  <a:lnTo>
                    <a:pt x="0" y="85173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3">
                <a:hueOff val="-9471109"/>
                <a:satOff val="12821"/>
                <a:lumOff val="15647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3526" tIns="93526" rIns="93526" bIns="9352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Are Assets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4246023" y="4486289"/>
              <a:ext cx="2806422" cy="511025"/>
            </a:xfrm>
            <a:custGeom>
              <a:avLst/>
              <a:gdLst>
                <a:gd name="connsiteX0" fmla="*/ 0 w 2806422"/>
                <a:gd name="connsiteY0" fmla="*/ 85173 h 511025"/>
                <a:gd name="connsiteX1" fmla="*/ 85173 w 2806422"/>
                <a:gd name="connsiteY1" fmla="*/ 0 h 511025"/>
                <a:gd name="connsiteX2" fmla="*/ 2721249 w 2806422"/>
                <a:gd name="connsiteY2" fmla="*/ 0 h 511025"/>
                <a:gd name="connsiteX3" fmla="*/ 2806422 w 2806422"/>
                <a:gd name="connsiteY3" fmla="*/ 85173 h 511025"/>
                <a:gd name="connsiteX4" fmla="*/ 2806422 w 2806422"/>
                <a:gd name="connsiteY4" fmla="*/ 425852 h 511025"/>
                <a:gd name="connsiteX5" fmla="*/ 2721249 w 2806422"/>
                <a:gd name="connsiteY5" fmla="*/ 511025 h 511025"/>
                <a:gd name="connsiteX6" fmla="*/ 85173 w 2806422"/>
                <a:gd name="connsiteY6" fmla="*/ 511025 h 511025"/>
                <a:gd name="connsiteX7" fmla="*/ 0 w 2806422"/>
                <a:gd name="connsiteY7" fmla="*/ 425852 h 511025"/>
                <a:gd name="connsiteX8" fmla="*/ 0 w 2806422"/>
                <a:gd name="connsiteY8" fmla="*/ 85173 h 51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6422" h="511025">
                  <a:moveTo>
                    <a:pt x="0" y="85173"/>
                  </a:moveTo>
                  <a:cubicBezTo>
                    <a:pt x="0" y="38133"/>
                    <a:pt x="38133" y="0"/>
                    <a:pt x="85173" y="0"/>
                  </a:cubicBezTo>
                  <a:lnTo>
                    <a:pt x="2721249" y="0"/>
                  </a:lnTo>
                  <a:cubicBezTo>
                    <a:pt x="2768289" y="0"/>
                    <a:pt x="2806422" y="38133"/>
                    <a:pt x="2806422" y="85173"/>
                  </a:cubicBezTo>
                  <a:lnTo>
                    <a:pt x="2806422" y="425852"/>
                  </a:lnTo>
                  <a:cubicBezTo>
                    <a:pt x="2806422" y="472892"/>
                    <a:pt x="2768289" y="511025"/>
                    <a:pt x="2721249" y="511025"/>
                  </a:cubicBezTo>
                  <a:lnTo>
                    <a:pt x="85173" y="511025"/>
                  </a:lnTo>
                  <a:cubicBezTo>
                    <a:pt x="38133" y="511025"/>
                    <a:pt x="0" y="472892"/>
                    <a:pt x="0" y="425852"/>
                  </a:cubicBezTo>
                  <a:lnTo>
                    <a:pt x="0" y="85173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3">
                <a:hueOff val="-12628146"/>
                <a:satOff val="17095"/>
                <a:lumOff val="2086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3526" tIns="93526" rIns="93526" bIns="93526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Impact Market </a:t>
              </a:r>
              <a:r>
                <a:rPr lang="en-US" dirty="0" smtClean="0"/>
                <a:t>Value</a:t>
              </a:r>
              <a:endParaRPr lang="en-US" dirty="0"/>
            </a:p>
          </p:txBody>
        </p:sp>
      </p:grp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071" y="1124392"/>
            <a:ext cx="5181600" cy="4057461"/>
          </a:xfrm>
          <a:prstGeom prst="rect">
            <a:avLst/>
          </a:prstGeom>
          <a:noFill/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946070" y="5212333"/>
            <a:ext cx="5228409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Forbes 2015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3" r="14667"/>
          <a:stretch/>
        </p:blipFill>
        <p:spPr bwMode="auto">
          <a:xfrm>
            <a:off x="6553200" y="436612"/>
            <a:ext cx="210709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024744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Brand Equity Benefits</a:t>
            </a:r>
            <a:endParaRPr lang="en-US" dirty="0">
              <a:latin typeface="+mn-lt"/>
            </a:endParaRPr>
          </a:p>
        </p:txBody>
      </p:sp>
      <p:sp>
        <p:nvSpPr>
          <p:cNvPr id="29698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7467600" cy="51816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+mj-lt"/>
                <a:ea typeface="ＭＳ Ｐゴシック" pitchFamily="34" charset="-128"/>
              </a:rPr>
              <a:t>Greater loyalty</a:t>
            </a:r>
          </a:p>
          <a:p>
            <a:pPr>
              <a:lnSpc>
                <a:spcPct val="90000"/>
              </a:lnSpc>
            </a:pPr>
            <a:endParaRPr lang="en-US" sz="800" dirty="0" smtClean="0">
              <a:latin typeface="+mj-lt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+mj-lt"/>
                <a:ea typeface="ＭＳ Ｐゴシック" pitchFamily="34" charset="-128"/>
              </a:rPr>
              <a:t>Less vulnerability to marketing actions or crises</a:t>
            </a:r>
          </a:p>
          <a:p>
            <a:pPr>
              <a:lnSpc>
                <a:spcPct val="90000"/>
              </a:lnSpc>
            </a:pPr>
            <a:endParaRPr lang="en-US" sz="800" dirty="0" smtClean="0">
              <a:latin typeface="+mj-lt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+mj-lt"/>
                <a:ea typeface="ＭＳ Ｐゴシック" pitchFamily="34" charset="-128"/>
              </a:rPr>
              <a:t>Larger margins</a:t>
            </a:r>
          </a:p>
          <a:p>
            <a:pPr>
              <a:lnSpc>
                <a:spcPct val="90000"/>
              </a:lnSpc>
            </a:pPr>
            <a:endParaRPr lang="en-US" sz="800" dirty="0" smtClean="0">
              <a:latin typeface="+mj-lt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+mj-lt"/>
                <a:ea typeface="ＭＳ Ｐゴシック" pitchFamily="34" charset="-128"/>
              </a:rPr>
              <a:t>More inelastic consumer response to price increases</a:t>
            </a:r>
          </a:p>
          <a:p>
            <a:pPr>
              <a:lnSpc>
                <a:spcPct val="90000"/>
              </a:lnSpc>
            </a:pPr>
            <a:endParaRPr lang="en-US" sz="800" dirty="0" smtClean="0">
              <a:latin typeface="+mj-lt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+mj-lt"/>
                <a:ea typeface="ＭＳ Ｐゴシック" pitchFamily="34" charset="-128"/>
              </a:rPr>
              <a:t>More elastic consumer response to price decreases</a:t>
            </a:r>
          </a:p>
          <a:p>
            <a:pPr>
              <a:lnSpc>
                <a:spcPct val="90000"/>
              </a:lnSpc>
            </a:pPr>
            <a:endParaRPr lang="en-US" sz="800" dirty="0" smtClean="0">
              <a:latin typeface="+mj-lt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+mj-lt"/>
                <a:ea typeface="ＭＳ Ｐゴシック" pitchFamily="34" charset="-128"/>
              </a:rPr>
              <a:t>Increased marketing communication effectiveness</a:t>
            </a:r>
          </a:p>
          <a:p>
            <a:endParaRPr lang="en-US" sz="2400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5DA0-38AD-4A97-A717-138A1DCD2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063240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Brand Awareness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Perceived Value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Brand Association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Brand Loyalty</a:t>
            </a:r>
            <a:endParaRPr lang="en-US" sz="2400" dirty="0"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8800" y="381000"/>
            <a:ext cx="459909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Brand Equity</a:t>
            </a:r>
            <a:endParaRPr lang="en-US" dirty="0"/>
          </a:p>
        </p:txBody>
      </p:sp>
      <p:sp>
        <p:nvSpPr>
          <p:cNvPr id="7" name="AutoShape 2" descr="data:image/jpeg;base64,/9j/4AAQSkZJRgABAQAAAQABAAD/2wCEAAkGBxITEhUUEhMUFBUWGRQXGBcYGBUaHRoXGBUWHRcaHBgdHCggGBomHBkVITIhJSksLi4uFx8zODMtNyguLiwBCgoKDQwNDgwMDisZFBkrKysrLCwrNysrKysrKysrKysrLDc3LCsrKysrKysrKysrKysrKysrKysrKysrKysrK//AABEIAMoA+QMBIgACEQEDEQH/xAAcAAEAAwEBAQEBAAAAAAAAAAAABQYHBAMCAQj/xABNEAABAwICBQcIBgcGBAcAAAABAAIDBBEFIQYSMVFxEyJBYYGRoQcyQlJicpKxIzNDgsHRFBVTY6Ky0haTwuHw8SQ00+IIF0RUg6Oz/8QAFQEBAQAAAAAAAAAAAAAAAAAAAAH/xAAUEQEAAAAAAAAAAAAAAAAAAAAA/9oADAMBAAIRAxEAPwDcUREBERAREQEREBERAREQEREBERAREQEREBERAREQEREBERAREQEREBERAREQEREBERARQtfpTSxuLA8yyj7KEGV4PW1l9X71lyHEcRmH0FLHTg7HVLtZw/8AiiPhrhBZV8SytaLucGjeSAq6dHqmT/mK+frbAGwjscAXj4l+x6E0A8+Lljvme+Unjrk3QdNVpdh8Z1X1lOHeqJGF3wgkrmdpxRei+ST3IZnfJikY6KlhHNihjA3MY0d9guefSSkZkZ4G9XKR/IFBy/21gPmw1juFPKPmAh0xZf8A5Wttv5H/ALrr4k0wpOidh4a7vk0rmfpbTftf/rm/oVHWdNIR50FW3r5B5+V1+t05o/SMzPegmH+FR50mpj9s0cWzD5sXx+u6d2ypp+Bka3+aygmY9NMOP/q4W++7U/nspemrYpM45GPHsua75FU90bZBzWxS+6Y3/IlRNXgNPe7qYMPrBpYe8WQaciyuGKWL6irqY/ZMhlbwDZNaw4WXfTaV4hEeeKepb1a0T+/nMPcEGioqlQ+UCkdlOJKV374AM7JWkstxI4K0wTte0OY5rmnMOaQQeBG1B6IiICIiAiIgIiICIiAiIgIuLFsUip2a8rrDY0DNzndDWt2ucdyh20NRWc6pLoIDm2nabOeOjlnj+RuW8lB71Wkgc4x0kZqpBkS02iYfbl2A9TbnqXkMAmnzrahzh+wgLo4uDjfXk7TbqU3DHFDHqtDI42DYAGtaB4AKnYppu55LKJgcBkZ5AdT7jdr+OQQWqnpqaljsxsUEY3BrGjicgoSu06pm5RB853xganbI4hvddVaLBaiqdrPL53X86U8xp9lnmjuKn6TQFhsaiVz/AGW5N79vdZBC4hp/UHJnIxDq1pnfNrB4qPFTiNT5orJAdx5Fn8AH8y03D8Cpofq4WNPrWBd8RzUigyeLQiukzdHTt65XOefHXzTGdF3UcDp6irZGxthqxRC7idjW5tudvddaws5q2frLErOzpKLnEdD5QfEEg9jfaQeWiejxkY2eoErY3WMccjyZHjoc8DmxtPqgE+10K0OpIQLCGID3R89q955rm/8Aqy8HXOwEqir6S6PlzS+mdqPGerd2q7qyII7D2FV/Q+iNeZIhUSQVENuUhlaH5HY5jrjXb2AjLeFf3uVA0wpn0tVDX0+T2GzugOByLXW2tN/9WUEzUeT6sGbTSScW6p8GfiuV+E4nBsiqAP3Ez3D4CXA9y1HCq9k8LJY/NeAR1bwesG47F1oMb/X8rTqytaT0ieHVd8ceqR3LpZiEL/OZJH1xlszBxGUgHYVqtTSxyC0jGvG5zQR3FV6v0GpH5xh0Lt7Dl8J/CyCmfonKAmJzJwNojOsR70ZAcO5RdOHwO1qaSSnd0hh5hPTrRHmnuv1qyYlobNGdYfS22PZdsje0c7uJUdJK/ZO39IaMtbJs7fvbJbbnC6CXwfyjObZtdGANnLxAlvF8ebmcRccFfqOrjlYJIntkY7MOaQQe0LHqvDuZysLuVivbWAsWH1ZG7WHwUbhuIVFHJylM/Uvm6M3Mb/eb0H2hY8UG8oq1ojpjDWjV+qnaOdE458Wn029Y7VZUBERAREQEREBRuOYw2nYCQXvedWOMbXO3dQ3ldOIVrYY3PdsA7+pQmB4c+R5qp/PdkxvqM6ANx3oPrB8JcX/pFSRJORl6sTT6LB83bSrAGo0jYLX226l51chaxzgLkNJA4BBkHlH0yElSaYE8hEbPA+0eN/sjcrporo7rRsknbYEAtj2WHRrDo4KiCbC5KtjpIZmPMrC4kgs1tcX1h6t/BbYg/GNAFgAAOgL9REBERBxYzMWxO1fOcNVp3Eg59guexQeA4eIKcADOQmR3A5N8AFO1bNYkbm2HF5tfiAPHrX1JT9wFhwAQVTSfG2UcDpX5m+qxnrvOwcOkncoPC6OsqYxO6Sck5jk3mNjepjAQCB23ULpDE7FMbiomkiCmBfKR1Ea/aSWs7epbRDE1jQ1oAa0AADYANgQZ9o9jRnldSTn/AIhoJjkIAMjRta4bNcb+lemNYfy0L43DaD3hRfldwt9NJDilPkYntEoHWQGP7zqnfrBXIFs7I54/Nla1/aQLoIjyW1RNPqHe4Hqew2d3izleVRNHITBVVcWwER1LOIykHaLBXsICIiAonGcCjmBIsyTocOnjvUsiDFJsUfSVhBjsQdSZh82Rh3jpyzBUvpBgTWOBjzjeA9nA9HYr3V4TTTTl0kTXva1rb59Zsewt71445TtOoxoADG7NwNrDwQY7XYe9jg+MuY9hu17ci07wVpmgGmwqxyFRZlSwZjYJG+s3r3joXzJgbHtdew2WvsuSAB1XuqXjmjskbxLCSySM6zHDaHD8No7UG1ooDQzSEVkAc4asrebKzc4bew5HtU+gIiICIuWvedUNBs55DB1XuXHsaHHsCDjlpv0iQF31TTcD1iDl2Xz4Bu9dWLYgynhfLIbNY0njuA6zsXW1oAAGQGQHUsj8tOkHOZSsOTbPf1nOw7B80Ej5O9LHVFdO2Y2dOwSRDc1jnN1BwBB71pZC/nh2jNYyipsThJDopHusNohOrqvO8azTcbnA71r+hOmMdawNdaOoaBrxnp9tm9p8EEJpVoZdzpIm3vmW/kv3RrTEwgQ1QJa3miSxLmgbA5u023jPitCIUTiuj0E+b2c71m5O/wA+1BIUlXHK3Wje17d7SCvdUKbQ2eJ2vTS58Sx3C+wr5GN4lT/Wx64HS5n+JmXfdBf0VJp/KC3ZJTuHuOa7wdq28VIw6c0Zyc6RnGN5/lBQT9P6R3uPhzfwXjjFWIYJZD6DHO7gV94fLrMB7OJ6T33VT8r9fyWGzZ5uGr3oIHyE0RfHV1zxz6idwBPSxnTw1nOH3VqaqHkwZHDhdJGXsDuSa9w1hcGTnm4vkecrT+lx+uz4h+aDwxrDWVNPLA/zZWOYfvC1+zb2KkeResc+hdTy/WU0j4nDdzjl3hyvrq2IbZGD7zfzWdaFyCLHMShaQWS8nMy2w6zA427XOHYUFzqqPVqoJRukjdwIuPEKRoPMA9W7fhJH4L0mZe3UQVV4NK4IC9kzna+uSGhrjlYDbawzDjt6UFsRU2p8oEQ+rhkd7xawfifBch0mrp8oYtQb2tLj8Tub4IL1NK1gLnODWjaSQAO1VfFNL2+ZTc47DIRzR7oPnnr2dOexQ36knmcDUy57iTI4cGNyb4KwYXo+2Oxayx/aSWJ+7GMm9uaD2wiRzGAuBLnXLWnznk5kndvuV2R0pzLs3HM/kOobF109K1tzmXHa45k/kOoZKN0n0jgooteY3ccmRjNz3bmj8ehBVfKnijYKZkDXWlqZI2tHTqse1zncMgu3RTEW10Fn25VmTvaHQ5UHA8BrMZrZK2o5kcbXtjHo8oWEMY3eGkhzjvsvPQvFH01WA64zLHNO8XBB8UGhU2FupKkTMya+zJB1ei7sJtwJV0Y64uF5ljXt3gjwKRCxLeq4+R8c+1B7IiIC4S7WqbdEcd+2RxAPEBjviK7lCYXVA1VYCfNdCwcBC13ze5BMTSBrS47ACT2BfzRjD31uIat+dNM1g6td4HhfwW/6U1obSy2OeqR3rGPJhRcpisTj6HKydoaQP5vBBvdJSMjjbE0AMY1rA3o1WiwHCypOkGgzQeUpwW2OsAw2dG7ew7vZV9RBQcL0tqIOZVsM7Bly0beeB+8i6eLe5XHC8XgqG60ErZB02OY6iNoPFeWI4LFLmRqu9YfjvVRxXRF7Xa7WkuH2kRLJP4cz4oNAX5ZZvT6RVsB1TIyYD0Z2lr/7xmXe1TNJp4z7anmZ7TNWVvew6w7Qgs1Rh0T/AD42O4tBUbPonRu+xA90uHyK/abS2iebNqIwfVc7UPc6xUkytYfNIPAg/JB9UVK2NgY29hsubnvUTpTo62tDGSE6jTrEDpI2ZdP+SlTVBfJrAgqTvJ3De+u+/usT/wAvov2jvhZ+atJrF5urFRWD5P4fXf8ADH+alcF0Zigex41nOYHBjjqDVa7zm5HNp22Ow7F3mtXwa5BKyOyNrX6L7L9Crcei8ROtI1j3nN7iXm7jtOqLADqXY6vXm/EQNpA45IPenwiJnmhjfdjaD3m5XV+ix+lrO4uNu7Yq7U6VUzMnTx33BwJ7hcrhm0zb9lDPJ16vJt+J5GXAILvGWtFmgAdQAXlW4lFC0vlkZG0bXOIA8Vns2PVsuTXxQA+oDK/4jZo7ivag0RfK4SSB8jtvKVDi4j3WnJvYFB2Ylp1JLdtBFcf+4lBawdbGedJ4BcWDaFvnk5aqe97nedI/ziPVY3ZG3grlh2j8UebvpHbzsHAKXQeNJSsiY1kbQxjRYNGwLHfKNhvI17ntyEobIPe2O8Rf7y2hUPypUOsIHgbDI09uqR8nd6Ce0WxAOgZfoA7ipSqlAMbt7tW/U4HL4g1UXBZzHBHwI7iuivxvmNz2SQu7pGlBfEREBZp+sjHX1zSftWHsMMdvBaWsX03eYcXn/exwSjsaYz/+figs2J1nKQvbvaVAeS2i1K+9vs5B4tX1hdZrODT6QI8FaNHMN5Kdr99x8X+dkF3REQEREHPV0MUotJG1/ED57Qq/W6DUz82GSI+y7LuOfcQrQiDPK3QGo+zqWSDdK3Lvs75KBxLRerpo3yvigEcbXPe+MltmsaXONmFpOQPQthULprHrYfWN301QMuuJ6CmaFV16YSazzyhLg173O1RsDQSSevb0rg0oxyWKYETyMjcA0NYWD6S+Vy5pyIuONt6hdBa//hGC+y65NPjykJtty/FBMf2gqhtdVjiyL+hfn9oqn16n+7i/pWvYPOJIIXjY+ONw4OYD+K7EGJ/r6pPpVXYyL+hfsFfUSSMi5apjfJkwvLBs2nVEYJAF+2wW1rM9JzrY1H+7gB4X1/zHeg6aqp1Q5usTYEXO02G3iqPo1TyVsksEUccj4bFzpSXazXE6p5xIuLWItuPTlK4hXeeb+t+K8/IGNarxB+5sA73S/wBKCyUOgVV6c0MQ3RN/JrfxU3R6CwNN5HySnrNh4Z+KtaIOSjwyGL6uNreu2fftXWiICIiAoTSqj5WNgtezr/wlTa+C0E59A+f+yDO9JGchBCNhJcVTMRxInUaDmXxgcS9tla/K3WgSRMHQ0nvKznD7zVtJEL8+oh7mvDnHsAJQf0qEREBZP5b6EtfSVQGQL4H/AHhrMJ6rteO0b1rChNM8DFbRzQbHObdh3SNN2HhrAdl0GJ4fX6pa7cQVrVPWDk2OByIBBWEU0rmktcLOaSCD0EGxHetI0SxAzUskN/pIrvYN7OkINWpJw9jXDYR/uO9eyoOgOkQMjqd5867oyd/pN/HsKvyAiIgIiIC5MWhD4JWHY6ORve0hda/CEH8z6EVJEGqdoJClsUOuxw6j4KAoGGGoqoTtZNM34ZHD8FKxzZhBtPk6qdfDaXO+pGI/7vmDwaFZFQfJPUFsc1O70Xcoz3XAAgcHNv8AfV+QFlWIzXxCtn6GAMH3WtafFrj2rTq2pbFG+R2xjS49gvbisfxjWhpXF/1kziXcb59ly5BXa2r5juBVm/8ADrBzK6X1pImfA15/xqg4jP8ARu4LVvIBR6mGF9s5ZpXcQ2zfm0oNLREQEREBERAXyzfv/wBBfErvR37eH+f5qD07x4UdI+S/PdzIxvcensFz2IMe8omMCatlcDdrTqN4NyPjdevkbw4z4nypF200bnX3Pkuxn8PKdypVTMTe5zK3zySaOmkoQ54tLUHlX9QItG3sbY8XFBdkREBERBj3lY0SLJDVwt5r/rAOh+/t+YO9UjAsXfTzMlZtacxvHSDxX9J1VO2RjmPF2uFiFiGnGhb6d5fGLsNz2b/zCD3x+mAMdZTEiKUhwI2xyjMt6iDmFpWhmkzauKzrCZgGu3f7Y6j4HsWM6MY9+jl0UzdenlykZu9tu5wVilon0z2T08mtG7nRSt6R6pHQeggoNnRV/RjSZlS0NfZkw2t6HdbfyVgQEREBERB/O3lBoeQxiptslDJR95ov/EHeKihKtL8suEXkpqoDfA89WbmfOTvWYzRFriD0FBqGh8pEIq47l0OUjRmXRWHKADpNgHgdJjA6VptNO2RjXscHMeA5rhmC0i4IO4hYf5Occ5GV0L3arJwWgnYJPQJ3C+Xap/QCGtLp4GVLoGse/mOjY/UJcb6mt5uZvbNvUgvmISiadtM3NrNWWfqF/omcXOGtwjN/OCyXylYi11TyTPNi5vb0+N1fZ52YVSTuLnOe97i1zzd8shABe49OQHUA0AZWWKTyue4ucblxJKDhxV/0ZX9GeTvDf0fDaSK1iImuPvPu93i4rDMLwQ1M0EJGU0gB9wZv/hDu5f0q0WyCD9REQEREBecslusnYN/+S+ZprZAazjsH4k9AX5GzVBc9wJ2lxyAHVuaEH4QGNLnuAABc5xyGQzPULL+fvKHpUa6oJaTyMd2xjfvces/KynvKVp3+kk01K76AHnvH2hHQPYB71C6HaGyVcguCGdJ6kHR5MdDjVziWVv0EZDjf0z0N4X29Q61vq5MLw+OCJsUYs1viekrrQEREBERAXPW0jJWFjxcHwO8LoRBkWl2g2q4uYLXva2w8Nx6lW8HxOeic5jmcpC48+J2w9bT6Lutb7NC14LXAEHoKqOPaKB1y1uu3d6Q/q+fFBWaemimby1G8vaM3M2SRnrH+IKzYLpS9tmVALh6429o6eKpEuASRP5Wne5j27HNNjwO/gVI0+kIPNrYS137eJuR63x9HFvcg1OmqGSN1mODgekL1VFooTblaaUPb68br9hHRwIUvS4+9uUrdbrbke7YfBBY0XHTYnE/Y8X3HI9x29i7EETpThQqaWSK3OIu3325t/LtWJY5h5s2S3sO94L+g1RNLcEaHuNvo5tvsyZ/79+5Bj/IK14NptVU482KV1g0PeDrWGwOII17defWuWfDC1xaRmP8AV15/oKo48cxWoq5OUnfrEZADJrRuaOhcdNQl7mtAzcbKZ/QVO4BhBBBAvI/msG4HaUE35OsEHLvntzYm8lGd5Pnn/XrLRVyYVQtgibG3Y0ZneTtPeutQEXi+paMr3O4ZnuHzXwXSO2AMG92Z+EG3eexB7SytaLuIaN5Nl4iVz/NBa31iMzwadnE9y8pWxRDlJnjm/aSOAtw2Nb2AKp4x5QW5soozM79q64jHDpf2WHWgtdfXQUsZkleGMG0uObj83HqWRaXaYVFeTFA10VPu9KTrdbYPZ717S4VUVUnK1che7ovkG9TW7Gq44Boi0AFzdUdfnH8kFN0T0EdI4F4y6dw4rXcNw9kLAxgsB4r2ghawarRYBeiAiIgIiICIiAiIgIiII7EcHilzI1Xes3I9vQe1VjE9H5W3JYJm72DndrOnsurwiDJRhkYfrQyOhk3scWO7R09t1Ix4tWR5SsiqW77cnJ3jmuPEBX2vwuGb62NrusjMcHbQoOp0QtnBO9nsvs9vZfMDtQQ8eO0bspWzUx/eM5vxtu35KXoHB4vTVcbxubICO4E/JRdRgtazbFFMN8brHud0qDrKWIG89HJGfWMRHc9v4FBfxLVt2hr+I/IheVXVSPY5klM4tO4nLrGRzVDgqYm/V1lRF1cs/wDlfceCkocWqR5uIa3vthd8gECtwyTpje8DYQ064HW07ey6jDA3pyO5wLT3OAKmxjtf0VFM7jEfwkX1+v8AEP2lJ/dSf9VURVJhznHmRSP69Vwb8RAv2K04HSSxkvMJLzlc5Bo6hZRRx2v6Z6YcInfjIuebF6o+dXhvuMhb89ZBemmd23Vbw2+N/kvGrlijF6idjR7bw0dxIBWdVFWx31tdUSdXLOA+GOy/KWlhJvFSyTO9bknOPxO2ILjPptRsyh5SoO6FhcPjNmDvUVV6UV0uUMUdO31nnlH9jRZoPaV+02DVj9kMcQ3yO/wtupWm0SJ+une72Y7MHC+Zt2qCoT4cHvDqmZ87+gPN7e7GMm9gVgwzR97rWj5Ju94z7G7e+ytdDhcMP1cbWnfa5PFxzXYgj8PwiOLO2s71nfgOhSCIgIiICIiAiIgIiICIiAiIgIiICIiAiIg5p8Phf58Ub/eY0/MKPl0VonbaaLsbq/KymUQV5+hNCfsbcHPH4r4/sPQ/s3fG/wDNWREFdboRQj7G/Fz/AM10RaJ0LdlNH2gn5kqaRByU+GQM8yGJnusaPkF1oiAiIgIiICIiAiIgIiICIiAiIgIiICIiAiIgIiICIiAiIgIiICIiAiIgIiICIiAiIgIiICIiAiIg/9k="/>
          <p:cNvSpPr>
            <a:spLocks noChangeAspect="1" noChangeArrowheads="1"/>
          </p:cNvSpPr>
          <p:nvPr/>
        </p:nvSpPr>
        <p:spPr bwMode="auto">
          <a:xfrm>
            <a:off x="155575" y="-1371600"/>
            <a:ext cx="3524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234" y="978626"/>
            <a:ext cx="1447800" cy="117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famouslogos.net/images/calvin-klein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649" y="1485900"/>
            <a:ext cx="1504294" cy="12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tatic.deathandtaxesmag.com/uploads/2012/08/progressi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503" y="2841080"/>
            <a:ext cx="1688521" cy="115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86200"/>
            <a:ext cx="1573817" cy="116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0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5223</TotalTime>
  <Words>259</Words>
  <Application>Microsoft Office PowerPoint</Application>
  <PresentationFormat>On-screen Show (4:3)</PresentationFormat>
  <Paragraphs>80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Welcome to  Marketing Management</vt:lpstr>
      <vt:lpstr>PowerPoint Presentation</vt:lpstr>
      <vt:lpstr>PowerPoint Presentation</vt:lpstr>
      <vt:lpstr>Products &amp; brands</vt:lpstr>
      <vt:lpstr>Brands</vt:lpstr>
      <vt:lpstr>What Makes a Brand?</vt:lpstr>
      <vt:lpstr>Value in Branding</vt:lpstr>
      <vt:lpstr>Brand Equity Benefits</vt:lpstr>
      <vt:lpstr>PowerPoint Presentation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267</cp:revision>
  <dcterms:created xsi:type="dcterms:W3CDTF">2015-08-23T22:48:46Z</dcterms:created>
  <dcterms:modified xsi:type="dcterms:W3CDTF">2016-03-21T16:47:01Z</dcterms:modified>
</cp:coreProperties>
</file>