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62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49" r:id="rId13"/>
    <p:sldId id="65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9" d="100"/>
          <a:sy n="59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51160-30B2-4C8A-A991-E9278D9CB6FD}" type="doc">
      <dgm:prSet loTypeId="urn:microsoft.com/office/officeart/2005/8/layout/cycle6" loCatId="relationship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BC219B2-E5A8-4168-8478-6B2669B1BED7}">
      <dgm:prSet custT="1"/>
      <dgm:spPr/>
      <dgm:t>
        <a:bodyPr/>
        <a:lstStyle/>
        <a:p>
          <a:r>
            <a:rPr lang="en-US" sz="1600" dirty="0" smtClean="0"/>
            <a:t>Mark downs</a:t>
          </a:r>
          <a:endParaRPr lang="en-US" sz="1600" dirty="0"/>
        </a:p>
      </dgm:t>
    </dgm:pt>
    <dgm:pt modelId="{6C46BF87-ED9F-4439-A5BC-009812D77271}" type="parTrans" cxnId="{5C67050E-5D8D-4BBF-9B47-D009CEAEFCAA}">
      <dgm:prSet/>
      <dgm:spPr/>
      <dgm:t>
        <a:bodyPr/>
        <a:lstStyle/>
        <a:p>
          <a:endParaRPr lang="en-US" sz="2400"/>
        </a:p>
      </dgm:t>
    </dgm:pt>
    <dgm:pt modelId="{E36F7DB3-2AA1-4483-A75D-0AA04C1A3C7E}" type="sibTrans" cxnId="{5C67050E-5D8D-4BBF-9B47-D009CEAEFCAA}">
      <dgm:prSet/>
      <dgm:spPr/>
      <dgm:t>
        <a:bodyPr/>
        <a:lstStyle/>
        <a:p>
          <a:endParaRPr lang="en-US" sz="2400"/>
        </a:p>
      </dgm:t>
    </dgm:pt>
    <dgm:pt modelId="{2408D78D-EDA3-48BD-9D8A-A5C5A2861F8F}">
      <dgm:prSet custT="1"/>
      <dgm:spPr/>
      <dgm:t>
        <a:bodyPr/>
        <a:lstStyle/>
        <a:p>
          <a:r>
            <a:rPr lang="en-US" sz="1600" smtClean="0"/>
            <a:t>Quantity Discounts</a:t>
          </a:r>
          <a:endParaRPr lang="en-US" sz="1600" dirty="0"/>
        </a:p>
      </dgm:t>
    </dgm:pt>
    <dgm:pt modelId="{64BA9881-E9B7-409F-93E7-7B6614D47955}" type="parTrans" cxnId="{BD054086-B136-40D3-A301-7BAC7E759AD3}">
      <dgm:prSet/>
      <dgm:spPr/>
      <dgm:t>
        <a:bodyPr/>
        <a:lstStyle/>
        <a:p>
          <a:endParaRPr lang="en-US" sz="2400"/>
        </a:p>
      </dgm:t>
    </dgm:pt>
    <dgm:pt modelId="{92854681-45C1-43C4-8F55-6C628DC277C1}" type="sibTrans" cxnId="{BD054086-B136-40D3-A301-7BAC7E759AD3}">
      <dgm:prSet/>
      <dgm:spPr/>
      <dgm:t>
        <a:bodyPr/>
        <a:lstStyle/>
        <a:p>
          <a:endParaRPr lang="en-US" sz="2400"/>
        </a:p>
      </dgm:t>
    </dgm:pt>
    <dgm:pt modelId="{DD8A0F55-088F-450C-B585-6F2167B694FC}">
      <dgm:prSet custT="1"/>
      <dgm:spPr/>
      <dgm:t>
        <a:bodyPr/>
        <a:lstStyle/>
        <a:p>
          <a:r>
            <a:rPr lang="en-US" sz="1600" dirty="0" smtClean="0"/>
            <a:t>Seasonal Discounts</a:t>
          </a:r>
          <a:endParaRPr lang="en-US" sz="1600" dirty="0"/>
        </a:p>
      </dgm:t>
    </dgm:pt>
    <dgm:pt modelId="{FF81AFCC-80F2-4E12-96F0-32EB00694B7F}" type="parTrans" cxnId="{3F290203-4EA9-465B-89EC-C2A743065B10}">
      <dgm:prSet/>
      <dgm:spPr/>
      <dgm:t>
        <a:bodyPr/>
        <a:lstStyle/>
        <a:p>
          <a:endParaRPr lang="en-US" sz="2400"/>
        </a:p>
      </dgm:t>
    </dgm:pt>
    <dgm:pt modelId="{CEEF0F5B-D38D-4D87-9E9E-81C76E904A88}" type="sibTrans" cxnId="{3F290203-4EA9-465B-89EC-C2A743065B10}">
      <dgm:prSet/>
      <dgm:spPr/>
      <dgm:t>
        <a:bodyPr/>
        <a:lstStyle/>
        <a:p>
          <a:endParaRPr lang="en-US" sz="2400"/>
        </a:p>
      </dgm:t>
    </dgm:pt>
    <dgm:pt modelId="{86185C15-C549-47C6-BAA0-9194B0DB90BC}">
      <dgm:prSet custT="1"/>
      <dgm:spPr/>
      <dgm:t>
        <a:bodyPr/>
        <a:lstStyle/>
        <a:p>
          <a:r>
            <a:rPr lang="en-US" sz="1600" dirty="0" smtClean="0"/>
            <a:t>Coupons</a:t>
          </a:r>
          <a:endParaRPr lang="en-US" sz="1600" dirty="0"/>
        </a:p>
      </dgm:t>
    </dgm:pt>
    <dgm:pt modelId="{EB9E28B3-4355-4765-B3B0-C136C8405034}" type="parTrans" cxnId="{02BE8A1F-333A-4D0F-905B-7359DE70CB81}">
      <dgm:prSet/>
      <dgm:spPr/>
      <dgm:t>
        <a:bodyPr/>
        <a:lstStyle/>
        <a:p>
          <a:endParaRPr lang="en-US" sz="2400"/>
        </a:p>
      </dgm:t>
    </dgm:pt>
    <dgm:pt modelId="{84D2211C-E3F0-4623-9041-32B50A9F9CBF}" type="sibTrans" cxnId="{02BE8A1F-333A-4D0F-905B-7359DE70CB81}">
      <dgm:prSet/>
      <dgm:spPr/>
      <dgm:t>
        <a:bodyPr/>
        <a:lstStyle/>
        <a:p>
          <a:endParaRPr lang="en-US" sz="2400"/>
        </a:p>
      </dgm:t>
    </dgm:pt>
    <dgm:pt modelId="{8CF97112-3301-4721-8D87-07E0DC4DA239}">
      <dgm:prSet custT="1"/>
      <dgm:spPr/>
      <dgm:t>
        <a:bodyPr/>
        <a:lstStyle/>
        <a:p>
          <a:r>
            <a:rPr lang="en-US" sz="1600" dirty="0" smtClean="0"/>
            <a:t>Rebates</a:t>
          </a:r>
          <a:endParaRPr lang="en-US" sz="1600" dirty="0"/>
        </a:p>
      </dgm:t>
    </dgm:pt>
    <dgm:pt modelId="{A94984B0-BEDE-46F8-B706-E8F0A59337F9}" type="parTrans" cxnId="{5BB75D7A-5A71-47CA-9A28-72987CF5C6E2}">
      <dgm:prSet/>
      <dgm:spPr/>
      <dgm:t>
        <a:bodyPr/>
        <a:lstStyle/>
        <a:p>
          <a:endParaRPr lang="en-US" sz="2400"/>
        </a:p>
      </dgm:t>
    </dgm:pt>
    <dgm:pt modelId="{AFCA7C46-EFB6-4036-9A0B-19102433BEEB}" type="sibTrans" cxnId="{5BB75D7A-5A71-47CA-9A28-72987CF5C6E2}">
      <dgm:prSet/>
      <dgm:spPr/>
      <dgm:t>
        <a:bodyPr/>
        <a:lstStyle/>
        <a:p>
          <a:endParaRPr lang="en-US" sz="2400"/>
        </a:p>
      </dgm:t>
    </dgm:pt>
    <dgm:pt modelId="{6ACB8C77-013F-4BC1-8048-A9692EFB030C}">
      <dgm:prSet custT="1"/>
      <dgm:spPr/>
      <dgm:t>
        <a:bodyPr/>
        <a:lstStyle/>
        <a:p>
          <a:r>
            <a:rPr lang="en-US" sz="1600" dirty="0" smtClean="0"/>
            <a:t>Leasing</a:t>
          </a:r>
          <a:endParaRPr lang="en-US" sz="1600" dirty="0"/>
        </a:p>
      </dgm:t>
    </dgm:pt>
    <dgm:pt modelId="{7A563CEA-FDCC-4735-A04C-9F077F811175}" type="parTrans" cxnId="{24A2AE95-EC0D-488C-93E8-098AC0A68D10}">
      <dgm:prSet/>
      <dgm:spPr/>
      <dgm:t>
        <a:bodyPr/>
        <a:lstStyle/>
        <a:p>
          <a:endParaRPr lang="en-US" sz="2400"/>
        </a:p>
      </dgm:t>
    </dgm:pt>
    <dgm:pt modelId="{F22720D2-5D78-4D38-9EFA-6320004BF468}" type="sibTrans" cxnId="{24A2AE95-EC0D-488C-93E8-098AC0A68D10}">
      <dgm:prSet/>
      <dgm:spPr/>
      <dgm:t>
        <a:bodyPr/>
        <a:lstStyle/>
        <a:p>
          <a:endParaRPr lang="en-US" sz="2400"/>
        </a:p>
      </dgm:t>
    </dgm:pt>
    <dgm:pt modelId="{4E42783F-0D95-451D-B222-96F329690FF1}">
      <dgm:prSet custT="1"/>
      <dgm:spPr/>
      <dgm:t>
        <a:bodyPr/>
        <a:lstStyle/>
        <a:p>
          <a:r>
            <a:rPr lang="en-US" sz="1600" dirty="0" smtClean="0"/>
            <a:t>Price Bundling</a:t>
          </a:r>
          <a:endParaRPr lang="en-US" sz="1600" dirty="0"/>
        </a:p>
      </dgm:t>
    </dgm:pt>
    <dgm:pt modelId="{56235356-7166-4B08-B1C5-B69343C76E6E}" type="parTrans" cxnId="{438EAD71-E135-40F4-AE70-DD2F716082A6}">
      <dgm:prSet/>
      <dgm:spPr/>
      <dgm:t>
        <a:bodyPr/>
        <a:lstStyle/>
        <a:p>
          <a:endParaRPr lang="en-US" sz="2400"/>
        </a:p>
      </dgm:t>
    </dgm:pt>
    <dgm:pt modelId="{F1B8DF59-04DB-4287-8E75-6058DF650408}" type="sibTrans" cxnId="{438EAD71-E135-40F4-AE70-DD2F716082A6}">
      <dgm:prSet/>
      <dgm:spPr/>
      <dgm:t>
        <a:bodyPr/>
        <a:lstStyle/>
        <a:p>
          <a:endParaRPr lang="en-US" sz="2400"/>
        </a:p>
      </dgm:t>
    </dgm:pt>
    <dgm:pt modelId="{A693E842-B37B-46E5-B13D-1EA1C3C65F3D}">
      <dgm:prSet custT="1"/>
      <dgm:spPr/>
      <dgm:t>
        <a:bodyPr/>
        <a:lstStyle/>
        <a:p>
          <a:r>
            <a:rPr lang="en-US" sz="1600" dirty="0" smtClean="0"/>
            <a:t>Leader Pricing</a:t>
          </a:r>
          <a:endParaRPr lang="en-US" sz="1600" dirty="0"/>
        </a:p>
      </dgm:t>
    </dgm:pt>
    <dgm:pt modelId="{65D61B25-7B7F-4584-A57C-B9916D3BBAC7}" type="parTrans" cxnId="{DB2E3BA8-4D56-4664-93FB-CFF1CEB1B10F}">
      <dgm:prSet/>
      <dgm:spPr/>
      <dgm:t>
        <a:bodyPr/>
        <a:lstStyle/>
        <a:p>
          <a:endParaRPr lang="en-US" sz="2400"/>
        </a:p>
      </dgm:t>
    </dgm:pt>
    <dgm:pt modelId="{A1194BBB-7AFE-4CD6-ACED-C047321728D4}" type="sibTrans" cxnId="{DB2E3BA8-4D56-4664-93FB-CFF1CEB1B10F}">
      <dgm:prSet/>
      <dgm:spPr/>
      <dgm:t>
        <a:bodyPr/>
        <a:lstStyle/>
        <a:p>
          <a:endParaRPr lang="en-US" sz="2400"/>
        </a:p>
      </dgm:t>
    </dgm:pt>
    <dgm:pt modelId="{36E8B1B5-0B83-4270-A5BB-497C9DB3986D}" type="pres">
      <dgm:prSet presAssocID="{C5A51160-30B2-4C8A-A991-E9278D9CB6F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AB4822-C644-4F73-9915-FA352AA84342}" type="pres">
      <dgm:prSet presAssocID="{ABC219B2-E5A8-4168-8478-6B2669B1BED7}" presName="node" presStyleLbl="node1" presStyleIdx="0" presStyleCnt="8" custScaleX="141908" custScaleY="14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5B560-01E4-46DF-9799-D53745E90DC0}" type="pres">
      <dgm:prSet presAssocID="{ABC219B2-E5A8-4168-8478-6B2669B1BED7}" presName="spNode" presStyleCnt="0"/>
      <dgm:spPr/>
    </dgm:pt>
    <dgm:pt modelId="{4B2C7A7E-9180-44ED-991A-60960085769B}" type="pres">
      <dgm:prSet presAssocID="{E36F7DB3-2AA1-4483-A75D-0AA04C1A3C7E}" presName="sibTrans" presStyleLbl="sibTrans1D1" presStyleIdx="0" presStyleCnt="8"/>
      <dgm:spPr/>
      <dgm:t>
        <a:bodyPr/>
        <a:lstStyle/>
        <a:p>
          <a:endParaRPr lang="en-US"/>
        </a:p>
      </dgm:t>
    </dgm:pt>
    <dgm:pt modelId="{43C7FBFB-E7A9-457B-ABEF-1EFB48F8C10A}" type="pres">
      <dgm:prSet presAssocID="{2408D78D-EDA3-48BD-9D8A-A5C5A2861F8F}" presName="node" presStyleLbl="node1" presStyleIdx="1" presStyleCnt="8" custScaleX="141908" custScaleY="14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49FBC-79B5-4E04-9A65-08364412652F}" type="pres">
      <dgm:prSet presAssocID="{2408D78D-EDA3-48BD-9D8A-A5C5A2861F8F}" presName="spNode" presStyleCnt="0"/>
      <dgm:spPr/>
    </dgm:pt>
    <dgm:pt modelId="{74868D48-C995-4D51-9384-A0CD0688AD9B}" type="pres">
      <dgm:prSet presAssocID="{92854681-45C1-43C4-8F55-6C628DC277C1}" presName="sibTrans" presStyleLbl="sibTrans1D1" presStyleIdx="1" presStyleCnt="8"/>
      <dgm:spPr/>
      <dgm:t>
        <a:bodyPr/>
        <a:lstStyle/>
        <a:p>
          <a:endParaRPr lang="en-US"/>
        </a:p>
      </dgm:t>
    </dgm:pt>
    <dgm:pt modelId="{12B27FEB-919C-4D07-9DF2-314CEDF01B66}" type="pres">
      <dgm:prSet presAssocID="{DD8A0F55-088F-450C-B585-6F2167B694FC}" presName="node" presStyleLbl="node1" presStyleIdx="2" presStyleCnt="8" custScaleX="141908" custScaleY="14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EFD7F-F02A-4729-9C6C-17836E99C734}" type="pres">
      <dgm:prSet presAssocID="{DD8A0F55-088F-450C-B585-6F2167B694FC}" presName="spNode" presStyleCnt="0"/>
      <dgm:spPr/>
    </dgm:pt>
    <dgm:pt modelId="{3A36FD1B-29EF-455E-A13E-AF0CAC71711B}" type="pres">
      <dgm:prSet presAssocID="{CEEF0F5B-D38D-4D87-9E9E-81C76E904A88}" presName="sibTrans" presStyleLbl="sibTrans1D1" presStyleIdx="2" presStyleCnt="8"/>
      <dgm:spPr/>
      <dgm:t>
        <a:bodyPr/>
        <a:lstStyle/>
        <a:p>
          <a:endParaRPr lang="en-US"/>
        </a:p>
      </dgm:t>
    </dgm:pt>
    <dgm:pt modelId="{DF18CB18-724D-4522-85C5-223DE78D81CA}" type="pres">
      <dgm:prSet presAssocID="{86185C15-C549-47C6-BAA0-9194B0DB90BC}" presName="node" presStyleLbl="node1" presStyleIdx="3" presStyleCnt="8" custScaleX="141908" custScaleY="14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D7C64-5531-4E50-ABF1-3E15CE13C2E7}" type="pres">
      <dgm:prSet presAssocID="{86185C15-C549-47C6-BAA0-9194B0DB90BC}" presName="spNode" presStyleCnt="0"/>
      <dgm:spPr/>
    </dgm:pt>
    <dgm:pt modelId="{92DB7211-9AA7-4862-B27F-703A58CFB36E}" type="pres">
      <dgm:prSet presAssocID="{84D2211C-E3F0-4623-9041-32B50A9F9CBF}" presName="sibTrans" presStyleLbl="sibTrans1D1" presStyleIdx="3" presStyleCnt="8"/>
      <dgm:spPr/>
      <dgm:t>
        <a:bodyPr/>
        <a:lstStyle/>
        <a:p>
          <a:endParaRPr lang="en-US"/>
        </a:p>
      </dgm:t>
    </dgm:pt>
    <dgm:pt modelId="{91C9DF03-856B-41D7-A22F-4105106682DD}" type="pres">
      <dgm:prSet presAssocID="{8CF97112-3301-4721-8D87-07E0DC4DA239}" presName="node" presStyleLbl="node1" presStyleIdx="4" presStyleCnt="8" custScaleX="141908" custScaleY="14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ADBAB-8399-41E6-B0D8-5D985C495082}" type="pres">
      <dgm:prSet presAssocID="{8CF97112-3301-4721-8D87-07E0DC4DA239}" presName="spNode" presStyleCnt="0"/>
      <dgm:spPr/>
    </dgm:pt>
    <dgm:pt modelId="{B271772B-1979-443E-9686-44D4492CCE0E}" type="pres">
      <dgm:prSet presAssocID="{AFCA7C46-EFB6-4036-9A0B-19102433BEEB}" presName="sibTrans" presStyleLbl="sibTrans1D1" presStyleIdx="4" presStyleCnt="8"/>
      <dgm:spPr/>
      <dgm:t>
        <a:bodyPr/>
        <a:lstStyle/>
        <a:p>
          <a:endParaRPr lang="en-US"/>
        </a:p>
      </dgm:t>
    </dgm:pt>
    <dgm:pt modelId="{4AC98155-D015-4BEC-8C49-D145BA5FB65E}" type="pres">
      <dgm:prSet presAssocID="{6ACB8C77-013F-4BC1-8048-A9692EFB030C}" presName="node" presStyleLbl="node1" presStyleIdx="5" presStyleCnt="8" custScaleX="141908" custScaleY="14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89AA2-208B-4ED0-B1DA-1392DD4907D5}" type="pres">
      <dgm:prSet presAssocID="{6ACB8C77-013F-4BC1-8048-A9692EFB030C}" presName="spNode" presStyleCnt="0"/>
      <dgm:spPr/>
    </dgm:pt>
    <dgm:pt modelId="{2A97CF5C-B893-4B1F-B7DF-805CB02348AF}" type="pres">
      <dgm:prSet presAssocID="{F22720D2-5D78-4D38-9EFA-6320004BF468}" presName="sibTrans" presStyleLbl="sibTrans1D1" presStyleIdx="5" presStyleCnt="8"/>
      <dgm:spPr/>
      <dgm:t>
        <a:bodyPr/>
        <a:lstStyle/>
        <a:p>
          <a:endParaRPr lang="en-US"/>
        </a:p>
      </dgm:t>
    </dgm:pt>
    <dgm:pt modelId="{38A1307F-D4F6-40AE-B034-F4CA9A1CF8E2}" type="pres">
      <dgm:prSet presAssocID="{4E42783F-0D95-451D-B222-96F329690FF1}" presName="node" presStyleLbl="node1" presStyleIdx="6" presStyleCnt="8" custScaleX="141908" custScaleY="14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97A6-06F2-4FDD-BDA7-E9F191B85AC4}" type="pres">
      <dgm:prSet presAssocID="{4E42783F-0D95-451D-B222-96F329690FF1}" presName="spNode" presStyleCnt="0"/>
      <dgm:spPr/>
    </dgm:pt>
    <dgm:pt modelId="{6F0DFEB3-F077-40FB-B103-8E161DBA2079}" type="pres">
      <dgm:prSet presAssocID="{F1B8DF59-04DB-4287-8E75-6058DF650408}" presName="sibTrans" presStyleLbl="sibTrans1D1" presStyleIdx="6" presStyleCnt="8"/>
      <dgm:spPr/>
      <dgm:t>
        <a:bodyPr/>
        <a:lstStyle/>
        <a:p>
          <a:endParaRPr lang="en-US"/>
        </a:p>
      </dgm:t>
    </dgm:pt>
    <dgm:pt modelId="{BCABA9B3-5ADE-41E4-AFF1-1E7CAE81A83C}" type="pres">
      <dgm:prSet presAssocID="{A693E842-B37B-46E5-B13D-1EA1C3C65F3D}" presName="node" presStyleLbl="node1" presStyleIdx="7" presStyleCnt="8" custScaleX="141908" custScaleY="14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7F845-B6A2-4F7B-9632-2E378330B777}" type="pres">
      <dgm:prSet presAssocID="{A693E842-B37B-46E5-B13D-1EA1C3C65F3D}" presName="spNode" presStyleCnt="0"/>
      <dgm:spPr/>
    </dgm:pt>
    <dgm:pt modelId="{8E0CB087-72DA-42C9-B251-196050C5B6C9}" type="pres">
      <dgm:prSet presAssocID="{A1194BBB-7AFE-4CD6-ACED-C047321728D4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6F1386A9-6C3C-4703-9A6F-90E232FC0D3F}" type="presOf" srcId="{DD8A0F55-088F-450C-B585-6F2167B694FC}" destId="{12B27FEB-919C-4D07-9DF2-314CEDF01B66}" srcOrd="0" destOrd="0" presId="urn:microsoft.com/office/officeart/2005/8/layout/cycle6"/>
    <dgm:cxn modelId="{120CC0B6-2A83-4390-B3E3-D5984689F604}" type="presOf" srcId="{4E42783F-0D95-451D-B222-96F329690FF1}" destId="{38A1307F-D4F6-40AE-B034-F4CA9A1CF8E2}" srcOrd="0" destOrd="0" presId="urn:microsoft.com/office/officeart/2005/8/layout/cycle6"/>
    <dgm:cxn modelId="{438EAD71-E135-40F4-AE70-DD2F716082A6}" srcId="{C5A51160-30B2-4C8A-A991-E9278D9CB6FD}" destId="{4E42783F-0D95-451D-B222-96F329690FF1}" srcOrd="6" destOrd="0" parTransId="{56235356-7166-4B08-B1C5-B69343C76E6E}" sibTransId="{F1B8DF59-04DB-4287-8E75-6058DF650408}"/>
    <dgm:cxn modelId="{5BB75D7A-5A71-47CA-9A28-72987CF5C6E2}" srcId="{C5A51160-30B2-4C8A-A991-E9278D9CB6FD}" destId="{8CF97112-3301-4721-8D87-07E0DC4DA239}" srcOrd="4" destOrd="0" parTransId="{A94984B0-BEDE-46F8-B706-E8F0A59337F9}" sibTransId="{AFCA7C46-EFB6-4036-9A0B-19102433BEEB}"/>
    <dgm:cxn modelId="{29545191-12A5-427F-AEC9-AE30ACB658BE}" type="presOf" srcId="{A693E842-B37B-46E5-B13D-1EA1C3C65F3D}" destId="{BCABA9B3-5ADE-41E4-AFF1-1E7CAE81A83C}" srcOrd="0" destOrd="0" presId="urn:microsoft.com/office/officeart/2005/8/layout/cycle6"/>
    <dgm:cxn modelId="{3EF36CCA-8E2F-4944-B34D-0DE58FEC11ED}" type="presOf" srcId="{86185C15-C549-47C6-BAA0-9194B0DB90BC}" destId="{DF18CB18-724D-4522-85C5-223DE78D81CA}" srcOrd="0" destOrd="0" presId="urn:microsoft.com/office/officeart/2005/8/layout/cycle6"/>
    <dgm:cxn modelId="{BD054086-B136-40D3-A301-7BAC7E759AD3}" srcId="{C5A51160-30B2-4C8A-A991-E9278D9CB6FD}" destId="{2408D78D-EDA3-48BD-9D8A-A5C5A2861F8F}" srcOrd="1" destOrd="0" parTransId="{64BA9881-E9B7-409F-93E7-7B6614D47955}" sibTransId="{92854681-45C1-43C4-8F55-6C628DC277C1}"/>
    <dgm:cxn modelId="{FC565AA5-499A-4560-9468-3B6B7E83B641}" type="presOf" srcId="{6ACB8C77-013F-4BC1-8048-A9692EFB030C}" destId="{4AC98155-D015-4BEC-8C49-D145BA5FB65E}" srcOrd="0" destOrd="0" presId="urn:microsoft.com/office/officeart/2005/8/layout/cycle6"/>
    <dgm:cxn modelId="{EB90AA5D-F37E-4D82-B215-918FCA4DD3A1}" type="presOf" srcId="{CEEF0F5B-D38D-4D87-9E9E-81C76E904A88}" destId="{3A36FD1B-29EF-455E-A13E-AF0CAC71711B}" srcOrd="0" destOrd="0" presId="urn:microsoft.com/office/officeart/2005/8/layout/cycle6"/>
    <dgm:cxn modelId="{A46B0420-8F07-416D-914A-71947F751B7A}" type="presOf" srcId="{C5A51160-30B2-4C8A-A991-E9278D9CB6FD}" destId="{36E8B1B5-0B83-4270-A5BB-497C9DB3986D}" srcOrd="0" destOrd="0" presId="urn:microsoft.com/office/officeart/2005/8/layout/cycle6"/>
    <dgm:cxn modelId="{3F290203-4EA9-465B-89EC-C2A743065B10}" srcId="{C5A51160-30B2-4C8A-A991-E9278D9CB6FD}" destId="{DD8A0F55-088F-450C-B585-6F2167B694FC}" srcOrd="2" destOrd="0" parTransId="{FF81AFCC-80F2-4E12-96F0-32EB00694B7F}" sibTransId="{CEEF0F5B-D38D-4D87-9E9E-81C76E904A88}"/>
    <dgm:cxn modelId="{8DD14D41-93A3-4B7C-B7F3-0FC9A3108E23}" type="presOf" srcId="{2408D78D-EDA3-48BD-9D8A-A5C5A2861F8F}" destId="{43C7FBFB-E7A9-457B-ABEF-1EFB48F8C10A}" srcOrd="0" destOrd="0" presId="urn:microsoft.com/office/officeart/2005/8/layout/cycle6"/>
    <dgm:cxn modelId="{D6A81352-6A09-4EB5-BDA3-0F812225378A}" type="presOf" srcId="{AFCA7C46-EFB6-4036-9A0B-19102433BEEB}" destId="{B271772B-1979-443E-9686-44D4492CCE0E}" srcOrd="0" destOrd="0" presId="urn:microsoft.com/office/officeart/2005/8/layout/cycle6"/>
    <dgm:cxn modelId="{E5A3A64F-AF44-4B40-B71E-A0346DE34BF5}" type="presOf" srcId="{A1194BBB-7AFE-4CD6-ACED-C047321728D4}" destId="{8E0CB087-72DA-42C9-B251-196050C5B6C9}" srcOrd="0" destOrd="0" presId="urn:microsoft.com/office/officeart/2005/8/layout/cycle6"/>
    <dgm:cxn modelId="{3A3CFA15-8067-49CD-A3C0-7894E57BB95B}" type="presOf" srcId="{ABC219B2-E5A8-4168-8478-6B2669B1BED7}" destId="{CBAB4822-C644-4F73-9915-FA352AA84342}" srcOrd="0" destOrd="0" presId="urn:microsoft.com/office/officeart/2005/8/layout/cycle6"/>
    <dgm:cxn modelId="{FCDEB039-4F9D-45E8-B1D0-A77261ABED6B}" type="presOf" srcId="{92854681-45C1-43C4-8F55-6C628DC277C1}" destId="{74868D48-C995-4D51-9384-A0CD0688AD9B}" srcOrd="0" destOrd="0" presId="urn:microsoft.com/office/officeart/2005/8/layout/cycle6"/>
    <dgm:cxn modelId="{02BE8A1F-333A-4D0F-905B-7359DE70CB81}" srcId="{C5A51160-30B2-4C8A-A991-E9278D9CB6FD}" destId="{86185C15-C549-47C6-BAA0-9194B0DB90BC}" srcOrd="3" destOrd="0" parTransId="{EB9E28B3-4355-4765-B3B0-C136C8405034}" sibTransId="{84D2211C-E3F0-4623-9041-32B50A9F9CBF}"/>
    <dgm:cxn modelId="{B65E3353-3B97-4BEA-9D1C-4118900F0DF3}" type="presOf" srcId="{F22720D2-5D78-4D38-9EFA-6320004BF468}" destId="{2A97CF5C-B893-4B1F-B7DF-805CB02348AF}" srcOrd="0" destOrd="0" presId="urn:microsoft.com/office/officeart/2005/8/layout/cycle6"/>
    <dgm:cxn modelId="{B2DA677A-81EC-4BA8-A361-AF0104A346DE}" type="presOf" srcId="{8CF97112-3301-4721-8D87-07E0DC4DA239}" destId="{91C9DF03-856B-41D7-A22F-4105106682DD}" srcOrd="0" destOrd="0" presId="urn:microsoft.com/office/officeart/2005/8/layout/cycle6"/>
    <dgm:cxn modelId="{5C67050E-5D8D-4BBF-9B47-D009CEAEFCAA}" srcId="{C5A51160-30B2-4C8A-A991-E9278D9CB6FD}" destId="{ABC219B2-E5A8-4168-8478-6B2669B1BED7}" srcOrd="0" destOrd="0" parTransId="{6C46BF87-ED9F-4439-A5BC-009812D77271}" sibTransId="{E36F7DB3-2AA1-4483-A75D-0AA04C1A3C7E}"/>
    <dgm:cxn modelId="{24A2AE95-EC0D-488C-93E8-098AC0A68D10}" srcId="{C5A51160-30B2-4C8A-A991-E9278D9CB6FD}" destId="{6ACB8C77-013F-4BC1-8048-A9692EFB030C}" srcOrd="5" destOrd="0" parTransId="{7A563CEA-FDCC-4735-A04C-9F077F811175}" sibTransId="{F22720D2-5D78-4D38-9EFA-6320004BF468}"/>
    <dgm:cxn modelId="{38318FEE-85E4-4526-BD09-BF5C9CDC84C6}" type="presOf" srcId="{E36F7DB3-2AA1-4483-A75D-0AA04C1A3C7E}" destId="{4B2C7A7E-9180-44ED-991A-60960085769B}" srcOrd="0" destOrd="0" presId="urn:microsoft.com/office/officeart/2005/8/layout/cycle6"/>
    <dgm:cxn modelId="{27228C31-EA7A-4F65-B3C3-BB2D7AB29239}" type="presOf" srcId="{F1B8DF59-04DB-4287-8E75-6058DF650408}" destId="{6F0DFEB3-F077-40FB-B103-8E161DBA2079}" srcOrd="0" destOrd="0" presId="urn:microsoft.com/office/officeart/2005/8/layout/cycle6"/>
    <dgm:cxn modelId="{C41E5091-0CF1-4341-B217-EF02BD48F98A}" type="presOf" srcId="{84D2211C-E3F0-4623-9041-32B50A9F9CBF}" destId="{92DB7211-9AA7-4862-B27F-703A58CFB36E}" srcOrd="0" destOrd="0" presId="urn:microsoft.com/office/officeart/2005/8/layout/cycle6"/>
    <dgm:cxn modelId="{DB2E3BA8-4D56-4664-93FB-CFF1CEB1B10F}" srcId="{C5A51160-30B2-4C8A-A991-E9278D9CB6FD}" destId="{A693E842-B37B-46E5-B13D-1EA1C3C65F3D}" srcOrd="7" destOrd="0" parTransId="{65D61B25-7B7F-4584-A57C-B9916D3BBAC7}" sibTransId="{A1194BBB-7AFE-4CD6-ACED-C047321728D4}"/>
    <dgm:cxn modelId="{CDB9C47B-830D-422D-A7FB-EA0E62CCD078}" type="presParOf" srcId="{36E8B1B5-0B83-4270-A5BB-497C9DB3986D}" destId="{CBAB4822-C644-4F73-9915-FA352AA84342}" srcOrd="0" destOrd="0" presId="urn:microsoft.com/office/officeart/2005/8/layout/cycle6"/>
    <dgm:cxn modelId="{3522A3BD-DC72-4170-A46F-2CAC029A7368}" type="presParOf" srcId="{36E8B1B5-0B83-4270-A5BB-497C9DB3986D}" destId="{8D15B560-01E4-46DF-9799-D53745E90DC0}" srcOrd="1" destOrd="0" presId="urn:microsoft.com/office/officeart/2005/8/layout/cycle6"/>
    <dgm:cxn modelId="{A9787D8F-E6A6-42B2-B041-D8E5C465359F}" type="presParOf" srcId="{36E8B1B5-0B83-4270-A5BB-497C9DB3986D}" destId="{4B2C7A7E-9180-44ED-991A-60960085769B}" srcOrd="2" destOrd="0" presId="urn:microsoft.com/office/officeart/2005/8/layout/cycle6"/>
    <dgm:cxn modelId="{0DADF390-1AFF-4F0E-98AF-822230C8D7AD}" type="presParOf" srcId="{36E8B1B5-0B83-4270-A5BB-497C9DB3986D}" destId="{43C7FBFB-E7A9-457B-ABEF-1EFB48F8C10A}" srcOrd="3" destOrd="0" presId="urn:microsoft.com/office/officeart/2005/8/layout/cycle6"/>
    <dgm:cxn modelId="{8441F00A-31DF-4E89-90F7-1E63B1955529}" type="presParOf" srcId="{36E8B1B5-0B83-4270-A5BB-497C9DB3986D}" destId="{F0B49FBC-79B5-4E04-9A65-08364412652F}" srcOrd="4" destOrd="0" presId="urn:microsoft.com/office/officeart/2005/8/layout/cycle6"/>
    <dgm:cxn modelId="{3F5B9891-F5D5-4494-A481-9CB881D3A01D}" type="presParOf" srcId="{36E8B1B5-0B83-4270-A5BB-497C9DB3986D}" destId="{74868D48-C995-4D51-9384-A0CD0688AD9B}" srcOrd="5" destOrd="0" presId="urn:microsoft.com/office/officeart/2005/8/layout/cycle6"/>
    <dgm:cxn modelId="{5279898C-AC83-462D-944A-27055A310428}" type="presParOf" srcId="{36E8B1B5-0B83-4270-A5BB-497C9DB3986D}" destId="{12B27FEB-919C-4D07-9DF2-314CEDF01B66}" srcOrd="6" destOrd="0" presId="urn:microsoft.com/office/officeart/2005/8/layout/cycle6"/>
    <dgm:cxn modelId="{672249C1-FD60-4DED-A617-1B260485C0E8}" type="presParOf" srcId="{36E8B1B5-0B83-4270-A5BB-497C9DB3986D}" destId="{D87EFD7F-F02A-4729-9C6C-17836E99C734}" srcOrd="7" destOrd="0" presId="urn:microsoft.com/office/officeart/2005/8/layout/cycle6"/>
    <dgm:cxn modelId="{CB8EF502-8C84-4F4B-8D15-EE73E6175EED}" type="presParOf" srcId="{36E8B1B5-0B83-4270-A5BB-497C9DB3986D}" destId="{3A36FD1B-29EF-455E-A13E-AF0CAC71711B}" srcOrd="8" destOrd="0" presId="urn:microsoft.com/office/officeart/2005/8/layout/cycle6"/>
    <dgm:cxn modelId="{E3E66CD3-5ED9-4DEF-A007-39C0BDFDE9C7}" type="presParOf" srcId="{36E8B1B5-0B83-4270-A5BB-497C9DB3986D}" destId="{DF18CB18-724D-4522-85C5-223DE78D81CA}" srcOrd="9" destOrd="0" presId="urn:microsoft.com/office/officeart/2005/8/layout/cycle6"/>
    <dgm:cxn modelId="{FDED17CC-D0D8-4879-B976-BEB1B1D5E193}" type="presParOf" srcId="{36E8B1B5-0B83-4270-A5BB-497C9DB3986D}" destId="{281D7C64-5531-4E50-ABF1-3E15CE13C2E7}" srcOrd="10" destOrd="0" presId="urn:microsoft.com/office/officeart/2005/8/layout/cycle6"/>
    <dgm:cxn modelId="{8D4579AC-7EC5-4B14-808B-E89269ABE731}" type="presParOf" srcId="{36E8B1B5-0B83-4270-A5BB-497C9DB3986D}" destId="{92DB7211-9AA7-4862-B27F-703A58CFB36E}" srcOrd="11" destOrd="0" presId="urn:microsoft.com/office/officeart/2005/8/layout/cycle6"/>
    <dgm:cxn modelId="{D9E66E9D-9D13-480B-9D31-7B904BBCCBAC}" type="presParOf" srcId="{36E8B1B5-0B83-4270-A5BB-497C9DB3986D}" destId="{91C9DF03-856B-41D7-A22F-4105106682DD}" srcOrd="12" destOrd="0" presId="urn:microsoft.com/office/officeart/2005/8/layout/cycle6"/>
    <dgm:cxn modelId="{E30F1191-B3B7-4B7E-9A9D-CA81334B06AC}" type="presParOf" srcId="{36E8B1B5-0B83-4270-A5BB-497C9DB3986D}" destId="{2B2ADBAB-8399-41E6-B0D8-5D985C495082}" srcOrd="13" destOrd="0" presId="urn:microsoft.com/office/officeart/2005/8/layout/cycle6"/>
    <dgm:cxn modelId="{8E835BA5-5BA2-4864-BA8C-9844BD23B0FD}" type="presParOf" srcId="{36E8B1B5-0B83-4270-A5BB-497C9DB3986D}" destId="{B271772B-1979-443E-9686-44D4492CCE0E}" srcOrd="14" destOrd="0" presId="urn:microsoft.com/office/officeart/2005/8/layout/cycle6"/>
    <dgm:cxn modelId="{970F4982-9423-47D2-BE99-AA02AB7C70A1}" type="presParOf" srcId="{36E8B1B5-0B83-4270-A5BB-497C9DB3986D}" destId="{4AC98155-D015-4BEC-8C49-D145BA5FB65E}" srcOrd="15" destOrd="0" presId="urn:microsoft.com/office/officeart/2005/8/layout/cycle6"/>
    <dgm:cxn modelId="{81766F11-ED9C-4059-80F8-8DEDDCE36C4B}" type="presParOf" srcId="{36E8B1B5-0B83-4270-A5BB-497C9DB3986D}" destId="{4E289AA2-208B-4ED0-B1DA-1392DD4907D5}" srcOrd="16" destOrd="0" presId="urn:microsoft.com/office/officeart/2005/8/layout/cycle6"/>
    <dgm:cxn modelId="{2E88A191-63B5-430E-8ABF-214EA7EC8D39}" type="presParOf" srcId="{36E8B1B5-0B83-4270-A5BB-497C9DB3986D}" destId="{2A97CF5C-B893-4B1F-B7DF-805CB02348AF}" srcOrd="17" destOrd="0" presId="urn:microsoft.com/office/officeart/2005/8/layout/cycle6"/>
    <dgm:cxn modelId="{56C810EB-11FD-4956-A2C2-2CBDC8B1B258}" type="presParOf" srcId="{36E8B1B5-0B83-4270-A5BB-497C9DB3986D}" destId="{38A1307F-D4F6-40AE-B034-F4CA9A1CF8E2}" srcOrd="18" destOrd="0" presId="urn:microsoft.com/office/officeart/2005/8/layout/cycle6"/>
    <dgm:cxn modelId="{88B9F2DB-539F-4076-8EA1-90DC767020C9}" type="presParOf" srcId="{36E8B1B5-0B83-4270-A5BB-497C9DB3986D}" destId="{6BA297A6-06F2-4FDD-BDA7-E9F191B85AC4}" srcOrd="19" destOrd="0" presId="urn:microsoft.com/office/officeart/2005/8/layout/cycle6"/>
    <dgm:cxn modelId="{05B07865-17EF-42A8-B6AB-92ACE1665EB4}" type="presParOf" srcId="{36E8B1B5-0B83-4270-A5BB-497C9DB3986D}" destId="{6F0DFEB3-F077-40FB-B103-8E161DBA2079}" srcOrd="20" destOrd="0" presId="urn:microsoft.com/office/officeart/2005/8/layout/cycle6"/>
    <dgm:cxn modelId="{98263134-DC16-48D0-99D1-CF4DFD37F4C3}" type="presParOf" srcId="{36E8B1B5-0B83-4270-A5BB-497C9DB3986D}" destId="{BCABA9B3-5ADE-41E4-AFF1-1E7CAE81A83C}" srcOrd="21" destOrd="0" presId="urn:microsoft.com/office/officeart/2005/8/layout/cycle6"/>
    <dgm:cxn modelId="{7E41C1B4-4D7E-47A8-9950-608491FB2E66}" type="presParOf" srcId="{36E8B1B5-0B83-4270-A5BB-497C9DB3986D}" destId="{1957F845-B6A2-4F7B-9632-2E378330B777}" srcOrd="22" destOrd="0" presId="urn:microsoft.com/office/officeart/2005/8/layout/cycle6"/>
    <dgm:cxn modelId="{DFC85CF8-5773-4363-8621-F3EE4B6220C0}" type="presParOf" srcId="{36E8B1B5-0B83-4270-A5BB-497C9DB3986D}" destId="{8E0CB087-72DA-42C9-B251-196050C5B6C9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B4822-C644-4F73-9915-FA352AA84342}">
      <dsp:nvSpPr>
        <dsp:cNvPr id="0" name=""/>
        <dsp:cNvSpPr/>
      </dsp:nvSpPr>
      <dsp:spPr>
        <a:xfrm>
          <a:off x="3452200" y="-125407"/>
          <a:ext cx="1325917" cy="8618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Mark downs</a:t>
          </a:r>
          <a:endParaRPr lang="en-US" sz="1600" kern="1200" dirty="0"/>
        </a:p>
      </dsp:txBody>
      <dsp:txXfrm>
        <a:off x="3494272" y="-83335"/>
        <a:ext cx="1241773" cy="777702"/>
      </dsp:txXfrm>
    </dsp:sp>
    <dsp:sp modelId="{4B2C7A7E-9180-44ED-991A-60960085769B}">
      <dsp:nvSpPr>
        <dsp:cNvPr id="0" name=""/>
        <dsp:cNvSpPr/>
      </dsp:nvSpPr>
      <dsp:spPr>
        <a:xfrm>
          <a:off x="2005892" y="305515"/>
          <a:ext cx="4218534" cy="4218534"/>
        </a:xfrm>
        <a:custGeom>
          <a:avLst/>
          <a:gdLst/>
          <a:ahLst/>
          <a:cxnLst/>
          <a:rect l="0" t="0" r="0" b="0"/>
          <a:pathLst>
            <a:path>
              <a:moveTo>
                <a:pt x="2774314" y="107587"/>
              </a:moveTo>
              <a:arcTo wR="2109267" hR="2109267" stAng="17302728" swAng="35165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7FBFB-E7A9-457B-ABEF-1EFB48F8C10A}">
      <dsp:nvSpPr>
        <dsp:cNvPr id="0" name=""/>
        <dsp:cNvSpPr/>
      </dsp:nvSpPr>
      <dsp:spPr>
        <a:xfrm>
          <a:off x="4943677" y="492382"/>
          <a:ext cx="1325917" cy="86184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Quantity Discounts</a:t>
          </a:r>
          <a:endParaRPr lang="en-US" sz="1600" kern="1200" dirty="0"/>
        </a:p>
      </dsp:txBody>
      <dsp:txXfrm>
        <a:off x="4985749" y="534454"/>
        <a:ext cx="1241773" cy="777702"/>
      </dsp:txXfrm>
    </dsp:sp>
    <dsp:sp modelId="{74868D48-C995-4D51-9384-A0CD0688AD9B}">
      <dsp:nvSpPr>
        <dsp:cNvPr id="0" name=""/>
        <dsp:cNvSpPr/>
      </dsp:nvSpPr>
      <dsp:spPr>
        <a:xfrm>
          <a:off x="2005892" y="305515"/>
          <a:ext cx="4218534" cy="4218534"/>
        </a:xfrm>
        <a:custGeom>
          <a:avLst/>
          <a:gdLst/>
          <a:ahLst/>
          <a:cxnLst/>
          <a:rect l="0" t="0" r="0" b="0"/>
          <a:pathLst>
            <a:path>
              <a:moveTo>
                <a:pt x="3935896" y="1054547"/>
              </a:moveTo>
              <a:arcTo wR="2109267" hR="2109267" stAng="19799839" swAng="1081859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27FEB-919C-4D07-9DF2-314CEDF01B66}">
      <dsp:nvSpPr>
        <dsp:cNvPr id="0" name=""/>
        <dsp:cNvSpPr/>
      </dsp:nvSpPr>
      <dsp:spPr>
        <a:xfrm>
          <a:off x="5561467" y="1983859"/>
          <a:ext cx="1325917" cy="8618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Seasonal Discounts</a:t>
          </a:r>
          <a:endParaRPr lang="en-US" sz="1600" kern="1200" dirty="0"/>
        </a:p>
      </dsp:txBody>
      <dsp:txXfrm>
        <a:off x="5603539" y="2025931"/>
        <a:ext cx="1241773" cy="777702"/>
      </dsp:txXfrm>
    </dsp:sp>
    <dsp:sp modelId="{3A36FD1B-29EF-455E-A13E-AF0CAC71711B}">
      <dsp:nvSpPr>
        <dsp:cNvPr id="0" name=""/>
        <dsp:cNvSpPr/>
      </dsp:nvSpPr>
      <dsp:spPr>
        <a:xfrm>
          <a:off x="2005892" y="305515"/>
          <a:ext cx="4218534" cy="4218534"/>
        </a:xfrm>
        <a:custGeom>
          <a:avLst/>
          <a:gdLst/>
          <a:ahLst/>
          <a:cxnLst/>
          <a:rect l="0" t="0" r="0" b="0"/>
          <a:pathLst>
            <a:path>
              <a:moveTo>
                <a:pt x="4172657" y="2546789"/>
              </a:moveTo>
              <a:arcTo wR="2109267" hR="2109267" stAng="718302" swAng="1081859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8CB18-724D-4522-85C5-223DE78D81CA}">
      <dsp:nvSpPr>
        <dsp:cNvPr id="0" name=""/>
        <dsp:cNvSpPr/>
      </dsp:nvSpPr>
      <dsp:spPr>
        <a:xfrm>
          <a:off x="4943677" y="3475336"/>
          <a:ext cx="1325917" cy="86184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Coupons</a:t>
          </a:r>
          <a:endParaRPr lang="en-US" sz="1600" kern="1200" dirty="0"/>
        </a:p>
      </dsp:txBody>
      <dsp:txXfrm>
        <a:off x="4985749" y="3517408"/>
        <a:ext cx="1241773" cy="777702"/>
      </dsp:txXfrm>
    </dsp:sp>
    <dsp:sp modelId="{92DB7211-9AA7-4862-B27F-703A58CFB36E}">
      <dsp:nvSpPr>
        <dsp:cNvPr id="0" name=""/>
        <dsp:cNvSpPr/>
      </dsp:nvSpPr>
      <dsp:spPr>
        <a:xfrm>
          <a:off x="2005892" y="305515"/>
          <a:ext cx="4218534" cy="4218534"/>
        </a:xfrm>
        <a:custGeom>
          <a:avLst/>
          <a:gdLst/>
          <a:ahLst/>
          <a:cxnLst/>
          <a:rect l="0" t="0" r="0" b="0"/>
          <a:pathLst>
            <a:path>
              <a:moveTo>
                <a:pt x="2975238" y="4032571"/>
              </a:moveTo>
              <a:arcTo wR="2109267" hR="2109267" stAng="3945616" swAng="35165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9DF03-856B-41D7-A22F-4105106682DD}">
      <dsp:nvSpPr>
        <dsp:cNvPr id="0" name=""/>
        <dsp:cNvSpPr/>
      </dsp:nvSpPr>
      <dsp:spPr>
        <a:xfrm>
          <a:off x="3452200" y="4093126"/>
          <a:ext cx="1325917" cy="86184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Rebates</a:t>
          </a:r>
          <a:endParaRPr lang="en-US" sz="1600" kern="1200" dirty="0"/>
        </a:p>
      </dsp:txBody>
      <dsp:txXfrm>
        <a:off x="3494272" y="4135198"/>
        <a:ext cx="1241773" cy="777702"/>
      </dsp:txXfrm>
    </dsp:sp>
    <dsp:sp modelId="{B271772B-1979-443E-9686-44D4492CCE0E}">
      <dsp:nvSpPr>
        <dsp:cNvPr id="0" name=""/>
        <dsp:cNvSpPr/>
      </dsp:nvSpPr>
      <dsp:spPr>
        <a:xfrm>
          <a:off x="2005892" y="305515"/>
          <a:ext cx="4218534" cy="4218534"/>
        </a:xfrm>
        <a:custGeom>
          <a:avLst/>
          <a:gdLst/>
          <a:ahLst/>
          <a:cxnLst/>
          <a:rect l="0" t="0" r="0" b="0"/>
          <a:pathLst>
            <a:path>
              <a:moveTo>
                <a:pt x="1444219" y="4110946"/>
              </a:moveTo>
              <a:arcTo wR="2109267" hR="2109267" stAng="6502728" swAng="351656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98155-D015-4BEC-8C49-D145BA5FB65E}">
      <dsp:nvSpPr>
        <dsp:cNvPr id="0" name=""/>
        <dsp:cNvSpPr/>
      </dsp:nvSpPr>
      <dsp:spPr>
        <a:xfrm>
          <a:off x="1960723" y="3475336"/>
          <a:ext cx="1325917" cy="8618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Leasing</a:t>
          </a:r>
          <a:endParaRPr lang="en-US" sz="1600" kern="1200" dirty="0"/>
        </a:p>
      </dsp:txBody>
      <dsp:txXfrm>
        <a:off x="2002795" y="3517408"/>
        <a:ext cx="1241773" cy="777702"/>
      </dsp:txXfrm>
    </dsp:sp>
    <dsp:sp modelId="{2A97CF5C-B893-4B1F-B7DF-805CB02348AF}">
      <dsp:nvSpPr>
        <dsp:cNvPr id="0" name=""/>
        <dsp:cNvSpPr/>
      </dsp:nvSpPr>
      <dsp:spPr>
        <a:xfrm>
          <a:off x="2005892" y="305515"/>
          <a:ext cx="4218534" cy="4218534"/>
        </a:xfrm>
        <a:custGeom>
          <a:avLst/>
          <a:gdLst/>
          <a:ahLst/>
          <a:cxnLst/>
          <a:rect l="0" t="0" r="0" b="0"/>
          <a:pathLst>
            <a:path>
              <a:moveTo>
                <a:pt x="282637" y="3163986"/>
              </a:moveTo>
              <a:arcTo wR="2109267" hR="2109267" stAng="8999839" swAng="108185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1307F-D4F6-40AE-B034-F4CA9A1CF8E2}">
      <dsp:nvSpPr>
        <dsp:cNvPr id="0" name=""/>
        <dsp:cNvSpPr/>
      </dsp:nvSpPr>
      <dsp:spPr>
        <a:xfrm>
          <a:off x="1342933" y="1983859"/>
          <a:ext cx="1325917" cy="86184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Price Bundling</a:t>
          </a:r>
          <a:endParaRPr lang="en-US" sz="1600" kern="1200" dirty="0"/>
        </a:p>
      </dsp:txBody>
      <dsp:txXfrm>
        <a:off x="1385005" y="2025931"/>
        <a:ext cx="1241773" cy="777702"/>
      </dsp:txXfrm>
    </dsp:sp>
    <dsp:sp modelId="{6F0DFEB3-F077-40FB-B103-8E161DBA2079}">
      <dsp:nvSpPr>
        <dsp:cNvPr id="0" name=""/>
        <dsp:cNvSpPr/>
      </dsp:nvSpPr>
      <dsp:spPr>
        <a:xfrm>
          <a:off x="2005892" y="305515"/>
          <a:ext cx="4218534" cy="4218534"/>
        </a:xfrm>
        <a:custGeom>
          <a:avLst/>
          <a:gdLst/>
          <a:ahLst/>
          <a:cxnLst/>
          <a:rect l="0" t="0" r="0" b="0"/>
          <a:pathLst>
            <a:path>
              <a:moveTo>
                <a:pt x="45876" y="1671744"/>
              </a:moveTo>
              <a:arcTo wR="2109267" hR="2109267" stAng="11518302" swAng="1081859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BA9B3-5ADE-41E4-AFF1-1E7CAE81A83C}">
      <dsp:nvSpPr>
        <dsp:cNvPr id="0" name=""/>
        <dsp:cNvSpPr/>
      </dsp:nvSpPr>
      <dsp:spPr>
        <a:xfrm>
          <a:off x="1960723" y="492382"/>
          <a:ext cx="1325917" cy="8618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Leader Pricing</a:t>
          </a:r>
          <a:endParaRPr lang="en-US" sz="1600" kern="1200" dirty="0"/>
        </a:p>
      </dsp:txBody>
      <dsp:txXfrm>
        <a:off x="2002795" y="534454"/>
        <a:ext cx="1241773" cy="777702"/>
      </dsp:txXfrm>
    </dsp:sp>
    <dsp:sp modelId="{8E0CB087-72DA-42C9-B251-196050C5B6C9}">
      <dsp:nvSpPr>
        <dsp:cNvPr id="0" name=""/>
        <dsp:cNvSpPr/>
      </dsp:nvSpPr>
      <dsp:spPr>
        <a:xfrm>
          <a:off x="2005892" y="305515"/>
          <a:ext cx="4218534" cy="4218534"/>
        </a:xfrm>
        <a:custGeom>
          <a:avLst/>
          <a:gdLst/>
          <a:ahLst/>
          <a:cxnLst/>
          <a:rect l="0" t="0" r="0" b="0"/>
          <a:pathLst>
            <a:path>
              <a:moveTo>
                <a:pt x="1243295" y="185962"/>
              </a:moveTo>
              <a:arcTo wR="2109267" hR="2109267" stAng="14745616" swAng="35165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dan_ariely_asks_are_we_in_control_of_our_own_decisions?language=e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http://money.cnn.com/2016/03/23/investing/nike-earnings-stock-drop-under-armour/index.html?iid=hp-stack-dom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http://money.cnn.com/2016/03/17/technology/nike-auto-lacing-sneaker-hyperadapt/index.html?iid=EL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2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Ariely</a:t>
            </a:r>
            <a:r>
              <a:rPr lang="en-US" baseline="0" dirty="0" smtClean="0"/>
              <a:t>: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we in control of our own decisions?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(18 min)</a:t>
            </a:r>
          </a:p>
          <a:p>
            <a:pPr lvl="2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http://www.ted.com/talks/dan_ariely_asks_are_we_in_control_of_our_own_decisions?language=en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38079-B627-479C-A16C-7AF016D437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D22F9C-83D0-4CA2-9759-5E5475BF695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9, Day 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1097728" y="25400"/>
            <a:ext cx="7024744" cy="8382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ea typeface="ＭＳ Ｐゴシック" pitchFamily="34" charset="-128"/>
              </a:rPr>
              <a:t>Designing to Cost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95300" y="914400"/>
            <a:ext cx="8229600" cy="388620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68580" indent="0" fontAlgn="auto">
              <a:spcAft>
                <a:spcPts val="0"/>
              </a:spcAft>
              <a:buNone/>
              <a:defRPr/>
            </a:pPr>
            <a:r>
              <a:rPr lang="en-US" sz="2100" b="1" dirty="0" smtClean="0">
                <a:cs typeface="Tahoma"/>
              </a:rPr>
              <a:t>The Target-Costing Process</a:t>
            </a:r>
          </a:p>
          <a:p>
            <a:pPr lvl="1">
              <a:buFont typeface="Arial"/>
              <a:buChar char="•"/>
              <a:defRPr/>
            </a:pPr>
            <a:r>
              <a:rPr lang="en-US" sz="2100" dirty="0" smtClean="0">
                <a:cs typeface="Tahoma"/>
              </a:rPr>
              <a:t>Determine </a:t>
            </a:r>
            <a:r>
              <a:rPr lang="en-US" sz="2100" dirty="0">
                <a:cs typeface="Tahoma"/>
              </a:rPr>
              <a:t>the segment(s) to be targeted, as well as the prices that customers in the segment will be willing to pay. </a:t>
            </a:r>
            <a:endParaRPr lang="en-US" sz="2100" dirty="0" smtClean="0">
              <a:cs typeface="Tahoma"/>
            </a:endParaRPr>
          </a:p>
          <a:p>
            <a:pPr marL="402336" lvl="1" indent="-571500">
              <a:buFont typeface="Arial" pitchFamily="34" charset="0"/>
              <a:buChar char="•"/>
              <a:defRPr/>
            </a:pPr>
            <a:endParaRPr lang="en-US" sz="900" dirty="0" smtClean="0">
              <a:cs typeface="Tahoma"/>
            </a:endParaRPr>
          </a:p>
          <a:p>
            <a:pPr lvl="1">
              <a:buFont typeface="Arial"/>
              <a:buChar char="•"/>
              <a:defRPr/>
            </a:pPr>
            <a:r>
              <a:rPr lang="en-US" sz="2100" dirty="0" smtClean="0">
                <a:cs typeface="Tahoma"/>
              </a:rPr>
              <a:t>Compute </a:t>
            </a:r>
            <a:r>
              <a:rPr lang="en-US" sz="2100" dirty="0">
                <a:cs typeface="Tahoma"/>
              </a:rPr>
              <a:t>overall target costs with the aim of ensuring the company’s future profitability. </a:t>
            </a:r>
            <a:endParaRPr lang="en-US" sz="2100" dirty="0" smtClean="0">
              <a:cs typeface="Tahoma"/>
            </a:endParaRPr>
          </a:p>
          <a:p>
            <a:pPr marL="402336" lvl="1" indent="-571500">
              <a:buFont typeface="Arial" pitchFamily="34" charset="0"/>
              <a:buChar char="•"/>
              <a:defRPr/>
            </a:pPr>
            <a:endParaRPr lang="en-US" sz="900" dirty="0">
              <a:cs typeface="Tahoma"/>
            </a:endParaRPr>
          </a:p>
          <a:p>
            <a:pPr lvl="1">
              <a:buFont typeface="Arial"/>
              <a:buChar char="•"/>
              <a:defRPr/>
            </a:pPr>
            <a:r>
              <a:rPr lang="en-US" sz="2100" dirty="0" smtClean="0">
                <a:cs typeface="Tahoma"/>
              </a:rPr>
              <a:t>Allocate </a:t>
            </a:r>
            <a:r>
              <a:rPr lang="en-US" sz="2100" dirty="0">
                <a:cs typeface="Tahoma"/>
              </a:rPr>
              <a:t>the target costs to the product’s various functions. Calculate the gap between the </a:t>
            </a:r>
            <a:r>
              <a:rPr lang="en-US" sz="2100" dirty="0" smtClean="0">
                <a:cs typeface="Tahoma"/>
              </a:rPr>
              <a:t>target </a:t>
            </a:r>
            <a:r>
              <a:rPr lang="en-US" sz="2100" dirty="0">
                <a:cs typeface="Tahoma"/>
              </a:rPr>
              <a:t>cost and the estimated actual production cost</a:t>
            </a:r>
            <a:r>
              <a:rPr lang="en-US" sz="2100" dirty="0" smtClean="0">
                <a:cs typeface="Tahoma"/>
              </a:rPr>
              <a:t>.</a:t>
            </a:r>
          </a:p>
          <a:p>
            <a:pPr marL="402336" lvl="1" indent="-571500">
              <a:buFont typeface="Arial" pitchFamily="34" charset="0"/>
              <a:buChar char="•"/>
              <a:defRPr/>
            </a:pPr>
            <a:endParaRPr lang="en-US" sz="800" dirty="0" smtClean="0">
              <a:cs typeface="Tahoma"/>
            </a:endParaRPr>
          </a:p>
          <a:p>
            <a:pPr lvl="1">
              <a:buFont typeface="Arial"/>
              <a:buChar char="•"/>
              <a:defRPr/>
            </a:pPr>
            <a:r>
              <a:rPr lang="en-US" sz="2100" dirty="0" smtClean="0">
                <a:cs typeface="Tahoma"/>
              </a:rPr>
              <a:t>Obey </a:t>
            </a:r>
            <a:r>
              <a:rPr lang="en-US" sz="2100" dirty="0">
                <a:cs typeface="Tahoma"/>
              </a:rPr>
              <a:t>the cardinal rule: If the design team can’t meet the targets, the product should not be launched.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AE-C07B-43FA-A13A-9164231C4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1004"/>
            <a:ext cx="6019800" cy="650558"/>
          </a:xfrm>
        </p:spPr>
        <p:txBody>
          <a:bodyPr>
            <a:normAutofit/>
          </a:bodyPr>
          <a:lstStyle/>
          <a:p>
            <a:r>
              <a:rPr lang="en-US" dirty="0" smtClean="0"/>
              <a:t>Tips for Pricing </a:t>
            </a:r>
            <a:r>
              <a:rPr lang="en-US" dirty="0"/>
              <a:t>S</a:t>
            </a:r>
            <a:r>
              <a:rPr lang="en-US" dirty="0" smtClean="0"/>
              <a:t>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" y="1071562"/>
            <a:ext cx="7947251" cy="5786438"/>
          </a:xfrm>
        </p:spPr>
        <p:txBody>
          <a:bodyPr>
            <a:no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Base Pricing strategies on sound research. </a:t>
            </a:r>
          </a:p>
          <a:p>
            <a:pPr marL="342900" lvl="1" indent="-342900">
              <a:buFont typeface="+mj-lt"/>
              <a:buAutoNum type="arabicPeriod"/>
            </a:pPr>
            <a:endParaRPr lang="en-US" sz="8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Continuously monitor pricing decisions. </a:t>
            </a:r>
          </a:p>
          <a:p>
            <a:pPr marL="342900" lvl="1" indent="-342900">
              <a:buFont typeface="+mj-lt"/>
              <a:buAutoNum type="arabicPeriod"/>
            </a:pPr>
            <a:endParaRPr lang="en-US" sz="8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Recognize that buyers may have difficulty in computing price differences. </a:t>
            </a:r>
          </a:p>
          <a:p>
            <a:pPr marL="342900" lvl="1" indent="-342900">
              <a:buFont typeface="+mj-lt"/>
              <a:buAutoNum type="arabicPeriod"/>
            </a:pPr>
            <a:endParaRPr lang="en-US" sz="8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Recognize that customers evaluate prices comparatively. </a:t>
            </a:r>
          </a:p>
          <a:p>
            <a:pPr marL="342900" lvl="1" indent="-342900">
              <a:buFont typeface="+mj-lt"/>
              <a:buAutoNum type="arabicPeriod"/>
            </a:pPr>
            <a:endParaRPr lang="en-US" sz="8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Recognize that buyers typically have a range of acceptable prices. </a:t>
            </a:r>
          </a:p>
          <a:p>
            <a:pPr marL="342900" lvl="1" indent="-342900">
              <a:buFont typeface="+mj-lt"/>
              <a:buAutoNum type="arabicPeriod"/>
            </a:pPr>
            <a:endParaRPr lang="en-US" sz="8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Understand the importance of relative price to buyers. </a:t>
            </a:r>
          </a:p>
          <a:p>
            <a:pPr marL="342900" lvl="1" indent="-342900">
              <a:buFont typeface="+mj-lt"/>
              <a:buAutoNum type="arabicPeriod"/>
            </a:pPr>
            <a:endParaRPr lang="en-US" sz="8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Understand the importance of price information. </a:t>
            </a:r>
          </a:p>
          <a:p>
            <a:pPr marL="342900" lvl="1" indent="-342900">
              <a:buFont typeface="+mj-lt"/>
              <a:buAutoNum type="arabicPeriod"/>
            </a:pPr>
            <a:endParaRPr lang="en-US" sz="8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Recognize that price </a:t>
            </a:r>
            <a:r>
              <a:rPr lang="en-US" sz="2400" dirty="0" err="1" smtClean="0"/>
              <a:t>elasticities</a:t>
            </a:r>
            <a:r>
              <a:rPr lang="en-US" sz="2400" dirty="0" smtClean="0"/>
              <a:t> vary. </a:t>
            </a:r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AE-C07B-43FA-A13A-9164231C4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3581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Pricing for the Customer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What is their reference price?</a:t>
            </a:r>
          </a:p>
          <a:p>
            <a:pPr lvl="3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Deciding on a tactic- what is the end goal? </a:t>
            </a:r>
          </a:p>
          <a:p>
            <a:pPr lvl="3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Designing to Cost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Advantage or Disadvantage…</a:t>
            </a:r>
          </a:p>
          <a:p>
            <a:pPr marL="466344" lvl="3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93132" y="4800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Exam 2 (Chapters 4, 11-15) Friday 3/25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Week 10- Managing Channels!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Image result for jet bl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7" y="407569"/>
            <a:ext cx="296037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17" y="407569"/>
            <a:ext cx="2783438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85" y="1007644"/>
            <a:ext cx="172521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13551"/>
            <a:ext cx="4568536" cy="256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0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057400"/>
            <a:ext cx="8751277" cy="26670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 smtClean="0"/>
              <a:t>Pricing Strategy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Pricing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5553807" cy="57912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Cost-Based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Start with Cost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Calculated per-unit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Assumes costs don’t vary</a:t>
            </a:r>
          </a:p>
          <a:p>
            <a:pPr lvl="2"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Competition Based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Set prices to signal how products compare with competitors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/>
              <a:t>Similar Price -&gt; Similar Product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Higher Price -&gt; Greater Quality/Value</a:t>
            </a:r>
          </a:p>
          <a:p>
            <a:pPr lvl="2">
              <a:buFont typeface="Arial" pitchFamily="34" charset="0"/>
              <a:buChar char="•"/>
            </a:pPr>
            <a:endParaRPr lang="en-US" sz="1200" b="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Value-Based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Perceived 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Consumer Perceptions</a:t>
            </a:r>
          </a:p>
          <a:p>
            <a:pPr lvl="2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49561" y="228600"/>
            <a:ext cx="2312377" cy="2316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Content Placeholder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3290292"/>
            <a:ext cx="2476500" cy="356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2286000" cy="15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4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219200"/>
          </a:xfrm>
        </p:spPr>
        <p:txBody>
          <a:bodyPr/>
          <a:lstStyle/>
          <a:p>
            <a:pPr algn="ctr"/>
            <a:r>
              <a:rPr lang="en-US" dirty="0" smtClean="0"/>
              <a:t>Common Pricing Strategies: </a:t>
            </a:r>
            <a:br>
              <a:rPr lang="en-US" dirty="0" smtClean="0"/>
            </a:br>
            <a:r>
              <a:rPr lang="en-US" dirty="0" smtClean="0"/>
              <a:t>Everyday </a:t>
            </a:r>
            <a:r>
              <a:rPr lang="en-US" dirty="0"/>
              <a:t>Low Pricing </a:t>
            </a:r>
            <a:r>
              <a:rPr lang="en-US" dirty="0" smtClean="0"/>
              <a:t>vs</a:t>
            </a:r>
            <a:r>
              <a:rPr lang="en-US" dirty="0"/>
              <a:t>.</a:t>
            </a:r>
            <a:r>
              <a:rPr lang="en-US" dirty="0" smtClean="0"/>
              <a:t>  </a:t>
            </a:r>
            <a:r>
              <a:rPr lang="en-US" dirty="0"/>
              <a:t>High/Low Pricing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8679" y="1868062"/>
            <a:ext cx="7315200" cy="580320"/>
            <a:chOff x="0" y="23863"/>
            <a:chExt cx="7315200" cy="58032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0" y="23863"/>
              <a:ext cx="7315200" cy="58032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8329" y="52192"/>
              <a:ext cx="7258542" cy="5236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Create value in different ways</a:t>
              </a:r>
              <a:endParaRPr lang="en-US" sz="2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7008" y="2448382"/>
            <a:ext cx="7315200" cy="580320"/>
            <a:chOff x="0" y="693463"/>
            <a:chExt cx="7315200" cy="580320"/>
          </a:xfrm>
          <a:scene3d>
            <a:camera prst="orthographicFront"/>
            <a:lightRig rig="flat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0" y="693463"/>
              <a:ext cx="7315200" cy="58032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8348578"/>
                <a:satOff val="-8379"/>
                <a:lumOff val="25980"/>
                <a:alphaOff val="0"/>
              </a:schemeClr>
            </a:fillRef>
            <a:effectRef idx="1">
              <a:schemeClr val="accent3">
                <a:hueOff val="-8348578"/>
                <a:satOff val="-8379"/>
                <a:lumOff val="2598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8329" y="721792"/>
              <a:ext cx="7258542" cy="5236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EDLP saves search costs of finding lowest overall prices</a:t>
              </a:r>
              <a:endParaRPr lang="en-US" sz="2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88679" y="3028702"/>
            <a:ext cx="7488964" cy="857498"/>
            <a:chOff x="0" y="1363063"/>
            <a:chExt cx="7315200" cy="580320"/>
          </a:xfrm>
          <a:scene3d>
            <a:camera prst="orthographicFront"/>
            <a:lightRig rig="flat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0" y="1363063"/>
              <a:ext cx="7315200" cy="58032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6697157"/>
                <a:satOff val="-16757"/>
                <a:lumOff val="51960"/>
                <a:alphaOff val="0"/>
              </a:schemeClr>
            </a:fillRef>
            <a:effectRef idx="1">
              <a:schemeClr val="accent3">
                <a:hueOff val="-16697157"/>
                <a:satOff val="-16757"/>
                <a:lumOff val="5196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8329" y="1391392"/>
              <a:ext cx="7258542" cy="5236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High/low provides the thrill of the chase for the lowest price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3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High/Low Pricing: Reference Prices</a:t>
            </a:r>
            <a:endParaRPr lang="en-US" dirty="0"/>
          </a:p>
        </p:txBody>
      </p:sp>
      <p:pic>
        <p:nvPicPr>
          <p:cNvPr id="4" name="Picture 6" descr="prici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2400" y="990600"/>
            <a:ext cx="2133600" cy="3085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468813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124200"/>
            <a:ext cx="24892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1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Product Pricing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00600" y="1431971"/>
            <a:ext cx="3932238" cy="1216800"/>
            <a:chOff x="0" y="1051799"/>
            <a:chExt cx="3932238" cy="1216800"/>
          </a:xfrm>
          <a:scene3d>
            <a:camera prst="orthographicFront"/>
            <a:lightRig rig="fla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0" y="1051799"/>
              <a:ext cx="3932238" cy="12168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59399" y="1111198"/>
              <a:ext cx="3813440" cy="1098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Market Penetration Pricing</a:t>
              </a:r>
              <a:endParaRPr lang="en-US" sz="24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1111" y="1442720"/>
            <a:ext cx="3932238" cy="1216800"/>
            <a:chOff x="-2352013" y="3089600"/>
            <a:chExt cx="3932238" cy="1216800"/>
          </a:xfrm>
          <a:scene3d>
            <a:camera prst="orthographicFront"/>
            <a:lightRig rig="flat" dir="t"/>
          </a:scene3d>
        </p:grpSpPr>
        <p:sp>
          <p:nvSpPr>
            <p:cNvPr id="7" name="Rounded Rectangle 6"/>
            <p:cNvSpPr/>
            <p:nvPr/>
          </p:nvSpPr>
          <p:spPr>
            <a:xfrm>
              <a:off x="-2352013" y="3089600"/>
              <a:ext cx="3932238" cy="12168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-2343546" y="3109596"/>
              <a:ext cx="3813440" cy="1098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Price Skimming</a:t>
              </a:r>
              <a:endParaRPr lang="en-US" sz="2400" kern="1200" dirty="0"/>
            </a:p>
          </p:txBody>
        </p:sp>
      </p:grpSp>
      <p:pic>
        <p:nvPicPr>
          <p:cNvPr id="9" name="Content Placeholder 3" descr="K&amp;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40" b="-7440"/>
          <a:stretch>
            <a:fillRect/>
          </a:stretch>
        </p:blipFill>
        <p:spPr>
          <a:xfrm>
            <a:off x="1175092" y="3109148"/>
            <a:ext cx="6444908" cy="35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1381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Pricing Tactics</a:t>
            </a:r>
            <a:endParaRPr lang="en-US" dirty="0"/>
          </a:p>
        </p:txBody>
      </p:sp>
      <p:graphicFrame>
        <p:nvGraphicFramePr>
          <p:cNvPr id="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04165"/>
              </p:ext>
            </p:extLst>
          </p:nvPr>
        </p:nvGraphicFramePr>
        <p:xfrm>
          <a:off x="456480" y="1295400"/>
          <a:ext cx="8230319" cy="482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01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07750"/>
            <a:ext cx="4778376" cy="54864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smtClean="0"/>
              <a:t>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" y="990600"/>
            <a:ext cx="7734300" cy="3961572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Prestige Pricing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/>
              <a:t>Involves charging a high price to create a signal that the product is exceptionally fine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Odd Pricing</a:t>
            </a:r>
            <a:r>
              <a:rPr lang="en-US" sz="2000" dirty="0" smtClean="0"/>
              <a:t> 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Prices </a:t>
            </a:r>
            <a:r>
              <a:rPr lang="en-IN" sz="2000" dirty="0"/>
              <a:t>are set at one or a few cents or dollars below a round number in order to create the perception that the price is low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Bundle Pricing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/>
              <a:t>Involves selling several products together at a single price in order to suggest a good </a:t>
            </a:r>
            <a:r>
              <a:rPr lang="en-IN" sz="2000" dirty="0" smtClean="0"/>
              <a:t>value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Companion</a:t>
            </a:r>
            <a:r>
              <a:rPr lang="en-US" sz="2000" dirty="0" smtClean="0"/>
              <a:t> </a:t>
            </a:r>
            <a:r>
              <a:rPr lang="en-US" sz="2000" b="1" dirty="0" smtClean="0"/>
              <a:t>Pricing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Products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whose sale is dependent upon the sale of primary product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Display </a:t>
            </a:r>
            <a:r>
              <a:rPr lang="en-US" sz="2000" b="1" dirty="0"/>
              <a:t>Perception </a:t>
            </a:r>
          </a:p>
        </p:txBody>
      </p:sp>
      <p:sp>
        <p:nvSpPr>
          <p:cNvPr id="6" name="AutoShape 2" descr="data:image/jpeg;base64,/9j/4AAQSkZJRgABAQAAAQABAAD/2wCEAAkGBhQSEBUUEhQVFBUUGBgXGBgYFxcYFxUUFBoXGBQVFBcYHSYeFxkkGhQUHy8gJCcpLCwsFR4xNTAqNSYrLCkBCQoKDgwOGg8PGikkHBwpKiwsLCksLCwpLCwsKSwpLCwpKSwsKSwsKSwsKSwsLCwsLCwsLCwsLCwsLCwpLCwsKf/AABEIAMIBAwMBIgACEQEDEQH/xAAcAAACAgMBAQAAAAAAAAAAAAADBAIFAAEGBwj/xABLEAABAwEDBwgFCAgFBAMAAAABAAIDEQQhMQUSQVFhcbEGEyJygZGhwSMyUrLRBzNCYoKSwvAUFkNTc6Kz4RUkNGPSJVSD8Rc1k//EABkBAAMBAQEAAAAAAAAAAAAAAAABAgMEBf/EACURAQEAAgEEAQQDAQAAAAAAAAABAhExAxIhQVEEEzJhInHwkf/aAAwDAQACEQMRAD8AVe2sMfVI7nOCG2/x4o7W+haNReO5xPmhGOhFNvmfNbVmJZ8R1hxCYDegN7kCJlL9oPiPgnGt6O5zvJALuHmo2QDnpR/ts96T4pnMv/OpCsUfp5NsbfB7vikZpjbgpZuO9Tay5EzEABjLz1meaKY7ypMj6R6zPNGcy8pAuyNBtEV7d54J9jEGeO9u8oBWzx9EIpYiwM6IRObRCKSMuO5CYz+m3iE1M1AdcDcTRjbgNrfijZkptCE5EcxxOHYiNipQUxWZq3LDPQyfwwrBzL0DK8foZep5J8R4K4kAsUXNuTQjUXxqiLWdnRd1WILmJ2CO53VYgOjTBRzUrO30g+z7qfexJzj0naPdU04hRb1rBwPwPmsAQA3fDiFNzeiT9d3gG/3UT5j3giOHQ+278KcIu7d+b0OiI4XqDBeN4SMvbB6R3WPFYp2m97us7iViLycjpnsoxw9mWQe6o5iYtTKOnA0TE96ExMmgy4ptjbjseeAQKdE9qsslwB0rWu9V0rQdxpXwTnmmqMtZRZZgDIek8Va36WbocfZB0a8cL1zn67Bry4R1q3NxupUHyQJM63W+R8p9ZznHY0YNbqHqgbFZ2eyMLatszaXgdMVuJF9RsU8+QXHyiUxi8USP5SWn9ke9TdYWf9uOx0aj+hR/9ue+P/kjX7GhWfKIyteadiDjq7NqJ/8AJcJN8b/D4JQ2CH9w7uZ5OQnZOg/dO+78Cg9LeH5RbOfov8EU8ubOaXPFDXAfFUrMmWf928fYd5In+GwU9Rw/8cnGiNQtVcWHlfZgwNLnVFcWk4kkcU43lTZj+0p9l3wXPDJFm1Eb2yhEbkmz+20fe81Wp8l5dAcvWc4Str2jySnKDKzrMQzNo8igaccwG57h9HOpUDGlDpVfZcjwCVj+ca4hzTm5w6VCLqbcEPKrjacqTvdeM+Q0+rE0lo3dEBPtmitrIrZORnOfQbm/BNWKaR5Azx2hv9kSGxvc0E80agH1DpFfaWzk0+zEfvD4peE6vys38nXytczno6ObQnMOB1Ufiryz8i53NBbJCd+e3gHLkWWN4wa0bpHj8KYhtE7PVdIN07vMIHl1DuRFqH0YnbpD+JgS03JS1D9gT1XxHi4KsZyitgwkm+9E73kZvK+2DFzndaKF3BLZpHItoZXOs8w6LRczOw6hKrrREWeuyRnWjkbxarVvLW0aWMP/AIXj3HpfKPK2WWIsLWtDtObaODnEJyweVM+RpwISkzKya79GxqeiypIy8Fne5p2X0XT5GyjBlKJ0D2ZtqiZnMeaVeNFHj1hfQ111T1iJtwxCiEeZtCgBRxVIOGG8e8FM/Njrv/CoDEbxxCI75tvWfxCIC7wtQ+s3eOIUnLIR027xqSBQ3k7ysUgViV5N1lpFXzHQSw97SfMIUSM4nOcNccLv5G/FBjx7Fd5EGzbjuKssjM9O065I+IVe3BWGSzSVp1PiPijHk3AZGbm2yQbJB3GvkrewnobnP8HvSDYs3KEo+vOO4P8AgnLJ6p68nvuU2+IXtOV6Fzi3KUOqz2aT5FDPVJa8uudJzcDM86ybt+7aVF+UbTEM6WNrmjEtOCPJuiY9NRuVVk63tlZnMO8aQdRQ7ZygZE7MaC9+GaNB1E69gT8m6FhTUIK5sZYnaM51mdm6aPBIG6lVdZHysy0NqzRiDiP7bVRLJrcN44rmcnmtvm2ifxjeV0T5LnbMdl1eBBXMZO/+wI1iX+lItceEZOisfzbOq33QjUS+Tz6KPqN90JlQlGixQbaGlucCM0X1rdQY3pLJ2W2Tve1gNGAdI4GppcMUBYLSp7RynayRzObkJaSCQAcNV6dyflRszC5tRmmhzqClBVAOLCqxuX47yA/MBpn5pzO/GnYrFrwRUGoOCCYlOTUxjylC5tx5pw4BN1SGQxXKFn6juKYRymykrhqJ4qvAVnlY+lfvPFVxFyef5VaDcW728QscfRt3v4rbB0m9YcVpx6Dfte8VMALgtwjpjetFaYekEgFG25aU4sAsUh1LReNsEfhmN8kJrb0SN3RjJ/dOHYJSAoAXq8uf98qgzcE1ZzQ16hSzcEzFCHVrWmaDdj0QlL5NymU2ZuVJBrlm8ecCNZBc/wDiP8TXzWcoG0yq7bIT95zvissn7Trnxaw+aMuCamVdlVx5iTNxzT/fwqrKVqRyhahFG59K5tLt5A81kbneSloa0va6gc6lK6QK3DvquitE7GtPOEBumukaqaVUjI0FoAkYC3OxzSLjpBF4BRI+T8MVXvLnZt9XG4AbBiqNVckrVm2nNFc14Ipuvb20B71O2ROs1pzwQ7pFzakHH2hiMVrIcbnzyzgeoHuHWcDmt7lZcjWseZHPo6SovN5zTpFdvkmDkPLUZt8ZztQIpXfiE7yZiEUctoc5rqgktYa5obV1N+zQm7TkmKUUewbxc4biFzfJppbbTGw5zOm12pzBWhOjGnemHTWC2SyCRzmsDHsDuiSS2rG5oNcejq0hV+S/9e3dJ/SkVjHklkXPFjSBmdHpOLRVpzs0E0GHZVV2Sv8AXx9V/wDSkWuPCMnRZO+Zj6jeAWsp2sxROe0ZxFKC84kCpAvIFa9i3k0+hj6reAWrfBI4N5p4Y5rg68EggAgtIGg1CzSorBZ3TwPjErSw0NQOkHAglrm19U+SByI9aXc3i5WHJ6wnOMri3OoWUaKCgINXE4nBV3Ig+klGxvEpmtbNNK10ubCXAyvIJcGAi4XVvOGOCnZ7WLRHKwNMb6FrgcQ4ggEkY4eCFEZ4asz4XCpLS95DgHGoqNOKLYsj0ZLnPznzVznDAVBpm96CLWZ0jIDE6E1a1wziRzdL6uJrXTgAmeTrj+jMrtpuqaIf+G2h7BHJKwNoA4tBzyNVTd2q0jiDWhrRQNAA3BBVIlIZBk/6hB1HeLgE8k8gM/6hD/Dd77UQrxUcrH0r954lV7sE9lQ+kdvPFInBPPmrjUfrN3rTvUb2+8Vth6Td/kVp/qN3HiVIBcojHv4FSK0NO48CkaDH0AWlCu/uW0w6horFEB9ISNO4PzigxwVvqdKJG+jYNVZgf5SOJQLJaK0upW+vanll/LQ7fGz0WCsbC2rqa2lVw0qyycKu2ljhxU78qn4+XKcqW/8AUq6nRHvDD5rVl9aTrN8Y2fBZy1ObbAdbYj3NZXgtRH0su9nu08lWXBRKUJa0WcPYWuwcKFNPQVipzcWQJ4iealAG2t+8UIU3ZDnlI56bojQ3/wBALoXKAcnsaZYrK2NoawUA8dp1lIT8m2l+fE8xO2YX43XU4Kya5EY5GzIDI9ocM19qOacc1tCRvVtkfJEdnbRgvOLjeT8BsWMkR2Sp7A9qd6N/VdwK5/I19tj3O/pPVzaJeg7qngVRZDf/AJyL84xPWmCcnT5N+ZZ1QmaJbJvzTNyaSQrrfnRRO5iPOdW4DWcXHXRc3yesVphmqYjmvoH1IFBWtccQuzJWkBSWfI9Z5TLHGYzew0BcScSTj39inLyajxjL4j9Rxp3FXFFpBKB+TLW25toDh9a48DxVpk6xmNlHOL3ElznHSTimS8aSoOtLdLm/eHxQG0tyfH+fh6j/AOo1ENsj9tn3h8VnJgE5QhzRXoPddqEjTwTL0TygOkd6TKbt5q4pV4RlyuIRnpN7fdctOHQbu4uK2w3jc73StSeq3qjzSgCco6DuPBSconA7vgkCUwGdi/RgDTALFq0POcaV0aBqCxPatOxs49HGdIe8fysK3K1sYa0C+l+0+QU8ntuZslHi3+yy1tLn7Eup/v8Ah4NQNT1kdQt3EeJS7Go0FxHbwqpinG8tZ6Sxl3sC/cSAPBHlz89z4wwh4ab3Ee0RgDW5wVhyr5PfpDRmmj2AltcCDi0nsx0HeuSijtUIzSHUGAIr3bFpNZT9s7LFu+aX/bH3j8EAvk9pn3Xf8lXg2p+DHfdTMOQrY/Bjz2KewbGLn/vB2M+LkFznfvD91vwTLeRtsd9B3aQEzH8nlsP0QN7wn2HuqwVP7WTszfJqmxv15D9qnABKZRyNLA/MmGY6gcAfZOmoBGNUCBrqgAip346NCO2Da4DAMXP/AP0d5OUqM01O97j+JXGROQstqjbI+VrI3jObmt6WNBUXAaVdM+SqGnTmld3BHae3FSGEA9FvbfxS1jm5q0xyGlG80fsubefFw7F6IPkysYF4e7e4fBV3KjkMJYmCAdJjat6tTVp13kkdY7KXjNJvmF4IHsaG876t3qCvbUlTLHfvX9gjH4VR2fJ1tY3mzHIcBXNJpTQ00qsZkK1nFjqbbuNEaRqrosGmWT7wHABQc1vtSu3PkPulBiMsDC58daXk5zdHeVeWDLdobGM2OPpAOFZDWjhUA0YjULWXwrLJk8zDOihmkFS2o5wirTQirjiCmhyWnpX9DfTWeb/E9DyJl98X+VFn52XnJJSecDGVcRIQ0m+4PbqV5lPLlsbGBLZ4AwkXc9nEesQSGY+o7TiAs7dF52rI+Tcl4/R2gtFSKw3Dsdf2JN5DT6gH3fJOy5SmcXuEnN1YxpawNpQjW8EqnfZKmpe8neBwCqfuH25HmPqKig7f7J3JFLPI+0OcDI6MxxMAcKB/rOq4CpqBowB2Kh/RhhnP++7yK3EKPJqTcbySTdheb0XVPtvyjK5Beb0Qob8VNWgD0ux3ArUp9XqhZp+y7goyaOq3gEAIlRebju8wpOQ3m4/nSkCtoPSOKxZM2rj+cLliWzdtk8Cm6SI+LgeIRJhf2oNmaM1xOgs974V70zaT0zvPFXmWHDGqcQvG8jwCg1TZcR1h4rNokWVxUJ2Xx9cHiO69FCwHptrhVvfW7xogzgpQBO2VgGASTBeU9Z1UIc3dyO11wS7zeeqj6twVwnn3yrxmsLgLs0gmn123V7/FcPYTWSO43vbgDXEXhetcvHUyfMRozD/OxeS5Etzv0uDpH52P32rTGbZZcvbOSsJZZImOBBaKEHRfgrUoGT/V+07imXhSsrKbuxLwvvb1PNEtEtxSAm9X+H+JIJ2ia9JzyrJZL0nLJensKzL7/wDLydUpixO9EzqM90Kvy5L6CTq8U5ZHeiZ/DZ7oWe/KvQVg5ttvDp3FkbmTVfeBnGOEMvG1jhT4q/y5lyGSzNbG50jgb3mN7QWhsjR0nAA0z8BVctlu1OZzZaaHOOGqiyDLEkrCx7i5rBnCprQuuN+4Iyx3ZWFn8jjTc/dHwKWc5MEUD/se6Uo4ptkHPS7ZKvP2uIRHpeD1j2+8FOwYQnIrUIpkEcT1XLJsewcAsfp2NPl8VufHsHAIIByE/A9iI5Cd5hKgrecFtShdVtRdWp7ysUU3aBnQk2Bp7nN+KFbn1caaTXhUJwR1a8fV4Fp8kjbYRzgfqbSmrO19irq3XlXSm5o5Z5KtCJ/yb5oFlpSn5vR3fS+ye5RvcXrQq2Y606zT2gghbe29SaMNhHFMG24neU3CUo3E7ymYiriRS689VNZ3BIudeeqfBNZ2G4cFUFUvLkVyfaB9QHuc0rxfJYpaIjqkYf5gva+VorYbR/Cd4X+S8UsppI0/WbxC2w4Y58vofJp6H2ijylKZKd0ftOTE5WcaVX2h9xVcH4fw/wASetOBVY03D+H+JKhF70rI5Ekcl5XJbNV5b/08nV+CcsfzbOoz3Qq/Lbv8vJ1fgnbG7oM6jPdCiXyfpXcoYS8RACvTPumvBbyfYObY/W4dwCs3sBps8whygBpA1J2+k69pzfT3s90pN5Tk+D+s33SkHG+qYQd8ErA687vxBM1vQIMTu8ypA5NyiQtvFy08qiLvd6/V8wt2k9IqL8H7hx/sstJ6R3lIAFyG48VNxQZXUHf4BIAwHojctrUPqt3DgtpB6IGXO6p4V8krJBnU2tHCisQzgeBSdkFWA4UJHc4hX1JsdO+EmR0FFCQUB6te4hMUS9ox3tPxWVaw0L1jzo/NVBrrhuHBBtdozc04fFFOLEyUJ118jXgjxSpLP6W+hG241RGvoq2WjUr7+wpgvuG4cAkJJOkNtQmGvubuHBVsF8uAvs0zfaik7803Lyqw8kZi4OdRgqDeb6C/AL1uQ1qNhHeFxlptrhqVS5cRNk5rvsjyVZuJ8j5p6RU/JuarD1vws+KtpDd/dVE0ham3FU7dH8L8QVxaTcVSh+H8P8YU04DIlntxR3IEhU1Soy38xLu+Cdye+sUZ+o33Qq7LklLPNu+CeyY/0MfUb4tCici8CWySje2ngUtCc7O3KWVX+jHW8igZKf69dQ4lWi1Z2gev1uAVc8q1tIuf1z4AfFVMgCdAZN6FZz5cSiFDsx8vNR7McochvoiCiGcSqIKmI1uYO+qhan3neSjRHpD+IzzQJ46nFHoAG9LW0dA9V3BN5tAksoH0buq7gpDTZgABsHBYt5ixKG9jiyFJWpze/wDsubGUWM6D6sLXFt4NCa103969EkFAq+0ZWjbiStcvIxx04S0ZUFDmubX6NSLztOhVbcru52ry0Mp0ek00uvvBXo0eVIX6CfsjuRQInfswa/VCi4Xlcvp59ZcvMcOk5raUpfs07VKTK0RFz2E06NSLjrodq9BOR2E/NNpuCG7kzEf2YHYFJ6eaO5bQsoCXuc240FRUXG9Js+Uf0jqxOLPo0pnbzVepfqjH7Le4KP6mxey3uCNh5c75RASCYn3E4Ediscn/ACjwlubI17Lrqio7SF3p5JRew3uCXm5MwgEljABeSQKAaSls9OeydyuhmeGsdU0JNQbmjEk0uF4G8gKnjtDSDn1AzTm4GrhS46tKdy09nNSiIBraDAAFwbU9Km1taaLlSSMbnGrgygLhUYkfR2VXRMPHlhln8OnyJyjhiBEkgj6RvdUNwA9YCmjSrFnygWJxLefaM0YkOa001EihXAG1Clew95K6PIuVbPKBHKyJrtDqAB2w6ipu5wrGy8mpOX9keDSVoprDmnsBF6pP13swYCZKkNLaZrqm+oupsC679WoTiyP7o4pSfkvFXoxt7WjyWVzazFx8/L+EUoSQdQdXtFEAcvYiTWoG51T4XeK7I8lWfumfdC0/ksz92zfmt/8ASju2fa4DLXKSJ1ne1ji9z6XAHtvpcLkSDlzE1jW5slzQMBoAGtdqzkoz923uCVylk+KEXtbnkHNFBcPaPjTWRsvePm6icp2zdUtvymHwsLAakCShbQhji5gJH2SdxadKzJuUcwjOY4CQfaGbS+m8quZaS1zn1qebab9JLnj+63JlAPew10HH7K30593Z638u4s4hsUuJJq0C/ClCa6FUy8tG6In+HxVtHOwGr6U1VoTsGlMFoeKtLSNGFRs196iytJZXNu5ZaoX963FytpX0D9Fwv16dC6HmaD1fDzBKnFSt7fAqLuLmMvDnpeVZNKQSmhBNRoBqiDlaL6wzCv1aroi1u5QfGBpu3KfuK+251vKqlSIJSa1BLbhdS4a0J3KP/YlJOsLoXPH5wQHSCqLmOxRHlE4i6zyA944JW1ZWke0t5h94pWmtdE60akI2sI7k9qm/xQ/uZuwCixXPP/m5YnstPoRoOmiDNYGO9ZrTvCYbABpUswALSw9lGZMiGDG3bAjZjRhRSOzNuUpKAVuv0JUw8yiwtNbio0JONApNJrTVq+lpUmzmidJ7Fot2nvUs6m1REVbyQO5I0DHrXDcqMrTSksjhl5sfUdV5Gk7NQ7d3b2hm4jRfhsVNbXB3ROcDrGK6en05PLn6mdvh5v8A4Va5XFvNFrHNcCXnNGB067z20VbLybtLje0ffBw3L0WewujvILhoNfAqdnsoc0GtK6Llv2S+2PdXnNn5F2mhJFx+tp1p2w8iJAc54rsrj2r0VlipTEhFkaMKYKftxUyrm4XyxkVzqAUzagg76ivcQmm5VIvLLt14+KenszTU4JZlG4d6rt3NUb15Gs2Vo37Pz4JrPB299EnZ+brUsDTrGlPss7NBpwXPl0J6bTrX2rsqZQbE05oa5+htaY6zW4LgcqRWh7nOOaHOOJcPACty7y25CY4kg5rjffUtPnx3KitmTzGaPB2YUO1pwIVYYYyaiM8rXGMyFIWir25wuwrRt5xOmpK0eTlSCZK9hu2al0T2gbUpPPhdcquERuq85DA+l4BQdkzRW7an+dccB3oT3FT2w9oMD23CQ0WzM+l7q02BBNVAgpWSnLZwK+2OGpDfaSdV6iWoLm0vrQrC9Kems6t9iZ52IZKwE71uMh2m8KLjYqZbDMhQySmuaUTAkZcrEx+jlYjRPoRpoMfFTbI5BYSMO6lUQz6x3HyKva9MDtWKI2Oov8KIGcB2rTLVcp/s9fBoWfeoEX6tqCbUTdWi06QkYkpXKehqjhijm66IDZToUJLS/RcMKDDtvvU7iu2mwRhdtQbVZWkeCUZnVxCY56i06fW7UZ9LZQ2cC43g9yrLbkgh2cxxF9aY03K/kcMQQNhKVtEUhcwsc1rQavBZnF40Brs4Zu+hXo45SzccWUsuqBZ4nht9D4KT2FQtuVYYR6WWNm9zQewVqkP1kY75iKefayMhv35M1qLZORMbeGTWa+t5/OtB5lx0EAa1j5LbJ6scMA1yPMjvuso3xS9o5Pyuvmtcrh7MdIm7rqnxWV+owjWdHOtWmdkd8jms6xA4pOLlPHWkQfNsjY5w+9c0d6Zi5MQM6TYwXe07pu731KO8lo9ZzSO4jf8ARPFZX6m38Y0n0891WW62Wmdpa2MWdjhQuc4Pkp9VrbmnbVWDLT0c09IUvDr67Tt2i9Sa6uDge1YYjqXNl1M8rutp08cZpVW7JbXglhzT7Ljd9l/k7vKpp8muaaOBB1ELqXMroP54qMLxJ0AGvA0E+rTHNdi3dhsK3w614yjHPpTnGuQdZyMAVAwHSKbFfZTjDQQY5HA45rc73TU9wVGMqRxgMbBOALgObead42ro78PmMLhl8ASWYqLbIdSP+l2mW6Kz5g9qS7+VEbyamk+emNPZZ0R3rLLrdOe9/wBLx6WdV1qLGes8N2Vv7ksx5fdFE9+0ije8rqrHyahj9Vja63DOPeVYNsYCyvWt4jSdLXLiGZGmd6xDBqbee8pyDJGZhXbXTvK6h1nAOHggyQ1NaeCxyyt5rWYT0oxk8awO0LT8n00hXTrJsUDZtiO6DtUpse0eKxW5s+xYjug7Xr8jbks/FYsV5FiG7BQcbltYsWsGiwUXLSxFKIR4Kcow7FixT6V7B1rYW1iRmLLA1zJA5ocLriARp1rzjL1jYJqBjQK6GhbWI6mVmtIx5rocg5KhbHntijDvaDGh3fSqvscfaPktrFXS847GQLihSi4raxNTU8YzQaDuVbbXVFDhQrFiBFDG8h5AJA1J4norFiugFhuRWlaWLJTdLj+dKDKVixTCOZKiBzqgGg0hJyDpFYsV3iM5zW4vNbkWLFrOCvIDlFwWLFl7WEtuFyxYgUAhYsWJ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4600" y="4549676"/>
            <a:ext cx="2854325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Value of 9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Available Alternatives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In-Store Displays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Anchoring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Comparison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 vs. Money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Framing 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AE-C07B-43FA-A13A-9164231C4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5776</TotalTime>
  <Words>442</Words>
  <Application>Microsoft Office PowerPoint</Application>
  <PresentationFormat>On-screen Show (4:3)</PresentationFormat>
  <Paragraphs>111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Welcome to  Marketing Management</vt:lpstr>
      <vt:lpstr>PowerPoint Presentation</vt:lpstr>
      <vt:lpstr>Pricing Strategy</vt:lpstr>
      <vt:lpstr>Pricing Strategies</vt:lpstr>
      <vt:lpstr>Common Pricing Strategies:  Everyday Low Pricing vs.  High/Low Pricing</vt:lpstr>
      <vt:lpstr>High/Low Pricing: Reference Prices</vt:lpstr>
      <vt:lpstr>New Product Pricing</vt:lpstr>
      <vt:lpstr>Pricing Tactics</vt:lpstr>
      <vt:lpstr>Psychological Factors</vt:lpstr>
      <vt:lpstr>Designing to Cost</vt:lpstr>
      <vt:lpstr>Tips for Pricing Strategy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305</cp:revision>
  <dcterms:created xsi:type="dcterms:W3CDTF">2015-08-23T22:48:46Z</dcterms:created>
  <dcterms:modified xsi:type="dcterms:W3CDTF">2016-03-24T03:45:48Z</dcterms:modified>
</cp:coreProperties>
</file>