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sldIdLst>
    <p:sldId id="256" r:id="rId2"/>
    <p:sldId id="260" r:id="rId3"/>
    <p:sldId id="328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364" r:id="rId22"/>
    <p:sldId id="365" r:id="rId23"/>
    <p:sldId id="403" r:id="rId24"/>
    <p:sldId id="3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80208" autoAdjust="0"/>
  </p:normalViewPr>
  <p:slideViewPr>
    <p:cSldViewPr>
      <p:cViewPr varScale="1">
        <p:scale>
          <a:sx n="54" d="100"/>
          <a:sy n="54" d="100"/>
        </p:scale>
        <p:origin x="-90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33FCE-DD02-45AC-B651-B9D80F2DCDF4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A548A-977A-4CCE-9C62-00F219D2D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5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548A-977A-4CCE-9C62-00F219D2D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73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F9FA8-303B-4EF1-BF2A-969B4238E4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42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lvl="2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F9FA8-303B-4EF1-BF2A-969B4238E4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01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F9FA8-303B-4EF1-BF2A-969B4238E4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15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F9FA8-303B-4EF1-BF2A-969B4238E4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77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F9FA8-303B-4EF1-BF2A-969B4238E4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42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F9FA8-303B-4EF1-BF2A-969B4238E4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3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D60E9-D8C8-4148-A646-1B437B6163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90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D60E9-D8C8-4148-A646-1B437B6163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82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A548A-977A-4CCE-9C62-00F219D2DD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7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F9FA8-303B-4EF1-BF2A-969B4238E4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1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F9FA8-303B-4EF1-BF2A-969B4238E4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4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F9FA8-303B-4EF1-BF2A-969B4238E4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F9FA8-303B-4EF1-BF2A-969B4238E4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8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F9FA8-303B-4EF1-BF2A-969B4238E4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29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F9FA8-303B-4EF1-BF2A-969B4238E4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2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F9FA8-303B-4EF1-BF2A-969B4238E4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03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F9FA8-303B-4EF1-BF2A-969B4238E4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0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F36C-F06F-494D-BF80-1C3C0C6BB24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7F46-2904-4B7F-AD81-2D6A8667B1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F36C-F06F-494D-BF80-1C3C0C6BB24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7F46-2904-4B7F-AD81-2D6A8667B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F36C-F06F-494D-BF80-1C3C0C6BB24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7F46-2904-4B7F-AD81-2D6A8667B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F36C-F06F-494D-BF80-1C3C0C6BB24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7F46-2904-4B7F-AD81-2D6A8667B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F36C-F06F-494D-BF80-1C3C0C6BB24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7F46-2904-4B7F-AD81-2D6A8667B1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F36C-F06F-494D-BF80-1C3C0C6BB24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7F46-2904-4B7F-AD81-2D6A8667B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F36C-F06F-494D-BF80-1C3C0C6BB24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7F46-2904-4B7F-AD81-2D6A8667B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F36C-F06F-494D-BF80-1C3C0C6BB24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7F46-2904-4B7F-AD81-2D6A8667B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F36C-F06F-494D-BF80-1C3C0C6BB24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7F46-2904-4B7F-AD81-2D6A8667B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F36C-F06F-494D-BF80-1C3C0C6BB24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7F46-2904-4B7F-AD81-2D6A8667B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F36C-F06F-494D-BF80-1C3C0C6BB24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647F46-2904-4B7F-AD81-2D6A8667B1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88F36C-F06F-494D-BF80-1C3C0C6BB24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647F46-2904-4B7F-AD81-2D6A8667B1E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donalds.com/us/en/home.html" TargetMode="External"/><Relationship Id="rId2" Type="http://schemas.openxmlformats.org/officeDocument/2006/relationships/hyperlink" Target="http://www.mcdonalds.com.c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 </a:t>
            </a:r>
            <a:r>
              <a:rPr lang="en-US" dirty="0"/>
              <a:t>265 Global </a:t>
            </a:r>
            <a:r>
              <a:rPr lang="en-US" dirty="0" smtClean="0"/>
              <a:t>Marketing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953000"/>
            <a:ext cx="3309803" cy="728709"/>
          </a:xfrm>
        </p:spPr>
        <p:txBody>
          <a:bodyPr/>
          <a:lstStyle/>
          <a:p>
            <a:r>
              <a:rPr lang="en-US" dirty="0" smtClean="0"/>
              <a:t>Dr. Cecilia Ruvalcaba</a:t>
            </a:r>
            <a:endParaRPr lang="en-US" dirty="0"/>
          </a:p>
        </p:txBody>
      </p:sp>
      <p:pic>
        <p:nvPicPr>
          <p:cNvPr id="2050" name="Picture 2" descr="http://www.smartinsights.com/wp-content/uploads/2012/06/Global-marketing-image-for-IG-po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2819400" cy="303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7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62" y="1066800"/>
            <a:ext cx="8940630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3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024744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Uncertainty Avoidance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447800"/>
            <a:ext cx="677731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The extent to which members of a culture feel threatened by ambiguous or unknown situations.</a:t>
            </a:r>
          </a:p>
          <a:p>
            <a:endParaRPr lang="en-US" i="1" dirty="0" smtClean="0"/>
          </a:p>
          <a:p>
            <a:r>
              <a:rPr lang="en-US" dirty="0" smtClean="0"/>
              <a:t>Strong</a:t>
            </a:r>
            <a:endParaRPr lang="en-US" dirty="0"/>
          </a:p>
          <a:p>
            <a:pPr lvl="1"/>
            <a:r>
              <a:rPr lang="en-US" dirty="0"/>
              <a:t>Spend time on research before making change</a:t>
            </a:r>
          </a:p>
          <a:p>
            <a:pPr lvl="1"/>
            <a:r>
              <a:rPr lang="en-US" dirty="0"/>
              <a:t>Establish proper processes and systems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Weak</a:t>
            </a:r>
          </a:p>
          <a:p>
            <a:pPr lvl="1"/>
            <a:r>
              <a:rPr lang="en-US" dirty="0"/>
              <a:t>Demonstrate quick results</a:t>
            </a:r>
          </a:p>
          <a:p>
            <a:pPr lvl="1"/>
            <a:r>
              <a:rPr lang="en-US" dirty="0"/>
              <a:t>Flexibility and speed valued more than thoroughness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0" y="816537"/>
            <a:ext cx="8661674" cy="347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2" y="4155001"/>
            <a:ext cx="8661672" cy="131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1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59" y="609600"/>
            <a:ext cx="7024744" cy="838200"/>
          </a:xfrm>
        </p:spPr>
        <p:txBody>
          <a:bodyPr/>
          <a:lstStyle/>
          <a:p>
            <a:r>
              <a:rPr lang="en-US" dirty="0" smtClean="0"/>
              <a:t>Long Term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431" y="2514648"/>
            <a:ext cx="7620000" cy="4305748"/>
          </a:xfrm>
        </p:spPr>
        <p:txBody>
          <a:bodyPr>
            <a:normAutofit fontScale="70000" lnSpcReduction="20000"/>
          </a:bodyPr>
          <a:lstStyle/>
          <a:p>
            <a:r>
              <a:rPr lang="en-US" sz="3200" i="1" dirty="0" smtClean="0"/>
              <a:t>The fostering of virtues oriented toward future rewards.</a:t>
            </a:r>
          </a:p>
          <a:p>
            <a:endParaRPr lang="en-US" sz="3200" i="1" dirty="0" smtClean="0"/>
          </a:p>
          <a:p>
            <a:r>
              <a:rPr lang="en-US" sz="3200" dirty="0" smtClean="0"/>
              <a:t>Long-Term </a:t>
            </a:r>
          </a:p>
          <a:p>
            <a:pPr marL="487807" lvl="1" indent="-231775" defTabSz="228600"/>
            <a:r>
              <a:rPr lang="en-US" sz="3200" dirty="0"/>
              <a:t>Big picture, long-term results</a:t>
            </a:r>
          </a:p>
          <a:p>
            <a:pPr marL="487807" lvl="1" indent="-231775" defTabSz="228600"/>
            <a:r>
              <a:rPr lang="en-US" sz="3200" dirty="0"/>
              <a:t>Thoroughness, discussion of possible outcomes are key </a:t>
            </a:r>
          </a:p>
          <a:p>
            <a:pPr marL="487807" lvl="1" indent="-231775" defTabSz="228600"/>
            <a:r>
              <a:rPr lang="en-US" altLang="ja-JP" sz="3200" dirty="0"/>
              <a:t>Goals and reports focus on one-year and long-term plans </a:t>
            </a:r>
          </a:p>
          <a:p>
            <a:pPr lvl="1"/>
            <a:endParaRPr lang="en-US" sz="3200" dirty="0" smtClean="0"/>
          </a:p>
          <a:p>
            <a:r>
              <a:rPr lang="en-US" sz="3200" dirty="0" smtClean="0"/>
              <a:t>Short-Term</a:t>
            </a:r>
          </a:p>
          <a:p>
            <a:pPr marL="487807" lvl="1" indent="-231775" defTabSz="228600"/>
            <a:r>
              <a:rPr lang="en-US" sz="3200" dirty="0"/>
              <a:t>Demonstrate immediate results</a:t>
            </a:r>
          </a:p>
          <a:p>
            <a:pPr marL="487807" lvl="1" indent="-231775" defTabSz="228600"/>
            <a:r>
              <a:rPr lang="en-US" sz="3200" dirty="0"/>
              <a:t>Efficiency, speed important in decision-making process</a:t>
            </a:r>
          </a:p>
          <a:p>
            <a:pPr marL="487807" lvl="1" indent="-231775" defTabSz="228600"/>
            <a:r>
              <a:rPr lang="en-US" altLang="ja-JP" sz="3200" dirty="0">
                <a:ea typeface="MS PGothic" pitchFamily="34" charset="-128"/>
              </a:rPr>
              <a:t>Goals and reports focus on one-month and quarterly plans </a:t>
            </a:r>
            <a:endParaRPr lang="en-US" sz="3200" dirty="0"/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98"/>
            <a:ext cx="8272463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143" y="1581198"/>
            <a:ext cx="31273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7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4381" t="17571" r="15891" b="17571"/>
          <a:stretch/>
        </p:blipFill>
        <p:spPr bwMode="auto">
          <a:xfrm>
            <a:off x="228600" y="381000"/>
            <a:ext cx="8763000" cy="5867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725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249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Indulgence vs. Restraint :(: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492" y="2057400"/>
            <a:ext cx="6777317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Indulgence</a:t>
            </a:r>
          </a:p>
          <a:p>
            <a:pPr lvl="1"/>
            <a:r>
              <a:rPr lang="en-US" i="1" dirty="0" smtClean="0"/>
              <a:t>Tendency to allow relatively free gratification of basic and natural human desires related to enjoying life and having fun.</a:t>
            </a:r>
          </a:p>
          <a:p>
            <a:pPr lvl="1"/>
            <a:endParaRPr lang="en-US" i="1" dirty="0" smtClean="0"/>
          </a:p>
          <a:p>
            <a:r>
              <a:rPr lang="en-US" dirty="0" smtClean="0"/>
              <a:t>Restraint</a:t>
            </a:r>
          </a:p>
          <a:p>
            <a:pPr lvl="1"/>
            <a:r>
              <a:rPr lang="en-US" i="1" dirty="0" smtClean="0"/>
              <a:t>Reflects a conviction that such gratification needs to be curbed and regulated by strict social norms. </a:t>
            </a:r>
          </a:p>
        </p:txBody>
      </p:sp>
    </p:spTree>
    <p:extLst>
      <p:ext uri="{BB962C8B-B14F-4D97-AF65-F5344CB8AC3E}">
        <p14:creationId xmlns:p14="http://schemas.microsoft.com/office/powerpoint/2010/main" val="16602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838200"/>
            <a:ext cx="7772400" cy="838200"/>
          </a:xfrm>
        </p:spPr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905000"/>
            <a:ext cx="6929717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Know the profile of you and your colleagues in order to leverage similarities and bridge gaps. </a:t>
            </a:r>
          </a:p>
          <a:p>
            <a:endParaRPr lang="en-US" dirty="0"/>
          </a:p>
          <a:p>
            <a:r>
              <a:rPr lang="en-US" dirty="0" smtClean="0"/>
              <a:t>Learning Intercultural Communication</a:t>
            </a:r>
          </a:p>
          <a:p>
            <a:pPr lvl="1"/>
            <a:r>
              <a:rPr lang="en-US" dirty="0" smtClean="0"/>
              <a:t>Awareness</a:t>
            </a:r>
          </a:p>
          <a:p>
            <a:pPr lvl="1"/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Skills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74" y="4876801"/>
            <a:ext cx="2977526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6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SRC: </a:t>
            </a:r>
            <a:r>
              <a:rPr lang="en-US" dirty="0"/>
              <a:t>American Culture on Management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153348"/>
          </a:xfrm>
        </p:spPr>
        <p:txBody>
          <a:bodyPr>
            <a:normAutofit/>
          </a:bodyPr>
          <a:lstStyle/>
          <a:p>
            <a:r>
              <a:rPr lang="en-US" dirty="0" smtClean="0"/>
              <a:t>“Master of Destiny” viewpoint</a:t>
            </a:r>
          </a:p>
          <a:p>
            <a:r>
              <a:rPr lang="en-US" dirty="0" smtClean="0"/>
              <a:t>Independent enterprise as the instrument of social action</a:t>
            </a:r>
          </a:p>
          <a:p>
            <a:r>
              <a:rPr lang="en-US" dirty="0" smtClean="0"/>
              <a:t>Personnel </a:t>
            </a:r>
            <a:r>
              <a:rPr lang="en-US" dirty="0"/>
              <a:t>selection and reward based on merit</a:t>
            </a:r>
          </a:p>
          <a:p>
            <a:r>
              <a:rPr lang="en-US" dirty="0"/>
              <a:t>Decisions based on objective analysis</a:t>
            </a:r>
          </a:p>
          <a:p>
            <a:r>
              <a:rPr lang="en-US" dirty="0"/>
              <a:t>Wide sharing in decision making</a:t>
            </a:r>
          </a:p>
          <a:p>
            <a:r>
              <a:rPr lang="en-US" dirty="0"/>
              <a:t>Never-ending quest for improvement</a:t>
            </a:r>
          </a:p>
          <a:p>
            <a:r>
              <a:rPr lang="en-US" dirty="0"/>
              <a:t>Competition yielding efficiency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4628" y="1295400"/>
            <a:ext cx="3124201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Self Reference Criteria: Unconscious </a:t>
            </a:r>
            <a:r>
              <a:rPr lang="en-US" b="1" dirty="0"/>
              <a:t>reference to one’s own cultural values</a:t>
            </a:r>
          </a:p>
        </p:txBody>
      </p:sp>
    </p:spTree>
    <p:extLst>
      <p:ext uri="{BB962C8B-B14F-4D97-AF65-F5344CB8AC3E}">
        <p14:creationId xmlns:p14="http://schemas.microsoft.com/office/powerpoint/2010/main" val="4046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915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Motivating by Meeting Needs</a:t>
            </a:r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37" y="1371600"/>
            <a:ext cx="794568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9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024744" cy="914400"/>
          </a:xfrm>
        </p:spPr>
        <p:txBody>
          <a:bodyPr/>
          <a:lstStyle/>
          <a:p>
            <a:r>
              <a:rPr lang="en-US" dirty="0" smtClean="0"/>
              <a:t>Key Points of Maslow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52600"/>
            <a:ext cx="6777317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needs are satisfied.</a:t>
            </a:r>
          </a:p>
          <a:p>
            <a:pPr lvl="1"/>
            <a:r>
              <a:rPr lang="en-US" dirty="0"/>
              <a:t>Lower order needs: externally.</a:t>
            </a:r>
          </a:p>
          <a:p>
            <a:pPr lvl="1"/>
            <a:r>
              <a:rPr lang="en-US" dirty="0"/>
              <a:t>Higher order needs: internally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How they motivate.</a:t>
            </a:r>
          </a:p>
          <a:p>
            <a:pPr lvl="1"/>
            <a:r>
              <a:rPr lang="en-US" dirty="0"/>
              <a:t>Deficiency: if not met, won’t become healthy person.</a:t>
            </a:r>
          </a:p>
          <a:p>
            <a:pPr lvl="1"/>
            <a:r>
              <a:rPr lang="en-US" dirty="0"/>
              <a:t>Growth: if met, person reaches full potential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When each need becomes satisfied, we move up the hierarchy and the next need becomes dominant.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2257" y="914400"/>
            <a:ext cx="7851648" cy="1727200"/>
          </a:xfrm>
        </p:spPr>
        <p:txBody>
          <a:bodyPr>
            <a:normAutofit/>
          </a:bodyPr>
          <a:lstStyle/>
          <a:p>
            <a:r>
              <a:rPr lang="en-US" dirty="0" smtClean="0"/>
              <a:t>Culture and International Business</a:t>
            </a:r>
            <a:endParaRPr lang="en-US" dirty="0"/>
          </a:p>
        </p:txBody>
      </p:sp>
      <p:pic>
        <p:nvPicPr>
          <p:cNvPr id="6" name="Picture 2" descr="https://encrypted-tbn0.gstatic.com/images?q=tbn:ANd9GcRTsJuBhRbrLQ3SznXdKbq9zKbhFQvr5ioY4bw6eGdKokJSFEiF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26906"/>
            <a:ext cx="3809214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5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Adjustment of Maslow’s Hierarchy- </a:t>
            </a:r>
            <a:r>
              <a:rPr lang="en-US" dirty="0" err="1" smtClean="0"/>
              <a:t>Alderfer’s</a:t>
            </a:r>
            <a:r>
              <a:rPr lang="en-US" dirty="0" smtClean="0"/>
              <a:t> ERG Theory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371" y="1988318"/>
            <a:ext cx="5257800" cy="4614672"/>
          </a:xfrm>
        </p:spPr>
        <p:txBody>
          <a:bodyPr>
            <a:normAutofit fontScale="92500" lnSpcReduction="20000"/>
          </a:bodyPr>
          <a:lstStyle/>
          <a:p>
            <a:pPr marL="342900" lvl="0" indent="-228600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SzTx/>
              <a:buNone/>
            </a:pPr>
            <a:r>
              <a:rPr lang="en-US" sz="2800" dirty="0">
                <a:solidFill>
                  <a:prstClr val="black"/>
                </a:solidFill>
                <a:latin typeface="Cambria"/>
              </a:rPr>
              <a:t>Three groups of core needs:</a:t>
            </a:r>
          </a:p>
          <a:p>
            <a:pPr marL="342900" lvl="0" indent="-228600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SzTx/>
              <a:buFont typeface="Arial" pitchFamily="34" charset="0"/>
              <a:buChar char="•"/>
            </a:pPr>
            <a:r>
              <a:rPr lang="en-US" sz="2800" b="1" u="sng" dirty="0">
                <a:solidFill>
                  <a:srgbClr val="1F497D"/>
                </a:solidFill>
                <a:latin typeface="Cambria"/>
              </a:rPr>
              <a:t>E</a:t>
            </a:r>
            <a:r>
              <a:rPr lang="en-US" sz="2800" dirty="0">
                <a:solidFill>
                  <a:prstClr val="black"/>
                </a:solidFill>
                <a:latin typeface="Cambria"/>
              </a:rPr>
              <a:t>xistence needs</a:t>
            </a:r>
          </a:p>
          <a:p>
            <a:pPr marL="640080" lvl="1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mbria"/>
              </a:rPr>
              <a:t>Desires for physiological and material well-being</a:t>
            </a:r>
            <a:r>
              <a:rPr lang="en-US" sz="2400" dirty="0" smtClean="0">
                <a:solidFill>
                  <a:prstClr val="black"/>
                </a:solidFill>
                <a:latin typeface="Cambria"/>
              </a:rPr>
              <a:t>.</a:t>
            </a:r>
            <a:endParaRPr lang="en-US" sz="800" dirty="0" smtClean="0">
              <a:solidFill>
                <a:prstClr val="black"/>
              </a:solidFill>
              <a:latin typeface="Cambria"/>
            </a:endParaRPr>
          </a:p>
          <a:p>
            <a:pPr marL="640080" lvl="1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  <a:buFont typeface="Arial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mbria"/>
            </a:endParaRPr>
          </a:p>
          <a:p>
            <a:pPr marL="342900" lvl="0" indent="-228600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SzTx/>
              <a:buFont typeface="Arial" pitchFamily="34" charset="0"/>
              <a:buChar char="•"/>
            </a:pPr>
            <a:r>
              <a:rPr lang="en-US" sz="2800" b="1" u="sng" dirty="0">
                <a:solidFill>
                  <a:srgbClr val="1F497D"/>
                </a:solidFill>
                <a:latin typeface="Cambria"/>
              </a:rPr>
              <a:t>R</a:t>
            </a:r>
            <a:r>
              <a:rPr lang="en-US" sz="2800" dirty="0">
                <a:solidFill>
                  <a:prstClr val="black"/>
                </a:solidFill>
                <a:latin typeface="Cambria"/>
              </a:rPr>
              <a:t>elatedness needs</a:t>
            </a:r>
          </a:p>
          <a:p>
            <a:pPr marL="640080" lvl="1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mbria"/>
              </a:rPr>
              <a:t>Desires for satisfying interpersonal relationships</a:t>
            </a:r>
            <a:r>
              <a:rPr lang="en-US" sz="2400" dirty="0" smtClean="0">
                <a:solidFill>
                  <a:prstClr val="black"/>
                </a:solidFill>
                <a:latin typeface="Cambria"/>
              </a:rPr>
              <a:t>.</a:t>
            </a:r>
            <a:endParaRPr lang="en-US" sz="800" dirty="0" smtClean="0">
              <a:solidFill>
                <a:prstClr val="black"/>
              </a:solidFill>
              <a:latin typeface="Cambria"/>
            </a:endParaRPr>
          </a:p>
          <a:p>
            <a:pPr marL="640080" lvl="1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  <a:buFont typeface="Arial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mbria"/>
            </a:endParaRPr>
          </a:p>
          <a:p>
            <a:pPr marL="342900" lvl="0" indent="-228600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SzTx/>
              <a:buFont typeface="Arial" pitchFamily="34" charset="0"/>
              <a:buChar char="•"/>
            </a:pPr>
            <a:r>
              <a:rPr lang="en-US" sz="2800" b="1" u="sng" dirty="0">
                <a:solidFill>
                  <a:srgbClr val="1F497D"/>
                </a:solidFill>
                <a:latin typeface="Cambria"/>
              </a:rPr>
              <a:t>G</a:t>
            </a:r>
            <a:r>
              <a:rPr lang="en-US" sz="2800" dirty="0">
                <a:solidFill>
                  <a:prstClr val="black"/>
                </a:solidFill>
                <a:latin typeface="Cambria"/>
              </a:rPr>
              <a:t>rowth needs</a:t>
            </a:r>
          </a:p>
          <a:p>
            <a:pPr marL="640080" lvl="1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mbria"/>
              </a:rPr>
              <a:t>Desires for continued personal growth and development</a:t>
            </a:r>
            <a:r>
              <a:rPr lang="en-US" sz="2400" dirty="0" smtClean="0">
                <a:solidFill>
                  <a:prstClr val="black"/>
                </a:solidFill>
                <a:latin typeface="Cambria"/>
              </a:rPr>
              <a:t>.</a:t>
            </a:r>
            <a:endParaRPr lang="en-US" sz="800" dirty="0" smtClean="0">
              <a:solidFill>
                <a:prstClr val="black"/>
              </a:solidFill>
              <a:latin typeface="Cambria"/>
            </a:endParaRPr>
          </a:p>
          <a:p>
            <a:pPr marL="640080" lvl="1">
              <a:lnSpc>
                <a:spcPct val="90000"/>
              </a:lnSpc>
              <a:spcBef>
                <a:spcPct val="20000"/>
              </a:spcBef>
              <a:buClr>
                <a:srgbClr val="C0504D"/>
              </a:buClr>
              <a:buFont typeface="Arial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Cambria"/>
            </a:endParaRPr>
          </a:p>
          <a:p>
            <a:pPr marL="342900" lvl="0" indent="-228600">
              <a:lnSpc>
                <a:spcPct val="90000"/>
              </a:lnSpc>
              <a:spcBef>
                <a:spcPct val="20000"/>
              </a:spcBef>
              <a:buClr>
                <a:srgbClr val="4F81BD"/>
              </a:buClr>
              <a:buSzTx/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mbria"/>
              </a:rPr>
              <a:t>Research results on theory mixed.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057" y="1931410"/>
            <a:ext cx="3549967" cy="492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0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953536"/>
          </a:xfrm>
        </p:spPr>
        <p:txBody>
          <a:bodyPr>
            <a:normAutofit/>
          </a:bodyPr>
          <a:lstStyle/>
          <a:p>
            <a:r>
              <a:rPr lang="en-US" dirty="0" smtClean="0"/>
              <a:t>Cultural Analysis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492" y="1905000"/>
            <a:ext cx="6777317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Cultural Practices</a:t>
            </a:r>
          </a:p>
          <a:p>
            <a:r>
              <a:rPr lang="en-US" dirty="0" smtClean="0"/>
              <a:t>Cultural Symbols</a:t>
            </a:r>
          </a:p>
          <a:p>
            <a:r>
              <a:rPr lang="en-US" dirty="0" smtClean="0"/>
              <a:t>Cultural Values</a:t>
            </a:r>
          </a:p>
          <a:p>
            <a:r>
              <a:rPr lang="en-US" dirty="0" smtClean="0"/>
              <a:t>Cultural Codes</a:t>
            </a:r>
          </a:p>
          <a:p>
            <a:r>
              <a:rPr lang="en-US" dirty="0" smtClean="0"/>
              <a:t>Media Culture</a:t>
            </a:r>
          </a:p>
          <a:p>
            <a:r>
              <a:rPr lang="en-US" dirty="0" smtClean="0"/>
              <a:t>Common Themes and Differences</a:t>
            </a:r>
          </a:p>
          <a:p>
            <a:endParaRPr lang="en-US" dirty="0" smtClean="0"/>
          </a:p>
          <a:p>
            <a:r>
              <a:rPr lang="en-US" dirty="0" smtClean="0"/>
              <a:t>Cultural Dimensions:</a:t>
            </a:r>
          </a:p>
          <a:p>
            <a:pPr lvl="1"/>
            <a:r>
              <a:rPr lang="en-US" dirty="0" smtClean="0"/>
              <a:t>Power Distance</a:t>
            </a:r>
          </a:p>
          <a:p>
            <a:pPr lvl="1"/>
            <a:r>
              <a:rPr lang="en-US" dirty="0" smtClean="0"/>
              <a:t>Individualism vs. Collectivism</a:t>
            </a:r>
          </a:p>
          <a:p>
            <a:pPr lvl="1"/>
            <a:r>
              <a:rPr lang="en-US" dirty="0" smtClean="0"/>
              <a:t>Uncertainty Avoidance</a:t>
            </a:r>
          </a:p>
          <a:p>
            <a:pPr lvl="1"/>
            <a:r>
              <a:rPr lang="en-US" dirty="0" smtClean="0"/>
              <a:t>Masculinity vs. Femininity</a:t>
            </a:r>
            <a:endParaRPr lang="en-US" dirty="0"/>
          </a:p>
        </p:txBody>
      </p:sp>
      <p:pic>
        <p:nvPicPr>
          <p:cNvPr id="2050" name="Picture 2" descr="http://theridgeschool.files.wordpress.com/2013/03/cultu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1481" r="10020" b="12468"/>
          <a:stretch/>
        </p:blipFill>
        <p:spPr bwMode="auto">
          <a:xfrm>
            <a:off x="6096000" y="1029616"/>
            <a:ext cx="2333105" cy="22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6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024744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Cultural Analysis cont.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Negotiating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Communicating about business and nonbusiness topics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Building working relationships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Resolving Conflicts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Defining work procedures and ethical behavior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/>
              <a:t>Making </a:t>
            </a:r>
            <a:r>
              <a:rPr lang="en-US" dirty="0" smtClean="0"/>
              <a:t>decisions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Greeting one another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Establishing deadlines and meeting times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Dress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Entertaining and dining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Delivering presentations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Evaluating business ideas and proposals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Setting  business priorities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Relating to authority figures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dirty="0" smtClean="0"/>
              <a:t>Selling and marketing to customers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Take Away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/>
              <a:t>Geert says what?</a:t>
            </a:r>
          </a:p>
          <a:p>
            <a:pPr lvl="1"/>
            <a:r>
              <a:rPr lang="en-US" dirty="0"/>
              <a:t>Geert, Maslow, </a:t>
            </a:r>
            <a:r>
              <a:rPr lang="en-US" dirty="0" err="1"/>
              <a:t>Alderfer</a:t>
            </a:r>
            <a:r>
              <a:rPr lang="en-US" dirty="0"/>
              <a:t>, Everett, etc… All tools to help us better understand our customer.</a:t>
            </a:r>
          </a:p>
          <a:p>
            <a:endParaRPr lang="en-US" dirty="0"/>
          </a:p>
          <a:p>
            <a:r>
              <a:rPr lang="en-US" dirty="0" smtClean="0"/>
              <a:t>Culture &amp; Strategy </a:t>
            </a:r>
          </a:p>
          <a:p>
            <a:pPr lvl="1"/>
            <a:r>
              <a:rPr lang="en-US" dirty="0" smtClean="0"/>
              <a:t>Tools are guides to finding the right strategy.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657"/>
            <a:ext cx="1219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9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72312"/>
          </a:xfrm>
        </p:spPr>
        <p:txBody>
          <a:bodyPr/>
          <a:lstStyle/>
          <a:p>
            <a:r>
              <a:rPr lang="en-US" dirty="0" smtClean="0"/>
              <a:t>Next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Chapter 5: Ethics, Sustainability and Corporate Social Responsibility</a:t>
            </a:r>
          </a:p>
          <a:p>
            <a:pPr>
              <a:lnSpc>
                <a:spcPct val="150000"/>
              </a:lnSpc>
            </a:pPr>
            <a:endParaRPr lang="en-US" sz="900" dirty="0" smtClean="0"/>
          </a:p>
          <a:p>
            <a:pPr>
              <a:lnSpc>
                <a:spcPct val="150000"/>
              </a:lnSpc>
            </a:pPr>
            <a:r>
              <a:rPr lang="en-US" dirty="0"/>
              <a:t>Due Wednesday 2/10: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Case: LV in Japan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IMP: Product &amp; Country </a:t>
            </a:r>
            <a:r>
              <a:rPr lang="en-US" dirty="0" smtClean="0"/>
              <a:t>Descriptions</a:t>
            </a:r>
          </a:p>
          <a:p>
            <a:pPr lvl="1">
              <a:lnSpc>
                <a:spcPct val="150000"/>
              </a:lnSpc>
            </a:pPr>
            <a:endParaRPr lang="en-US" sz="900" dirty="0"/>
          </a:p>
          <a:p>
            <a:pPr marL="0" indent="0">
              <a:lnSpc>
                <a:spcPct val="150000"/>
              </a:lnSpc>
              <a:buNone/>
            </a:pPr>
            <a:endParaRPr lang="en-US" sz="800" dirty="0"/>
          </a:p>
          <a:p>
            <a:pPr>
              <a:lnSpc>
                <a:spcPct val="110000"/>
              </a:lnSpc>
            </a:pPr>
            <a:r>
              <a:rPr lang="en-US" sz="2400" dirty="0"/>
              <a:t>Wednesday February 24.  Library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Database Session w/ Jack Schroeder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(Bring Computers)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8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Culture’s Influence on Information 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703320"/>
          </a:xfrm>
        </p:spPr>
        <p:txBody>
          <a:bodyPr/>
          <a:lstStyle/>
          <a:p>
            <a:r>
              <a:rPr lang="en-US" dirty="0" smtClean="0"/>
              <a:t>High Context</a:t>
            </a:r>
          </a:p>
          <a:p>
            <a:pPr lvl="1"/>
            <a:r>
              <a:rPr lang="en-US" dirty="0">
                <a:hlinkClick r:id="rId2"/>
              </a:rPr>
              <a:t>http://www.mcdonalds.com.cn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Low Context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www.mcdonalds.com/us/en/home.html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399" y="685800"/>
            <a:ext cx="8162731" cy="762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Hofstede’s</a:t>
            </a:r>
            <a:r>
              <a:rPr lang="en-US" dirty="0" smtClean="0"/>
              <a:t> Cultural Dimensions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78269"/>
            <a:ext cx="8229600" cy="48432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dimension is an aspect of a culture that can be measured relative to other cultures. </a:t>
            </a:r>
          </a:p>
          <a:p>
            <a:endParaRPr lang="en-US" dirty="0" smtClean="0"/>
          </a:p>
          <a:p>
            <a:r>
              <a:rPr lang="en-US" dirty="0" smtClean="0"/>
              <a:t>Power Distance</a:t>
            </a:r>
          </a:p>
          <a:p>
            <a:endParaRPr lang="en-US" dirty="0" smtClean="0"/>
          </a:p>
          <a:p>
            <a:r>
              <a:rPr lang="en-US" dirty="0" smtClean="0"/>
              <a:t>Collectivism versus Individualism</a:t>
            </a:r>
          </a:p>
          <a:p>
            <a:endParaRPr lang="en-US" dirty="0" smtClean="0"/>
          </a:p>
          <a:p>
            <a:r>
              <a:rPr lang="en-US" dirty="0" smtClean="0"/>
              <a:t>Femininity versus Masculinity</a:t>
            </a:r>
          </a:p>
          <a:p>
            <a:endParaRPr lang="en-US" dirty="0" smtClean="0"/>
          </a:p>
          <a:p>
            <a:r>
              <a:rPr lang="en-US" dirty="0" smtClean="0"/>
              <a:t>Uncertainty Avoidance</a:t>
            </a:r>
          </a:p>
          <a:p>
            <a:endParaRPr lang="en-US" dirty="0" smtClean="0"/>
          </a:p>
          <a:p>
            <a:r>
              <a:rPr lang="en-US" dirty="0" smtClean="0"/>
              <a:t>Long Term Orientation</a:t>
            </a:r>
          </a:p>
          <a:p>
            <a:endParaRPr lang="en-US" dirty="0" smtClean="0"/>
          </a:p>
          <a:p>
            <a:r>
              <a:rPr lang="en-US" dirty="0" smtClean="0"/>
              <a:t>Indulgence versus Restraint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6" r="15070"/>
          <a:stretch/>
        </p:blipFill>
        <p:spPr bwMode="auto">
          <a:xfrm>
            <a:off x="6400800" y="2438399"/>
            <a:ext cx="2295331" cy="332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0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4391" y="533400"/>
            <a:ext cx="7024744" cy="819364"/>
          </a:xfrm>
        </p:spPr>
        <p:txBody>
          <a:bodyPr/>
          <a:lstStyle/>
          <a:p>
            <a:r>
              <a:rPr lang="en-US" dirty="0" smtClean="0"/>
              <a:t>Power Distance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63" y="1887538"/>
            <a:ext cx="8229600" cy="466566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sz="1800" dirty="0" smtClean="0"/>
          </a:p>
          <a:p>
            <a:r>
              <a:rPr lang="en-US" dirty="0" smtClean="0"/>
              <a:t>How individuals deal with inequalities. </a:t>
            </a:r>
          </a:p>
          <a:p>
            <a:endParaRPr lang="en-US" dirty="0" smtClean="0"/>
          </a:p>
          <a:p>
            <a:r>
              <a:rPr lang="en-US" dirty="0" smtClean="0"/>
              <a:t>High Power Distance:</a:t>
            </a:r>
          </a:p>
          <a:p>
            <a:pPr lvl="1"/>
            <a:r>
              <a:rPr lang="en-US" dirty="0" smtClean="0"/>
              <a:t>Superiors and subordinates are unequal</a:t>
            </a:r>
          </a:p>
          <a:p>
            <a:pPr lvl="1"/>
            <a:r>
              <a:rPr lang="en-US" dirty="0" smtClean="0"/>
              <a:t>Status and position is respected.</a:t>
            </a:r>
          </a:p>
          <a:p>
            <a:pPr lvl="1"/>
            <a:r>
              <a:rPr lang="en-US" dirty="0" smtClean="0"/>
              <a:t>Titles are important.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Low Power Distance:</a:t>
            </a:r>
          </a:p>
          <a:p>
            <a:pPr lvl="1"/>
            <a:r>
              <a:rPr lang="en-US" dirty="0" smtClean="0"/>
              <a:t>Individuals are equal. </a:t>
            </a:r>
          </a:p>
          <a:p>
            <a:pPr lvl="1"/>
            <a:r>
              <a:rPr lang="en-US" dirty="0" smtClean="0"/>
              <a:t>Work roles can be flexible, less rules and protocols. </a:t>
            </a:r>
            <a:endParaRPr lang="en-US" dirty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500063" y="1544638"/>
            <a:ext cx="8153400" cy="685800"/>
          </a:xfrm>
          <a:prstGeom prst="leftRightArrow">
            <a:avLst>
              <a:gd name="adj1" fmla="val 37037"/>
              <a:gd name="adj2" fmla="val 125604"/>
            </a:avLst>
          </a:prstGeom>
          <a:gradFill rotWithShape="1">
            <a:gsLst>
              <a:gs pos="0">
                <a:srgbClr val="3B5A6F"/>
              </a:gs>
              <a:gs pos="50000">
                <a:srgbClr val="9BABB6"/>
              </a:gs>
              <a:gs pos="100000">
                <a:srgbClr val="3B5A6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ts val="600"/>
              </a:spcBef>
            </a:pPr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748" y="1544638"/>
            <a:ext cx="31273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0" y="1066800"/>
            <a:ext cx="8983211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5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59" y="685799"/>
            <a:ext cx="7024744" cy="685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Collectivism vs. Individualism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49" y="1907041"/>
            <a:ext cx="8229600" cy="4569959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In collectivist societies, interest of the group prevails over interest of the individual. </a:t>
            </a:r>
          </a:p>
          <a:p>
            <a:endParaRPr lang="en-US" sz="1200" dirty="0" smtClean="0"/>
          </a:p>
          <a:p>
            <a:r>
              <a:rPr lang="en-US" dirty="0" smtClean="0"/>
              <a:t>Collectivist:</a:t>
            </a:r>
          </a:p>
          <a:p>
            <a:pPr lvl="1"/>
            <a:r>
              <a:rPr lang="en-US" dirty="0" smtClean="0"/>
              <a:t>Group harmony and cooperation is important. </a:t>
            </a:r>
          </a:p>
          <a:p>
            <a:pPr lvl="1"/>
            <a:r>
              <a:rPr lang="en-US" dirty="0" smtClean="0"/>
              <a:t>Identity tied to group affiliation</a:t>
            </a:r>
          </a:p>
          <a:p>
            <a:pPr lvl="1"/>
            <a:r>
              <a:rPr lang="en-US" dirty="0" smtClean="0"/>
              <a:t>Group decisions (consensus among family, team)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Individualist:</a:t>
            </a:r>
          </a:p>
          <a:p>
            <a:pPr lvl="1"/>
            <a:r>
              <a:rPr lang="en-US" dirty="0" smtClean="0"/>
              <a:t>Independent action is a strong competency</a:t>
            </a:r>
          </a:p>
          <a:p>
            <a:pPr lvl="1"/>
            <a:r>
              <a:rPr lang="en-US" dirty="0" smtClean="0"/>
              <a:t>Identity tied to individual traits</a:t>
            </a:r>
          </a:p>
          <a:p>
            <a:pPr lvl="1"/>
            <a:r>
              <a:rPr lang="en-US" dirty="0" smtClean="0"/>
              <a:t>Individual decisions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17451"/>
            <a:ext cx="8272463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4" y="1535906"/>
            <a:ext cx="3109913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8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685800"/>
            <a:ext cx="8817990" cy="500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6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253344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Femininity vs. Masculinity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Masculine Society:</a:t>
            </a:r>
          </a:p>
          <a:p>
            <a:pPr lvl="1"/>
            <a:r>
              <a:rPr lang="en-US" i="1" dirty="0" smtClean="0"/>
              <a:t>Emotional gender roles are clearly distinct: men are supposed to be assertive, tough, and focused on material success whereas women are supposed to be more modest, tender, and concerned with the quality of life.</a:t>
            </a:r>
          </a:p>
          <a:p>
            <a:pPr lvl="1"/>
            <a:endParaRPr lang="en-US" i="1" dirty="0" smtClean="0"/>
          </a:p>
          <a:p>
            <a:r>
              <a:rPr lang="en-US" dirty="0" smtClean="0"/>
              <a:t>Feminine Society:</a:t>
            </a:r>
          </a:p>
          <a:p>
            <a:pPr lvl="1"/>
            <a:r>
              <a:rPr lang="en-US" i="1" dirty="0" smtClean="0"/>
              <a:t>Emotional gender roles overlap: both men and women are supposed to be modest, tender, and concerned with the quality of life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Assertiveness vs. Modesty </a:t>
            </a:r>
          </a:p>
          <a:p>
            <a:r>
              <a:rPr lang="en-US" dirty="0" smtClean="0"/>
              <a:t>Structure vs. Consideration</a:t>
            </a:r>
          </a:p>
          <a:p>
            <a:r>
              <a:rPr lang="en-US" dirty="0" smtClean="0"/>
              <a:t>Conflict:  Win vs. Compromise</a:t>
            </a:r>
          </a:p>
          <a:p>
            <a:r>
              <a:rPr lang="en-US" dirty="0" smtClean="0"/>
              <a:t>Rewards: Performance vs. Equality</a:t>
            </a:r>
          </a:p>
          <a:p>
            <a:r>
              <a:rPr lang="en-US" dirty="0" smtClean="0"/>
              <a:t>Live to Work vs. Work to Live</a:t>
            </a:r>
          </a:p>
        </p:txBody>
      </p:sp>
      <p:pic>
        <p:nvPicPr>
          <p:cNvPr id="1026" name="Picture 2" descr="http://www.mbadataguru.com/blog/wp-content/uploads/2014/03/interview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716400"/>
            <a:ext cx="2819399" cy="187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01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5251</TotalTime>
  <Words>797</Words>
  <Application>Microsoft Office PowerPoint</Application>
  <PresentationFormat>On-screen Show (4:3)</PresentationFormat>
  <Paragraphs>194</Paragraphs>
  <Slides>24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BUSI 265 Global Marketing Strategy</vt:lpstr>
      <vt:lpstr>Culture and International Business</vt:lpstr>
      <vt:lpstr>Culture’s Influence on Information Processing </vt:lpstr>
      <vt:lpstr>Hofstede’s Cultural Dimensions</vt:lpstr>
      <vt:lpstr>Power Distance </vt:lpstr>
      <vt:lpstr>PowerPoint Presentation</vt:lpstr>
      <vt:lpstr>Collectivism vs. Individualism</vt:lpstr>
      <vt:lpstr>PowerPoint Presentation</vt:lpstr>
      <vt:lpstr>Femininity vs. Masculinity</vt:lpstr>
      <vt:lpstr>PowerPoint Presentation</vt:lpstr>
      <vt:lpstr>Uncertainty Avoidance</vt:lpstr>
      <vt:lpstr>PowerPoint Presentation</vt:lpstr>
      <vt:lpstr>Long Term Orientation</vt:lpstr>
      <vt:lpstr>PowerPoint Presentation</vt:lpstr>
      <vt:lpstr>Indulgence vs. Restraint :(:</vt:lpstr>
      <vt:lpstr>Why is this important?</vt:lpstr>
      <vt:lpstr>SRC: American Culture on Management Style</vt:lpstr>
      <vt:lpstr>Motivating by Meeting Needs</vt:lpstr>
      <vt:lpstr>Key Points of Maslow</vt:lpstr>
      <vt:lpstr>An Adjustment of Maslow’s Hierarchy- Alderfer’s ERG Theory</vt:lpstr>
      <vt:lpstr>Cultural Analysis</vt:lpstr>
      <vt:lpstr>Cultural Analysis cont.</vt:lpstr>
      <vt:lpstr>Take Away for Today</vt:lpstr>
      <vt:lpstr>Next Class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BUSN 566: International Marketing Management</dc:title>
  <dc:creator>Cecy</dc:creator>
  <cp:lastModifiedBy>Cecy</cp:lastModifiedBy>
  <cp:revision>167</cp:revision>
  <dcterms:created xsi:type="dcterms:W3CDTF">2014-01-07T05:39:53Z</dcterms:created>
  <dcterms:modified xsi:type="dcterms:W3CDTF">2016-02-08T23:19:59Z</dcterms:modified>
</cp:coreProperties>
</file>