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24"/>
  </p:notesMasterIdLst>
  <p:handoutMasterIdLst>
    <p:handoutMasterId r:id="rId25"/>
  </p:handoutMasterIdLst>
  <p:sldIdLst>
    <p:sldId id="256" r:id="rId2"/>
    <p:sldId id="312" r:id="rId3"/>
    <p:sldId id="304" r:id="rId4"/>
    <p:sldId id="324" r:id="rId5"/>
    <p:sldId id="317" r:id="rId6"/>
    <p:sldId id="325" r:id="rId7"/>
    <p:sldId id="319" r:id="rId8"/>
    <p:sldId id="314" r:id="rId9"/>
    <p:sldId id="299" r:id="rId10"/>
    <p:sldId id="321" r:id="rId11"/>
    <p:sldId id="301" r:id="rId12"/>
    <p:sldId id="302" r:id="rId13"/>
    <p:sldId id="309" r:id="rId14"/>
    <p:sldId id="308" r:id="rId15"/>
    <p:sldId id="310" r:id="rId16"/>
    <p:sldId id="303" r:id="rId17"/>
    <p:sldId id="296" r:id="rId18"/>
    <p:sldId id="326" r:id="rId19"/>
    <p:sldId id="311" r:id="rId20"/>
    <p:sldId id="315" r:id="rId21"/>
    <p:sldId id="327" r:id="rId22"/>
    <p:sldId id="307" r:id="rId23"/>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4" autoAdjust="0"/>
  </p:normalViewPr>
  <p:slideViewPr>
    <p:cSldViewPr>
      <p:cViewPr varScale="1">
        <p:scale>
          <a:sx n="125" d="100"/>
          <a:sy n="125" d="100"/>
        </p:scale>
        <p:origin x="119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9750" cy="471488"/>
          </a:xfrm>
          <a:prstGeom prst="rect">
            <a:avLst/>
          </a:prstGeom>
          <a:noFill/>
          <a:ln w="9525">
            <a:noFill/>
            <a:miter lim="800000"/>
            <a:headEnd/>
            <a:tailEnd/>
          </a:ln>
          <a:effectLst/>
        </p:spPr>
        <p:txBody>
          <a:bodyPr vert="horz" wrap="square" lIns="91129" tIns="45564" rIns="91129" bIns="45564" numCol="1" anchor="t" anchorCtr="0" compatLnSpc="1">
            <a:prstTxWarp prst="textNoShape">
              <a:avLst/>
            </a:prstTxWarp>
          </a:bodyPr>
          <a:lstStyle>
            <a:lvl1pPr defTabSz="911225">
              <a:defRPr sz="1200" smtClean="0">
                <a:latin typeface="Times New Roman" pitchFamily="18" charset="0"/>
              </a:defRPr>
            </a:lvl1pPr>
          </a:lstStyle>
          <a:p>
            <a:pPr>
              <a:defRPr/>
            </a:pPr>
            <a:endParaRPr lang="en-US"/>
          </a:p>
        </p:txBody>
      </p:sp>
      <p:sp>
        <p:nvSpPr>
          <p:cNvPr id="17411" name="Rectangle 3"/>
          <p:cNvSpPr>
            <a:spLocks noGrp="1" noChangeArrowheads="1"/>
          </p:cNvSpPr>
          <p:nvPr>
            <p:ph type="dt" sz="quarter" idx="1"/>
          </p:nvPr>
        </p:nvSpPr>
        <p:spPr bwMode="auto">
          <a:xfrm>
            <a:off x="4022725" y="0"/>
            <a:ext cx="3079750" cy="471488"/>
          </a:xfrm>
          <a:prstGeom prst="rect">
            <a:avLst/>
          </a:prstGeom>
          <a:noFill/>
          <a:ln w="9525">
            <a:noFill/>
            <a:miter lim="800000"/>
            <a:headEnd/>
            <a:tailEnd/>
          </a:ln>
          <a:effectLst/>
        </p:spPr>
        <p:txBody>
          <a:bodyPr vert="horz" wrap="square" lIns="91129" tIns="45564" rIns="91129" bIns="45564" numCol="1" anchor="t" anchorCtr="0" compatLnSpc="1">
            <a:prstTxWarp prst="textNoShape">
              <a:avLst/>
            </a:prstTxWarp>
          </a:bodyPr>
          <a:lstStyle>
            <a:lvl1pPr algn="r" defTabSz="911225">
              <a:defRPr sz="1200" smtClean="0">
                <a:latin typeface="Times New Roman" pitchFamily="18" charset="0"/>
              </a:defRPr>
            </a:lvl1pPr>
          </a:lstStyle>
          <a:p>
            <a:pPr>
              <a:defRPr/>
            </a:pPr>
            <a:endParaRPr lang="en-US"/>
          </a:p>
        </p:txBody>
      </p:sp>
      <p:sp>
        <p:nvSpPr>
          <p:cNvPr id="17412" name="Rectangle 4"/>
          <p:cNvSpPr>
            <a:spLocks noGrp="1" noChangeArrowheads="1"/>
          </p:cNvSpPr>
          <p:nvPr>
            <p:ph type="ftr" sz="quarter" idx="2"/>
          </p:nvPr>
        </p:nvSpPr>
        <p:spPr bwMode="auto">
          <a:xfrm>
            <a:off x="0" y="8916988"/>
            <a:ext cx="3079750" cy="471487"/>
          </a:xfrm>
          <a:prstGeom prst="rect">
            <a:avLst/>
          </a:prstGeom>
          <a:noFill/>
          <a:ln w="9525">
            <a:noFill/>
            <a:miter lim="800000"/>
            <a:headEnd/>
            <a:tailEnd/>
          </a:ln>
          <a:effectLst/>
        </p:spPr>
        <p:txBody>
          <a:bodyPr vert="horz" wrap="square" lIns="91129" tIns="45564" rIns="91129" bIns="45564" numCol="1" anchor="b" anchorCtr="0" compatLnSpc="1">
            <a:prstTxWarp prst="textNoShape">
              <a:avLst/>
            </a:prstTxWarp>
          </a:bodyPr>
          <a:lstStyle>
            <a:lvl1pPr defTabSz="911225">
              <a:defRPr sz="1200" smtClean="0">
                <a:latin typeface="Times New Roman" pitchFamily="18" charset="0"/>
              </a:defRPr>
            </a:lvl1pPr>
          </a:lstStyle>
          <a:p>
            <a:pPr>
              <a:defRPr/>
            </a:pPr>
            <a:endParaRPr lang="en-US"/>
          </a:p>
        </p:txBody>
      </p:sp>
      <p:sp>
        <p:nvSpPr>
          <p:cNvPr id="17413" name="Rectangle 5"/>
          <p:cNvSpPr>
            <a:spLocks noGrp="1" noChangeArrowheads="1"/>
          </p:cNvSpPr>
          <p:nvPr>
            <p:ph type="sldNum" sz="quarter" idx="3"/>
          </p:nvPr>
        </p:nvSpPr>
        <p:spPr bwMode="auto">
          <a:xfrm>
            <a:off x="4022725" y="8916988"/>
            <a:ext cx="3079750" cy="471487"/>
          </a:xfrm>
          <a:prstGeom prst="rect">
            <a:avLst/>
          </a:prstGeom>
          <a:noFill/>
          <a:ln w="9525">
            <a:noFill/>
            <a:miter lim="800000"/>
            <a:headEnd/>
            <a:tailEnd/>
          </a:ln>
          <a:effectLst/>
        </p:spPr>
        <p:txBody>
          <a:bodyPr vert="horz" wrap="square" lIns="91129" tIns="45564" rIns="91129" bIns="45564" numCol="1" anchor="b" anchorCtr="0" compatLnSpc="1">
            <a:prstTxWarp prst="textNoShape">
              <a:avLst/>
            </a:prstTxWarp>
          </a:bodyPr>
          <a:lstStyle>
            <a:lvl1pPr algn="r" defTabSz="911225">
              <a:defRPr sz="1200" smtClean="0">
                <a:latin typeface="Times New Roman" pitchFamily="18" charset="0"/>
              </a:defRPr>
            </a:lvl1pPr>
          </a:lstStyle>
          <a:p>
            <a:pPr>
              <a:defRPr/>
            </a:pPr>
            <a:fld id="{CB06A935-17E3-4C12-87F9-C4E54C062C9D}" type="slidenum">
              <a:rPr lang="en-US"/>
              <a:pPr>
                <a:defRPr/>
              </a:pPr>
              <a:t>‹#›</a:t>
            </a:fld>
            <a:endParaRPr lang="en-US"/>
          </a:p>
        </p:txBody>
      </p:sp>
    </p:spTree>
    <p:extLst>
      <p:ext uri="{BB962C8B-B14F-4D97-AF65-F5344CB8AC3E}">
        <p14:creationId xmlns:p14="http://schemas.microsoft.com/office/powerpoint/2010/main" val="320464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9750" cy="471488"/>
          </a:xfrm>
          <a:prstGeom prst="rect">
            <a:avLst/>
          </a:prstGeom>
          <a:noFill/>
          <a:ln w="9525">
            <a:noFill/>
            <a:miter lim="800000"/>
            <a:headEnd/>
            <a:tailEnd/>
          </a:ln>
          <a:effectLst/>
        </p:spPr>
        <p:txBody>
          <a:bodyPr vert="horz" wrap="square" lIns="91129" tIns="45564" rIns="91129" bIns="45564" numCol="1" anchor="t" anchorCtr="0" compatLnSpc="1">
            <a:prstTxWarp prst="textNoShape">
              <a:avLst/>
            </a:prstTxWarp>
          </a:bodyPr>
          <a:lstStyle>
            <a:lvl1pPr defTabSz="911225">
              <a:defRPr sz="1200" smtClean="0">
                <a:latin typeface="Times New Roman" pitchFamily="18" charset="0"/>
              </a:defRPr>
            </a:lvl1pPr>
          </a:lstStyle>
          <a:p>
            <a:pPr>
              <a:defRPr/>
            </a:pPr>
            <a:endParaRPr lang="en-US"/>
          </a:p>
        </p:txBody>
      </p:sp>
      <p:sp>
        <p:nvSpPr>
          <p:cNvPr id="15363" name="Rectangle 3"/>
          <p:cNvSpPr>
            <a:spLocks noGrp="1" noChangeArrowheads="1"/>
          </p:cNvSpPr>
          <p:nvPr>
            <p:ph type="dt" idx="1"/>
          </p:nvPr>
        </p:nvSpPr>
        <p:spPr bwMode="auto">
          <a:xfrm>
            <a:off x="4022725" y="0"/>
            <a:ext cx="3079750" cy="471488"/>
          </a:xfrm>
          <a:prstGeom prst="rect">
            <a:avLst/>
          </a:prstGeom>
          <a:noFill/>
          <a:ln w="9525">
            <a:noFill/>
            <a:miter lim="800000"/>
            <a:headEnd/>
            <a:tailEnd/>
          </a:ln>
          <a:effectLst/>
        </p:spPr>
        <p:txBody>
          <a:bodyPr vert="horz" wrap="square" lIns="91129" tIns="45564" rIns="91129" bIns="45564" numCol="1" anchor="t" anchorCtr="0" compatLnSpc="1">
            <a:prstTxWarp prst="textNoShape">
              <a:avLst/>
            </a:prstTxWarp>
          </a:bodyPr>
          <a:lstStyle>
            <a:lvl1pPr algn="r" defTabSz="911225">
              <a:defRPr sz="1200" smtClean="0">
                <a:latin typeface="Times New Roman" pitchFamily="18"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204913" y="704850"/>
            <a:ext cx="4692650" cy="3519488"/>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47738" y="4459288"/>
            <a:ext cx="5207000" cy="4224337"/>
          </a:xfrm>
          <a:prstGeom prst="rect">
            <a:avLst/>
          </a:prstGeom>
          <a:noFill/>
          <a:ln w="9525">
            <a:noFill/>
            <a:miter lim="800000"/>
            <a:headEnd/>
            <a:tailEnd/>
          </a:ln>
          <a:effectLst/>
        </p:spPr>
        <p:txBody>
          <a:bodyPr vert="horz" wrap="square" lIns="91129" tIns="45564" rIns="91129" bIns="455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916988"/>
            <a:ext cx="3079750" cy="471487"/>
          </a:xfrm>
          <a:prstGeom prst="rect">
            <a:avLst/>
          </a:prstGeom>
          <a:noFill/>
          <a:ln w="9525">
            <a:noFill/>
            <a:miter lim="800000"/>
            <a:headEnd/>
            <a:tailEnd/>
          </a:ln>
          <a:effectLst/>
        </p:spPr>
        <p:txBody>
          <a:bodyPr vert="horz" wrap="square" lIns="91129" tIns="45564" rIns="91129" bIns="45564" numCol="1" anchor="b" anchorCtr="0" compatLnSpc="1">
            <a:prstTxWarp prst="textNoShape">
              <a:avLst/>
            </a:prstTxWarp>
          </a:bodyPr>
          <a:lstStyle>
            <a:lvl1pPr defTabSz="911225">
              <a:defRPr sz="1200" smtClean="0">
                <a:latin typeface="Times New Roman" pitchFamily="18" charset="0"/>
              </a:defRPr>
            </a:lvl1pPr>
          </a:lstStyle>
          <a:p>
            <a:pPr>
              <a:defRPr/>
            </a:pPr>
            <a:endParaRPr lang="en-US"/>
          </a:p>
        </p:txBody>
      </p:sp>
      <p:sp>
        <p:nvSpPr>
          <p:cNvPr id="15367" name="Rectangle 7"/>
          <p:cNvSpPr>
            <a:spLocks noGrp="1" noChangeArrowheads="1"/>
          </p:cNvSpPr>
          <p:nvPr>
            <p:ph type="sldNum" sz="quarter" idx="5"/>
          </p:nvPr>
        </p:nvSpPr>
        <p:spPr bwMode="auto">
          <a:xfrm>
            <a:off x="4022725" y="8916988"/>
            <a:ext cx="3079750" cy="471487"/>
          </a:xfrm>
          <a:prstGeom prst="rect">
            <a:avLst/>
          </a:prstGeom>
          <a:noFill/>
          <a:ln w="9525">
            <a:noFill/>
            <a:miter lim="800000"/>
            <a:headEnd/>
            <a:tailEnd/>
          </a:ln>
          <a:effectLst/>
        </p:spPr>
        <p:txBody>
          <a:bodyPr vert="horz" wrap="square" lIns="91129" tIns="45564" rIns="91129" bIns="45564" numCol="1" anchor="b" anchorCtr="0" compatLnSpc="1">
            <a:prstTxWarp prst="textNoShape">
              <a:avLst/>
            </a:prstTxWarp>
          </a:bodyPr>
          <a:lstStyle>
            <a:lvl1pPr algn="r" defTabSz="911225">
              <a:defRPr sz="1200" smtClean="0">
                <a:latin typeface="Times New Roman" pitchFamily="18" charset="0"/>
              </a:defRPr>
            </a:lvl1pPr>
          </a:lstStyle>
          <a:p>
            <a:pPr>
              <a:defRPr/>
            </a:pPr>
            <a:fld id="{D518B100-249B-495C-9F13-0AFC6FE28553}" type="slidenum">
              <a:rPr lang="en-US"/>
              <a:pPr>
                <a:defRPr/>
              </a:pPr>
              <a:t>‹#›</a:t>
            </a:fld>
            <a:endParaRPr lang="en-US"/>
          </a:p>
        </p:txBody>
      </p:sp>
    </p:spTree>
    <p:extLst>
      <p:ext uri="{BB962C8B-B14F-4D97-AF65-F5344CB8AC3E}">
        <p14:creationId xmlns:p14="http://schemas.microsoft.com/office/powerpoint/2010/main" val="4263419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893CCC22-125A-4C1C-B58B-033CC6FC4D06}" type="datetime1">
              <a:rPr lang="en-US" smtClean="0"/>
              <a:pPr>
                <a:defRPr/>
              </a:pPr>
              <a:t>1/30/2017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00D4F8-833E-4399-AE0C-E0940E188580}" type="slidenum">
              <a:rPr lang="en-US" smtClean="0"/>
              <a:pPr>
                <a:defRPr/>
              </a:pPr>
              <a:t>‹#›</a:t>
            </a:fld>
            <a:endParaRPr lang="en-US"/>
          </a:p>
        </p:txBody>
      </p:sp>
    </p:spTree>
    <p:extLst>
      <p:ext uri="{BB962C8B-B14F-4D97-AF65-F5344CB8AC3E}">
        <p14:creationId xmlns:p14="http://schemas.microsoft.com/office/powerpoint/2010/main" val="365084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FBF5A1F-DAE8-4D4F-AC04-6E3481E44070}" type="datetime1">
              <a:rPr lang="en-US" smtClean="0"/>
              <a:pPr>
                <a:defRPr/>
              </a:pPr>
              <a:t>1/30/2017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9409823-9AA6-47B2-B289-42D1D227D3EB}" type="slidenum">
              <a:rPr lang="en-US" smtClean="0"/>
              <a:pPr>
                <a:defRPr/>
              </a:pPr>
              <a:t>‹#›</a:t>
            </a:fld>
            <a:endParaRPr lang="en-US"/>
          </a:p>
        </p:txBody>
      </p:sp>
    </p:spTree>
    <p:extLst>
      <p:ext uri="{BB962C8B-B14F-4D97-AF65-F5344CB8AC3E}">
        <p14:creationId xmlns:p14="http://schemas.microsoft.com/office/powerpoint/2010/main" val="2163962318"/>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FBF5A1F-DAE8-4D4F-AC04-6E3481E44070}" type="datetime1">
              <a:rPr lang="en-US" smtClean="0"/>
              <a:pPr>
                <a:defRPr/>
              </a:pPr>
              <a:t>1/30/2017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9409823-9AA6-47B2-B289-42D1D227D3EB}" type="slidenum">
              <a:rPr lang="en-US" smtClean="0"/>
              <a:pPr>
                <a:defRPr/>
              </a:pPr>
              <a:t>‹#›</a:t>
            </a:fld>
            <a:endParaRPr lang="en-US"/>
          </a:p>
        </p:txBody>
      </p:sp>
    </p:spTree>
    <p:extLst>
      <p:ext uri="{BB962C8B-B14F-4D97-AF65-F5344CB8AC3E}">
        <p14:creationId xmlns:p14="http://schemas.microsoft.com/office/powerpoint/2010/main" val="3492381128"/>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pPr>
              <a:defRPr/>
            </a:pPr>
            <a:fld id="{AFBF5A1F-DAE8-4D4F-AC04-6E3481E44070}" type="datetime1">
              <a:rPr lang="en-US" smtClean="0"/>
              <a:pPr>
                <a:defRPr/>
              </a:pPr>
              <a:t>1/30/2017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9409823-9AA6-47B2-B289-42D1D227D3EB}" type="slidenum">
              <a:rPr lang="en-US" smtClean="0"/>
              <a:pPr>
                <a:defRPr/>
              </a:pPr>
              <a:t>‹#›</a:t>
            </a:fld>
            <a:endParaRPr lang="en-US"/>
          </a:p>
        </p:txBody>
      </p:sp>
    </p:spTree>
    <p:extLst>
      <p:ext uri="{BB962C8B-B14F-4D97-AF65-F5344CB8AC3E}">
        <p14:creationId xmlns:p14="http://schemas.microsoft.com/office/powerpoint/2010/main" val="2065514967"/>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40A5C51-D13F-4B80-B9CB-56CF02E34EA1}" type="datetime1">
              <a:rPr lang="en-US" smtClean="0"/>
              <a:pPr>
                <a:defRPr/>
              </a:pPr>
              <a:t>1/30/2017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AB1B697-B7E5-45B8-A7DA-F9EDFC6A9FF8}" type="slidenum">
              <a:rPr lang="en-US" smtClean="0"/>
              <a:pPr>
                <a:defRPr/>
              </a:pPr>
              <a:t>‹#›</a:t>
            </a:fld>
            <a:endParaRPr lang="en-US"/>
          </a:p>
        </p:txBody>
      </p:sp>
    </p:spTree>
    <p:extLst>
      <p:ext uri="{BB962C8B-B14F-4D97-AF65-F5344CB8AC3E}">
        <p14:creationId xmlns:p14="http://schemas.microsoft.com/office/powerpoint/2010/main" val="593669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0049B2D-64A7-4E6A-B0B8-15A3B1157524}" type="datetime1">
              <a:rPr lang="en-US" smtClean="0"/>
              <a:pPr>
                <a:defRPr/>
              </a:pPr>
              <a:t>1/30/2017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3B73EF-340A-4E61-8F4C-54D3CE347699}" type="slidenum">
              <a:rPr lang="en-US" smtClean="0"/>
              <a:pPr>
                <a:defRPr/>
              </a:pPr>
              <a:t>‹#›</a:t>
            </a:fld>
            <a:endParaRPr lang="en-US"/>
          </a:p>
        </p:txBody>
      </p:sp>
    </p:spTree>
    <p:extLst>
      <p:ext uri="{BB962C8B-B14F-4D97-AF65-F5344CB8AC3E}">
        <p14:creationId xmlns:p14="http://schemas.microsoft.com/office/powerpoint/2010/main" val="406486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EBF4B10-2FCE-44C5-B503-235B63996793}" type="slidenum">
              <a:rPr lang="en-US" smtClean="0"/>
              <a:pPr>
                <a:defRPr/>
              </a:pPr>
              <a:t>‹#›</a:t>
            </a:fld>
            <a:endParaRPr lang="en-US"/>
          </a:p>
        </p:txBody>
      </p:sp>
    </p:spTree>
    <p:extLst>
      <p:ext uri="{BB962C8B-B14F-4D97-AF65-F5344CB8AC3E}">
        <p14:creationId xmlns:p14="http://schemas.microsoft.com/office/powerpoint/2010/main" val="185412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2770F48B-DD62-4FE7-A0C0-85C51C2D5B28}" type="datetime1">
              <a:rPr lang="en-US" smtClean="0"/>
              <a:pPr>
                <a:defRPr/>
              </a:pPr>
              <a:t>1/30/2017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3396C9-C954-4871-9796-580BBC38954D}" type="slidenum">
              <a:rPr lang="en-US" smtClean="0"/>
              <a:pPr>
                <a:defRPr/>
              </a:pPr>
              <a:t>‹#›</a:t>
            </a:fld>
            <a:endParaRPr lang="en-US"/>
          </a:p>
        </p:txBody>
      </p:sp>
    </p:spTree>
    <p:extLst>
      <p:ext uri="{BB962C8B-B14F-4D97-AF65-F5344CB8AC3E}">
        <p14:creationId xmlns:p14="http://schemas.microsoft.com/office/powerpoint/2010/main" val="112578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9B38B4A-2254-46E6-9335-FCB4C9702C79}" type="datetime1">
              <a:rPr lang="en-US" smtClean="0"/>
              <a:pPr>
                <a:defRPr/>
              </a:pPr>
              <a:t>1/30/2017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4D651C8-B3CD-4949-B31C-8AB01EDAE103}" type="slidenum">
              <a:rPr lang="en-US" smtClean="0"/>
              <a:pPr>
                <a:defRPr/>
              </a:pPr>
              <a:t>‹#›</a:t>
            </a:fld>
            <a:endParaRPr lang="en-US"/>
          </a:p>
        </p:txBody>
      </p:sp>
    </p:spTree>
    <p:extLst>
      <p:ext uri="{BB962C8B-B14F-4D97-AF65-F5344CB8AC3E}">
        <p14:creationId xmlns:p14="http://schemas.microsoft.com/office/powerpoint/2010/main" val="231987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40BCE847-4DE5-445D-8157-53A04C3C92C8}" type="datetime1">
              <a:rPr lang="en-US" smtClean="0"/>
              <a:pPr>
                <a:defRPr/>
              </a:pPr>
              <a:t>1/30/2017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7020298-A46C-4B03-BC38-9587DFCB9573}" type="slidenum">
              <a:rPr lang="en-US" smtClean="0"/>
              <a:pPr>
                <a:defRPr/>
              </a:pPr>
              <a:t>‹#›</a:t>
            </a:fld>
            <a:endParaRPr lang="en-US"/>
          </a:p>
        </p:txBody>
      </p:sp>
    </p:spTree>
    <p:extLst>
      <p:ext uri="{BB962C8B-B14F-4D97-AF65-F5344CB8AC3E}">
        <p14:creationId xmlns:p14="http://schemas.microsoft.com/office/powerpoint/2010/main" val="223375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B2CDB9D7-6E6C-4D28-BF77-57A18D78DCE4}" type="datetime1">
              <a:rPr lang="en-US" smtClean="0"/>
              <a:pPr>
                <a:defRPr/>
              </a:pPr>
              <a:t>1/30/2017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5C05C43-1B22-4143-B710-D1D7E1AC106C}" type="slidenum">
              <a:rPr lang="en-US" smtClean="0"/>
              <a:pPr>
                <a:defRPr/>
              </a:pPr>
              <a:t>‹#›</a:t>
            </a:fld>
            <a:endParaRPr lang="en-US"/>
          </a:p>
        </p:txBody>
      </p:sp>
    </p:spTree>
    <p:extLst>
      <p:ext uri="{BB962C8B-B14F-4D97-AF65-F5344CB8AC3E}">
        <p14:creationId xmlns:p14="http://schemas.microsoft.com/office/powerpoint/2010/main" val="275152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4CCDA40-50CB-4D42-913A-8EE5577384F1}" type="datetime1">
              <a:rPr lang="en-US" smtClean="0"/>
              <a:pPr>
                <a:defRPr/>
              </a:pPr>
              <a:t>1/30/2017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6C2A833-E222-46FE-83A1-46A61C831387}" type="slidenum">
              <a:rPr lang="en-US" smtClean="0"/>
              <a:pPr>
                <a:defRPr/>
              </a:pPr>
              <a:t>‹#›</a:t>
            </a:fld>
            <a:endParaRPr lang="en-US"/>
          </a:p>
        </p:txBody>
      </p:sp>
    </p:spTree>
    <p:extLst>
      <p:ext uri="{BB962C8B-B14F-4D97-AF65-F5344CB8AC3E}">
        <p14:creationId xmlns:p14="http://schemas.microsoft.com/office/powerpoint/2010/main" val="2962056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2A093F7-AA6A-4683-BFAE-32E73B7C9598}" type="datetime1">
              <a:rPr lang="en-US" smtClean="0"/>
              <a:pPr>
                <a:defRPr/>
              </a:pPr>
              <a:t>1/30/2017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C70B117-D12C-4B92-9AA6-2B8F03A84088}" type="slidenum">
              <a:rPr lang="en-US" smtClean="0"/>
              <a:pPr>
                <a:defRPr/>
              </a:pPr>
              <a:t>‹#›</a:t>
            </a:fld>
            <a:endParaRPr lang="en-US"/>
          </a:p>
        </p:txBody>
      </p:sp>
    </p:spTree>
    <p:extLst>
      <p:ext uri="{BB962C8B-B14F-4D97-AF65-F5344CB8AC3E}">
        <p14:creationId xmlns:p14="http://schemas.microsoft.com/office/powerpoint/2010/main" val="196701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pPr>
              <a:defRPr/>
            </a:pPr>
            <a:fld id="{2E219736-FD0C-43AA-891E-B040EB6B229C}" type="datetime1">
              <a:rPr lang="en-US" smtClean="0"/>
              <a:pPr>
                <a:defRPr/>
              </a:pPr>
              <a:t>1/30/2017</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dirty="0"/>
          </a:p>
        </p:txBody>
      </p:sp>
      <p:sp>
        <p:nvSpPr>
          <p:cNvPr id="7" name="Slide Number Placeholder 6"/>
          <p:cNvSpPr>
            <a:spLocks noGrp="1"/>
          </p:cNvSpPr>
          <p:nvPr>
            <p:ph type="sldNum" sz="quarter" idx="12"/>
          </p:nvPr>
        </p:nvSpPr>
        <p:spPr>
          <a:xfrm>
            <a:off x="3647017" y="5915887"/>
            <a:ext cx="796616" cy="490599"/>
          </a:xfrm>
        </p:spPr>
        <p:txBody>
          <a:bodyPr/>
          <a:lstStyle/>
          <a:p>
            <a:pPr>
              <a:defRPr/>
            </a:pPr>
            <a:fld id="{2E22D543-B977-4BE7-BE05-5990D11EF592}" type="slidenum">
              <a:rPr lang="en-US" smtClean="0"/>
              <a:pPr>
                <a:defRPr/>
              </a:pPr>
              <a:t>‹#›</a:t>
            </a:fld>
            <a:endParaRPr lang="en-US"/>
          </a:p>
        </p:txBody>
      </p:sp>
    </p:spTree>
    <p:extLst>
      <p:ext uri="{BB962C8B-B14F-4D97-AF65-F5344CB8AC3E}">
        <p14:creationId xmlns:p14="http://schemas.microsoft.com/office/powerpoint/2010/main" val="76106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pPr>
              <a:defRPr/>
            </a:pPr>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pPr>
              <a:defRPr/>
            </a:pPr>
            <a:fld id="{AFBF5A1F-DAE8-4D4F-AC04-6E3481E44070}" type="datetime1">
              <a:rPr lang="en-US" smtClean="0"/>
              <a:pPr>
                <a:defRPr/>
              </a:pPr>
              <a:t>1/30/2017</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pPr>
              <a:defRPr/>
            </a:pPr>
            <a:fld id="{D9409823-9AA6-47B2-B289-42D1D227D3EB}" type="slidenum">
              <a:rPr lang="en-US" smtClean="0"/>
              <a:pPr>
                <a:defRPr/>
              </a:pPr>
              <a:t>‹#›</a:t>
            </a:fld>
            <a:endParaRPr lang="en-US"/>
          </a:p>
        </p:txBody>
      </p:sp>
    </p:spTree>
    <p:extLst>
      <p:ext uri="{BB962C8B-B14F-4D97-AF65-F5344CB8AC3E}">
        <p14:creationId xmlns:p14="http://schemas.microsoft.com/office/powerpoint/2010/main" val="1940041249"/>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Lst>
  <p:hf hdr="0" ftr="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a:xfrm>
            <a:off x="530492" y="1156857"/>
            <a:ext cx="7772400" cy="2286000"/>
          </a:xfrm>
        </p:spPr>
        <p:txBody>
          <a:bodyPr>
            <a:normAutofit/>
          </a:bodyPr>
          <a:lstStyle/>
          <a:p>
            <a:pPr algn="ctr" eaLnBrk="1" hangingPunct="1">
              <a:defRPr/>
            </a:pPr>
            <a:r>
              <a:rPr lang="en-US" sz="4000" b="1" dirty="0" smtClean="0"/>
              <a:t>Career Development Seminar:</a:t>
            </a:r>
            <a:br>
              <a:rPr lang="en-US" sz="4000" b="1" dirty="0" smtClean="0"/>
            </a:br>
            <a:r>
              <a:rPr lang="en-US" sz="4800" b="1" dirty="0" smtClean="0">
                <a:solidFill>
                  <a:srgbClr val="FF0000"/>
                </a:solidFill>
              </a:rPr>
              <a:t>Interviewing – </a:t>
            </a:r>
            <a:br>
              <a:rPr lang="en-US" sz="4800" b="1" dirty="0" smtClean="0">
                <a:solidFill>
                  <a:srgbClr val="FF0000"/>
                </a:solidFill>
              </a:rPr>
            </a:br>
            <a:r>
              <a:rPr lang="en-US" sz="4800" b="1" dirty="0" smtClean="0">
                <a:solidFill>
                  <a:srgbClr val="FF0000"/>
                </a:solidFill>
              </a:rPr>
              <a:t>Preparing to Succeed</a:t>
            </a:r>
          </a:p>
        </p:txBody>
      </p:sp>
      <p:sp>
        <p:nvSpPr>
          <p:cNvPr id="4103" name="Rectangle 7"/>
          <p:cNvSpPr>
            <a:spLocks noGrp="1" noChangeArrowheads="1"/>
          </p:cNvSpPr>
          <p:nvPr>
            <p:ph type="subTitle" idx="1"/>
          </p:nvPr>
        </p:nvSpPr>
        <p:spPr>
          <a:xfrm>
            <a:off x="0" y="5029200"/>
            <a:ext cx="9144000" cy="1752600"/>
          </a:xfrm>
        </p:spPr>
        <p:txBody>
          <a:bodyPr/>
          <a:lstStyle/>
          <a:p>
            <a:pPr algn="ctr" eaLnBrk="1" hangingPunct="1">
              <a:defRPr/>
            </a:pPr>
            <a:r>
              <a:rPr lang="en-US" sz="2400" dirty="0" smtClean="0"/>
              <a:t>Instructor: Margaret Roberts</a:t>
            </a:r>
          </a:p>
          <a:p>
            <a:pPr algn="ctr" eaLnBrk="1" hangingPunct="1">
              <a:defRPr/>
            </a:pPr>
            <a:r>
              <a:rPr lang="en-US" sz="2000" dirty="0" smtClean="0"/>
              <a:t>Director, </a:t>
            </a:r>
            <a:r>
              <a:rPr lang="en-US" sz="2000" dirty="0" err="1" smtClean="0"/>
              <a:t>Eberhardt</a:t>
            </a:r>
            <a:r>
              <a:rPr lang="en-US" sz="2000" dirty="0" smtClean="0"/>
              <a:t> Career Management Center</a:t>
            </a:r>
          </a:p>
          <a:p>
            <a:pPr eaLnBrk="1" hangingPunct="1">
              <a:defRPr/>
            </a:pPr>
            <a:endParaRPr lang="en-US" sz="2800" dirty="0" smtClean="0"/>
          </a:p>
          <a:p>
            <a:pPr eaLnBrk="1" hangingPunct="1">
              <a:defRPr/>
            </a:pPr>
            <a:endParaRPr lang="en-US" dirty="0" smtClean="0"/>
          </a:p>
        </p:txBody>
      </p:sp>
      <p:sp>
        <p:nvSpPr>
          <p:cNvPr id="4" name="Rectangle 43"/>
          <p:cNvSpPr>
            <a:spLocks noGrp="1" noChangeArrowheads="1"/>
          </p:cNvSpPr>
          <p:nvPr>
            <p:ph type="dt" sz="half" idx="10"/>
          </p:nvPr>
        </p:nvSpPr>
        <p:spPr/>
        <p:txBody>
          <a:bodyPr/>
          <a:lstStyle/>
          <a:p>
            <a:pPr>
              <a:defRPr/>
            </a:pPr>
            <a:fld id="{65545975-A728-48E6-90ED-86C78829F46C}" type="datetime1">
              <a:rPr lang="en-US"/>
              <a:pPr>
                <a:defRPr/>
              </a:pPr>
              <a:t>1/30/2017</a:t>
            </a:fld>
            <a:endParaRPr lang="en-US"/>
          </a:p>
        </p:txBody>
      </p:sp>
      <p:sp>
        <p:nvSpPr>
          <p:cNvPr id="5" name="Rectangle 45"/>
          <p:cNvSpPr>
            <a:spLocks noGrp="1" noChangeArrowheads="1"/>
          </p:cNvSpPr>
          <p:nvPr>
            <p:ph type="sldNum" sz="quarter" idx="12"/>
          </p:nvPr>
        </p:nvSpPr>
        <p:spPr/>
        <p:txBody>
          <a:bodyPr/>
          <a:lstStyle/>
          <a:p>
            <a:pPr>
              <a:defRPr/>
            </a:pPr>
            <a:fld id="{D1F905FB-503D-44AA-8F34-6A60243CC913}" type="slidenum">
              <a:rPr lang="en-US"/>
              <a:pPr>
                <a:defRPr/>
              </a:pPr>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 y="76200"/>
            <a:ext cx="9086850" cy="1596177"/>
          </a:xfrm>
        </p:spPr>
        <p:txBody>
          <a:bodyPr/>
          <a:lstStyle/>
          <a:p>
            <a:r>
              <a:rPr lang="en-US" dirty="0" smtClean="0"/>
              <a:t>10 most common interview questions</a:t>
            </a:r>
            <a:br>
              <a:rPr lang="en-US" dirty="0" smtClean="0"/>
            </a:br>
            <a:r>
              <a:rPr lang="en-US" sz="1600" dirty="0" smtClean="0"/>
              <a:t>Source: US News, April 2015</a:t>
            </a:r>
            <a:endParaRPr lang="en-US" dirty="0"/>
          </a:p>
        </p:txBody>
      </p:sp>
      <p:sp>
        <p:nvSpPr>
          <p:cNvPr id="3" name="Content Placeholder 2"/>
          <p:cNvSpPr>
            <a:spLocks noGrp="1"/>
          </p:cNvSpPr>
          <p:nvPr>
            <p:ph sz="half" idx="1"/>
          </p:nvPr>
        </p:nvSpPr>
        <p:spPr>
          <a:xfrm>
            <a:off x="685330" y="2290893"/>
            <a:ext cx="3829520" cy="3424107"/>
          </a:xfrm>
        </p:spPr>
        <p:txBody>
          <a:bodyPr>
            <a:normAutofit/>
          </a:bodyPr>
          <a:lstStyle/>
          <a:p>
            <a:pPr marL="342900" indent="-342900">
              <a:buFont typeface="+mj-lt"/>
              <a:buAutoNum type="arabicPeriod"/>
            </a:pPr>
            <a:r>
              <a:rPr lang="en-US" sz="1800" dirty="0" smtClean="0"/>
              <a:t>Tell me about yourself.</a:t>
            </a:r>
          </a:p>
          <a:p>
            <a:pPr marL="342900" indent="-342900">
              <a:buFont typeface="+mj-lt"/>
              <a:buAutoNum type="arabicPeriod"/>
            </a:pPr>
            <a:r>
              <a:rPr lang="en-US" sz="1800" dirty="0" smtClean="0"/>
              <a:t>What interests you about this job / company / industry?</a:t>
            </a:r>
          </a:p>
          <a:p>
            <a:pPr marL="342900" indent="-342900">
              <a:buFont typeface="+mj-lt"/>
              <a:buAutoNum type="arabicPeriod"/>
            </a:pPr>
            <a:r>
              <a:rPr lang="en-US" sz="1800" dirty="0" smtClean="0"/>
              <a:t>Why did you leave your last job? (or why are you leaving?)</a:t>
            </a:r>
          </a:p>
          <a:p>
            <a:pPr marL="342900" indent="-342900">
              <a:buFont typeface="+mj-lt"/>
              <a:buAutoNum type="arabicPeriod"/>
            </a:pPr>
            <a:r>
              <a:rPr lang="en-US" sz="1800" dirty="0" smtClean="0"/>
              <a:t>Why would you excel at this job?</a:t>
            </a:r>
          </a:p>
          <a:p>
            <a:pPr marL="342900" indent="-342900">
              <a:buFont typeface="+mj-lt"/>
              <a:buAutoNum type="arabicPeriod"/>
            </a:pPr>
            <a:r>
              <a:rPr lang="en-US" sz="1800" dirty="0" smtClean="0"/>
              <a:t>What do you know about our company so far?</a:t>
            </a:r>
            <a:endParaRPr lang="en-US" sz="1800" dirty="0"/>
          </a:p>
        </p:txBody>
      </p:sp>
      <p:sp>
        <p:nvSpPr>
          <p:cNvPr id="4" name="Content Placeholder 3"/>
          <p:cNvSpPr>
            <a:spLocks noGrp="1"/>
          </p:cNvSpPr>
          <p:nvPr>
            <p:ph sz="half" idx="2"/>
          </p:nvPr>
        </p:nvSpPr>
        <p:spPr>
          <a:xfrm>
            <a:off x="4629150" y="2270124"/>
            <a:ext cx="3829050" cy="3825876"/>
          </a:xfrm>
        </p:spPr>
        <p:txBody>
          <a:bodyPr>
            <a:normAutofit/>
          </a:bodyPr>
          <a:lstStyle/>
          <a:p>
            <a:pPr marL="342900" indent="-342900">
              <a:buFont typeface="+mj-lt"/>
              <a:buAutoNum type="arabicPeriod" startAt="6"/>
            </a:pPr>
            <a:r>
              <a:rPr lang="en-US" sz="1800" dirty="0" smtClean="0"/>
              <a:t>Tell me about a time when.. (fill in key skill they look for in candidates)</a:t>
            </a:r>
          </a:p>
          <a:p>
            <a:pPr marL="342900" indent="-342900">
              <a:buFont typeface="+mj-lt"/>
              <a:buAutoNum type="arabicPeriod" startAt="6"/>
            </a:pPr>
            <a:r>
              <a:rPr lang="en-US" sz="1800" dirty="0" smtClean="0"/>
              <a:t>What would you do in your first 90 days on the job?</a:t>
            </a:r>
          </a:p>
          <a:p>
            <a:pPr marL="342900" indent="-342900">
              <a:buFont typeface="+mj-lt"/>
              <a:buAutoNum type="arabicPeriod" startAt="6"/>
            </a:pPr>
            <a:r>
              <a:rPr lang="en-US" sz="1800" dirty="0" smtClean="0"/>
              <a:t>What is most important to you in a new position?</a:t>
            </a:r>
          </a:p>
          <a:p>
            <a:pPr marL="342900" indent="-342900">
              <a:buFont typeface="+mj-lt"/>
              <a:buAutoNum type="arabicPeriod" startAt="6"/>
            </a:pPr>
            <a:r>
              <a:rPr lang="en-US" sz="1800" dirty="0" smtClean="0"/>
              <a:t>What salary range are you looking for?</a:t>
            </a:r>
          </a:p>
          <a:p>
            <a:pPr marL="342900" indent="-342900">
              <a:buFont typeface="+mj-lt"/>
              <a:buAutoNum type="arabicPeriod" startAt="6"/>
            </a:pPr>
            <a:r>
              <a:rPr lang="en-US" sz="1800" dirty="0" smtClean="0"/>
              <a:t>What questions do you have for me?</a:t>
            </a:r>
            <a:endParaRPr lang="en-US" sz="1800" dirty="0"/>
          </a:p>
        </p:txBody>
      </p:sp>
      <p:sp>
        <p:nvSpPr>
          <p:cNvPr id="5" name="Date Placeholder 4"/>
          <p:cNvSpPr>
            <a:spLocks noGrp="1"/>
          </p:cNvSpPr>
          <p:nvPr>
            <p:ph type="dt" sz="half" idx="10"/>
          </p:nvPr>
        </p:nvSpPr>
        <p:spPr/>
        <p:txBody>
          <a:bodyPr/>
          <a:lstStyle/>
          <a:p>
            <a:pPr>
              <a:defRPr/>
            </a:pPr>
            <a:fld id="{19B38B4A-2254-46E6-9335-FCB4C9702C79}" type="datetime1">
              <a:rPr lang="en-US" smtClean="0"/>
              <a:pPr>
                <a:defRPr/>
              </a:pPr>
              <a:t>1/30/2017</a:t>
            </a:fld>
            <a:endParaRPr lang="en-US"/>
          </a:p>
        </p:txBody>
      </p:sp>
      <p:sp>
        <p:nvSpPr>
          <p:cNvPr id="6" name="Slide Number Placeholder 5"/>
          <p:cNvSpPr>
            <a:spLocks noGrp="1"/>
          </p:cNvSpPr>
          <p:nvPr>
            <p:ph type="sldNum" sz="quarter" idx="12"/>
          </p:nvPr>
        </p:nvSpPr>
        <p:spPr/>
        <p:txBody>
          <a:bodyPr/>
          <a:lstStyle/>
          <a:p>
            <a:pPr>
              <a:defRPr/>
            </a:pPr>
            <a:fld id="{64D651C8-B3CD-4949-B31C-8AB01EDAE103}" type="slidenum">
              <a:rPr lang="en-US" smtClean="0"/>
              <a:pPr>
                <a:defRPr/>
              </a:pPr>
              <a:t>10</a:t>
            </a:fld>
            <a:endParaRPr lang="en-US"/>
          </a:p>
        </p:txBody>
      </p:sp>
    </p:spTree>
    <p:extLst>
      <p:ext uri="{BB962C8B-B14F-4D97-AF65-F5344CB8AC3E}">
        <p14:creationId xmlns:p14="http://schemas.microsoft.com/office/powerpoint/2010/main" val="350696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dirty="0"/>
              <a:t>Behavioral </a:t>
            </a:r>
            <a:r>
              <a:rPr lang="en-US" dirty="0" smtClean="0"/>
              <a:t>Interview Questions</a:t>
            </a:r>
            <a:endParaRPr lang="en-US" dirty="0"/>
          </a:p>
        </p:txBody>
      </p:sp>
      <p:sp>
        <p:nvSpPr>
          <p:cNvPr id="61443" name="Rectangle 3"/>
          <p:cNvSpPr>
            <a:spLocks noGrp="1" noChangeArrowheads="1"/>
          </p:cNvSpPr>
          <p:nvPr>
            <p:ph idx="1"/>
          </p:nvPr>
        </p:nvSpPr>
        <p:spPr>
          <a:xfrm>
            <a:off x="228600" y="2459490"/>
            <a:ext cx="8915400" cy="3636510"/>
          </a:xfrm>
        </p:spPr>
        <p:txBody>
          <a:bodyPr>
            <a:normAutofit lnSpcReduction="10000"/>
          </a:bodyPr>
          <a:lstStyle/>
          <a:p>
            <a:pPr marL="457200" lvl="1" indent="-457200">
              <a:lnSpc>
                <a:spcPct val="80000"/>
              </a:lnSpc>
              <a:buClr>
                <a:schemeClr val="hlink"/>
              </a:buClr>
            </a:pPr>
            <a:r>
              <a:rPr lang="en-US" sz="2800" dirty="0" smtClean="0"/>
              <a:t>Based on the premise that past performance is a predictor of future performance.</a:t>
            </a:r>
          </a:p>
          <a:p>
            <a:pPr marL="342900" lvl="1" indent="-342900">
              <a:lnSpc>
                <a:spcPct val="80000"/>
              </a:lnSpc>
              <a:buClr>
                <a:schemeClr val="hlink"/>
              </a:buClr>
              <a:buNone/>
            </a:pPr>
            <a:endParaRPr lang="en-US" sz="2800" dirty="0" smtClean="0"/>
          </a:p>
          <a:p>
            <a:pPr marL="457200" lvl="1" indent="-457200">
              <a:lnSpc>
                <a:spcPct val="80000"/>
              </a:lnSpc>
              <a:buClr>
                <a:schemeClr val="hlink"/>
              </a:buClr>
            </a:pPr>
            <a:r>
              <a:rPr lang="en-US" sz="2800" dirty="0" smtClean="0"/>
              <a:t>Responses </a:t>
            </a:r>
            <a:r>
              <a:rPr lang="en-US" sz="2800" dirty="0"/>
              <a:t>need to be specific and detailed.  Frame response as a STAR </a:t>
            </a:r>
            <a:r>
              <a:rPr lang="en-US" sz="2800" dirty="0" smtClean="0"/>
              <a:t>or PAR statement</a:t>
            </a:r>
            <a:r>
              <a:rPr lang="en-US" sz="2800" dirty="0"/>
              <a:t>;  </a:t>
            </a:r>
            <a:endParaRPr lang="en-US" sz="2800" dirty="0" smtClean="0"/>
          </a:p>
          <a:p>
            <a:pPr marL="864108" lvl="3" indent="-342900">
              <a:lnSpc>
                <a:spcPct val="80000"/>
              </a:lnSpc>
              <a:buClr>
                <a:schemeClr val="hlink"/>
              </a:buClr>
              <a:buFont typeface="Arial" panose="020B0604020202020204" pitchFamily="34" charset="0"/>
              <a:buChar char="•"/>
            </a:pPr>
            <a:r>
              <a:rPr lang="en-US" sz="1600" dirty="0" smtClean="0"/>
              <a:t>1</a:t>
            </a:r>
            <a:r>
              <a:rPr lang="en-US" sz="1600" dirty="0"/>
              <a:t>. </a:t>
            </a:r>
            <a:r>
              <a:rPr lang="en-US" sz="1600" u="sng" dirty="0" smtClean="0"/>
              <a:t>S</a:t>
            </a:r>
            <a:r>
              <a:rPr lang="en-US" sz="1600" dirty="0" smtClean="0"/>
              <a:t>ituation/</a:t>
            </a:r>
            <a:r>
              <a:rPr lang="en-US" sz="1600" u="sng" dirty="0" smtClean="0"/>
              <a:t>T</a:t>
            </a:r>
            <a:r>
              <a:rPr lang="en-US" sz="1600" dirty="0" smtClean="0"/>
              <a:t>ask (or </a:t>
            </a:r>
            <a:r>
              <a:rPr lang="en-US" sz="1600" u="sng" dirty="0" smtClean="0"/>
              <a:t>P</a:t>
            </a:r>
            <a:r>
              <a:rPr lang="en-US" sz="1600" dirty="0" smtClean="0"/>
              <a:t>roblem)</a:t>
            </a:r>
          </a:p>
          <a:p>
            <a:pPr marL="864108" lvl="3" indent="-342900">
              <a:lnSpc>
                <a:spcPct val="80000"/>
              </a:lnSpc>
              <a:buClr>
                <a:schemeClr val="hlink"/>
              </a:buClr>
              <a:buFont typeface="Arial" panose="020B0604020202020204" pitchFamily="34" charset="0"/>
              <a:buChar char="•"/>
            </a:pPr>
            <a:r>
              <a:rPr lang="en-US" sz="1600" dirty="0" smtClean="0"/>
              <a:t>2</a:t>
            </a:r>
            <a:r>
              <a:rPr lang="en-US" sz="1600" dirty="0"/>
              <a:t>. </a:t>
            </a:r>
            <a:r>
              <a:rPr lang="en-US" sz="1600" u="sng" dirty="0"/>
              <a:t>A</a:t>
            </a:r>
            <a:r>
              <a:rPr lang="en-US" sz="1600" dirty="0"/>
              <a:t>ction you </a:t>
            </a:r>
            <a:r>
              <a:rPr lang="en-US" sz="1600" dirty="0" smtClean="0"/>
              <a:t>took or contribution made</a:t>
            </a:r>
          </a:p>
          <a:p>
            <a:pPr marL="864108" lvl="3" indent="-342900">
              <a:lnSpc>
                <a:spcPct val="80000"/>
              </a:lnSpc>
              <a:buClr>
                <a:schemeClr val="hlink"/>
              </a:buClr>
              <a:buFont typeface="Arial" panose="020B0604020202020204" pitchFamily="34" charset="0"/>
              <a:buChar char="•"/>
            </a:pPr>
            <a:r>
              <a:rPr lang="en-US" sz="1600" dirty="0" smtClean="0"/>
              <a:t>3</a:t>
            </a:r>
            <a:r>
              <a:rPr lang="en-US" sz="1600" dirty="0"/>
              <a:t>. </a:t>
            </a:r>
            <a:r>
              <a:rPr lang="en-US" sz="1600" u="sng" dirty="0"/>
              <a:t>R</a:t>
            </a:r>
            <a:r>
              <a:rPr lang="en-US" sz="1600" dirty="0"/>
              <a:t>esult you achieved; tell a </a:t>
            </a:r>
            <a:r>
              <a:rPr lang="en-US" sz="1600" dirty="0" smtClean="0"/>
              <a:t>story! </a:t>
            </a:r>
          </a:p>
          <a:p>
            <a:pPr marL="342900" lvl="1" indent="-342900">
              <a:lnSpc>
                <a:spcPct val="80000"/>
              </a:lnSpc>
              <a:buClr>
                <a:schemeClr val="hlink"/>
              </a:buClr>
              <a:buNone/>
            </a:pPr>
            <a:endParaRPr lang="en-US" dirty="0" smtClean="0"/>
          </a:p>
          <a:p>
            <a:pPr marL="342900" lvl="1" indent="-342900">
              <a:lnSpc>
                <a:spcPct val="80000"/>
              </a:lnSpc>
              <a:buClr>
                <a:schemeClr val="hlink"/>
              </a:buClr>
            </a:pPr>
            <a:r>
              <a:rPr lang="en-US" dirty="0" smtClean="0"/>
              <a:t>Interviewer wants real examples of your prior experiences not hypotheticals</a:t>
            </a:r>
            <a:endParaRPr lang="en-US" dirty="0" smtClean="0"/>
          </a:p>
          <a:p>
            <a:pPr>
              <a:lnSpc>
                <a:spcPct val="80000"/>
              </a:lnSpc>
              <a:buNone/>
            </a:pPr>
            <a:endParaRPr lang="en-US" sz="1800" b="1" dirty="0"/>
          </a:p>
        </p:txBody>
      </p:sp>
      <p:sp>
        <p:nvSpPr>
          <p:cNvPr id="4" name="Date Placeholder 3"/>
          <p:cNvSpPr>
            <a:spLocks noGrp="1"/>
          </p:cNvSpPr>
          <p:nvPr>
            <p:ph type="dt" sz="half" idx="10"/>
          </p:nvPr>
        </p:nvSpPr>
        <p:spPr/>
        <p:txBody>
          <a:bodyPr/>
          <a:lstStyle/>
          <a:p>
            <a:fld id="{8A29D28E-65F7-4C2A-A810-9C51F37D917A}" type="datetime1">
              <a:rPr lang="en-US"/>
              <a:pPr/>
              <a:t>1/30/2017</a:t>
            </a:fld>
            <a:endParaRPr lang="en-US"/>
          </a:p>
        </p:txBody>
      </p:sp>
      <p:sp>
        <p:nvSpPr>
          <p:cNvPr id="5" name="Slide Number Placeholder 5"/>
          <p:cNvSpPr>
            <a:spLocks noGrp="1"/>
          </p:cNvSpPr>
          <p:nvPr>
            <p:ph type="sldNum" sz="quarter" idx="12"/>
          </p:nvPr>
        </p:nvSpPr>
        <p:spPr/>
        <p:txBody>
          <a:bodyPr/>
          <a:lstStyle/>
          <a:p>
            <a:fld id="{6289443D-1EF3-4C25-8E48-B38A4085DA7E}" type="slidenum">
              <a:rPr lang="en-US"/>
              <a:pPr/>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304800"/>
            <a:ext cx="8229600" cy="1066800"/>
          </a:xfrm>
        </p:spPr>
        <p:txBody>
          <a:bodyPr>
            <a:normAutofit fontScale="90000"/>
          </a:bodyPr>
          <a:lstStyle/>
          <a:p>
            <a:r>
              <a:rPr lang="en-US" dirty="0">
                <a:solidFill>
                  <a:srgbClr val="FF0000"/>
                </a:solidFill>
              </a:rPr>
              <a:t>Typical Behavioral </a:t>
            </a:r>
            <a:r>
              <a:rPr lang="en-US" dirty="0" smtClean="0">
                <a:solidFill>
                  <a:srgbClr val="FF0000"/>
                </a:solidFill>
              </a:rPr>
              <a:t>Questions</a:t>
            </a:r>
            <a:r>
              <a:rPr lang="en-US" dirty="0" smtClean="0"/>
              <a:t/>
            </a:r>
            <a:br>
              <a:rPr lang="en-US" dirty="0" smtClean="0"/>
            </a:br>
            <a:r>
              <a:rPr lang="en-US" sz="2000" dirty="0"/>
              <a:t>Source: http://biginterview.com/blog/behavioral-interview-questions</a:t>
            </a:r>
          </a:p>
        </p:txBody>
      </p:sp>
      <p:sp>
        <p:nvSpPr>
          <p:cNvPr id="62467" name="Rectangle 3"/>
          <p:cNvSpPr>
            <a:spLocks noGrp="1" noChangeArrowheads="1"/>
          </p:cNvSpPr>
          <p:nvPr>
            <p:ph idx="1"/>
          </p:nvPr>
        </p:nvSpPr>
        <p:spPr>
          <a:xfrm>
            <a:off x="228600" y="1905000"/>
            <a:ext cx="8839200" cy="4495800"/>
          </a:xfrm>
        </p:spPr>
        <p:txBody>
          <a:bodyPr>
            <a:normAutofit/>
          </a:bodyPr>
          <a:lstStyle/>
          <a:p>
            <a:pPr>
              <a:lnSpc>
                <a:spcPct val="90000"/>
              </a:lnSpc>
            </a:pPr>
            <a:r>
              <a:rPr lang="en-US" dirty="0"/>
              <a:t>Tell me about a time you stepped up into a leadership role.</a:t>
            </a:r>
          </a:p>
          <a:p>
            <a:pPr>
              <a:lnSpc>
                <a:spcPct val="90000"/>
              </a:lnSpc>
            </a:pPr>
            <a:r>
              <a:rPr lang="en-US" dirty="0" smtClean="0"/>
              <a:t>Tell </a:t>
            </a:r>
            <a:r>
              <a:rPr lang="en-US" dirty="0"/>
              <a:t>me about a time when you worked with a difficult team member.  </a:t>
            </a:r>
          </a:p>
          <a:p>
            <a:pPr>
              <a:lnSpc>
                <a:spcPct val="90000"/>
              </a:lnSpc>
            </a:pPr>
            <a:r>
              <a:rPr lang="en-US" dirty="0"/>
              <a:t>Tell me about a situation where you had to solve a difficult problem</a:t>
            </a:r>
            <a:r>
              <a:rPr lang="en-US" dirty="0" smtClean="0"/>
              <a:t>.</a:t>
            </a:r>
          </a:p>
          <a:p>
            <a:pPr>
              <a:lnSpc>
                <a:spcPct val="90000"/>
              </a:lnSpc>
            </a:pPr>
            <a:r>
              <a:rPr lang="en-US" dirty="0"/>
              <a:t>Tell me about a time when you had to analyze information and make a recommendation</a:t>
            </a:r>
            <a:r>
              <a:rPr lang="en-US" dirty="0" smtClean="0"/>
              <a:t>.</a:t>
            </a:r>
          </a:p>
          <a:p>
            <a:pPr>
              <a:lnSpc>
                <a:spcPct val="90000"/>
              </a:lnSpc>
            </a:pPr>
            <a:r>
              <a:rPr lang="en-US" dirty="0"/>
              <a:t>Describe a situation in which you found a creative way to overcome an obstacle</a:t>
            </a:r>
            <a:r>
              <a:rPr lang="en-US" dirty="0" smtClean="0"/>
              <a:t>.</a:t>
            </a:r>
          </a:p>
          <a:p>
            <a:pPr>
              <a:lnSpc>
                <a:spcPct val="90000"/>
              </a:lnSpc>
            </a:pPr>
            <a:r>
              <a:rPr lang="en-US" dirty="0"/>
              <a:t>Tell me about a time that you took the lead on a difficult project</a:t>
            </a:r>
            <a:r>
              <a:rPr lang="en-US" dirty="0" smtClean="0"/>
              <a:t>.</a:t>
            </a:r>
          </a:p>
          <a:p>
            <a:pPr>
              <a:lnSpc>
                <a:spcPct val="90000"/>
              </a:lnSpc>
            </a:pPr>
            <a:r>
              <a:rPr lang="en-US" dirty="0"/>
              <a:t>What’s your greatest professional failure?</a:t>
            </a:r>
          </a:p>
          <a:p>
            <a:pPr>
              <a:lnSpc>
                <a:spcPct val="90000"/>
              </a:lnSpc>
            </a:pPr>
            <a:r>
              <a:rPr lang="en-US" dirty="0" smtClean="0"/>
              <a:t>Tell </a:t>
            </a:r>
            <a:r>
              <a:rPr lang="en-US" dirty="0"/>
              <a:t>me about a decision that you regret.</a:t>
            </a:r>
          </a:p>
        </p:txBody>
      </p:sp>
      <p:sp>
        <p:nvSpPr>
          <p:cNvPr id="4" name="Date Placeholder 3"/>
          <p:cNvSpPr>
            <a:spLocks noGrp="1"/>
          </p:cNvSpPr>
          <p:nvPr>
            <p:ph type="dt" sz="half" idx="10"/>
          </p:nvPr>
        </p:nvSpPr>
        <p:spPr/>
        <p:txBody>
          <a:bodyPr/>
          <a:lstStyle/>
          <a:p>
            <a:fld id="{82592EDC-5F13-4795-8B5C-41A8EB8CA8C7}" type="datetime1">
              <a:rPr lang="en-US"/>
              <a:pPr/>
              <a:t>1/30/2017</a:t>
            </a:fld>
            <a:endParaRPr lang="en-US"/>
          </a:p>
        </p:txBody>
      </p:sp>
      <p:sp>
        <p:nvSpPr>
          <p:cNvPr id="5" name="Slide Number Placeholder 5"/>
          <p:cNvSpPr>
            <a:spLocks noGrp="1"/>
          </p:cNvSpPr>
          <p:nvPr>
            <p:ph type="sldNum" sz="quarter" idx="12"/>
          </p:nvPr>
        </p:nvSpPr>
        <p:spPr/>
        <p:txBody>
          <a:bodyPr/>
          <a:lstStyle/>
          <a:p>
            <a:fld id="{FFBC1381-8709-41F1-9195-476CC1FC7AD1}" type="slidenum">
              <a:rPr lang="en-US"/>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5-Step Storytelling 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WHY you chose (school, job, volunteer </a:t>
            </a:r>
            <a:r>
              <a:rPr lang="en-US" dirty="0" err="1" smtClean="0"/>
              <a:t>exp</a:t>
            </a:r>
            <a:r>
              <a:rPr lang="en-US" dirty="0" smtClean="0"/>
              <a:t>, </a:t>
            </a:r>
            <a:r>
              <a:rPr lang="en-US" dirty="0" err="1" smtClean="0"/>
              <a:t>etc</a:t>
            </a:r>
            <a:r>
              <a:rPr lang="en-US" dirty="0" smtClean="0"/>
              <a:t>)</a:t>
            </a:r>
          </a:p>
          <a:p>
            <a:r>
              <a:rPr lang="en-US" dirty="0" smtClean="0"/>
              <a:t>WHAT </a:t>
            </a:r>
            <a:r>
              <a:rPr lang="en-US" u="sng" dirty="0" smtClean="0"/>
              <a:t>you</a:t>
            </a:r>
            <a:r>
              <a:rPr lang="en-US" dirty="0" smtClean="0"/>
              <a:t> accomplished</a:t>
            </a:r>
          </a:p>
          <a:p>
            <a:r>
              <a:rPr lang="en-US" dirty="0" smtClean="0"/>
              <a:t>WHAT you brought uniquely to the table</a:t>
            </a:r>
          </a:p>
          <a:p>
            <a:r>
              <a:rPr lang="en-US" dirty="0" smtClean="0"/>
              <a:t>WHAT you learned</a:t>
            </a:r>
          </a:p>
          <a:p>
            <a:r>
              <a:rPr lang="en-US" dirty="0" smtClean="0"/>
              <a:t>WHY you left (show intentionality) –</a:t>
            </a:r>
            <a:r>
              <a:rPr lang="en-US" i="1" dirty="0" smtClean="0"/>
              <a:t> may not be applicable in every scenario</a:t>
            </a:r>
          </a:p>
          <a:p>
            <a:pPr marL="109728" indent="0">
              <a:buNone/>
            </a:pPr>
            <a:endParaRPr lang="en-US" i="1" dirty="0"/>
          </a:p>
          <a:p>
            <a:r>
              <a:rPr lang="en-US" dirty="0" smtClean="0"/>
              <a:t>This works particularly well on questions like: </a:t>
            </a:r>
          </a:p>
          <a:p>
            <a:pPr lvl="1"/>
            <a:r>
              <a:rPr lang="en-US" i="1" dirty="0" smtClean="0"/>
              <a:t>Why did you choose UOP? </a:t>
            </a:r>
          </a:p>
          <a:p>
            <a:pPr lvl="1"/>
            <a:r>
              <a:rPr lang="en-US" i="1" dirty="0" smtClean="0"/>
              <a:t>Why did you leave this job?  </a:t>
            </a:r>
          </a:p>
          <a:p>
            <a:pPr lvl="1"/>
            <a:r>
              <a:rPr lang="en-US" i="1" dirty="0" smtClean="0"/>
              <a:t>Why did you change your major? </a:t>
            </a:r>
          </a:p>
          <a:p>
            <a:pPr lvl="1"/>
            <a:r>
              <a:rPr lang="en-US" i="1" dirty="0" smtClean="0"/>
              <a:t>What motivated you to volunteer with XYZ?</a:t>
            </a:r>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13</a:t>
            </a:fld>
            <a:endParaRPr lang="en-US"/>
          </a:p>
        </p:txBody>
      </p:sp>
    </p:spTree>
    <p:extLst>
      <p:ext uri="{BB962C8B-B14F-4D97-AF65-F5344CB8AC3E}">
        <p14:creationId xmlns:p14="http://schemas.microsoft.com/office/powerpoint/2010/main" val="2189610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about yourself….</a:t>
            </a:r>
            <a:endParaRPr lang="en-US" dirty="0"/>
          </a:p>
        </p:txBody>
      </p:sp>
      <p:sp>
        <p:nvSpPr>
          <p:cNvPr id="3" name="Content Placeholder 2"/>
          <p:cNvSpPr>
            <a:spLocks noGrp="1"/>
          </p:cNvSpPr>
          <p:nvPr>
            <p:ph idx="1"/>
          </p:nvPr>
        </p:nvSpPr>
        <p:spPr/>
        <p:txBody>
          <a:bodyPr>
            <a:normAutofit/>
          </a:bodyPr>
          <a:lstStyle/>
          <a:p>
            <a:r>
              <a:rPr lang="en-US" strike="sngStrike" dirty="0" smtClean="0"/>
              <a:t>I was born in Aromas, CA…</a:t>
            </a:r>
          </a:p>
          <a:p>
            <a:r>
              <a:rPr lang="en-US" strike="sngStrike" dirty="0" smtClean="0"/>
              <a:t>I’m a junior at University of the Pacific…</a:t>
            </a:r>
          </a:p>
          <a:p>
            <a:r>
              <a:rPr lang="en-US" strike="sngStrike" dirty="0" smtClean="0"/>
              <a:t>I’m a marketing major </a:t>
            </a:r>
            <a:endParaRPr lang="en-US" dirty="0" smtClean="0"/>
          </a:p>
          <a:p>
            <a:r>
              <a:rPr lang="en-US" dirty="0" smtClean="0"/>
              <a:t>Why are these not good opening statements?</a:t>
            </a:r>
          </a:p>
          <a:p>
            <a:r>
              <a:rPr lang="en-US" dirty="0" smtClean="0"/>
              <a:t>Use this question to ‘sell your brand’ and tie your qualifications to the opportunity</a:t>
            </a:r>
          </a:p>
          <a:p>
            <a:r>
              <a:rPr lang="en-US" dirty="0" smtClean="0"/>
              <a:t>Your answer does not have to be a big speech, but should make you stand out from other candidates – don’t miss out on a chance to shine</a:t>
            </a:r>
            <a:endParaRPr lang="en-US" dirty="0"/>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14</a:t>
            </a:fld>
            <a:endParaRPr lang="en-US"/>
          </a:p>
        </p:txBody>
      </p:sp>
    </p:spTree>
    <p:extLst>
      <p:ext uri="{BB962C8B-B14F-4D97-AF65-F5344CB8AC3E}">
        <p14:creationId xmlns:p14="http://schemas.microsoft.com/office/powerpoint/2010/main" val="2879049910"/>
      </p:ext>
    </p:extLst>
  </p:cSld>
  <p:clrMapOvr>
    <a:masterClrMapping/>
  </p:clrMapOvr>
  <mc:AlternateContent xmlns:mc="http://schemas.openxmlformats.org/markup-compatibility/2006" xmlns:p14="http://schemas.microsoft.com/office/powerpoint/2010/main">
    <mc:Choice Requires="p14">
      <p:transition p14:dur="10">
        <p:sndAc>
          <p:stSnd>
            <p:snd r:embed="rId2" name="bomb.wav"/>
          </p:stSnd>
        </p:sndAc>
      </p:transition>
    </mc:Choice>
    <mc:Fallback xmlns="">
      <p:transition>
        <p:sndAc>
          <p:stSnd>
            <p:snd r:embed="rId3"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 vs. We – group/team stories</a:t>
            </a:r>
            <a:endParaRPr lang="en-US" dirty="0"/>
          </a:p>
        </p:txBody>
      </p:sp>
      <p:sp>
        <p:nvSpPr>
          <p:cNvPr id="3" name="Content Placeholder 2"/>
          <p:cNvSpPr>
            <a:spLocks noGrp="1"/>
          </p:cNvSpPr>
          <p:nvPr>
            <p:ph idx="1"/>
          </p:nvPr>
        </p:nvSpPr>
        <p:spPr>
          <a:xfrm>
            <a:off x="228600" y="2367093"/>
            <a:ext cx="8763000" cy="3424107"/>
          </a:xfrm>
        </p:spPr>
        <p:txBody>
          <a:bodyPr>
            <a:normAutofit/>
          </a:bodyPr>
          <a:lstStyle/>
          <a:p>
            <a:r>
              <a:rPr lang="en-US" dirty="0" smtClean="0"/>
              <a:t>An </a:t>
            </a:r>
            <a:r>
              <a:rPr lang="en-US" dirty="0"/>
              <a:t>employer is generally not looking to hire a team of people; </a:t>
            </a:r>
            <a:endParaRPr lang="en-US" dirty="0" smtClean="0"/>
          </a:p>
          <a:p>
            <a:r>
              <a:rPr lang="en-US" dirty="0" smtClean="0"/>
              <a:t>Tell </a:t>
            </a:r>
            <a:r>
              <a:rPr lang="en-US" dirty="0"/>
              <a:t>YOUR story, not the collective “</a:t>
            </a:r>
            <a:r>
              <a:rPr lang="en-US" dirty="0" smtClean="0"/>
              <a:t>we” story;</a:t>
            </a:r>
          </a:p>
          <a:p>
            <a:r>
              <a:rPr lang="en-US" dirty="0" smtClean="0"/>
              <a:t>Distinguish between what you had individual ownership / accountability for and what was a team contribution to success</a:t>
            </a:r>
          </a:p>
          <a:p>
            <a:r>
              <a:rPr lang="en-US" dirty="0" smtClean="0"/>
              <a:t>If you can’t articulate your individual contribution it will be hard for employers to see your leadership potential</a:t>
            </a:r>
            <a:endParaRPr lang="en-US" dirty="0"/>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15</a:t>
            </a:fld>
            <a:endParaRPr lang="en-US"/>
          </a:p>
        </p:txBody>
      </p:sp>
    </p:spTree>
    <p:extLst>
      <p:ext uri="{BB962C8B-B14F-4D97-AF65-F5344CB8AC3E}">
        <p14:creationId xmlns:p14="http://schemas.microsoft.com/office/powerpoint/2010/main" val="2040977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81000" y="152400"/>
            <a:ext cx="8229600" cy="1066800"/>
          </a:xfrm>
        </p:spPr>
        <p:txBody>
          <a:bodyPr/>
          <a:lstStyle/>
          <a:p>
            <a:r>
              <a:rPr lang="en-US" dirty="0"/>
              <a:t>When it’s your turn to ask ?’s</a:t>
            </a:r>
          </a:p>
        </p:txBody>
      </p:sp>
      <p:sp>
        <p:nvSpPr>
          <p:cNvPr id="97283" name="Rectangle 3"/>
          <p:cNvSpPr>
            <a:spLocks noGrp="1" noChangeArrowheads="1"/>
          </p:cNvSpPr>
          <p:nvPr>
            <p:ph idx="1"/>
          </p:nvPr>
        </p:nvSpPr>
        <p:spPr>
          <a:xfrm>
            <a:off x="304800" y="2022475"/>
            <a:ext cx="8396400" cy="4530725"/>
          </a:xfrm>
        </p:spPr>
        <p:txBody>
          <a:bodyPr>
            <a:normAutofit/>
          </a:bodyPr>
          <a:lstStyle/>
          <a:p>
            <a:pPr>
              <a:lnSpc>
                <a:spcPct val="80000"/>
              </a:lnSpc>
            </a:pPr>
            <a:r>
              <a:rPr lang="en-US" sz="2800" b="1" dirty="0" smtClean="0"/>
              <a:t>Do</a:t>
            </a:r>
            <a:r>
              <a:rPr lang="en-US" sz="2800" dirty="0" smtClean="0"/>
              <a:t> make questions meaningful and </a:t>
            </a:r>
            <a:r>
              <a:rPr lang="en-US" sz="2800" dirty="0" smtClean="0"/>
              <a:t>relevant – </a:t>
            </a:r>
            <a:r>
              <a:rPr lang="en-US" sz="2400" i="1" dirty="0" smtClean="0"/>
              <a:t>demonstrate that you researched the firm</a:t>
            </a:r>
            <a:endParaRPr lang="en-US" sz="2400" i="1" dirty="0"/>
          </a:p>
          <a:p>
            <a:pPr>
              <a:lnSpc>
                <a:spcPct val="80000"/>
              </a:lnSpc>
            </a:pPr>
            <a:r>
              <a:rPr lang="en-US" sz="2800" b="1" dirty="0" smtClean="0"/>
              <a:t>Do</a:t>
            </a:r>
            <a:r>
              <a:rPr lang="en-US" sz="2800" dirty="0" smtClean="0"/>
              <a:t> </a:t>
            </a:r>
            <a:r>
              <a:rPr lang="en-US" sz="2800" dirty="0"/>
              <a:t>ask about manager or team members experiences in company and industry</a:t>
            </a:r>
          </a:p>
          <a:p>
            <a:pPr>
              <a:lnSpc>
                <a:spcPct val="80000"/>
              </a:lnSpc>
            </a:pPr>
            <a:r>
              <a:rPr lang="en-US" sz="2800" b="1" dirty="0" smtClean="0"/>
              <a:t>Do</a:t>
            </a:r>
            <a:r>
              <a:rPr lang="en-US" sz="2800" dirty="0" smtClean="0"/>
              <a:t> </a:t>
            </a:r>
            <a:r>
              <a:rPr lang="en-US" sz="2800" dirty="0"/>
              <a:t>ask about expectations of </a:t>
            </a:r>
            <a:r>
              <a:rPr lang="en-US" sz="2800" dirty="0" smtClean="0"/>
              <a:t>new </a:t>
            </a:r>
            <a:r>
              <a:rPr lang="en-US" sz="2800" dirty="0" smtClean="0"/>
              <a:t>hires </a:t>
            </a:r>
            <a:r>
              <a:rPr lang="en-US" sz="2800" dirty="0"/>
              <a:t>(</a:t>
            </a:r>
            <a:r>
              <a:rPr lang="en-US" sz="2000" i="1" dirty="0" err="1"/>
              <a:t>ie</a:t>
            </a:r>
            <a:r>
              <a:rPr lang="en-US" sz="2000" i="1" dirty="0"/>
              <a:t>., how can I best prepare to hit the ground running before I start working here, etc</a:t>
            </a:r>
            <a:r>
              <a:rPr lang="en-US" sz="2000" i="1" dirty="0" smtClean="0"/>
              <a:t>.</a:t>
            </a:r>
            <a:r>
              <a:rPr lang="en-US" sz="2800" dirty="0" smtClean="0"/>
              <a:t>)</a:t>
            </a:r>
          </a:p>
          <a:p>
            <a:pPr>
              <a:lnSpc>
                <a:spcPct val="80000"/>
              </a:lnSpc>
            </a:pPr>
            <a:r>
              <a:rPr lang="en-US" b="1" dirty="0"/>
              <a:t>Don’t</a:t>
            </a:r>
            <a:r>
              <a:rPr lang="en-US" dirty="0"/>
              <a:t> ask </a:t>
            </a:r>
            <a:r>
              <a:rPr lang="en-US" dirty="0" smtClean="0"/>
              <a:t>questions that are easily answered on the company website</a:t>
            </a:r>
            <a:endParaRPr lang="en-US" dirty="0"/>
          </a:p>
          <a:p>
            <a:pPr>
              <a:lnSpc>
                <a:spcPct val="80000"/>
              </a:lnSpc>
            </a:pPr>
            <a:r>
              <a:rPr lang="en-US" b="1" dirty="0" smtClean="0"/>
              <a:t>Don’t</a:t>
            </a:r>
            <a:r>
              <a:rPr lang="en-US" dirty="0" smtClean="0"/>
              <a:t> </a:t>
            </a:r>
            <a:r>
              <a:rPr lang="en-US" dirty="0"/>
              <a:t>ask about $ or benefits until you are discussing an offer</a:t>
            </a:r>
          </a:p>
          <a:p>
            <a:pPr>
              <a:lnSpc>
                <a:spcPct val="80000"/>
              </a:lnSpc>
              <a:buNone/>
            </a:pPr>
            <a:endParaRPr lang="en-US" dirty="0" smtClean="0"/>
          </a:p>
        </p:txBody>
      </p:sp>
      <p:sp>
        <p:nvSpPr>
          <p:cNvPr id="5" name="Date Placeholder 3"/>
          <p:cNvSpPr>
            <a:spLocks noGrp="1"/>
          </p:cNvSpPr>
          <p:nvPr>
            <p:ph type="dt" sz="half" idx="10"/>
          </p:nvPr>
        </p:nvSpPr>
        <p:spPr/>
        <p:txBody>
          <a:bodyPr/>
          <a:lstStyle/>
          <a:p>
            <a:fld id="{70AC8EA2-8EC7-4480-92CE-E141D7BF4E8F}" type="datetime1">
              <a:rPr lang="en-US"/>
              <a:pPr/>
              <a:t>1/30/2017</a:t>
            </a:fld>
            <a:endParaRPr lang="en-US"/>
          </a:p>
        </p:txBody>
      </p:sp>
      <p:sp>
        <p:nvSpPr>
          <p:cNvPr id="6" name="Slide Number Placeholder 5"/>
          <p:cNvSpPr>
            <a:spLocks noGrp="1"/>
          </p:cNvSpPr>
          <p:nvPr>
            <p:ph type="sldNum" sz="quarter" idx="12"/>
          </p:nvPr>
        </p:nvSpPr>
        <p:spPr/>
        <p:txBody>
          <a:bodyPr/>
          <a:lstStyle/>
          <a:p>
            <a:fld id="{72A04BC3-44BA-4471-BF0B-A0FEAC630B5A}" type="slidenum">
              <a:rPr lang="en-US"/>
              <a:pPr/>
              <a:t>16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90500" y="381000"/>
            <a:ext cx="8991600" cy="1066800"/>
          </a:xfrm>
        </p:spPr>
        <p:txBody>
          <a:bodyPr>
            <a:normAutofit fontScale="90000"/>
          </a:bodyPr>
          <a:lstStyle/>
          <a:p>
            <a:r>
              <a:rPr lang="en-US" sz="4000" dirty="0"/>
              <a:t>Know What </a:t>
            </a:r>
            <a:r>
              <a:rPr lang="en-US" sz="4000" dirty="0" smtClean="0"/>
              <a:t>Constitutes Illegal </a:t>
            </a:r>
            <a:r>
              <a:rPr lang="en-US" sz="4000" dirty="0"/>
              <a:t>Questioning</a:t>
            </a:r>
          </a:p>
        </p:txBody>
      </p:sp>
      <p:sp>
        <p:nvSpPr>
          <p:cNvPr id="70659" name="Rectangle 3"/>
          <p:cNvSpPr>
            <a:spLocks noGrp="1" noChangeArrowheads="1"/>
          </p:cNvSpPr>
          <p:nvPr>
            <p:ph idx="1"/>
          </p:nvPr>
        </p:nvSpPr>
        <p:spPr/>
        <p:txBody>
          <a:bodyPr/>
          <a:lstStyle/>
          <a:p>
            <a:r>
              <a:rPr lang="en-US" dirty="0"/>
              <a:t>You are NOT required to answer any questions pertaining to:</a:t>
            </a:r>
          </a:p>
          <a:p>
            <a:pPr lvl="1"/>
            <a:r>
              <a:rPr lang="en-US" dirty="0"/>
              <a:t>Religion, Marital Status, Financial Status, Ethnicity/Origin, Disability/Health, Sexual Orientation, Family, Political Affiliation</a:t>
            </a:r>
          </a:p>
          <a:p>
            <a:pPr lvl="1"/>
            <a:r>
              <a:rPr lang="en-US" dirty="0"/>
              <a:t>Intent to marry or have </a:t>
            </a:r>
            <a:r>
              <a:rPr lang="en-US" dirty="0" smtClean="0"/>
              <a:t>children</a:t>
            </a:r>
          </a:p>
          <a:p>
            <a:r>
              <a:rPr lang="en-US" dirty="0" smtClean="0"/>
              <a:t>Some states and cities are banning salary history questions</a:t>
            </a:r>
          </a:p>
          <a:p>
            <a:pPr lvl="1"/>
            <a:r>
              <a:rPr lang="en-US" dirty="0" smtClean="0"/>
              <a:t>Massachusetts enacted this ban last year, CA &amp; NY considering similar legislation</a:t>
            </a:r>
          </a:p>
          <a:p>
            <a:pPr lvl="1"/>
            <a:r>
              <a:rPr lang="en-US" dirty="0" smtClean="0"/>
              <a:t>Philadelphia bill was passed unanimously by city council, mayor signature pending as of last week</a:t>
            </a:r>
            <a:endParaRPr lang="en-US" dirty="0"/>
          </a:p>
          <a:p>
            <a:pPr lvl="1"/>
            <a:endParaRPr lang="en-US" dirty="0"/>
          </a:p>
          <a:p>
            <a:pPr>
              <a:buFont typeface="Wingdings" pitchFamily="2" charset="2"/>
              <a:buNone/>
            </a:pPr>
            <a:endParaRPr lang="en-US" dirty="0"/>
          </a:p>
        </p:txBody>
      </p:sp>
      <p:sp>
        <p:nvSpPr>
          <p:cNvPr id="4" name="Date Placeholder 3"/>
          <p:cNvSpPr>
            <a:spLocks noGrp="1"/>
          </p:cNvSpPr>
          <p:nvPr>
            <p:ph type="dt" sz="half" idx="10"/>
          </p:nvPr>
        </p:nvSpPr>
        <p:spPr/>
        <p:txBody>
          <a:bodyPr/>
          <a:lstStyle/>
          <a:p>
            <a:fld id="{55F6877D-B655-4979-A1E3-993FA7A149A7}" type="datetime1">
              <a:rPr lang="en-US"/>
              <a:pPr/>
              <a:t>1/30/2017</a:t>
            </a:fld>
            <a:endParaRPr lang="en-US"/>
          </a:p>
        </p:txBody>
      </p:sp>
      <p:sp>
        <p:nvSpPr>
          <p:cNvPr id="5" name="Slide Number Placeholder 5"/>
          <p:cNvSpPr>
            <a:spLocks noGrp="1"/>
          </p:cNvSpPr>
          <p:nvPr>
            <p:ph type="sldNum" sz="quarter" idx="12"/>
          </p:nvPr>
        </p:nvSpPr>
        <p:spPr/>
        <p:txBody>
          <a:bodyPr/>
          <a:lstStyle/>
          <a:p>
            <a:fld id="{7088B6A7-AB53-434A-B738-4D1E36BA5779}" type="slidenum">
              <a:rPr lang="en-US"/>
              <a:pPr/>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29203" cy="1676400"/>
          </a:xfrm>
        </p:spPr>
        <p:txBody>
          <a:bodyPr/>
          <a:lstStyle/>
          <a:p>
            <a:r>
              <a:rPr lang="en-US" dirty="0" smtClean="0"/>
              <a:t>What do I wear to an interview?</a:t>
            </a:r>
            <a:br>
              <a:rPr lang="en-US" dirty="0" smtClean="0"/>
            </a:br>
            <a:r>
              <a:rPr lang="en-US" dirty="0" smtClean="0"/>
              <a:t>It depends….</a:t>
            </a:r>
            <a:endParaRPr lang="en-US" dirty="0"/>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18</a:t>
            </a:fld>
            <a:endParaRPr lang="en-US"/>
          </a:p>
        </p:txBody>
      </p:sp>
      <p:sp>
        <p:nvSpPr>
          <p:cNvPr id="11" name="Content Placeholder 10"/>
          <p:cNvSpPr>
            <a:spLocks noGrp="1"/>
          </p:cNvSpPr>
          <p:nvPr>
            <p:ph idx="1"/>
          </p:nvPr>
        </p:nvSpPr>
        <p:spPr>
          <a:xfrm>
            <a:off x="495300" y="1752600"/>
            <a:ext cx="8029203" cy="4800600"/>
          </a:xfrm>
        </p:spPr>
        <p:txBody>
          <a:bodyPr/>
          <a:lstStyle/>
          <a:p>
            <a:r>
              <a:rPr lang="en-US" sz="2000" b="1" dirty="0" smtClean="0"/>
              <a:t>Formal / Conservative Environment = BUSINESS SUIT </a:t>
            </a:r>
          </a:p>
          <a:p>
            <a:pPr lvl="1"/>
            <a:r>
              <a:rPr lang="en-US" dirty="0" smtClean="0"/>
              <a:t>Well fitting, appropriate length, clean and pressed with dress shoes &amp; belt matching color</a:t>
            </a:r>
          </a:p>
          <a:p>
            <a:pPr lvl="1"/>
            <a:r>
              <a:rPr lang="en-US" dirty="0" smtClean="0"/>
              <a:t>Minimal accessorizing</a:t>
            </a:r>
          </a:p>
          <a:p>
            <a:r>
              <a:rPr lang="en-US" sz="2000" b="1" dirty="0" smtClean="0"/>
              <a:t>Informal / Less Conservative Environment = Business CASUAL</a:t>
            </a:r>
          </a:p>
          <a:p>
            <a:pPr lvl="1"/>
            <a:r>
              <a:rPr lang="en-US" dirty="0" smtClean="0"/>
              <a:t>Slacks, collared shirt or nice blouse, jacket optional, no tie</a:t>
            </a:r>
          </a:p>
          <a:p>
            <a:pPr lvl="1"/>
            <a:r>
              <a:rPr lang="en-US" dirty="0" smtClean="0"/>
              <a:t>Accessories may be a little more creative (use good judgement)</a:t>
            </a:r>
          </a:p>
          <a:p>
            <a:r>
              <a:rPr lang="en-US" sz="2000" b="1" dirty="0" smtClean="0"/>
              <a:t>Casual / Startup / Tech Environment = Follow their lead</a:t>
            </a:r>
            <a:endParaRPr lang="en-US" dirty="0" smtClean="0"/>
          </a:p>
          <a:p>
            <a:pPr lvl="1"/>
            <a:r>
              <a:rPr lang="en-US" dirty="0" smtClean="0"/>
              <a:t>Jeans are often acceptable for interviews in these situations but it can’t hurt to ask the recruiter for guidelines</a:t>
            </a:r>
            <a:endParaRPr lang="en-US" dirty="0"/>
          </a:p>
        </p:txBody>
      </p:sp>
    </p:spTree>
    <p:extLst>
      <p:ext uri="{BB962C8B-B14F-4D97-AF65-F5344CB8AC3E}">
        <p14:creationId xmlns:p14="http://schemas.microsoft.com/office/powerpoint/2010/main" val="3336873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On-Campus Interviews</a:t>
            </a:r>
            <a:endParaRPr lang="en-US" dirty="0"/>
          </a:p>
        </p:txBody>
      </p:sp>
      <p:sp>
        <p:nvSpPr>
          <p:cNvPr id="3" name="Content Placeholder 2"/>
          <p:cNvSpPr>
            <a:spLocks noGrp="1"/>
          </p:cNvSpPr>
          <p:nvPr>
            <p:ph idx="1"/>
          </p:nvPr>
        </p:nvSpPr>
        <p:spPr>
          <a:xfrm>
            <a:off x="457200" y="2249424"/>
            <a:ext cx="8229600" cy="4456176"/>
          </a:xfrm>
        </p:spPr>
        <p:txBody>
          <a:bodyPr>
            <a:normAutofit/>
          </a:bodyPr>
          <a:lstStyle/>
          <a:p>
            <a:r>
              <a:rPr lang="en-US" dirty="0" smtClean="0"/>
              <a:t>Submit resumes, cover letters, transcripts (as required) via Tiger Jobs – don’t miss deadlines</a:t>
            </a:r>
          </a:p>
          <a:p>
            <a:r>
              <a:rPr lang="en-US" dirty="0" smtClean="0"/>
              <a:t>Follow employer instructions for </a:t>
            </a:r>
            <a:r>
              <a:rPr lang="en-US" dirty="0" err="1" smtClean="0"/>
              <a:t>add’l</a:t>
            </a:r>
            <a:r>
              <a:rPr lang="en-US" dirty="0" smtClean="0"/>
              <a:t> application process (company website)</a:t>
            </a:r>
          </a:p>
          <a:p>
            <a:r>
              <a:rPr lang="en-US" dirty="0" smtClean="0"/>
              <a:t>Watch your account for notification of interview invites and pick your interview slots</a:t>
            </a:r>
            <a:endParaRPr lang="en-US" dirty="0"/>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19</a:t>
            </a:fld>
            <a:endParaRPr lang="en-US"/>
          </a:p>
        </p:txBody>
      </p:sp>
    </p:spTree>
    <p:extLst>
      <p:ext uri="{BB962C8B-B14F-4D97-AF65-F5344CB8AC3E}">
        <p14:creationId xmlns:p14="http://schemas.microsoft.com/office/powerpoint/2010/main" val="626813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4CCDA40-50CB-4D42-913A-8EE5577384F1}" type="datetime1">
              <a:rPr lang="en-US" smtClean="0"/>
              <a:pPr>
                <a:defRPr/>
              </a:pPr>
              <a:t>1/30/2017</a:t>
            </a:fld>
            <a:endParaRPr lang="en-US"/>
          </a:p>
        </p:txBody>
      </p:sp>
      <p:sp>
        <p:nvSpPr>
          <p:cNvPr id="3" name="Slide Number Placeholder 2"/>
          <p:cNvSpPr>
            <a:spLocks noGrp="1"/>
          </p:cNvSpPr>
          <p:nvPr>
            <p:ph type="sldNum" sz="quarter" idx="12"/>
          </p:nvPr>
        </p:nvSpPr>
        <p:spPr/>
        <p:txBody>
          <a:bodyPr/>
          <a:lstStyle/>
          <a:p>
            <a:pPr>
              <a:defRPr/>
            </a:pPr>
            <a:fld id="{36C2A833-E222-46FE-83A1-46A61C831387}" type="slidenum">
              <a:rPr lang="en-US" smtClean="0"/>
              <a:pPr>
                <a:defRPr/>
              </a:pPr>
              <a:t>2</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5462" y="76200"/>
            <a:ext cx="4289828" cy="20720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419600"/>
            <a:ext cx="4943856" cy="2164361"/>
          </a:xfrm>
          <a:prstGeom prst="rect">
            <a:avLst/>
          </a:prstGeom>
        </p:spPr>
      </p:pic>
      <p:pic>
        <p:nvPicPr>
          <p:cNvPr id="6" name="Picture 5"/>
          <p:cNvPicPr>
            <a:picLocks noChangeAspect="1"/>
          </p:cNvPicPr>
          <p:nvPr/>
        </p:nvPicPr>
        <p:blipFill>
          <a:blip r:embed="rId4"/>
          <a:stretch>
            <a:fillRect/>
          </a:stretch>
        </p:blipFill>
        <p:spPr>
          <a:xfrm>
            <a:off x="3200400" y="2327809"/>
            <a:ext cx="5867750" cy="1988392"/>
          </a:xfrm>
          <a:prstGeom prst="rect">
            <a:avLst/>
          </a:prstGeom>
        </p:spPr>
      </p:pic>
    </p:spTree>
    <p:extLst>
      <p:ext uri="{BB962C8B-B14F-4D97-AF65-F5344CB8AC3E}">
        <p14:creationId xmlns:p14="http://schemas.microsoft.com/office/powerpoint/2010/main" val="3874575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 </a:t>
            </a:r>
            <a:r>
              <a:rPr lang="en-US" dirty="0" smtClean="0"/>
              <a:t>Interviews - </a:t>
            </a:r>
            <a:r>
              <a:rPr lang="en-US" dirty="0" smtClean="0"/>
              <a:t>Feb 6-10</a:t>
            </a:r>
            <a:endParaRPr lang="en-US" dirty="0"/>
          </a:p>
        </p:txBody>
      </p:sp>
      <p:sp>
        <p:nvSpPr>
          <p:cNvPr id="3" name="Content Placeholder 2"/>
          <p:cNvSpPr>
            <a:spLocks noGrp="1"/>
          </p:cNvSpPr>
          <p:nvPr>
            <p:ph idx="1"/>
          </p:nvPr>
        </p:nvSpPr>
        <p:spPr>
          <a:xfrm>
            <a:off x="568750" y="2351186"/>
            <a:ext cx="7772870" cy="3810000"/>
          </a:xfrm>
        </p:spPr>
        <p:txBody>
          <a:bodyPr/>
          <a:lstStyle/>
          <a:p>
            <a:r>
              <a:rPr lang="en-US" sz="2400" b="1" dirty="0" smtClean="0"/>
              <a:t>DRESS PROFESSIONALLY</a:t>
            </a:r>
            <a:endParaRPr lang="en-US" sz="2400" b="1" dirty="0" smtClean="0"/>
          </a:p>
          <a:p>
            <a:r>
              <a:rPr lang="en-US" dirty="0" smtClean="0"/>
              <a:t>Be </a:t>
            </a:r>
            <a:r>
              <a:rPr lang="en-US" dirty="0" smtClean="0"/>
              <a:t>on time. Be prepared. Write a thank you note!!!</a:t>
            </a:r>
          </a:p>
          <a:p>
            <a:r>
              <a:rPr lang="en-US" dirty="0" smtClean="0"/>
              <a:t>After you have completed the mock interview, submit your reflection on </a:t>
            </a:r>
            <a:r>
              <a:rPr lang="en-US" dirty="0" smtClean="0"/>
              <a:t>Canvas</a:t>
            </a:r>
            <a:endParaRPr lang="en-US" dirty="0" smtClean="0"/>
          </a:p>
          <a:p>
            <a:endParaRPr lang="en-US" dirty="0" smtClean="0"/>
          </a:p>
          <a:p>
            <a:pPr marL="0" indent="0">
              <a:buNone/>
            </a:pPr>
            <a:endParaRPr lang="en-US" b="1" dirty="0" smtClean="0">
              <a:solidFill>
                <a:srgbClr val="FF0000"/>
              </a:solidFill>
            </a:endParaRPr>
          </a:p>
          <a:p>
            <a:r>
              <a:rPr lang="en-US" b="1" dirty="0" smtClean="0">
                <a:solidFill>
                  <a:srgbClr val="FF0000"/>
                </a:solidFill>
              </a:rPr>
              <a:t>Reflection is due </a:t>
            </a:r>
            <a:r>
              <a:rPr lang="en-US" b="1" dirty="0" smtClean="0">
                <a:solidFill>
                  <a:srgbClr val="FF0000"/>
                </a:solidFill>
              </a:rPr>
              <a:t>by 11:59pm on Sunday, Feb 12</a:t>
            </a:r>
            <a:endParaRPr lang="en-US" b="1" dirty="0">
              <a:solidFill>
                <a:srgbClr val="FF0000"/>
              </a:solidFill>
            </a:endParaRPr>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20</a:t>
            </a:fld>
            <a:endParaRPr lang="en-US"/>
          </a:p>
        </p:txBody>
      </p:sp>
    </p:spTree>
    <p:extLst>
      <p:ext uri="{BB962C8B-B14F-4D97-AF65-F5344CB8AC3E}">
        <p14:creationId xmlns:p14="http://schemas.microsoft.com/office/powerpoint/2010/main" val="2079011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839199" cy="1592535"/>
          </a:xfrm>
        </p:spPr>
        <p:txBody>
          <a:bodyPr/>
          <a:lstStyle/>
          <a:p>
            <a:r>
              <a:rPr lang="en-US" dirty="0" smtClean="0"/>
              <a:t>Correspondence in the Job Search</a:t>
            </a:r>
            <a:br>
              <a:rPr lang="en-US" dirty="0" smtClean="0"/>
            </a:br>
            <a:r>
              <a:rPr lang="en-US" sz="2000" dirty="0">
                <a:solidFill>
                  <a:schemeClr val="bg2"/>
                </a:solidFill>
                <a:latin typeface="Arial Narrow" panose="020B0606020202030204" pitchFamily="34" charset="0"/>
              </a:rPr>
              <a:t>Every instance of engagement with a recruiter, hiring manager or business professional is an opportunity to influence a hiring decision on some </a:t>
            </a:r>
            <a:r>
              <a:rPr lang="en-US" sz="2000" dirty="0" smtClean="0">
                <a:solidFill>
                  <a:schemeClr val="bg2"/>
                </a:solidFill>
                <a:latin typeface="Arial Narrow" panose="020B0606020202030204" pitchFamily="34" charset="0"/>
              </a:rPr>
              <a:t>level</a:t>
            </a:r>
            <a:endParaRPr lang="en-US" dirty="0">
              <a:solidFill>
                <a:schemeClr val="bg2"/>
              </a:solidFill>
              <a:latin typeface="Arial Narrow" panose="020B0606020202030204" pitchFamily="34" charset="0"/>
            </a:endParaRPr>
          </a:p>
        </p:txBody>
      </p:sp>
      <p:sp>
        <p:nvSpPr>
          <p:cNvPr id="3" name="Content Placeholder 2"/>
          <p:cNvSpPr>
            <a:spLocks noGrp="1"/>
          </p:cNvSpPr>
          <p:nvPr>
            <p:ph idx="1"/>
          </p:nvPr>
        </p:nvSpPr>
        <p:spPr>
          <a:xfrm>
            <a:off x="228600" y="1729695"/>
            <a:ext cx="4191000" cy="3636510"/>
          </a:xfrm>
        </p:spPr>
        <p:txBody>
          <a:bodyPr/>
          <a:lstStyle/>
          <a:p>
            <a:r>
              <a:rPr lang="en-US" sz="2400" dirty="0" smtClean="0"/>
              <a:t>Cover Letters</a:t>
            </a:r>
          </a:p>
          <a:p>
            <a:r>
              <a:rPr lang="en-US" sz="2400" dirty="0" smtClean="0"/>
              <a:t>Email Communications &amp; any follow up</a:t>
            </a:r>
          </a:p>
          <a:p>
            <a:r>
              <a:rPr lang="en-US" sz="2400" dirty="0"/>
              <a:t>Thank You notes</a:t>
            </a:r>
          </a:p>
          <a:p>
            <a:r>
              <a:rPr lang="en-US" sz="2400" dirty="0" smtClean="0"/>
              <a:t>LinkedIn outreach</a:t>
            </a:r>
          </a:p>
          <a:p>
            <a:endParaRPr lang="en-US" dirty="0"/>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21</a:t>
            </a:fld>
            <a:endParaRPr lang="en-US"/>
          </a:p>
        </p:txBody>
      </p:sp>
      <p:sp>
        <p:nvSpPr>
          <p:cNvPr id="6" name="TextBox 5"/>
          <p:cNvSpPr txBox="1"/>
          <p:nvPr/>
        </p:nvSpPr>
        <p:spPr>
          <a:xfrm>
            <a:off x="4800600" y="2085020"/>
            <a:ext cx="3824400" cy="2308324"/>
          </a:xfrm>
          <a:prstGeom prst="rect">
            <a:avLst/>
          </a:prstGeom>
          <a:noFill/>
          <a:ln w="38100">
            <a:solidFill>
              <a:schemeClr val="tx1"/>
            </a:solidFill>
          </a:ln>
        </p:spPr>
        <p:txBody>
          <a:bodyPr wrap="square" rtlCol="0">
            <a:spAutoFit/>
          </a:bodyPr>
          <a:lstStyle/>
          <a:p>
            <a:r>
              <a:rPr lang="en-US" dirty="0" smtClean="0"/>
              <a:t>Each of these has a different purpose / goal in advancing our job search efforts.  The constant between them is the necessity for:</a:t>
            </a:r>
          </a:p>
          <a:p>
            <a:pPr marL="285750" indent="-285750">
              <a:buFont typeface="Arial" panose="020B0604020202020204" pitchFamily="34" charset="0"/>
              <a:buChar char="•"/>
            </a:pPr>
            <a:r>
              <a:rPr lang="en-US" dirty="0" smtClean="0"/>
              <a:t>Professionalism</a:t>
            </a:r>
          </a:p>
          <a:p>
            <a:pPr marL="285750" indent="-285750">
              <a:buFont typeface="Arial" panose="020B0604020202020204" pitchFamily="34" charset="0"/>
              <a:buChar char="•"/>
            </a:pPr>
            <a:r>
              <a:rPr lang="en-US" dirty="0" smtClean="0"/>
              <a:t>Business language</a:t>
            </a:r>
          </a:p>
          <a:p>
            <a:pPr marL="285750" indent="-285750">
              <a:buFont typeface="Arial" panose="020B0604020202020204" pitchFamily="34" charset="0"/>
              <a:buChar char="•"/>
            </a:pPr>
            <a:r>
              <a:rPr lang="en-US" dirty="0" smtClean="0"/>
              <a:t>Proper grammar / spelling</a:t>
            </a:r>
            <a:endParaRPr lang="en-US" dirty="0"/>
          </a:p>
        </p:txBody>
      </p:sp>
      <p:sp>
        <p:nvSpPr>
          <p:cNvPr id="7" name="TextBox 6"/>
          <p:cNvSpPr txBox="1"/>
          <p:nvPr/>
        </p:nvSpPr>
        <p:spPr>
          <a:xfrm>
            <a:off x="373800" y="4571021"/>
            <a:ext cx="8091599" cy="646331"/>
          </a:xfrm>
          <a:prstGeom prst="rect">
            <a:avLst/>
          </a:prstGeom>
          <a:noFill/>
          <a:ln w="38100">
            <a:solidFill>
              <a:srgbClr val="FF0000"/>
            </a:solidFill>
          </a:ln>
        </p:spPr>
        <p:txBody>
          <a:bodyPr wrap="square" rtlCol="0">
            <a:spAutoFit/>
          </a:bodyPr>
          <a:lstStyle/>
          <a:p>
            <a:r>
              <a:rPr lang="en-US" dirty="0" smtClean="0"/>
              <a:t>Your email messages are likely to be forwarded “as is”. Be sure they are appropriate for any audience.</a:t>
            </a:r>
            <a:endParaRPr lang="en-US" dirty="0"/>
          </a:p>
        </p:txBody>
      </p:sp>
      <p:sp>
        <p:nvSpPr>
          <p:cNvPr id="8" name="TextBox 7"/>
          <p:cNvSpPr txBox="1"/>
          <p:nvPr/>
        </p:nvSpPr>
        <p:spPr>
          <a:xfrm>
            <a:off x="373801" y="5395030"/>
            <a:ext cx="3360000" cy="923330"/>
          </a:xfrm>
          <a:prstGeom prst="rect">
            <a:avLst/>
          </a:prstGeom>
          <a:noFill/>
          <a:ln w="38100">
            <a:solidFill>
              <a:schemeClr val="tx1"/>
            </a:solidFill>
            <a:prstDash val="dashDot"/>
          </a:ln>
        </p:spPr>
        <p:txBody>
          <a:bodyPr wrap="square" rtlCol="0">
            <a:spAutoFit/>
          </a:bodyPr>
          <a:lstStyle/>
          <a:p>
            <a:r>
              <a:rPr lang="en-US" dirty="0" smtClean="0">
                <a:solidFill>
                  <a:srgbClr val="FFFF00"/>
                </a:solidFill>
              </a:rPr>
              <a:t>“Hey” is NOT a professional way to address someone in your job search</a:t>
            </a:r>
            <a:endParaRPr lang="en-US" dirty="0">
              <a:solidFill>
                <a:srgbClr val="FFFF00"/>
              </a:solidFill>
            </a:endParaRPr>
          </a:p>
        </p:txBody>
      </p:sp>
      <p:sp>
        <p:nvSpPr>
          <p:cNvPr id="9" name="TextBox 8"/>
          <p:cNvSpPr txBox="1"/>
          <p:nvPr/>
        </p:nvSpPr>
        <p:spPr>
          <a:xfrm>
            <a:off x="4114800" y="5366275"/>
            <a:ext cx="3048000" cy="923330"/>
          </a:xfrm>
          <a:prstGeom prst="rect">
            <a:avLst/>
          </a:prstGeom>
          <a:noFill/>
          <a:ln w="38100">
            <a:solidFill>
              <a:srgbClr val="FFFF00"/>
            </a:solidFill>
            <a:prstDash val="dashDot"/>
          </a:ln>
        </p:spPr>
        <p:txBody>
          <a:bodyPr wrap="square" rtlCol="0">
            <a:spAutoFit/>
          </a:bodyPr>
          <a:lstStyle/>
          <a:p>
            <a:r>
              <a:rPr lang="en-US" dirty="0" smtClean="0"/>
              <a:t>Timely communication is key! Send thanks w/in 24 hours of an interview</a:t>
            </a:r>
            <a:endParaRPr lang="en-US" dirty="0"/>
          </a:p>
        </p:txBody>
      </p:sp>
    </p:spTree>
    <p:extLst>
      <p:ext uri="{BB962C8B-B14F-4D97-AF65-F5344CB8AC3E}">
        <p14:creationId xmlns:p14="http://schemas.microsoft.com/office/powerpoint/2010/main" val="1023849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Reminders…</a:t>
            </a:r>
            <a:endParaRPr lang="en-US" dirty="0"/>
          </a:p>
        </p:txBody>
      </p:sp>
      <p:sp>
        <p:nvSpPr>
          <p:cNvPr id="3" name="Content Placeholder 2"/>
          <p:cNvSpPr>
            <a:spLocks noGrp="1"/>
          </p:cNvSpPr>
          <p:nvPr>
            <p:ph idx="1"/>
          </p:nvPr>
        </p:nvSpPr>
        <p:spPr>
          <a:xfrm>
            <a:off x="380580" y="2054088"/>
            <a:ext cx="7524003" cy="3636510"/>
          </a:xfrm>
        </p:spPr>
        <p:txBody>
          <a:bodyPr>
            <a:normAutofit/>
          </a:bodyPr>
          <a:lstStyle/>
          <a:p>
            <a:r>
              <a:rPr lang="en-US" sz="2400" b="1" dirty="0" smtClean="0">
                <a:solidFill>
                  <a:srgbClr val="FF0000"/>
                </a:solidFill>
              </a:rPr>
              <a:t>THIS WEEK </a:t>
            </a:r>
            <a:r>
              <a:rPr lang="en-US" sz="2400" b="1" dirty="0">
                <a:solidFill>
                  <a:srgbClr val="FF0000"/>
                </a:solidFill>
              </a:rPr>
              <a:t>– J</a:t>
            </a:r>
            <a:r>
              <a:rPr lang="en-US" sz="2400" b="1" dirty="0" smtClean="0">
                <a:solidFill>
                  <a:srgbClr val="FF0000"/>
                </a:solidFill>
              </a:rPr>
              <a:t>an 30-Feb </a:t>
            </a:r>
            <a:r>
              <a:rPr lang="en-US" sz="2400" b="1" dirty="0">
                <a:solidFill>
                  <a:srgbClr val="FF0000"/>
                </a:solidFill>
              </a:rPr>
              <a:t>3: </a:t>
            </a:r>
          </a:p>
          <a:p>
            <a:pPr lvl="1"/>
            <a:r>
              <a:rPr lang="en-US" sz="2000" b="1" dirty="0" smtClean="0"/>
              <a:t>Develop / </a:t>
            </a:r>
            <a:r>
              <a:rPr lang="en-US" sz="2000" b="1" dirty="0"/>
              <a:t>refine your draft resume </a:t>
            </a:r>
          </a:p>
          <a:p>
            <a:pPr lvl="1"/>
            <a:r>
              <a:rPr lang="en-US" sz="2000" b="1" dirty="0" smtClean="0"/>
              <a:t>Get feedback </a:t>
            </a:r>
            <a:r>
              <a:rPr lang="en-US" sz="2000" b="1" dirty="0"/>
              <a:t>at a drop in session (</a:t>
            </a:r>
            <a:r>
              <a:rPr lang="en-US" sz="2000" b="1" dirty="0" err="1"/>
              <a:t>cmc</a:t>
            </a:r>
            <a:r>
              <a:rPr lang="en-US" sz="2000" b="1" dirty="0"/>
              <a:t> or </a:t>
            </a:r>
            <a:r>
              <a:rPr lang="en-US" sz="2000" b="1" dirty="0" err="1"/>
              <a:t>crc</a:t>
            </a:r>
            <a:r>
              <a:rPr lang="en-US" sz="2000" b="1" dirty="0"/>
              <a:t>)</a:t>
            </a:r>
          </a:p>
          <a:p>
            <a:pPr lvl="1"/>
            <a:r>
              <a:rPr lang="en-US" sz="2000" b="1" dirty="0"/>
              <a:t>Prepare for your mock interview!</a:t>
            </a:r>
          </a:p>
          <a:p>
            <a:r>
              <a:rPr lang="en-US" sz="2400" b="1" dirty="0">
                <a:solidFill>
                  <a:srgbClr val="FF0000"/>
                </a:solidFill>
              </a:rPr>
              <a:t>Week of </a:t>
            </a:r>
            <a:r>
              <a:rPr lang="en-US" sz="2400" b="1" dirty="0" smtClean="0">
                <a:solidFill>
                  <a:srgbClr val="FF0000"/>
                </a:solidFill>
              </a:rPr>
              <a:t>Feb </a:t>
            </a:r>
            <a:r>
              <a:rPr lang="en-US" sz="2400" b="1" dirty="0">
                <a:solidFill>
                  <a:srgbClr val="FF0000"/>
                </a:solidFill>
              </a:rPr>
              <a:t>6:</a:t>
            </a:r>
          </a:p>
          <a:p>
            <a:pPr lvl="1"/>
            <a:r>
              <a:rPr lang="en-US" sz="2000" b="1" dirty="0"/>
              <a:t>No class – review the online content!!! Complete quiz.</a:t>
            </a:r>
          </a:p>
          <a:p>
            <a:pPr lvl="1"/>
            <a:r>
              <a:rPr lang="en-US" sz="2000" b="1" dirty="0"/>
              <a:t>Conduct your mock interview. Complete reflection.</a:t>
            </a:r>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22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
            <a:ext cx="8305800" cy="1882140"/>
          </a:xfrm>
        </p:spPr>
        <p:txBody>
          <a:bodyPr/>
          <a:lstStyle/>
          <a:p>
            <a:r>
              <a:rPr lang="en-US" b="1" dirty="0" smtClean="0"/>
              <a:t/>
            </a:r>
            <a:br>
              <a:rPr lang="en-US" b="1" dirty="0" smtClean="0"/>
            </a:br>
            <a:r>
              <a:rPr lang="en-US" dirty="0"/>
              <a:t/>
            </a:r>
            <a:br>
              <a:rPr lang="en-US" dirty="0"/>
            </a:br>
            <a:r>
              <a:rPr lang="en-US" b="1" dirty="0" smtClean="0"/>
              <a:t>Survey </a:t>
            </a:r>
            <a:r>
              <a:rPr lang="en-US" b="1" dirty="0" smtClean="0"/>
              <a:t>says</a:t>
            </a:r>
            <a:r>
              <a:rPr lang="en-US" b="1" dirty="0" smtClean="0"/>
              <a:t>…</a:t>
            </a:r>
            <a:br>
              <a:rPr lang="en-US" b="1" dirty="0" smtClean="0"/>
            </a:br>
            <a:r>
              <a:rPr lang="en-US" sz="1600" b="0" i="1" dirty="0">
                <a:latin typeface="+mn-lt"/>
              </a:rPr>
              <a:t>From </a:t>
            </a:r>
            <a:r>
              <a:rPr lang="en-US" sz="1600" b="0" i="1" dirty="0" smtClean="0">
                <a:latin typeface="+mn-lt"/>
              </a:rPr>
              <a:t>a SHRM survey of </a:t>
            </a:r>
            <a:r>
              <a:rPr lang="en-US" sz="1600" b="0" i="1" dirty="0">
                <a:latin typeface="+mn-lt"/>
              </a:rPr>
              <a:t>nearly 500 HR managers:</a:t>
            </a:r>
            <a:r>
              <a:rPr lang="en-US" i="1" dirty="0"/>
              <a:t/>
            </a:r>
            <a:br>
              <a:rPr lang="en-US" i="1" dirty="0"/>
            </a:br>
            <a:endParaRPr lang="en-US" dirty="0"/>
          </a:p>
        </p:txBody>
      </p:sp>
      <p:sp>
        <p:nvSpPr>
          <p:cNvPr id="3" name="Content Placeholder 2"/>
          <p:cNvSpPr>
            <a:spLocks noGrp="1"/>
          </p:cNvSpPr>
          <p:nvPr>
            <p:ph idx="1"/>
          </p:nvPr>
        </p:nvSpPr>
        <p:spPr>
          <a:xfrm>
            <a:off x="457200" y="1371600"/>
            <a:ext cx="8229600" cy="5257800"/>
          </a:xfrm>
        </p:spPr>
        <p:txBody>
          <a:bodyPr>
            <a:normAutofit/>
          </a:bodyPr>
          <a:lstStyle/>
          <a:p>
            <a:endParaRPr lang="en-US" b="1" dirty="0" smtClean="0"/>
          </a:p>
          <a:p>
            <a:pPr>
              <a:buNone/>
            </a:pPr>
            <a:endParaRPr lang="en-US" sz="1800" i="1" dirty="0" smtClean="0"/>
          </a:p>
          <a:p>
            <a:r>
              <a:rPr lang="en-US" sz="2400" dirty="0" smtClean="0"/>
              <a:t>30% of hiring managers will decide whether to hire you within 15 minutes</a:t>
            </a:r>
          </a:p>
          <a:p>
            <a:r>
              <a:rPr lang="en-US" sz="2400" dirty="0" smtClean="0"/>
              <a:t>70% prefer job candidates to have unpaid </a:t>
            </a:r>
            <a:r>
              <a:rPr lang="en-US" sz="2400" i="1" u="sng" dirty="0" smtClean="0"/>
              <a:t>internship experience directly related to their companies' work </a:t>
            </a:r>
            <a:r>
              <a:rPr lang="en-US" sz="2400" dirty="0" smtClean="0"/>
              <a:t>versus paid employment in an unrelated field</a:t>
            </a:r>
          </a:p>
          <a:p>
            <a:r>
              <a:rPr lang="en-US" sz="2400" dirty="0" smtClean="0"/>
              <a:t>39% say "chemistry" with a job applicant accounts for half of their hiring decision</a:t>
            </a:r>
          </a:p>
          <a:p>
            <a:pPr>
              <a:buNone/>
            </a:pPr>
            <a:endParaRPr lang="en-US" sz="1600" dirty="0" smtClean="0"/>
          </a:p>
          <a:p>
            <a:pPr>
              <a:buNone/>
            </a:pPr>
            <a:r>
              <a:rPr lang="en-US" sz="1600" i="1" dirty="0" smtClean="0"/>
              <a:t>Source: WSJ article Nov 14, 2009 “Avoid these Interview Killers”</a:t>
            </a:r>
          </a:p>
          <a:p>
            <a:pPr>
              <a:buNone/>
            </a:pPr>
            <a:endParaRPr lang="en-US" dirty="0"/>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76200" y="447188"/>
            <a:ext cx="8915400" cy="970450"/>
          </a:xfrm>
        </p:spPr>
        <p:txBody>
          <a:bodyPr>
            <a:normAutofit fontScale="90000"/>
          </a:bodyPr>
          <a:lstStyle/>
          <a:p>
            <a:r>
              <a:rPr lang="en-US" b="1" dirty="0">
                <a:solidFill>
                  <a:schemeClr val="tx1"/>
                </a:solidFill>
              </a:rPr>
              <a:t>What </a:t>
            </a:r>
            <a:r>
              <a:rPr lang="en-US" b="1" dirty="0" smtClean="0">
                <a:solidFill>
                  <a:schemeClr val="tx1"/>
                </a:solidFill>
              </a:rPr>
              <a:t>employers </a:t>
            </a:r>
            <a:r>
              <a:rPr lang="en-US" b="1" dirty="0" smtClean="0">
                <a:solidFill>
                  <a:schemeClr val="tx1"/>
                </a:solidFill>
              </a:rPr>
              <a:t>want in </a:t>
            </a:r>
            <a:r>
              <a:rPr lang="en-US" b="1" dirty="0" smtClean="0">
                <a:solidFill>
                  <a:schemeClr val="tx1"/>
                </a:solidFill>
              </a:rPr>
              <a:t>college grads</a:t>
            </a:r>
            <a:endParaRPr lang="en-US" b="1" dirty="0">
              <a:solidFill>
                <a:schemeClr val="tx1"/>
              </a:solidFill>
            </a:endParaRPr>
          </a:p>
        </p:txBody>
      </p:sp>
      <p:pic>
        <p:nvPicPr>
          <p:cNvPr id="3" name="Content Placeholder 2"/>
          <p:cNvPicPr>
            <a:picLocks noGrp="1" noChangeAspect="1"/>
          </p:cNvPicPr>
          <p:nvPr>
            <p:ph idx="1"/>
          </p:nvPr>
        </p:nvPicPr>
        <p:blipFill>
          <a:blip r:embed="rId2"/>
          <a:stretch>
            <a:fillRect/>
          </a:stretch>
        </p:blipFill>
        <p:spPr>
          <a:xfrm>
            <a:off x="1850947" y="2222500"/>
            <a:ext cx="5442106" cy="3636963"/>
          </a:xfrm>
          <a:prstGeom prst="rect">
            <a:avLst/>
          </a:prstGeom>
        </p:spPr>
      </p:pic>
      <p:sp>
        <p:nvSpPr>
          <p:cNvPr id="4" name="Date Placeholder 3"/>
          <p:cNvSpPr>
            <a:spLocks noGrp="1"/>
          </p:cNvSpPr>
          <p:nvPr>
            <p:ph type="dt" sz="half" idx="10"/>
          </p:nvPr>
        </p:nvSpPr>
        <p:spPr/>
        <p:txBody>
          <a:bodyPr/>
          <a:lstStyle/>
          <a:p>
            <a:fld id="{56E19D69-17B4-4788-BA8E-BFB4A427618B}" type="datetime1">
              <a:rPr lang="en-US"/>
              <a:pPr/>
              <a:t>1/30/2017</a:t>
            </a:fld>
            <a:endParaRPr lang="en-US" dirty="0"/>
          </a:p>
        </p:txBody>
      </p:sp>
      <p:sp>
        <p:nvSpPr>
          <p:cNvPr id="5" name="Slide Number Placeholder 5"/>
          <p:cNvSpPr>
            <a:spLocks noGrp="1"/>
          </p:cNvSpPr>
          <p:nvPr>
            <p:ph type="sldNum" sz="quarter" idx="12"/>
          </p:nvPr>
        </p:nvSpPr>
        <p:spPr/>
        <p:txBody>
          <a:bodyPr/>
          <a:lstStyle/>
          <a:p>
            <a:fld id="{E1FC0A8F-9850-4ED1-9EBA-60782A797A09}" type="slidenum">
              <a:rPr lang="en-US"/>
              <a:pPr/>
              <a:t>4</a:t>
            </a:fld>
            <a:endParaRPr lang="en-US"/>
          </a:p>
        </p:txBody>
      </p:sp>
      <p:sp>
        <p:nvSpPr>
          <p:cNvPr id="2" name="TextBox 1"/>
          <p:cNvSpPr txBox="1"/>
          <p:nvPr/>
        </p:nvSpPr>
        <p:spPr>
          <a:xfrm>
            <a:off x="1524000" y="6017498"/>
            <a:ext cx="7391400" cy="584775"/>
          </a:xfrm>
          <a:prstGeom prst="rect">
            <a:avLst/>
          </a:prstGeom>
          <a:noFill/>
        </p:spPr>
        <p:txBody>
          <a:bodyPr wrap="square" rtlCol="0">
            <a:spAutoFit/>
          </a:bodyPr>
          <a:lstStyle/>
          <a:p>
            <a:r>
              <a:rPr lang="en-US" sz="1600" dirty="0" smtClean="0"/>
              <a:t>Source: TheAtlantic.com: The </a:t>
            </a:r>
            <a:r>
              <a:rPr lang="en-US" sz="1600" dirty="0"/>
              <a:t>T</a:t>
            </a:r>
            <a:r>
              <a:rPr lang="en-US" sz="1600" dirty="0" smtClean="0"/>
              <a:t>hing Employers Look for When Hiring College Graduates, Aug 19, 2014.</a:t>
            </a:r>
            <a:endParaRPr lang="en-US" sz="1600" dirty="0"/>
          </a:p>
        </p:txBody>
      </p:sp>
    </p:spTree>
    <p:extLst>
      <p:ext uri="{BB962C8B-B14F-4D97-AF65-F5344CB8AC3E}">
        <p14:creationId xmlns:p14="http://schemas.microsoft.com/office/powerpoint/2010/main" val="1703919227"/>
      </p:ext>
    </p:extLst>
  </p:cSld>
  <p:clrMapOvr>
    <a:masterClrMapping/>
  </p:clrMapOvr>
  <p:transition spd="med">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Formats</a:t>
            </a:r>
            <a:endParaRPr lang="en-US" dirty="0"/>
          </a:p>
        </p:txBody>
      </p:sp>
      <p:sp>
        <p:nvSpPr>
          <p:cNvPr id="3" name="Content Placeholder 2"/>
          <p:cNvSpPr>
            <a:spLocks noGrp="1"/>
          </p:cNvSpPr>
          <p:nvPr>
            <p:ph idx="1"/>
          </p:nvPr>
        </p:nvSpPr>
        <p:spPr/>
        <p:txBody>
          <a:bodyPr/>
          <a:lstStyle/>
          <a:p>
            <a:r>
              <a:rPr lang="en-US" dirty="0" smtClean="0"/>
              <a:t>Phone / Skype / Other Virtual platforms</a:t>
            </a:r>
          </a:p>
          <a:p>
            <a:pPr lvl="1"/>
            <a:r>
              <a:rPr lang="en-US" dirty="0" smtClean="0"/>
              <a:t>Low cost, minimal </a:t>
            </a:r>
            <a:r>
              <a:rPr lang="en-US" dirty="0" smtClean="0"/>
              <a:t>restrictions</a:t>
            </a:r>
          </a:p>
          <a:p>
            <a:pPr lvl="1"/>
            <a:r>
              <a:rPr lang="en-US" dirty="0" smtClean="0"/>
              <a:t>Often used for initial screening</a:t>
            </a:r>
            <a:endParaRPr lang="en-US" dirty="0" smtClean="0"/>
          </a:p>
          <a:p>
            <a:r>
              <a:rPr lang="en-US" dirty="0" smtClean="0"/>
              <a:t>In Person</a:t>
            </a:r>
          </a:p>
          <a:p>
            <a:pPr lvl="1"/>
            <a:r>
              <a:rPr lang="en-US" dirty="0" smtClean="0"/>
              <a:t>On-Campus Interviews</a:t>
            </a:r>
          </a:p>
          <a:p>
            <a:pPr lvl="1"/>
            <a:r>
              <a:rPr lang="en-US" dirty="0" smtClean="0"/>
              <a:t>Company Site</a:t>
            </a:r>
          </a:p>
          <a:p>
            <a:pPr lvl="2"/>
            <a:r>
              <a:rPr lang="en-US" dirty="0" smtClean="0"/>
              <a:t>Multiple rounds, several people involved at various levels</a:t>
            </a:r>
            <a:endParaRPr lang="en-US" dirty="0"/>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5</a:t>
            </a:fld>
            <a:endParaRPr lang="en-US"/>
          </a:p>
        </p:txBody>
      </p:sp>
    </p:spTree>
    <p:extLst>
      <p:ext uri="{BB962C8B-B14F-4D97-AF65-F5344CB8AC3E}">
        <p14:creationId xmlns:p14="http://schemas.microsoft.com/office/powerpoint/2010/main" val="3481531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Structure</a:t>
            </a:r>
            <a:endParaRPr lang="en-US" dirty="0"/>
          </a:p>
        </p:txBody>
      </p:sp>
      <p:sp>
        <p:nvSpPr>
          <p:cNvPr id="3" name="Content Placeholder 2"/>
          <p:cNvSpPr>
            <a:spLocks noGrp="1"/>
          </p:cNvSpPr>
          <p:nvPr>
            <p:ph idx="1"/>
          </p:nvPr>
        </p:nvSpPr>
        <p:spPr/>
        <p:txBody>
          <a:bodyPr/>
          <a:lstStyle/>
          <a:p>
            <a:r>
              <a:rPr lang="en-US" dirty="0" smtClean="0"/>
              <a:t>Traditional 1:1 – conversation with a recruiter, hiring manager, member of the team you’ll join</a:t>
            </a:r>
          </a:p>
          <a:p>
            <a:r>
              <a:rPr lang="en-US" dirty="0" smtClean="0"/>
              <a:t>Panel (2+) – efficient method for companies to engage several people in meeting candidates</a:t>
            </a:r>
          </a:p>
          <a:p>
            <a:r>
              <a:rPr lang="en-US" dirty="0"/>
              <a:t>Case – Specific question, situation, problem or challenge </a:t>
            </a:r>
            <a:r>
              <a:rPr lang="en-US" dirty="0" smtClean="0"/>
              <a:t>presented to the candidate. </a:t>
            </a:r>
            <a:r>
              <a:rPr lang="en-US" dirty="0"/>
              <a:t>The case is often a business situation or a business case </a:t>
            </a:r>
            <a:r>
              <a:rPr lang="en-US" dirty="0" smtClean="0"/>
              <a:t>the company has faced. These are used to “test” your critical thinking, problem solving and analytical skills.  Sometimes they are presented to teams of candidates to evaluate how you work with others.</a:t>
            </a:r>
            <a:endParaRPr lang="en-US" dirty="0"/>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6</a:t>
            </a:fld>
            <a:endParaRPr lang="en-US"/>
          </a:p>
        </p:txBody>
      </p:sp>
    </p:spTree>
    <p:extLst>
      <p:ext uri="{BB962C8B-B14F-4D97-AF65-F5344CB8AC3E}">
        <p14:creationId xmlns:p14="http://schemas.microsoft.com/office/powerpoint/2010/main" val="96897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Prep Checklist:</a:t>
            </a:r>
            <a:endParaRPr lang="en-US" dirty="0"/>
          </a:p>
        </p:txBody>
      </p:sp>
      <p:sp>
        <p:nvSpPr>
          <p:cNvPr id="3" name="Content Placeholder 2"/>
          <p:cNvSpPr>
            <a:spLocks noGrp="1"/>
          </p:cNvSpPr>
          <p:nvPr>
            <p:ph idx="1"/>
          </p:nvPr>
        </p:nvSpPr>
        <p:spPr>
          <a:xfrm>
            <a:off x="685330" y="2057400"/>
            <a:ext cx="7772870" cy="4186107"/>
          </a:xfrm>
        </p:spPr>
        <p:txBody>
          <a:bodyPr/>
          <a:lstStyle/>
          <a:p>
            <a:pPr marL="457200" indent="-457200">
              <a:buFont typeface="+mj-lt"/>
              <a:buAutoNum type="arabicPeriod"/>
            </a:pPr>
            <a:r>
              <a:rPr lang="en-US" dirty="0" smtClean="0"/>
              <a:t>Industry &amp; Company research</a:t>
            </a:r>
          </a:p>
          <a:p>
            <a:pPr marL="457200" indent="-457200">
              <a:buFont typeface="+mj-lt"/>
              <a:buAutoNum type="arabicPeriod"/>
            </a:pPr>
            <a:r>
              <a:rPr lang="en-US" dirty="0" smtClean="0"/>
              <a:t>Hiring team </a:t>
            </a:r>
            <a:r>
              <a:rPr lang="en-US" dirty="0" smtClean="0"/>
              <a:t>research (</a:t>
            </a:r>
            <a:r>
              <a:rPr lang="en-US" i="1" dirty="0" smtClean="0"/>
              <a:t>always ask who you will be meeting</a:t>
            </a:r>
            <a:r>
              <a:rPr lang="en-US" dirty="0" smtClean="0"/>
              <a:t>!)</a:t>
            </a:r>
            <a:endParaRPr lang="en-US" dirty="0" smtClean="0"/>
          </a:p>
          <a:p>
            <a:pPr marL="457200" indent="-457200">
              <a:buFont typeface="+mj-lt"/>
              <a:buAutoNum type="arabicPeriod"/>
            </a:pPr>
            <a:r>
              <a:rPr lang="en-US" dirty="0" smtClean="0"/>
              <a:t>Common interview question review / practice</a:t>
            </a:r>
          </a:p>
          <a:p>
            <a:pPr marL="457200" indent="-457200">
              <a:buFont typeface="+mj-lt"/>
              <a:buAutoNum type="arabicPeriod"/>
            </a:pPr>
            <a:r>
              <a:rPr lang="en-US" dirty="0" smtClean="0"/>
              <a:t>Outline your best stories / practice</a:t>
            </a:r>
          </a:p>
          <a:p>
            <a:pPr marL="457200" indent="-457200">
              <a:buFont typeface="+mj-lt"/>
              <a:buAutoNum type="arabicPeriod"/>
            </a:pPr>
            <a:r>
              <a:rPr lang="en-US" dirty="0" smtClean="0"/>
              <a:t>Type up your questions for the employer (</a:t>
            </a:r>
            <a:r>
              <a:rPr lang="en-US" i="1" dirty="0" smtClean="0"/>
              <a:t>don’t rely on memory</a:t>
            </a:r>
            <a:r>
              <a:rPr lang="en-US" dirty="0" smtClean="0"/>
              <a:t>!)</a:t>
            </a:r>
          </a:p>
          <a:p>
            <a:pPr marL="457200" indent="-457200">
              <a:buFont typeface="+mj-lt"/>
              <a:buAutoNum type="arabicPeriod"/>
            </a:pPr>
            <a:r>
              <a:rPr lang="en-US" dirty="0" smtClean="0"/>
              <a:t>Map out your route and do a test run if possible!</a:t>
            </a:r>
          </a:p>
          <a:p>
            <a:pPr marL="457200" indent="-457200">
              <a:buFont typeface="+mj-lt"/>
              <a:buAutoNum type="arabicPeriod"/>
            </a:pPr>
            <a:r>
              <a:rPr lang="en-US" sz="2000" b="1" dirty="0" smtClean="0"/>
              <a:t>Repeat # 3 &amp; #4 until you are confident!</a:t>
            </a:r>
            <a:endParaRPr lang="en-US" sz="2000" b="1" dirty="0"/>
          </a:p>
        </p:txBody>
      </p:sp>
      <p:sp>
        <p:nvSpPr>
          <p:cNvPr id="4" name="Date Placeholder 3"/>
          <p:cNvSpPr>
            <a:spLocks noGrp="1"/>
          </p:cNvSpPr>
          <p:nvPr>
            <p:ph type="dt" sz="half" idx="10"/>
          </p:nvPr>
        </p:nvSpPr>
        <p:spPr/>
        <p:txBody>
          <a:bodyPr/>
          <a:lstStyle/>
          <a:p>
            <a:pPr>
              <a:defRPr/>
            </a:pPr>
            <a:fld id="{93896232-8DED-4071-85EE-38411431B90C}" type="datetime1">
              <a:rPr lang="en-US" smtClean="0"/>
              <a:pPr>
                <a:defRPr/>
              </a:pPr>
              <a:t>1/30/2017</a:t>
            </a:fld>
            <a:endParaRPr lang="en-US"/>
          </a:p>
        </p:txBody>
      </p:sp>
      <p:sp>
        <p:nvSpPr>
          <p:cNvPr id="5" name="Slide Number Placeholder 4"/>
          <p:cNvSpPr>
            <a:spLocks noGrp="1"/>
          </p:cNvSpPr>
          <p:nvPr>
            <p:ph type="sldNum" sz="quarter" idx="12"/>
          </p:nvPr>
        </p:nvSpPr>
        <p:spPr/>
        <p:txBody>
          <a:bodyPr/>
          <a:lstStyle/>
          <a:p>
            <a:pPr>
              <a:defRPr/>
            </a:pPr>
            <a:fld id="{8EBF4B10-2FCE-44C5-B503-235B63996793}" type="slidenum">
              <a:rPr lang="en-US" smtClean="0"/>
              <a:pPr>
                <a:defRPr/>
              </a:pPr>
              <a:t>7</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002" y="2743200"/>
            <a:ext cx="1491231" cy="40481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085" y="3574191"/>
            <a:ext cx="1547915" cy="576262"/>
          </a:xfrm>
          <a:prstGeom prst="rect">
            <a:avLst/>
          </a:prstGeom>
        </p:spPr>
      </p:pic>
    </p:spTree>
    <p:extLst>
      <p:ext uri="{BB962C8B-B14F-4D97-AF65-F5344CB8AC3E}">
        <p14:creationId xmlns:p14="http://schemas.microsoft.com/office/powerpoint/2010/main" val="353254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609600"/>
            <a:ext cx="8229600" cy="1066800"/>
          </a:xfrm>
        </p:spPr>
        <p:txBody>
          <a:bodyPr>
            <a:normAutofit/>
          </a:bodyPr>
          <a:lstStyle/>
          <a:p>
            <a:pPr eaLnBrk="1" hangingPunct="1">
              <a:defRPr/>
            </a:pPr>
            <a:r>
              <a:rPr lang="en-US" sz="4000" dirty="0" smtClean="0"/>
              <a:t>Industry &amp; Company Research</a:t>
            </a:r>
          </a:p>
        </p:txBody>
      </p:sp>
      <p:sp>
        <p:nvSpPr>
          <p:cNvPr id="92163" name="Rectangle 3"/>
          <p:cNvSpPr>
            <a:spLocks noGrp="1" noChangeArrowheads="1"/>
          </p:cNvSpPr>
          <p:nvPr>
            <p:ph sz="half" idx="1"/>
          </p:nvPr>
        </p:nvSpPr>
        <p:spPr>
          <a:xfrm>
            <a:off x="228600" y="2251075"/>
            <a:ext cx="4267200" cy="4530725"/>
          </a:xfrm>
        </p:spPr>
        <p:txBody>
          <a:bodyPr>
            <a:normAutofit/>
          </a:bodyPr>
          <a:lstStyle/>
          <a:p>
            <a:pPr>
              <a:lnSpc>
                <a:spcPct val="90000"/>
              </a:lnSpc>
              <a:defRPr/>
            </a:pPr>
            <a:r>
              <a:rPr lang="en-US" b="1" dirty="0"/>
              <a:t>What are you looking for? </a:t>
            </a:r>
          </a:p>
          <a:p>
            <a:pPr lvl="1">
              <a:lnSpc>
                <a:spcPct val="90000"/>
              </a:lnSpc>
              <a:defRPr/>
            </a:pPr>
            <a:r>
              <a:rPr lang="en-US" sz="1800" dirty="0"/>
              <a:t>Company/Industry basics</a:t>
            </a:r>
          </a:p>
          <a:p>
            <a:pPr lvl="1">
              <a:lnSpc>
                <a:spcPct val="90000"/>
              </a:lnSpc>
              <a:defRPr/>
            </a:pPr>
            <a:r>
              <a:rPr lang="en-US" sz="1800" dirty="0"/>
              <a:t>Trends that may affect hiring needs</a:t>
            </a:r>
          </a:p>
          <a:p>
            <a:pPr lvl="1">
              <a:lnSpc>
                <a:spcPct val="90000"/>
              </a:lnSpc>
              <a:defRPr/>
            </a:pPr>
            <a:r>
              <a:rPr lang="en-US" sz="1800" dirty="0"/>
              <a:t>New products (theirs or competitors)</a:t>
            </a:r>
          </a:p>
          <a:p>
            <a:pPr lvl="1">
              <a:lnSpc>
                <a:spcPct val="90000"/>
              </a:lnSpc>
              <a:defRPr/>
            </a:pPr>
            <a:r>
              <a:rPr lang="en-US" sz="1800" dirty="0"/>
              <a:t>Changes in economy that can affect company success</a:t>
            </a:r>
          </a:p>
          <a:p>
            <a:pPr lvl="1">
              <a:lnSpc>
                <a:spcPct val="90000"/>
              </a:lnSpc>
              <a:defRPr/>
            </a:pPr>
            <a:r>
              <a:rPr lang="en-US" sz="1800" dirty="0"/>
              <a:t>Information that will help you sell yourself as the best candidate</a:t>
            </a:r>
          </a:p>
          <a:p>
            <a:pPr marL="109728" indent="0" eaLnBrk="1" hangingPunct="1">
              <a:buNone/>
              <a:defRPr/>
            </a:pPr>
            <a:endParaRPr lang="en-US" sz="2000" b="1" dirty="0" smtClean="0"/>
          </a:p>
          <a:p>
            <a:pPr eaLnBrk="1" hangingPunct="1">
              <a:defRPr/>
            </a:pPr>
            <a:endParaRPr lang="en-US" dirty="0" smtClean="0"/>
          </a:p>
        </p:txBody>
      </p:sp>
      <p:sp>
        <p:nvSpPr>
          <p:cNvPr id="6" name="Content Placeholder 5"/>
          <p:cNvSpPr>
            <a:spLocks noGrp="1"/>
          </p:cNvSpPr>
          <p:nvPr>
            <p:ph sz="half" idx="2"/>
          </p:nvPr>
        </p:nvSpPr>
        <p:spPr>
          <a:xfrm>
            <a:off x="4648200" y="2174875"/>
            <a:ext cx="4267200" cy="4530725"/>
          </a:xfrm>
        </p:spPr>
        <p:txBody>
          <a:bodyPr>
            <a:normAutofit/>
          </a:bodyPr>
          <a:lstStyle/>
          <a:p>
            <a:pPr>
              <a:defRPr/>
            </a:pPr>
            <a:r>
              <a:rPr lang="en-US" b="1" dirty="0"/>
              <a:t>Online Resources</a:t>
            </a:r>
          </a:p>
          <a:p>
            <a:pPr lvl="1">
              <a:defRPr/>
            </a:pPr>
            <a:r>
              <a:rPr lang="en-US" sz="2000" dirty="0" smtClean="0"/>
              <a:t>Company Website</a:t>
            </a:r>
          </a:p>
          <a:p>
            <a:pPr lvl="1">
              <a:defRPr/>
            </a:pPr>
            <a:r>
              <a:rPr lang="en-US" sz="2000" dirty="0" smtClean="0"/>
              <a:t>Company’s social media properties</a:t>
            </a:r>
          </a:p>
          <a:p>
            <a:pPr lvl="1">
              <a:defRPr/>
            </a:pPr>
            <a:r>
              <a:rPr lang="en-US" sz="2000" dirty="0" smtClean="0"/>
              <a:t>Business press </a:t>
            </a:r>
            <a:r>
              <a:rPr lang="en-US" sz="2000" dirty="0"/>
              <a:t>– WSJ, </a:t>
            </a:r>
            <a:r>
              <a:rPr lang="en-US" sz="2000" dirty="0" smtClean="0"/>
              <a:t>Bloomberg BusinessWeek, etc.</a:t>
            </a:r>
          </a:p>
          <a:p>
            <a:pPr lvl="1">
              <a:defRPr/>
            </a:pPr>
            <a:r>
              <a:rPr lang="en-US" sz="2000" dirty="0" smtClean="0"/>
              <a:t>Glassdoor.com – tips on the interview process, compensation, etc.</a:t>
            </a:r>
            <a:endParaRPr lang="en-US" sz="1600" dirty="0" smtClean="0"/>
          </a:p>
          <a:p>
            <a:endParaRPr lang="en-US" dirty="0"/>
          </a:p>
        </p:txBody>
      </p:sp>
      <p:sp>
        <p:nvSpPr>
          <p:cNvPr id="4" name="Date Placeholder 3"/>
          <p:cNvSpPr>
            <a:spLocks noGrp="1"/>
          </p:cNvSpPr>
          <p:nvPr>
            <p:ph type="dt" sz="half" idx="10"/>
          </p:nvPr>
        </p:nvSpPr>
        <p:spPr/>
        <p:txBody>
          <a:bodyPr/>
          <a:lstStyle/>
          <a:p>
            <a:pPr>
              <a:defRPr/>
            </a:pPr>
            <a:fld id="{FDEA3F8F-7927-4D01-A5A5-393F427FC0B2}" type="datetime1">
              <a:rPr lang="en-US"/>
              <a:pPr>
                <a:defRPr/>
              </a:pPr>
              <a:t>1/30/2017</a:t>
            </a:fld>
            <a:endParaRPr lang="en-US" dirty="0"/>
          </a:p>
        </p:txBody>
      </p:sp>
      <p:sp>
        <p:nvSpPr>
          <p:cNvPr id="5" name="Slide Number Placeholder 5"/>
          <p:cNvSpPr>
            <a:spLocks noGrp="1"/>
          </p:cNvSpPr>
          <p:nvPr>
            <p:ph type="sldNum" sz="quarter" idx="12"/>
          </p:nvPr>
        </p:nvSpPr>
        <p:spPr/>
        <p:txBody>
          <a:bodyPr/>
          <a:lstStyle/>
          <a:p>
            <a:pPr>
              <a:defRPr/>
            </a:pPr>
            <a:fld id="{8256A2BE-8BB0-4146-B519-829975DEE59E}" type="slidenum">
              <a:rPr lang="en-US"/>
              <a:pPr>
                <a:defRPr/>
              </a:pPr>
              <a:t>8</a:t>
            </a:fld>
            <a:endParaRPr lang="en-US"/>
          </a:p>
        </p:txBody>
      </p:sp>
    </p:spTree>
    <p:extLst>
      <p:ext uri="{BB962C8B-B14F-4D97-AF65-F5344CB8AC3E}">
        <p14:creationId xmlns:p14="http://schemas.microsoft.com/office/powerpoint/2010/main" val="273858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76200"/>
            <a:ext cx="8229600" cy="1066800"/>
          </a:xfrm>
        </p:spPr>
        <p:txBody>
          <a:bodyPr>
            <a:normAutofit fontScale="90000"/>
          </a:bodyPr>
          <a:lstStyle/>
          <a:p>
            <a:r>
              <a:rPr lang="en-US" dirty="0" smtClean="0"/>
              <a:t>Fact finding / background questions</a:t>
            </a:r>
            <a:endParaRPr lang="en-US" dirty="0"/>
          </a:p>
        </p:txBody>
      </p:sp>
      <p:sp>
        <p:nvSpPr>
          <p:cNvPr id="58371" name="Rectangle 3"/>
          <p:cNvSpPr>
            <a:spLocks noGrp="1" noChangeArrowheads="1"/>
          </p:cNvSpPr>
          <p:nvPr>
            <p:ph idx="1"/>
          </p:nvPr>
        </p:nvSpPr>
        <p:spPr>
          <a:xfrm>
            <a:off x="457200" y="2286000"/>
            <a:ext cx="8229600" cy="4267200"/>
          </a:xfrm>
        </p:spPr>
        <p:txBody>
          <a:bodyPr>
            <a:normAutofit/>
          </a:bodyPr>
          <a:lstStyle/>
          <a:p>
            <a:pPr>
              <a:lnSpc>
                <a:spcPct val="90000"/>
              </a:lnSpc>
            </a:pPr>
            <a:r>
              <a:rPr lang="en-US" sz="2400" dirty="0" smtClean="0"/>
              <a:t>Typically employed to </a:t>
            </a:r>
            <a:r>
              <a:rPr lang="en-US" sz="2400" dirty="0"/>
              <a:t>confirm information or delve deeper into your background.</a:t>
            </a:r>
          </a:p>
          <a:p>
            <a:pPr lvl="1">
              <a:lnSpc>
                <a:spcPct val="90000"/>
              </a:lnSpc>
            </a:pPr>
            <a:r>
              <a:rPr lang="en-US" sz="2400" dirty="0" smtClean="0"/>
              <a:t>E.g. minimum </a:t>
            </a:r>
            <a:r>
              <a:rPr lang="en-US" sz="2400" dirty="0"/>
              <a:t>qualifications, </a:t>
            </a:r>
            <a:endParaRPr lang="en-US" sz="2400" dirty="0" smtClean="0"/>
          </a:p>
          <a:p>
            <a:pPr lvl="1">
              <a:lnSpc>
                <a:spcPct val="90000"/>
              </a:lnSpc>
            </a:pPr>
            <a:r>
              <a:rPr lang="en-US" sz="2400" dirty="0" smtClean="0"/>
              <a:t>personal career goals </a:t>
            </a:r>
            <a:r>
              <a:rPr lang="en-US" sz="2400" dirty="0"/>
              <a:t>(short-term and long-term</a:t>
            </a:r>
            <a:r>
              <a:rPr lang="en-US" sz="2400" dirty="0" smtClean="0"/>
              <a:t>) / motivations, </a:t>
            </a:r>
          </a:p>
          <a:p>
            <a:pPr lvl="1">
              <a:lnSpc>
                <a:spcPct val="90000"/>
              </a:lnSpc>
            </a:pPr>
            <a:r>
              <a:rPr lang="en-US" sz="2400" dirty="0" smtClean="0"/>
              <a:t>“</a:t>
            </a:r>
            <a:r>
              <a:rPr lang="en-US" sz="2400" dirty="0"/>
              <a:t>test” your knowledge of the company/industry.</a:t>
            </a:r>
          </a:p>
          <a:p>
            <a:pPr>
              <a:lnSpc>
                <a:spcPct val="90000"/>
              </a:lnSpc>
            </a:pPr>
            <a:r>
              <a:rPr lang="en-US" sz="2400" dirty="0" smtClean="0"/>
              <a:t>Is there anything on your resume that doesn’t jive with your answers?</a:t>
            </a:r>
            <a:endParaRPr lang="en-US" sz="2400" dirty="0"/>
          </a:p>
          <a:p>
            <a:pPr>
              <a:lnSpc>
                <a:spcPct val="90000"/>
              </a:lnSpc>
            </a:pPr>
            <a:endParaRPr lang="en-US" sz="2400" dirty="0"/>
          </a:p>
          <a:p>
            <a:pPr>
              <a:lnSpc>
                <a:spcPct val="90000"/>
              </a:lnSpc>
              <a:buFont typeface="Wingdings" pitchFamily="2" charset="2"/>
              <a:buNone/>
            </a:pPr>
            <a:endParaRPr lang="en-US" sz="2400" dirty="0"/>
          </a:p>
        </p:txBody>
      </p:sp>
      <p:sp>
        <p:nvSpPr>
          <p:cNvPr id="4" name="Date Placeholder 3"/>
          <p:cNvSpPr>
            <a:spLocks noGrp="1"/>
          </p:cNvSpPr>
          <p:nvPr>
            <p:ph type="dt" sz="half" idx="10"/>
          </p:nvPr>
        </p:nvSpPr>
        <p:spPr/>
        <p:txBody>
          <a:bodyPr/>
          <a:lstStyle/>
          <a:p>
            <a:fld id="{3B2811FD-17B9-4D76-935E-3382B7CD729C}" type="datetime1">
              <a:rPr lang="en-US"/>
              <a:pPr/>
              <a:t>1/30/2017</a:t>
            </a:fld>
            <a:endParaRPr lang="en-US"/>
          </a:p>
        </p:txBody>
      </p:sp>
      <p:sp>
        <p:nvSpPr>
          <p:cNvPr id="5" name="Slide Number Placeholder 5"/>
          <p:cNvSpPr>
            <a:spLocks noGrp="1"/>
          </p:cNvSpPr>
          <p:nvPr>
            <p:ph type="sldNum" sz="quarter" idx="12"/>
          </p:nvPr>
        </p:nvSpPr>
        <p:spPr/>
        <p:txBody>
          <a:bodyPr/>
          <a:lstStyle/>
          <a:p>
            <a:fld id="{5018181A-E32B-479A-B567-2E2670527DBC}" type="slidenum">
              <a:rPr lang="en-US"/>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4146</TotalTime>
  <Words>1496</Words>
  <Application>Microsoft Office PowerPoint</Application>
  <PresentationFormat>On-screen Show (4:3)</PresentationFormat>
  <Paragraphs>201</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Narrow</vt:lpstr>
      <vt:lpstr>Century Gothic</vt:lpstr>
      <vt:lpstr>Times New Roman</vt:lpstr>
      <vt:lpstr>Trebuchet MS</vt:lpstr>
      <vt:lpstr>Verdana</vt:lpstr>
      <vt:lpstr>Wingdings</vt:lpstr>
      <vt:lpstr>Wingdings 2</vt:lpstr>
      <vt:lpstr>Quotable</vt:lpstr>
      <vt:lpstr>Career Development Seminar: Interviewing –  Preparing to Succeed</vt:lpstr>
      <vt:lpstr>PowerPoint Presentation</vt:lpstr>
      <vt:lpstr>  Survey says… From a SHRM survey of nearly 500 HR managers: </vt:lpstr>
      <vt:lpstr>What employers want in college grads</vt:lpstr>
      <vt:lpstr>Interview Formats</vt:lpstr>
      <vt:lpstr>Interview Structure</vt:lpstr>
      <vt:lpstr>Interview Prep Checklist:</vt:lpstr>
      <vt:lpstr>Industry &amp; Company Research</vt:lpstr>
      <vt:lpstr>Fact finding / background questions</vt:lpstr>
      <vt:lpstr>10 most common interview questions Source: US News, April 2015</vt:lpstr>
      <vt:lpstr>Behavioral Interview Questions</vt:lpstr>
      <vt:lpstr>Typical Behavioral Questions Source: http://biginterview.com/blog/behavioral-interview-questions</vt:lpstr>
      <vt:lpstr>5-Step Storytelling Method</vt:lpstr>
      <vt:lpstr>Tell me about yourself….</vt:lpstr>
      <vt:lpstr>I vs. We – group/team stories</vt:lpstr>
      <vt:lpstr>When it’s your turn to ask ?’s</vt:lpstr>
      <vt:lpstr>Know What Constitutes Illegal Questioning</vt:lpstr>
      <vt:lpstr>What do I wear to an interview? It depends….</vt:lpstr>
      <vt:lpstr>On-Campus Interviews</vt:lpstr>
      <vt:lpstr>Mock Interviews - Feb 6-10</vt:lpstr>
      <vt:lpstr>Correspondence in the Job Search Every instance of engagement with a recruiter, hiring manager or business professional is an opportunity to influence a hiring decision on some level</vt:lpstr>
      <vt:lpstr>Reminders…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Margaret Roberts</dc:creator>
  <cp:lastModifiedBy>Margaret Roberts</cp:lastModifiedBy>
  <cp:revision>100</cp:revision>
  <cp:lastPrinted>1601-01-01T00:00:00Z</cp:lastPrinted>
  <dcterms:created xsi:type="dcterms:W3CDTF">1601-01-01T00:00:00Z</dcterms:created>
  <dcterms:modified xsi:type="dcterms:W3CDTF">2017-01-30T23:59:38Z</dcterms:modified>
</cp:coreProperties>
</file>