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5" r:id="rId3"/>
    <p:sldId id="322" r:id="rId4"/>
    <p:sldId id="329" r:id="rId5"/>
    <p:sldId id="330" r:id="rId6"/>
    <p:sldId id="331" r:id="rId7"/>
    <p:sldId id="332" r:id="rId8"/>
    <p:sldId id="308" r:id="rId9"/>
    <p:sldId id="327" r:id="rId10"/>
    <p:sldId id="333" r:id="rId11"/>
    <p:sldId id="328" r:id="rId12"/>
    <p:sldId id="334" r:id="rId13"/>
    <p:sldId id="335" r:id="rId14"/>
    <p:sldId id="336" r:id="rId15"/>
    <p:sldId id="337" r:id="rId16"/>
    <p:sldId id="338" r:id="rId17"/>
    <p:sldId id="339" r:id="rId18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125" d="100"/>
          <a:sy n="125" d="100"/>
        </p:scale>
        <p:origin x="2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t" anchorCtr="0" compatLnSpc="1">
            <a:prstTxWarp prst="textNoShape">
              <a:avLst/>
            </a:prstTxWarp>
          </a:bodyPr>
          <a:lstStyle>
            <a:lvl1pPr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97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97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b" anchorCtr="0" compatLnSpc="1">
            <a:prstTxWarp prst="textNoShape">
              <a:avLst/>
            </a:prstTxWarp>
          </a:bodyPr>
          <a:lstStyle>
            <a:lvl1pPr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97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06A935-17E3-4C12-87F9-C4E54C062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t" anchorCtr="0" compatLnSpc="1">
            <a:prstTxWarp prst="textNoShape">
              <a:avLst/>
            </a:prstTxWarp>
          </a:bodyPr>
          <a:lstStyle>
            <a:lvl1pPr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59288"/>
            <a:ext cx="52070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797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b" anchorCtr="0" compatLnSpc="1">
            <a:prstTxWarp prst="textNoShape">
              <a:avLst/>
            </a:prstTxWarp>
          </a:bodyPr>
          <a:lstStyle>
            <a:lvl1pPr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6988"/>
            <a:ext cx="30797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4" rIns="91129" bIns="4556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518B100-249B-495C-9F13-0AFC6FE28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CCC22-125A-4C1C-B58B-033CC6FC4D06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0D4F8-833E-4399-AE0C-E0940E1885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321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0875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71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1428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683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0A5C51-D13F-4B80-B9CB-56CF02E34EA1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1B697-B7E5-45B8-A7DA-F9EDFC6A9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049B2D-64A7-4E6A-B0B8-15A3B1157524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B73EF-340A-4E61-8F4C-54D3CE3476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96232-8DED-4071-85EE-38411431B90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70F48B-DD62-4FE7-A0C0-85C51C2D5B28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96C9-C954-4871-9796-580BBC389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38B4A-2254-46E6-9335-FCB4C9702C79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651C8-B3CD-4949-B31C-8AB01EDAE1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BCE847-4DE5-445D-8157-53A04C3C92C8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20298-A46C-4B03-BC38-9587DFCB95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DB9D7-6E6C-4D28-BF77-57A18D78DCE4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05C43-1B22-4143-B710-D1D7E1AC10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CCDA40-50CB-4D42-913A-8EE5577384F1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2A833-E222-46FE-83A1-46A61C8313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093F7-AA6A-4683-BFAE-32E73B7C9598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0B117-D12C-4B92-9AA6-2B8F03A840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9736-FD0C-43AA-891E-B040EB6B229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2D543-B977-4BE7-BE05-5990D11EF5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BF5A1F-DAE8-4D4F-AC04-6E3481E44070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9409823-9AA6-47B2-B289-42D1D227D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13/01/28/business/employers-increasingly-rely-on-internal-referrals-in-hiring.html?pagewanted=all&amp;_r=1&amp;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6200" y="1094119"/>
            <a:ext cx="7772400" cy="2286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000" b="1" dirty="0" smtClean="0"/>
              <a:t>Career Development Seminar:</a:t>
            </a:r>
            <a:br>
              <a:rPr lang="en-US" sz="4000" b="1" dirty="0" smtClean="0"/>
            </a:br>
            <a:r>
              <a:rPr lang="en-US" sz="4800" b="1" dirty="0" smtClean="0">
                <a:solidFill>
                  <a:srgbClr val="FF0000"/>
                </a:solidFill>
              </a:rPr>
              <a:t>When I Grow Up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Personal </a:t>
            </a:r>
            <a:r>
              <a:rPr lang="en-US" sz="4800" b="1" dirty="0" err="1" smtClean="0">
                <a:solidFill>
                  <a:srgbClr val="FF0000"/>
                </a:solidFill>
              </a:rPr>
              <a:t>Commericals</a:t>
            </a: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Networking</a:t>
            </a:r>
            <a:endParaRPr lang="en-US" sz="4800" b="1" dirty="0" smtClean="0">
              <a:solidFill>
                <a:srgbClr val="FF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5029200"/>
            <a:ext cx="9144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 smtClean="0"/>
              <a:t>Instructor: Margaret Roberts</a:t>
            </a:r>
          </a:p>
          <a:p>
            <a:pPr algn="ctr" eaLnBrk="1" hangingPunct="1">
              <a:defRPr/>
            </a:pPr>
            <a:r>
              <a:rPr lang="en-US" sz="2000" dirty="0" smtClean="0"/>
              <a:t>Director, </a:t>
            </a:r>
            <a:r>
              <a:rPr lang="en-US" sz="2000" dirty="0" err="1" smtClean="0"/>
              <a:t>Eberhardt</a:t>
            </a:r>
            <a:r>
              <a:rPr lang="en-US" sz="2000" dirty="0" smtClean="0"/>
              <a:t> Career Management Center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905FB-503D-44AA-8F34-6A60243CC91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" y="76200"/>
            <a:ext cx="6347713" cy="1320800"/>
          </a:xfrm>
        </p:spPr>
        <p:txBody>
          <a:bodyPr/>
          <a:lstStyle/>
          <a:p>
            <a:r>
              <a:rPr lang="en-US" dirty="0" smtClean="0"/>
              <a:t>Make your own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18662"/>
            <a:ext cx="6347714" cy="1524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Take out a piece of paper and a pen/pencil.</a:t>
            </a:r>
          </a:p>
          <a:p>
            <a:r>
              <a:rPr lang="en-US" b="1" dirty="0">
                <a:solidFill>
                  <a:srgbClr val="FF0000"/>
                </a:solidFill>
              </a:rPr>
              <a:t>Jot down ideas to formulate your elevator pitch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7162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Hi, I’m Margaret. Nice to meet you! </a:t>
            </a:r>
          </a:p>
          <a:p>
            <a:endParaRPr lang="en-US" sz="1600" dirty="0" smtClean="0"/>
          </a:p>
          <a:p>
            <a:r>
              <a:rPr lang="en-US" sz="1600" dirty="0" smtClean="0"/>
              <a:t>I’m looking for internships where I can get my hands dirty in real business problem solving in my last summer before I graduate with a business degree. In my finance courses we get a lot practice with formulas, models and business case analysis, but those are no substitute for the real thing. </a:t>
            </a:r>
          </a:p>
          <a:p>
            <a:endParaRPr lang="en-US" sz="1600" dirty="0"/>
          </a:p>
          <a:p>
            <a:r>
              <a:rPr lang="en-US" sz="1600" dirty="0" smtClean="0"/>
              <a:t>I’d like to learn more about how financial decisions within (</a:t>
            </a:r>
            <a:r>
              <a:rPr lang="en-US" sz="1600" i="1" dirty="0" smtClean="0">
                <a:solidFill>
                  <a:srgbClr val="FF0000"/>
                </a:solidFill>
              </a:rPr>
              <a:t>private / public / government</a:t>
            </a:r>
            <a:r>
              <a:rPr lang="en-US" sz="1600" dirty="0" smtClean="0"/>
              <a:t>) companies are made from a first hand perspective. I know this will help me figure out what areas of corporate finance to pursue in the future to reach a longer term goal of heading up finance for a business unit or company.</a:t>
            </a:r>
          </a:p>
          <a:p>
            <a:endParaRPr lang="en-US" sz="1600" dirty="0"/>
          </a:p>
          <a:p>
            <a:r>
              <a:rPr lang="en-US" sz="1600" dirty="0" smtClean="0"/>
              <a:t>As I was looking into your company I discovered places a high value on </a:t>
            </a:r>
            <a:r>
              <a:rPr lang="en-US" sz="1600" i="1" dirty="0" smtClean="0">
                <a:solidFill>
                  <a:srgbClr val="FF0000"/>
                </a:solidFill>
              </a:rPr>
              <a:t>Corporate Social Responsibility and encourages community service and outreach</a:t>
            </a:r>
            <a:r>
              <a:rPr lang="en-US" sz="1600" dirty="0" smtClean="0"/>
              <a:t>. I’d love to know more about your internship program and financial analyst career paths because I can see myself really </a:t>
            </a:r>
            <a:r>
              <a:rPr lang="en-US" sz="1600" i="1" dirty="0" smtClean="0">
                <a:solidFill>
                  <a:srgbClr val="FF0000"/>
                </a:solidFill>
              </a:rPr>
              <a:t>at a company like </a:t>
            </a:r>
            <a:r>
              <a:rPr lang="en-US" sz="1600" dirty="0" smtClean="0"/>
              <a:t>(name company). </a:t>
            </a:r>
          </a:p>
        </p:txBody>
      </p:sp>
    </p:spTree>
    <p:extLst>
      <p:ext uri="{BB962C8B-B14F-4D97-AF65-F5344CB8AC3E}">
        <p14:creationId xmlns:p14="http://schemas.microsoft.com/office/powerpoint/2010/main" val="100892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to your neighbor and try your pitch on for size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3048000" cy="304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96232-8DED-4071-85EE-38411431B90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practice opportunity before the career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58001" cy="3880773"/>
          </a:xfrm>
        </p:spPr>
        <p:txBody>
          <a:bodyPr/>
          <a:lstStyle/>
          <a:p>
            <a:r>
              <a:rPr lang="en-US" dirty="0" smtClean="0"/>
              <a:t>Monday, Feb 27</a:t>
            </a:r>
            <a:r>
              <a:rPr lang="en-US" baseline="30000" dirty="0" smtClean="0"/>
              <a:t>th</a:t>
            </a:r>
            <a:r>
              <a:rPr lang="en-US" dirty="0" smtClean="0"/>
              <a:t> – Gallo Sales recruiters &amp; alumni will be here to offer an employer perspective on how candidates can stand out at career events</a:t>
            </a:r>
          </a:p>
          <a:p>
            <a:r>
              <a:rPr lang="en-US" dirty="0" smtClean="0"/>
              <a:t>Be PREPARED with your elevator pitch to introduce yourself to one of the reps at the end of the class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REMEMBER TO DRESS IN BUSINESS CASUAL ATTIRE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mostly about WHO, not what,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job I ever got was through a referral (15 ½ </a:t>
            </a:r>
            <a:r>
              <a:rPr lang="en-US" dirty="0" err="1" smtClean="0"/>
              <a:t>yrs</a:t>
            </a:r>
            <a:r>
              <a:rPr lang="en-US" dirty="0" smtClean="0"/>
              <a:t> old)</a:t>
            </a:r>
          </a:p>
          <a:p>
            <a:r>
              <a:rPr lang="en-US" dirty="0" smtClean="0"/>
              <a:t>First job out of college was through a referral (from internship I did with another branch of the company)</a:t>
            </a:r>
          </a:p>
          <a:p>
            <a:r>
              <a:rPr lang="en-US" dirty="0" smtClean="0"/>
              <a:t>Next 3 jobs I had were through referrals</a:t>
            </a:r>
          </a:p>
          <a:p>
            <a:r>
              <a:rPr lang="en-US" dirty="0" smtClean="0"/>
              <a:t>All of my freelance resume writing and recruitment consulting work has been through referrals</a:t>
            </a:r>
          </a:p>
          <a:p>
            <a:r>
              <a:rPr lang="en-US" dirty="0" smtClean="0"/>
              <a:t>This job at Pacific is the only post-college job I have ever landed without a referral!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Networking…</a:t>
            </a:r>
            <a:br>
              <a:rPr lang="en-US" dirty="0" smtClean="0"/>
            </a:br>
            <a:r>
              <a:rPr lang="en-US" dirty="0" smtClean="0"/>
              <a:t>Numbers </a:t>
            </a:r>
            <a:r>
              <a:rPr lang="en-US" dirty="0" smtClean="0"/>
              <a:t>don’t 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34201" cy="388077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Various studies have found that 45% to 70% of job seekers got their jobs through networking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Employers prefer to hire through referrals because it improves retention and a hire you know is less risky!</a:t>
            </a:r>
          </a:p>
          <a:p>
            <a:r>
              <a:rPr lang="en-US" sz="2800" dirty="0" smtClean="0"/>
              <a:t>At many top employers, referred </a:t>
            </a:r>
            <a:r>
              <a:rPr lang="en-US" sz="2800" dirty="0"/>
              <a:t>candidates get fast-tracked, applicants from other sources like corporate Web sites, Internet job boards and job fairs sink to the bottom of the pile</a:t>
            </a:r>
            <a:r>
              <a:rPr lang="en-US" sz="2800" dirty="0" smtClean="0"/>
              <a:t>. </a:t>
            </a:r>
            <a:r>
              <a:rPr lang="en-US" sz="1300" dirty="0"/>
              <a:t>(Source: </a:t>
            </a:r>
            <a:r>
              <a:rPr lang="en-US" sz="1300" dirty="0">
                <a:hlinkClick r:id="rId2"/>
              </a:rPr>
              <a:t>http://www.nytimes.com/2013/01/28/business/employers-increasingly-rely-on-internal-referrals-in-hiring.html?pagewanted=all&amp;_r=1</a:t>
            </a:r>
            <a:r>
              <a:rPr lang="en-US" sz="1300" dirty="0" smtClean="0">
                <a:hlinkClick r:id="rId2"/>
              </a:rPr>
              <a:t>&amp;</a:t>
            </a:r>
            <a:r>
              <a:rPr lang="en-US" sz="1300" dirty="0" smtClean="0"/>
              <a:t>) </a:t>
            </a:r>
            <a:endParaRPr lang="en-US" sz="1300" b="1" dirty="0" smtClean="0"/>
          </a:p>
          <a:p>
            <a:pPr lvl="1"/>
            <a:endParaRPr lang="en-US" dirty="0"/>
          </a:p>
        </p:txBody>
      </p:sp>
      <p:sp>
        <p:nvSpPr>
          <p:cNvPr id="9220" name="AutoShape 4" descr="data:image/jpeg;base64,/9j/4AAQSkZJRgABAQAAAQABAAD/2wCEAAkGBhQSERUUEhQWFBQUFRcVFBQUFhUVFRUUFBQVFBQUFRUXGyYeFxkkGRQUIC8gJScpLCwsFR4xNjAqNSYrLCkBCQoKDgwOGg8PGiwkHxwpLCksKSwsLCwpLCkpKiopKiotLCwsKSwvLCwpLCwsLCwtLCwsLCwtLCwsKSkpKi8uKf/AABEIAPAA0gMBIgACEQEDEQH/xAAcAAAABwEBAAAAAAAAAAAAAAAAAgMEBQYHAQj/xABKEAACAQMCAgYFBwkFCAIDAAABAgMABBESIQUxBhNBUWFxBxQigZEjMkJScqGxFTM0Q3OywdHwJGKCs8JEU3SSk6Kj4WODFiVU/8QAGgEAAgMBAQAAAAAAAAAAAAAAAAMBAgQFBv/EADMRAAICAQMCAwcDAwUBAAAAAAABAhEDEiExBEEyUWETIjNxgZGxFMHwQqHRI1KC4fEF/9oADAMBAAIRAxEAPwDcaFChQAKFChQAKFCk5p1RSzsFUcyxAAycDJPiaAFKFFVwdwc+W9dzQB2hQzQoAFCk7i4VFLOwVVBLMxCqoG5JJ2A8arH5fuL3bh69XCed9Mp0sMf7LCcGX7bYTu10AS3G+ksNqFEhLSPkRQRjXNKR2Rxjc+J2A7SKjrbpZIkiLfW/qgmOIJOsWWPUc4hmdQBFMcbDdTnAYkYqQ4J0ZhtizLqkmf8AO3Ep1zSeDOeS9yLhR2AVIXlmkqNHKiujjSyOAysDzBB50ALUKqHWy8L2cvPw8cn3eezXuk+lNAB9Ld0A31DcWuCdXUOjBlYBlZSGVlO4II2II7aAFKFChQAKFChmgAUKKXAxk8+Xj5UagAUKFCgAUKFCgAUKFCgAUKjpDufOi5qmsvoJOhUZmuVGsnQSlVP0h26vHaK6h0biFqHVgGVlZyuGU7EbipgmoLpefkoD3X9ifjdRr/qqVIhxofTejvhzYPqcKEdsSCFv+aLSaKvo/tlBEbXUQPZFe3aDPfgS4qy0KuUKwOh0q/m+JXy45amt5R5HrISW95ro4HxBDlOIhx3T2cT/AAMLxfxqzUKAKzF0QaZw/EJhdFTmOFU6q1QjGHMOpusfty7MBnYDnVlxXaFAAoUKFAAxVVuODy2LGWxTrIGbVNYjA5/OltCcBH7TGfZbfGltzaqFAFYHT6JsdTb3sxONktJkwT9FnmCID5tjxow43fyEiPh6xjfDXV1GnllIFlOfDPvqyYrtAFY/J/E5B8pd20A2z6vbNI+O3DzyFQezdDXR0KL/AKRe3s3PKif1dN+fs2qx7eBJFWahQBQukvRCztY4JYYEWQX1j8qcvKAbuFSBK5LgEEjGcb1fBVV9J8wThsrnYRvbyE9wjuoXOPcDWa8T9OS5Pq1q7jJw0rBPfhc5qGyUrN1zQzXm2f023ufZht1HcQ7ffqFTHRP0t3FxcRwzW6sJG06odQK+JU52796rqJ0m9UKhODNmQ/ZP4rU3Vk7IaoFChQqSCMlbc+dcCnuPwqodIOFzrcvM0l1PakgmC0maGWHAwxVEwZ1JGcKwcZOzVI8M6I8Lu061AblTsWlnuZiCOaMJZCUI7VIBHaKUo2McqJO84pDEMyzRRg8jJJGg/wC4ioqTp5YLt63Cx+rE3XMT3BYgxY+WanLPodZRHMdnbIRtqWCIN/zBc1KxQqowoCgdgGB8BVtBGsp56Xxn83DeS/YsrkD4yIlMuM38syQqbSeBDd2jdbcPaxKBHdRSY0iZnLEKQF05yav9Vbp+W6u2VFDSG8hKITpDMmp8auwezzqJVFWNwQ9rkUH3LI14gcRll1spYJkaiqkAsB3AkUzuOkltHJ1TzxLJsNBdQcnkDvsaqE1/ci8mlmiSOaHh0rxKjGXPt7EnAycg7fzp9w/o/ZQ8P6ydI5A8XWTTSAM7s66mIc75zyA7cdtU9o3x/c1/pMcEtbbuto09368VVfNlt9cTrOr1DrNOvRkatGdOrHdnbNJycViWPrDIgjzjXqGnJbSBq5Z1bedZlLdzRizVQfWLqw9XRt8gtKmhmP8AdjLHPfRhY9RKvDCSVN7BNET9KAqzSb+DR/En3V9v6f8AvYev/mKrcvX/AIp1J/Tt9fI1Qtjc1GJ0otS6xi4hLucKqyKSSeQGDzpbjZ/s037GT9xqpnRWxvFgtilrZqgWMl2yZWUgEyZUbPgk79tMlNqSSMeDp4ZMcpydU6W6XZ+f7F6F/HpZta6YywdtQwhX5wY9hHbnlSNzxqCONZZJUWNgCrswCsCMjSe3I32qidI7eNL4wq5W3uWia+Cj2EcseqywPsGUjDfHtqah4RFccQn69FdbZIY4IWXKKkiamk0HY5b2c9mjwqPaNul8hj6THGKnJumtWy3rZV87f2p9yyHikWhX6xNDlVRtQ0szHSoU9pJ2phP0xs0JDXMII5jWDgjmNqr3EbK2RbdLchkfiaFlVgyxyAMzIoGyAaRsO+nd9wqEcTtVWKMAxXLsAigMx6sZYAbnc8++hzl2rsTDpsN+9q4k1wuPPnyLHDxeFtGmVD1iGRMMPaQYy48Bkb0rbXqSRiRHVoyMhwQVI781VOMaFvm9kAQ8MmYYAAAMgGMd2Fb41BcLEnDbaNmZns7qAa87+r3EkQIO30GJx5/fDytPfgmPQxnC4v3nVLz5tfOqrz+xob8YhEImMqCIgESFgEIPLBo9jxGOZNcLrInLUhBGRzG3bWexWhdbKN4TcCGwSaK31KqyzMyIS2rYhFOd/rcqlOil0UuLtfVRDKI45GjhkV4sgMFTSqgJId/E48siyttWGTooxxycXbW/bi64u/rVdg3Tu9ivOEXHUyKVciNGbUFZ1mT2fm53K4zjG+eVY9xDoLxK3TDWkmwODCqSry3PyZZseYB8K1uDgcq8PsLfqmJM8T3Ax8xA7TPr7t8D7qvVXg2+fQzdRjx43/pu95fZOl+54yu7d0crIjI+cFXUq2TyGk7g+FbR6MuijWtv1sq4ll3xz0L9Fc9h7TWwXVmkg0yIrr3OoYb7HY1AS+jqwJ1JAIG+tbPJbHlj9QyipcLM6lQpwA/Kn7B/eWrDVE4rwluHoJU4jOpJCJHNHFdmVjyijQKsrucDAD9mTtmrP0amuXtka8VUmOdSpsANR0ahqYK2nGQGYA5wTUxVIiTtkpQoUKsVIWVvaPmaiL7gQaQzwO1tc9s0YBEgHJbiI+zOvnhh2MKlJW9o+Zomqs90aNNjax6YmNli4giwOxCpOpJtJmPILId4nP8Au5MHuLVac1XJoldWR1DIwwyMAysDzDKdiPA1X7a4ls7mO2sWNwpI6yyckraxH9atwcmBNton1Z+gBTYysVKFbmh1Ecaa11xG4kjRon62MPIE9oAqDgkZHtGpes04u8J4ldh7KS8fEKoFTUqHqcnUx+bnI38KrklpRr6LB7Wb3a0q9qvlLu0u5els4fWOvyDLLEI1OvOqNSXIRc4PPJI8Kh5OgdikgkZcKDqWNpD1IbOciMnHu5eFRHR7g7Q3dmkqhXEN3KEB1LCJJI9MSn+6GI/xGnXT63L3NkBALn9IPUsyqGwibktttz91UbTjbj/HRqhjlHMscMrpxe6dbR1V3rhedKywR21tcTJcIyyPCGjUo4ZV141ZCnAbH4mjScPt550l9l5bYsoKtujMBlWAPPB5Hlmonhdw1pBcSz2kNoiKHAhZW6wgHZtKjfZQPtVA9D3+UlhS4UzXlsZ3eNlcxXJZ9YGO5ZE2z9A1OtbKuf4ii6edTlGTqCpd9n4t1apJu/mXTi91burW8syKZVMejrFWQhwV9kE5z7qiR0Qs4NDSSyAxYZDLcyDSFO22oADbu7KrkXBzYqDe2MM8SMGa7hJMgIIIkkVvabfc4225U54rCZuJStFaR3mmCAfKOipGX1ure0DnK45D8ao53u1uaIdPouOPI9NN2mknVLz254e/puWmHo/aywzBQJI7pi8rBy+sk8w4OwGNscsU06Q8JsJCouJEjdFCBuuEUmjY6GOrLL555nvqS6OxusAWSCO3ILARxMGQDOQRgDGcnb+dV/pnwG3621fqU1zXsKyNpGWXS5IbvB0jIpkl7t0jJgk/b6XOSq6ad9vnXC7EpbcLsjHAYigit3LxaJBo6wAgknPtncnc5zS6x2skwuxIjNGhh1CUFF1sDggHAYkge/yqtdL+FRrcWUUNpHKB6xJ6uNEaN7KAscjTsSD7hSPEbOQQoktlDbK95aYELK2vMmG1BVHID76pqq1XH+B6wa4xl7R+/fLV05NPa7d8vai28Q4JAzSyynBlh9Wdi+kCNiRpXJwCSw9+Pe5m4NE1v6uy5i6sR6ST80DSN+eRgb88jNQ/TqMNFbqRkNeWwI8DJv8AdmrNTlVtUc+TmscJ6ny69KqiE4t0ctpIY45fYWLSkLiQo6EgIqq+c5Owwc525mhD0dtre1khHycTq3WuXwx1DDO0hPPHbUX6RbNp0t7dDh5ZiVI5gxQyuD8cfGq70q6RtecOiRD7TQNcXP8AdWD2Cp7tUw2+zSZzjFvbhfz9jodP0+XNDGvaNKUt/Tyf1qX1XqXi6srdDA0kmj1YHq9UukEFNGXyfb2HM/zqVgnV1DIwZSMhlIKkd4I2NZzcWjScQnKWUd5iK2AMroqxZiJ5MDnPh3eNXno/G6wKskKW7DI6qIhkUajjBAA35++rwnbexm6rp1jhF6rdLutrV8W337pEjVd6RdL1gbqYV6+6YAiIHCxqf1k8mD1ad3Nm5KD2LdLIr14tFg0MbtkNLMzgoNvzarGwLHfdth3HspEMD2JEVzEsPXPlbhJGmjnlbciWaRVfrzvjWMNyU7YprdIwxVsn+ivDy10Z7h+vuDGflCMJGNSgx26fqk3P95ubE1dKqvRhvlz+zb95KtVRF2iZqmChQoVYoVqV/aPmaL1n9fiaQkk9o+Z/Gqv+VYZpD+UTLBbo5VbYwXGibScB7mdY9DIeYiVtPLUW5DJFOTNUnpJq2uZr46bM9XBnD3pAOrHNbNTtIeY60jQOzUeVs4LwOG1j6uFdIJLMxJZ5HbdpJHb2nc9pJpjw7prw+QKsV3bZ5LGJY1YY5ARkhht4VNxTKwypDA9qkEfEVqSSMzbYeo+x4MkU08qli1wys+ojA0JoULtsMd+af5rtFWSpNJpd+fyQnGOikdzMsrSTIyp1Y6qQx+yW1HdRnc47ewUwboBHrV1ubtWTVg9dqb2wA2GcEjIUcqtVCqvHF9h8OrzQSUZOlt9Cu/8A4TEUaOSW4lRnjdllmLgmMkgbj5pJ3Hbgd1OrjorAWjZFERiLlepCx56xGjYEqM4w2du0CpimXGbnq7eZ840RO2e7CE0aIpcAs+acktT3/fb8EFB0DjOOtubm4jHKKWbVGcHPtBQNW45E0vc9D0knlmW4uIzLpV1hkVF+TXQo9lc7DPb2mq10W441jZTxSnU8CRywD64uVBjRRzOJSR76a8EjmFobXWUkuOIyQzSrkEBYxJMVYfSbQQPM1nUo0tv5wdeWHPqm3l2TpOtmn7zdeipvvdGh8HtEhj6pJHl0k5MknWPuScFjv4UjxbhsU0kDSOVaCTrEUMFDNggagdz7qrPFujdvYery2oMc3rEUQIdiZVkYLIjqThvZyeW2OyoOa4tGu7yOW2e6uXuHESKDkKqqvz9Q0jIY57KtLJpWlpfz6CcXSe1k8uOUmqe9K+af9VVT5svnG+ja3EkcpmmhaJWUGJlTIfGrJKk/RHKmE/Q+AwnXc3BjWRZjI1xnSY1YZDkeyPaJOMbqO6qvecMdbi2iuLd7147Eao1k2DmYjUzEjIA9nPbtUvxCMrwm5QWZtcnQkSsJNRlZFDjT4t/21GpNttfny+xZYsmOOOMcnLSVaeHJ786vXihzP0OtW6rVd3B1sGhzdE6yBqBj1czg5yN6meE9GEt5Nay3DnSVxLM8i4JBzpbbO3Oo24sx+ULGMKdNvbyvsDpGVSFRnl3/AHVa6bCKtujF1GbLpjHW2mrr6tfhJjG54QjzxTNq1whwgB9n5QBWJHacDHvqKj6C26rcqNeLsnrDkZUEltKHGy6ix3zzqx0Ku4J8ozR6jLBVGTX/AE7X99ysHoInWO63FzGJAgKRyhBiNBGoyF1ch39pqc4Xw4QRiMPJIFz7Url3OSTux586d0KFBLgnJ1GTItM3aX7bfgFIXtik0bRyorxuNLIwBVgewg0vXM1YQUiOxfhUpkJeex06dW7z2gyp+UxlpoRp+d85Rz1AZFztrlZEV42Do4DKykMrKRkMpGxBHbR3cAEk4A3JOwHmaz7inGLbhsjSWl1b6CdU3DuujyxY5MlqobMUp3JTGh/7p9qigs0OhSFjdiWJJFBCyIrqGBVgHUMAyncHB3FCgCmSy7nzNFE+ORx5Uzln3PmfxpMz1zNR0qHV1GkgxIiSDtEiq4PmGBqMbozaZytvGjc9UWYWHk0JUj3UrMxIwGKnvGP4ioe6inHKQsPDGfhiqyyuPFkrGmTCcPZN4rq8jwcgC5eRR/hn1g+/NC/49e28Ukovi6xI0mme3gfOhS2nVEY+eMDbtqsCd87s3PvNOltDNLbwHLCe4jVhk7xoTPL/AOOJh76jF1cpTUV3IydPGMXI2ThkkjQxmYKJTGhkCZ0iQqC4XJJxqzjNOa4K7XWOaCmPGuFi5gkhZmQSLpLJjVg4zjO24299PqFQ1exaMnFqS5RAXvQ+KS5gnJI6hQujbS+g5iLfZJJ+FBuh0RjlQtJ8rcNchwwV4pWIIaMgbYx255mp+hVdEfId+qzbLU9uPvf5K3wvoaI5hPPPLcypkRGUjTGG2JVRtqx2/dQPQWBo5Ely5kmlnEmyyRtK2fk2G4xgeeN6smKFHs48US+rzN6tX2248q4KxL0Nfrlkju5o9MCQEgIzsqb5LuDuTuTjnTyHo9IsQT1u4YiZZOscqXKqRmIkAewcff7qm6FCgkRLqckkk3x6L/AySxYTtL1rlGQIIdtCsCSXHbk8v6GHtcrtWQhyb5BQoUKkg5WZN6X5ZFDQWahXAZGnnwdJ3yUjjbG396tONeeuHrpjC9iNJGPKOV4x9yis3U5ZY43E0dPjWSVMs1z6Q+Ivye3hH/xwvI3kWkkwfPSKi7vjt5J+cvbg/YZIRvz/ADKKceZNMJ5wFJG+OwUxuOIhvZTclcnmMCuf+oyS7myWLFBcF16G8Atrm6IuIxcYhZh6wz3G6vEAR1rNt7R25b1qFhwiGAaYYY4hnOI0RBnvwoFZH6H3H5Qff/ZZML9Uddb1s9dLBJyhbOfkrVsChQoU8WZCb8MTgg7nlRTd1U3JBJBI3oy8Uccznz/nXno5/M7bx0Wt7oYGDk75GMY7sHtpP1yq8vGx25FKflAHkc05SvgW0TLyqx3GfHtqX6EWfWcSDfRtrdm8pLlwie/RDL/zDvqpWt3mRR3mp3hXErq1knaA24EzIxeVJZHCxxqipoV0XGdbZz9M1fDKEcuqW2xTKpSx6Ymv0M1ks3GL5/n30gB7IYoIhv4lHb78+NR0/DRJ+eeafwnuJ5FI7ijPpI8xWyXW41xbMq6TIzWr/pJawfnriGLGxEksaHPdhiN6r976XeGx/ry57OrilfPd7QXTv2HOKosHDIo/zcUaeKIqn4gZqodM0zOnkKjH1ayS0pE5Om0Rts3fop6QLXiGRCxWRdzFKAkmn66gEhl8VJx24qyV5atbYqVZWZGU6ldCVZWHJlYbg1qvRH0rEYi4iQOxbsABD4TqNozy9seye3T261KzM40ahQriOCMg5B3BHIg9tdqxUFZz076f/KmxtHxIci4nXnCAMmOM/wC+I7foZ+tgDnpD9IJQta2bfKj2Z51/U5/VxntmI7foA554FZpwe00yjAxsfv55J5nxpWWemLoZjjbVju/6f3fD5AkV1KUwCEmxcDbszJ7YGw5NV14P6VroorzW0UqsAcwSGJxz/Vy5U9n6wdvlVH4twxpJMhc7Dfbu8ak7GErGqnmBisb6hxgmnbNSwKU2mtjSLP0p2TYEpktiTjFxGyL/ANVdUfb9bzxVmseJRTLrhkSVfrRurr381JFYuTTNuHR6tYUI/wDvIyYpN+ftxkN99EeuX9SCXSf7Wb5msEePRJOnYl1dKPJbmX+dSdn0lvocdXdu6j6Fyqzjy1+zL2n6fd3Yqt3MjSySBiuuSSSZ9GoIGkdmwNRzjUTt/Ko6jNDJCk+4Ycc8craC8TvFxjrAMdgBz8eyoO8vnXI5g5we3HjSnELMppBbUeZH8/Co2YnfB5/h5VnhFC8mSWujQvQYWbiLseXqkgz49fbH8K3esD9BMn/7ORRyFnIfDJntq3yuri8CMz5BQoUKaQedZuZ86ayU7uBuaaPXkz0DGz02k25bU6am01PgKkL8Dum9YjBOxcVoBFZxwf8ASYf2i/jWkkUzJ2IxhCK5ij4rmKSNE35VUOk8WZk91XBxtVc41FmZDjPtCtfSfEM/UeAStrPblS62Z7qmrGzYrslPIuHP9UfCuoc8feim8eOeW1LN1RhWaFCcrGVkZJljB+ap1xHSNhnYDJq1+kHiz29hK0TFZZNEMTDmJJnWMMPFQxb/AA1UOCK8PEbNzsJDPbtjt6yEzKD/AIrYfdUv0/YzXVrbqdoxJdyDu0jqIfi0spH7M91NT92xTW9GdxcL0gBRgDlzPM5JJ5kk7k8yTS8VkVbJ7B/L+dWY8Efvpnf8OdVJbkB/qA/jWfL4GaMfiRHJ2/12UCK6nb/XZXTXHOkJmiEUoaI1ADa5uAilj+IGfDeogyu/yjN1MeOQ06mx447/AMaWezM8hL7JG2Av1sdpovGbFiVYNpRcl/LGx92Pvq6ETcnb7Fflugwc7+BJ327KYPkEE7Aj+s4peZCzgZDKc8uwePdXJlUrgHlkY+O5rVFUc1xbdmi+hW3I4kzHBDWUmCNx+ftq3OsK9CEh/KBXbC2UmMDn/aLfet1roYfAgnV7AoUKFOKHne55mmTU8nO5po4ryaPQsSxTa5G1LuabTGnQ5FMJwX9Kh/aL+NaYRWZ8G/S4f2i/jWm4pubsVxcMJXDRyKKaRY0I/KmOkGaPP1+33U/YVGyKOvTO3tD+Fa+k+IZ+o8Bc7XAXkKWWQCoOFjpxvSuo4xvXXOcc6U3QSOOb/wDnubec+Cxyr1h8hGXPup0l4JL29mJ2EiWsf2LVflMf/fLMP8A7qieIWwkQxtnTIHQ+TRuuRnuzXeH2vVIE1M5Gos7fOd3Yu7tjtLMx99Te1EVvZYhdL3imHHrgGFhnsH7601DU14g3sny/1ClZfAxmPxIjV7f67K6RSE0pVdu2QA8+RApc1zJ41GCl5m+M25OIQ0QilDRDSRgk2BnsqvcavNWVDArjOnkD5nt8h3VNzRliQdl8O2q3Nw+XWesPyeMgFjjPYAO+rwW5nzyajSQvPdKsAAGhioA9j52fqk1CzsMKCuCOe/jyOKd3VoxznJVRgYA2Hnim7Wa955czzz/KnxaRinNyovfoTjVeKSAH/Y5M/wDXtq3asK9CLp+UnAB1izkyewjr7fHjmt1rqYfAhUuQUKFCmlTzvcDc+dNHp5cczTOQV5JHoWN5Kaz06ems9aICZHOCD+1Q/tBWm1mfAv0uH7YrTavm7EY+GFNEIo5oppA0K3Ko51HXJn638qkWqNlfEyfaP8K19J8Qz9R4CZhXbbNLBDRoJPZFKiWuwc8bNASybfSP7jUs1qR2USW69pPtH9xhSj3dABTbmm3EosIfL/UtLNdGmd/cEqR4fxFLy+BlsfiRHpoOQ4zhgw8CAK6x50Ve3+uwV01ypZHKKi+x0YwSk5BTRGpQ0m1LLBDUa1t1jFm5DIQf6jUkaIaghpPYr3EpliXq8sGOMnsO/aKieIldXsOWHbtjs3ye3erBf2TyS45IVwT347+6m83A0XV2jT8339/lT4SUeTHPFKTpInvQcCeJyNjY2cgyO/r7fNbzWK+h2yVOIllGM2cg8B8vb7D8a2quvglqgmY5xcZUwUKFCnFDzvcczTOQ09ueZ86Zy15NI9Axs1N56cmkLinR5FSCcB/S4ft1pprM+j36ZD9v+BrTTTM3KIxdxMihRjRTSBoR+VMVtw08efrn7tNPn5U0jn0zR7fTb/TWvpPiGfqPAWKK0GP/AGKUFsP6NJJdeFKLcj6v311dzBsNrmz9pPFj+41Lfk/z+FcmuV1R8x7R/canHrQ8aNw2EPyePGmXFLMKhO/L/UtSfrI7j8aj+Lz5RhjG3f8A31peW9DL461Igl7f67BXTXB2/wBdgrprkI6QU0Q0Y0U0EBDRGo7UQ1JIQmmt7yPlTs00vuR8qgCzeiP9MP8Awsn+bBWv1kPok/TD/wALJ/mwVr1dnpPhI5XU+MFChQrWZzzxcsMmmEslK3CyEnCj40yltpT2V5aMbO7JnddI3LbVwWcvjRZbBu3Jpyik+Sjbo70b3vYftH901p5qgdD7BVudTjBVSVJ7DnG3uzV568fWHxqcztqgxqluHNcNJmTxoBvGkUNA/KoS7udM8f2m/BamX5VV+LzAXCZP0m/Ba2dH4zP1PgLZDdZFLesCoG3n2FLiWusc8kJ7sak+0f3GpX1wVCTSjUvmf3TSnWiigslGvRTe5uwwI8P9QNMiwogcavd/Kl5V7jL4/EhUDn/XZRjRVP8AXuruquMjphSKIRRywohNSQEaiGjk0QmpAKaaX3JvKnRNNL47N5VBJaPRJ+mH/hZP82CterIPRH+mH/hZP82Ctfrs9J8JHK6jxgoUKFajOefJE3PnSLKakZotz50g0FeXUT0DYyxRWp4baiNbVdIownDDh9+0YqWKio+1tvbHnUnKAo3z7gT+AoewIRZaIU8/jXGvU+t/2mlVQOOeR8KCRu0v1SSR3GoqWIPICQCckc8nsqZPD1HIY8iRSItAHXzP8PfTce0hU1aFIbRQPm0r6sn1adxwbcsUr1HhWyxFEVLaAkbsOfI47KN6kPryfGnzWu4/lmlBAezG3hQn6kNEU1r2B2ye/eiS27xnJbUMY5YqaSHG5OT3/wABTTiaezUTk65JjFXwMvyh/doDiPhTdkoCPFYzSODfjuNc9dXxpsUohWgLHJu18fhRTcrTQCikUUFjs3K99NL67UKd+ew250Qin3DZAfYYKR2Aj471aMUyGyZ9DV+r37KM5W0kJ/61uK2usw9G9hGt6zpGqsbdwWXG462E4+4Vp9djp0lCkczPevcFChQp4gwxxufOuaacyxbnzpIx155RO7YnoFFZRShjNF6qp0kagW6e0KkdFMYF9oU9qHEEwaR4VwgVxmrmnv8AhVdJa0cbw+NI6PaHmaXIpBh7VWitysnsPlG1dpAZ764GJ8vx/wDVOsXQqck7cu/+ApVVpv1hzR+uNSmFCpWmt/H7NK+seFI3c+RjtNRJ2gSI3qsnyoGKnAWuFaRQ0bNFTOaYr+rbz2qTIohFWIZDpejkVYe7NOFAI2p2o2rhWpKjRoqNarhwaVZaSfb3VK5A0D0ej+1t+wf/ADIq0es09G7Zuj+wf/MhrS66+DwHN6jxgoUKFPM5iVtxOOYnQ2+fmn52PAUuYa7H0SgRsrFuDsdyRT82x7j8K4uk7Fkf1NFMVSHqx7j8KIbc9g+40UAyjj33pzpz2Yo8dmcgkE+6nYtj3H4VDRKGPV0Oqp96ue4/CimA9x+FRQDFoqRaPepJoDjlTdrck7g+WPxoSBiKpnypTRSotz3H4Ub1c9xq1EDfRQKU56g9xrnUHuPwooBt1dIPHnf3D+dPXiblg+O3ZXepPcfvqGgI3TXNNSHq57jXDbnuPwqtEkcy0myVJG2PcaIbY91AEWibfH8a4Up+tqccqK1qe41IEeY6RlhqSa1PcaTe1PcakgsPovk/tZU9lu/w62H+danWZ+jiAreMcfqHH/khrTK6fT+A53UeMFChQrQIP//Z"/>
          <p:cNvSpPr>
            <a:spLocks noChangeAspect="1" noChangeArrowheads="1"/>
          </p:cNvSpPr>
          <p:nvPr/>
        </p:nvSpPr>
        <p:spPr bwMode="auto">
          <a:xfrm>
            <a:off x="63500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data:image/jpeg;base64,/9j/4AAQSkZJRgABAQAAAQABAAD/2wCEAAkGBhQSERUUEhQWFBQUFRcVFBQUFhUVFRUUFBQVFBQUFRUXGyYeFxkkGRQUIC8gJScpLCwsFR4xNjAqNSYrLCkBCQoKDgwOGg8PGiwkHxwpLCksKSwsLCwpLCkpKiopKiotLCwsKSwvLCwpLCwsLCwtLCwsLCwtLCwsKSkpKi8uKf/AABEIAPAA0gMBIgACEQEDEQH/xAAcAAAABwEBAAAAAAAAAAAAAAAAAgMEBQYHAQj/xABKEAACAQMCAgYFBwkFCAIDAAABAgMABBESIQUxBhNBUWFxBxQigZEjMkJScqGxFTM0Q3OywdHwJGKCs8JEU3SSk6Kj4WODFiVU/8QAGgEAAgMBAQAAAAAAAAAAAAAAAAMBAgQFBv/EADMRAAICAQMCAwcDAwUBAAAAAAABAhEDEiExBEEyUWETIjNxgZGxFMHwQqHRI1KC4fEF/9oADAMBAAIRAxEAPwDcaFChQAKFChQAKFCk5p1RSzsFUcyxAAycDJPiaAFKFFVwdwc+W9dzQB2hQzQoAFCk7i4VFLOwVVBLMxCqoG5JJ2A8arH5fuL3bh69XCed9Mp0sMf7LCcGX7bYTu10AS3G+ksNqFEhLSPkRQRjXNKR2Rxjc+J2A7SKjrbpZIkiLfW/qgmOIJOsWWPUc4hmdQBFMcbDdTnAYkYqQ4J0ZhtizLqkmf8AO3Ep1zSeDOeS9yLhR2AVIXlmkqNHKiujjSyOAysDzBB50ALUKqHWy8L2cvPw8cn3eezXuk+lNAB9Ld0A31DcWuCdXUOjBlYBlZSGVlO4II2II7aAFKFChQAKFChmgAUKKXAxk8+Xj5UagAUKFCgAUKFCgAUKFCgAUKjpDufOi5qmsvoJOhUZmuVGsnQSlVP0h26vHaK6h0biFqHVgGVlZyuGU7EbipgmoLpefkoD3X9ifjdRr/qqVIhxofTejvhzYPqcKEdsSCFv+aLSaKvo/tlBEbXUQPZFe3aDPfgS4qy0KuUKwOh0q/m+JXy45amt5R5HrISW95ro4HxBDlOIhx3T2cT/AAMLxfxqzUKAKzF0QaZw/EJhdFTmOFU6q1QjGHMOpusfty7MBnYDnVlxXaFAAoUKFAAxVVuODy2LGWxTrIGbVNYjA5/OltCcBH7TGfZbfGltzaqFAFYHT6JsdTb3sxONktJkwT9FnmCID5tjxow43fyEiPh6xjfDXV1GnllIFlOfDPvqyYrtAFY/J/E5B8pd20A2z6vbNI+O3DzyFQezdDXR0KL/AKRe3s3PKif1dN+fs2qx7eBJFWahQBQukvRCztY4JYYEWQX1j8qcvKAbuFSBK5LgEEjGcb1fBVV9J8wThsrnYRvbyE9wjuoXOPcDWa8T9OS5Pq1q7jJw0rBPfhc5qGyUrN1zQzXm2f023ufZht1HcQ7ffqFTHRP0t3FxcRwzW6sJG06odQK+JU52796rqJ0m9UKhODNmQ/ZP4rU3Vk7IaoFChQqSCMlbc+dcCnuPwqodIOFzrcvM0l1PakgmC0maGWHAwxVEwZ1JGcKwcZOzVI8M6I8Lu061AblTsWlnuZiCOaMJZCUI7VIBHaKUo2McqJO84pDEMyzRRg8jJJGg/wC4ioqTp5YLt63Cx+rE3XMT3BYgxY+WanLPodZRHMdnbIRtqWCIN/zBc1KxQqowoCgdgGB8BVtBGsp56Xxn83DeS/YsrkD4yIlMuM38syQqbSeBDd2jdbcPaxKBHdRSY0iZnLEKQF05yav9Vbp+W6u2VFDSG8hKITpDMmp8auwezzqJVFWNwQ9rkUH3LI14gcRll1spYJkaiqkAsB3AkUzuOkltHJ1TzxLJsNBdQcnkDvsaqE1/ci8mlmiSOaHh0rxKjGXPt7EnAycg7fzp9w/o/ZQ8P6ydI5A8XWTTSAM7s66mIc75zyA7cdtU9o3x/c1/pMcEtbbuto09368VVfNlt9cTrOr1DrNOvRkatGdOrHdnbNJycViWPrDIgjzjXqGnJbSBq5Z1bedZlLdzRizVQfWLqw9XRt8gtKmhmP8AdjLHPfRhY9RKvDCSVN7BNET9KAqzSb+DR/En3V9v6f8AvYev/mKrcvX/AIp1J/Tt9fI1Qtjc1GJ0otS6xi4hLucKqyKSSeQGDzpbjZ/s037GT9xqpnRWxvFgtilrZqgWMl2yZWUgEyZUbPgk79tMlNqSSMeDp4ZMcpydU6W6XZ+f7F6F/HpZta6YywdtQwhX5wY9hHbnlSNzxqCONZZJUWNgCrswCsCMjSe3I32qidI7eNL4wq5W3uWia+Cj2EcseqywPsGUjDfHtqah4RFccQn69FdbZIY4IWXKKkiamk0HY5b2c9mjwqPaNul8hj6THGKnJumtWy3rZV87f2p9yyHikWhX6xNDlVRtQ0szHSoU9pJ2phP0xs0JDXMII5jWDgjmNqr3EbK2RbdLchkfiaFlVgyxyAMzIoGyAaRsO+nd9wqEcTtVWKMAxXLsAigMx6sZYAbnc8++hzl2rsTDpsN+9q4k1wuPPnyLHDxeFtGmVD1iGRMMPaQYy48Bkb0rbXqSRiRHVoyMhwQVI781VOMaFvm9kAQ8MmYYAAAMgGMd2Fb41BcLEnDbaNmZns7qAa87+r3EkQIO30GJx5/fDytPfgmPQxnC4v3nVLz5tfOqrz+xob8YhEImMqCIgESFgEIPLBo9jxGOZNcLrInLUhBGRzG3bWexWhdbKN4TcCGwSaK31KqyzMyIS2rYhFOd/rcqlOil0UuLtfVRDKI45GjhkV4sgMFTSqgJId/E48siyttWGTooxxycXbW/bi64u/rVdg3Tu9ivOEXHUyKVciNGbUFZ1mT2fm53K4zjG+eVY9xDoLxK3TDWkmwODCqSry3PyZZseYB8K1uDgcq8PsLfqmJM8T3Ax8xA7TPr7t8D7qvVXg2+fQzdRjx43/pu95fZOl+54yu7d0crIjI+cFXUq2TyGk7g+FbR6MuijWtv1sq4ll3xz0L9Fc9h7TWwXVmkg0yIrr3OoYb7HY1AS+jqwJ1JAIG+tbPJbHlj9QyipcLM6lQpwA/Kn7B/eWrDVE4rwluHoJU4jOpJCJHNHFdmVjyijQKsrucDAD9mTtmrP0amuXtka8VUmOdSpsANR0ahqYK2nGQGYA5wTUxVIiTtkpQoUKsVIWVvaPmaiL7gQaQzwO1tc9s0YBEgHJbiI+zOvnhh2MKlJW9o+Zomqs90aNNjax6YmNli4giwOxCpOpJtJmPILId4nP8Au5MHuLVac1XJoldWR1DIwwyMAysDzDKdiPA1X7a4ls7mO2sWNwpI6yyckraxH9atwcmBNton1Z+gBTYysVKFbmh1Ecaa11xG4kjRon62MPIE9oAqDgkZHtGpes04u8J4ldh7KS8fEKoFTUqHqcnUx+bnI38KrklpRr6LB7Wb3a0q9qvlLu0u5els4fWOvyDLLEI1OvOqNSXIRc4PPJI8Kh5OgdikgkZcKDqWNpD1IbOciMnHu5eFRHR7g7Q3dmkqhXEN3KEB1LCJJI9MSn+6GI/xGnXT63L3NkBALn9IPUsyqGwibktttz91UbTjbj/HRqhjlHMscMrpxe6dbR1V3rhedKywR21tcTJcIyyPCGjUo4ZV141ZCnAbH4mjScPt550l9l5bYsoKtujMBlWAPPB5Hlmonhdw1pBcSz2kNoiKHAhZW6wgHZtKjfZQPtVA9D3+UlhS4UzXlsZ3eNlcxXJZ9YGO5ZE2z9A1OtbKuf4ii6edTlGTqCpd9n4t1apJu/mXTi91burW8syKZVMejrFWQhwV9kE5z7qiR0Qs4NDSSyAxYZDLcyDSFO22oADbu7KrkXBzYqDe2MM8SMGa7hJMgIIIkkVvabfc4225U54rCZuJStFaR3mmCAfKOipGX1ure0DnK45D8ao53u1uaIdPouOPI9NN2mknVLz254e/puWmHo/aywzBQJI7pi8rBy+sk8w4OwGNscsU06Q8JsJCouJEjdFCBuuEUmjY6GOrLL555nvqS6OxusAWSCO3ILARxMGQDOQRgDGcnb+dV/pnwG3621fqU1zXsKyNpGWXS5IbvB0jIpkl7t0jJgk/b6XOSq6ad9vnXC7EpbcLsjHAYigit3LxaJBo6wAgknPtncnc5zS6x2skwuxIjNGhh1CUFF1sDggHAYkge/yqtdL+FRrcWUUNpHKB6xJ6uNEaN7KAscjTsSD7hSPEbOQQoktlDbK95aYELK2vMmG1BVHID76pqq1XH+B6wa4xl7R+/fLV05NPa7d8vai28Q4JAzSyynBlh9Wdi+kCNiRpXJwCSw9+Pe5m4NE1v6uy5i6sR6ST80DSN+eRgb88jNQ/TqMNFbqRkNeWwI8DJv8AdmrNTlVtUc+TmscJ6ny69KqiE4t0ctpIY45fYWLSkLiQo6EgIqq+c5Owwc525mhD0dtre1khHycTq3WuXwx1DDO0hPPHbUX6RbNp0t7dDh5ZiVI5gxQyuD8cfGq70q6RtecOiRD7TQNcXP8AdWD2Cp7tUw2+zSZzjFvbhfz9jodP0+XNDGvaNKUt/Tyf1qX1XqXi6srdDA0kmj1YHq9UukEFNGXyfb2HM/zqVgnV1DIwZSMhlIKkd4I2NZzcWjScQnKWUd5iK2AMroqxZiJ5MDnPh3eNXno/G6wKskKW7DI6qIhkUajjBAA35++rwnbexm6rp1jhF6rdLutrV8W337pEjVd6RdL1gbqYV6+6YAiIHCxqf1k8mD1ad3Nm5KD2LdLIr14tFg0MbtkNLMzgoNvzarGwLHfdth3HspEMD2JEVzEsPXPlbhJGmjnlbciWaRVfrzvjWMNyU7YprdIwxVsn+ivDy10Z7h+vuDGflCMJGNSgx26fqk3P95ubE1dKqvRhvlz+zb95KtVRF2iZqmChQoVYoVqV/aPmaL1n9fiaQkk9o+Z/Gqv+VYZpD+UTLBbo5VbYwXGibScB7mdY9DIeYiVtPLUW5DJFOTNUnpJq2uZr46bM9XBnD3pAOrHNbNTtIeY60jQOzUeVs4LwOG1j6uFdIJLMxJZ5HbdpJHb2nc9pJpjw7prw+QKsV3bZ5LGJY1YY5ARkhht4VNxTKwypDA9qkEfEVqSSMzbYeo+x4MkU08qli1wys+ojA0JoULtsMd+af5rtFWSpNJpd+fyQnGOikdzMsrSTIyp1Y6qQx+yW1HdRnc47ewUwboBHrV1ubtWTVg9dqb2wA2GcEjIUcqtVCqvHF9h8OrzQSUZOlt9Cu/8A4TEUaOSW4lRnjdllmLgmMkgbj5pJ3Hbgd1OrjorAWjZFERiLlepCx56xGjYEqM4w2du0CpimXGbnq7eZ840RO2e7CE0aIpcAs+acktT3/fb8EFB0DjOOtubm4jHKKWbVGcHPtBQNW45E0vc9D0knlmW4uIzLpV1hkVF+TXQo9lc7DPb2mq10W441jZTxSnU8CRywD64uVBjRRzOJSR76a8EjmFobXWUkuOIyQzSrkEBYxJMVYfSbQQPM1nUo0tv5wdeWHPqm3l2TpOtmn7zdeipvvdGh8HtEhj6pJHl0k5MknWPuScFjv4UjxbhsU0kDSOVaCTrEUMFDNggagdz7qrPFujdvYery2oMc3rEUQIdiZVkYLIjqThvZyeW2OyoOa4tGu7yOW2e6uXuHESKDkKqqvz9Q0jIY57KtLJpWlpfz6CcXSe1k8uOUmqe9K+af9VVT5svnG+ja3EkcpmmhaJWUGJlTIfGrJKk/RHKmE/Q+AwnXc3BjWRZjI1xnSY1YZDkeyPaJOMbqO6qvecMdbi2iuLd7147Eao1k2DmYjUzEjIA9nPbtUvxCMrwm5QWZtcnQkSsJNRlZFDjT4t/21GpNttfny+xZYsmOOOMcnLSVaeHJ786vXihzP0OtW6rVd3B1sGhzdE6yBqBj1czg5yN6meE9GEt5Nay3DnSVxLM8i4JBzpbbO3Oo24sx+ULGMKdNvbyvsDpGVSFRnl3/AHVa6bCKtujF1GbLpjHW2mrr6tfhJjG54QjzxTNq1whwgB9n5QBWJHacDHvqKj6C26rcqNeLsnrDkZUEltKHGy6ix3zzqx0Ku4J8ozR6jLBVGTX/AE7X99ysHoInWO63FzGJAgKRyhBiNBGoyF1ch39pqc4Xw4QRiMPJIFz7Url3OSTux586d0KFBLgnJ1GTItM3aX7bfgFIXtik0bRyorxuNLIwBVgewg0vXM1YQUiOxfhUpkJeex06dW7z2gyp+UxlpoRp+d85Rz1AZFztrlZEV42Do4DKykMrKRkMpGxBHbR3cAEk4A3JOwHmaz7inGLbhsjSWl1b6CdU3DuujyxY5MlqobMUp3JTGh/7p9qigs0OhSFjdiWJJFBCyIrqGBVgHUMAyncHB3FCgCmSy7nzNFE+ORx5Uzln3PmfxpMz1zNR0qHV1GkgxIiSDtEiq4PmGBqMbozaZytvGjc9UWYWHk0JUj3UrMxIwGKnvGP4ioe6inHKQsPDGfhiqyyuPFkrGmTCcPZN4rq8jwcgC5eRR/hn1g+/NC/49e28Ukovi6xI0mme3gfOhS2nVEY+eMDbtqsCd87s3PvNOltDNLbwHLCe4jVhk7xoTPL/AOOJh76jF1cpTUV3IydPGMXI2ThkkjQxmYKJTGhkCZ0iQqC4XJJxqzjNOa4K7XWOaCmPGuFi5gkhZmQSLpLJjVg4zjO24299PqFQ1exaMnFqS5RAXvQ+KS5gnJI6hQujbS+g5iLfZJJ+FBuh0RjlQtJ8rcNchwwV4pWIIaMgbYx255mp+hVdEfId+qzbLU9uPvf5K3wvoaI5hPPPLcypkRGUjTGG2JVRtqx2/dQPQWBo5Ely5kmlnEmyyRtK2fk2G4xgeeN6smKFHs48US+rzN6tX2248q4KxL0Nfrlkju5o9MCQEgIzsqb5LuDuTuTjnTyHo9IsQT1u4YiZZOscqXKqRmIkAewcff7qm6FCgkRLqckkk3x6L/AySxYTtL1rlGQIIdtCsCSXHbk8v6GHtcrtWQhyb5BQoUKkg5WZN6X5ZFDQWahXAZGnnwdJ3yUjjbG396tONeeuHrpjC9iNJGPKOV4x9yis3U5ZY43E0dPjWSVMs1z6Q+Ivye3hH/xwvI3kWkkwfPSKi7vjt5J+cvbg/YZIRvz/ADKKceZNMJ5wFJG+OwUxuOIhvZTclcnmMCuf+oyS7myWLFBcF16G8Atrm6IuIxcYhZh6wz3G6vEAR1rNt7R25b1qFhwiGAaYYY4hnOI0RBnvwoFZH6H3H5Qff/ZZML9Uddb1s9dLBJyhbOfkrVsChQoU8WZCb8MTgg7nlRTd1U3JBJBI3oy8Uccznz/nXno5/M7bx0Wt7oYGDk75GMY7sHtpP1yq8vGx25FKflAHkc05SvgW0TLyqx3GfHtqX6EWfWcSDfRtrdm8pLlwie/RDL/zDvqpWt3mRR3mp3hXErq1knaA24EzIxeVJZHCxxqipoV0XGdbZz9M1fDKEcuqW2xTKpSx6Ymv0M1ks3GL5/n30gB7IYoIhv4lHb78+NR0/DRJ+eeafwnuJ5FI7ijPpI8xWyXW41xbMq6TIzWr/pJawfnriGLGxEksaHPdhiN6r976XeGx/ry57OrilfPd7QXTv2HOKosHDIo/zcUaeKIqn4gZqodM0zOnkKjH1ayS0pE5Om0Rts3fop6QLXiGRCxWRdzFKAkmn66gEhl8VJx24qyV5atbYqVZWZGU6ldCVZWHJlYbg1qvRH0rEYi4iQOxbsABD4TqNozy9seye3T261KzM40ahQriOCMg5B3BHIg9tdqxUFZz076f/KmxtHxIci4nXnCAMmOM/wC+I7foZ+tgDnpD9IJQta2bfKj2Z51/U5/VxntmI7foA554FZpwe00yjAxsfv55J5nxpWWemLoZjjbVju/6f3fD5AkV1KUwCEmxcDbszJ7YGw5NV14P6VroorzW0UqsAcwSGJxz/Vy5U9n6wdvlVH4twxpJMhc7Dfbu8ak7GErGqnmBisb6hxgmnbNSwKU2mtjSLP0p2TYEpktiTjFxGyL/ANVdUfb9bzxVmseJRTLrhkSVfrRurr381JFYuTTNuHR6tYUI/wDvIyYpN+ftxkN99EeuX9SCXSf7Wb5msEePRJOnYl1dKPJbmX+dSdn0lvocdXdu6j6Fyqzjy1+zL2n6fd3Yqt3MjSySBiuuSSSZ9GoIGkdmwNRzjUTt/Ko6jNDJCk+4Ycc8craC8TvFxjrAMdgBz8eyoO8vnXI5g5we3HjSnELMppBbUeZH8/Co2YnfB5/h5VnhFC8mSWujQvQYWbiLseXqkgz49fbH8K3esD9BMn/7ORRyFnIfDJntq3yuri8CMz5BQoUKaQedZuZ86ayU7uBuaaPXkz0DGz02k25bU6am01PgKkL8Dum9YjBOxcVoBFZxwf8ASYf2i/jWkkUzJ2IxhCK5ij4rmKSNE35VUOk8WZk91XBxtVc41FmZDjPtCtfSfEM/UeAStrPblS62Z7qmrGzYrslPIuHP9UfCuoc8feim8eOeW1LN1RhWaFCcrGVkZJljB+ap1xHSNhnYDJq1+kHiz29hK0TFZZNEMTDmJJnWMMPFQxb/AA1UOCK8PEbNzsJDPbtjt6yEzKD/AIrYfdUv0/YzXVrbqdoxJdyDu0jqIfi0spH7M91NT92xTW9GdxcL0gBRgDlzPM5JJ5kk7k8yTS8VkVbJ7B/L+dWY8Efvpnf8OdVJbkB/qA/jWfL4GaMfiRHJ2/12UCK6nb/XZXTXHOkJmiEUoaI1ADa5uAilj+IGfDeogyu/yjN1MeOQ06mx447/AMaWezM8hL7JG2Av1sdpovGbFiVYNpRcl/LGx92Pvq6ETcnb7Fflugwc7+BJ327KYPkEE7Aj+s4peZCzgZDKc8uwePdXJlUrgHlkY+O5rVFUc1xbdmi+hW3I4kzHBDWUmCNx+ftq3OsK9CEh/KBXbC2UmMDn/aLfet1roYfAgnV7AoUKFOKHne55mmTU8nO5po4ryaPQsSxTa5G1LuabTGnQ5FMJwX9Kh/aL+NaYRWZ8G/S4f2i/jWm4pubsVxcMJXDRyKKaRY0I/KmOkGaPP1+33U/YVGyKOvTO3tD+Fa+k+IZ+o8Bc7XAXkKWWQCoOFjpxvSuo4xvXXOcc6U3QSOOb/wDnubec+Cxyr1h8hGXPup0l4JL29mJ2EiWsf2LVflMf/fLMP8A7qieIWwkQxtnTIHQ+TRuuRnuzXeH2vVIE1M5Gos7fOd3Yu7tjtLMx99Te1EVvZYhdL3imHHrgGFhnsH7601DU14g3sny/1ClZfAxmPxIjV7f67K6RSE0pVdu2QA8+RApc1zJ41GCl5m+M25OIQ0QilDRDSRgk2BnsqvcavNWVDArjOnkD5nt8h3VNzRliQdl8O2q3Nw+XWesPyeMgFjjPYAO+rwW5nzyajSQvPdKsAAGhioA9j52fqk1CzsMKCuCOe/jyOKd3VoxznJVRgYA2Hnim7Wa955czzz/KnxaRinNyovfoTjVeKSAH/Y5M/wDXtq3asK9CLp+UnAB1izkyewjr7fHjmt1rqYfAhUuQUKFCmlTzvcDc+dNHp5cczTOQV5JHoWN5Kaz06ems9aICZHOCD+1Q/tBWm1mfAv0uH7YrTavm7EY+GFNEIo5oppA0K3Ko51HXJn638qkWqNlfEyfaP8K19J8Qz9R4CZhXbbNLBDRoJPZFKiWuwc8bNASybfSP7jUs1qR2USW69pPtH9xhSj3dABTbmm3EosIfL/UtLNdGmd/cEqR4fxFLy+BlsfiRHpoOQ4zhgw8CAK6x50Ve3+uwV01ypZHKKi+x0YwSk5BTRGpQ0m1LLBDUa1t1jFm5DIQf6jUkaIaghpPYr3EpliXq8sGOMnsO/aKieIldXsOWHbtjs3ye3erBf2TyS45IVwT347+6m83A0XV2jT8339/lT4SUeTHPFKTpInvQcCeJyNjY2cgyO/r7fNbzWK+h2yVOIllGM2cg8B8vb7D8a2quvglqgmY5xcZUwUKFCnFDzvcczTOQ09ueZ86Zy15NI9Axs1N56cmkLinR5FSCcB/S4ft1pprM+j36ZD9v+BrTTTM3KIxdxMihRjRTSBoR+VMVtw08efrn7tNPn5U0jn0zR7fTb/TWvpPiGfqPAWKK0GP/AGKUFsP6NJJdeFKLcj6v311dzBsNrmz9pPFj+41Lfk/z+FcmuV1R8x7R/canHrQ8aNw2EPyePGmXFLMKhO/L/UtSfrI7j8aj+Lz5RhjG3f8A31peW9DL461Igl7f67BXTXB2/wBdgrprkI6QU0Q0Y0U0EBDRGo7UQ1JIQmmt7yPlTs00vuR8qgCzeiP9MP8Awsn+bBWv1kPok/TD/wALJ/mwVr1dnpPhI5XU+MFChQrWZzzxcsMmmEslK3CyEnCj40yltpT2V5aMbO7JnddI3LbVwWcvjRZbBu3Jpyik+Sjbo70b3vYftH901p5qgdD7BVudTjBVSVJ7DnG3uzV568fWHxqcztqgxqluHNcNJmTxoBvGkUNA/KoS7udM8f2m/BamX5VV+LzAXCZP0m/Ba2dH4zP1PgLZDdZFLesCoG3n2FLiWusc8kJ7sak+0f3GpX1wVCTSjUvmf3TSnWiigslGvRTe5uwwI8P9QNMiwogcavd/Kl5V7jL4/EhUDn/XZRjRVP8AXuruquMjphSKIRRywohNSQEaiGjk0QmpAKaaX3JvKnRNNL47N5VBJaPRJ+mH/hZP82CterIPRH+mH/hZP82Ctfrs9J8JHK6jxgoUKFajOefJE3PnSLKakZotz50g0FeXUT0DYyxRWp4baiNbVdIownDDh9+0YqWKio+1tvbHnUnKAo3z7gT+AoewIRZaIU8/jXGvU+t/2mlVQOOeR8KCRu0v1SSR3GoqWIPICQCckc8nsqZPD1HIY8iRSItAHXzP8PfTce0hU1aFIbRQPm0r6sn1adxwbcsUr1HhWyxFEVLaAkbsOfI47KN6kPryfGnzWu4/lmlBAezG3hQn6kNEU1r2B2ye/eiS27xnJbUMY5YqaSHG5OT3/wABTTiaezUTk65JjFXwMvyh/doDiPhTdkoCPFYzSODfjuNc9dXxpsUohWgLHJu18fhRTcrTQCikUUFjs3K99NL67UKd+ew250Qin3DZAfYYKR2Aj471aMUyGyZ9DV+r37KM5W0kJ/61uK2usw9G9hGt6zpGqsbdwWXG462E4+4Vp9djp0lCkczPevcFChQp4gwxxufOuaacyxbnzpIx155RO7YnoFFZRShjNF6qp0kagW6e0KkdFMYF9oU9qHEEwaR4VwgVxmrmnv8AhVdJa0cbw+NI6PaHmaXIpBh7VWitysnsPlG1dpAZ764GJ8vx/wDVOsXQqck7cu/+ApVVpv1hzR+uNSmFCpWmt/H7NK+seFI3c+RjtNRJ2gSI3qsnyoGKnAWuFaRQ0bNFTOaYr+rbz2qTIohFWIZDpejkVYe7NOFAI2p2o2rhWpKjRoqNarhwaVZaSfb3VK5A0D0ej+1t+wf/ADIq0es09G7Zuj+wf/MhrS66+DwHN6jxgoUKFPM5iVtxOOYnQ2+fmn52PAUuYa7H0SgRsrFuDsdyRT82x7j8K4uk7Fkf1NFMVSHqx7j8KIbc9g+40UAyjj33pzpz2Yo8dmcgkE+6nYtj3H4VDRKGPV0Oqp96ue4/CimA9x+FRQDFoqRaPepJoDjlTdrck7g+WPxoSBiKpnypTRSotz3H4Ub1c9xq1EDfRQKU56g9xrnUHuPwooBt1dIPHnf3D+dPXiblg+O3ZXepPcfvqGgI3TXNNSHq57jXDbnuPwqtEkcy0myVJG2PcaIbY91AEWibfH8a4Up+tqccqK1qe41IEeY6RlhqSa1PcaTe1PcakgsPovk/tZU9lu/w62H+danWZ+jiAreMcfqHH/khrTK6fT+A53UeMFChQrQIP//Z"/>
          <p:cNvSpPr>
            <a:spLocks noChangeAspect="1" noChangeArrowheads="1"/>
          </p:cNvSpPr>
          <p:nvPr/>
        </p:nvSpPr>
        <p:spPr bwMode="auto">
          <a:xfrm>
            <a:off x="63500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Focus on ‘warm’ markets, not cold calling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58001" cy="3880773"/>
          </a:xfrm>
        </p:spPr>
        <p:txBody>
          <a:bodyPr/>
          <a:lstStyle/>
          <a:p>
            <a:pPr lvl="1"/>
            <a:r>
              <a:rPr lang="en-US" sz="2400" b="1" dirty="0" smtClean="0"/>
              <a:t>Classmates </a:t>
            </a:r>
            <a:r>
              <a:rPr lang="en-US" sz="2400" b="1" dirty="0"/>
              <a:t>/ Alumni</a:t>
            </a:r>
          </a:p>
          <a:p>
            <a:pPr lvl="1"/>
            <a:r>
              <a:rPr lang="en-US" sz="2400" b="1" dirty="0"/>
              <a:t>Friends of friends / Friends of family</a:t>
            </a:r>
          </a:p>
          <a:p>
            <a:pPr lvl="1"/>
            <a:r>
              <a:rPr lang="en-US" sz="2400" b="1" dirty="0"/>
              <a:t>Current / former colleagues</a:t>
            </a:r>
          </a:p>
          <a:p>
            <a:r>
              <a:rPr lang="en-US" dirty="0"/>
              <a:t>Don’t ask for a job, gather information!</a:t>
            </a:r>
          </a:p>
          <a:p>
            <a:pPr lvl="1"/>
            <a:r>
              <a:rPr lang="en-US" dirty="0"/>
              <a:t>Many of the people you network with will not be in a position to hire you, but can influence the hiring decision makers!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makes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people LOVE networking but most of us can become pretty good at it</a:t>
            </a:r>
          </a:p>
          <a:p>
            <a:r>
              <a:rPr lang="en-US" dirty="0" smtClean="0"/>
              <a:t>It will feel awkward the first couple or few times</a:t>
            </a:r>
          </a:p>
          <a:p>
            <a:r>
              <a:rPr lang="en-US" dirty="0" smtClean="0"/>
              <a:t>As a college student and young professional you can really stand out by making the effort – most of your peers won’t bother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class next week!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Enjoy the holiday!</a:t>
            </a:r>
          </a:p>
          <a:p>
            <a:r>
              <a:rPr lang="en-US" dirty="0" smtClean="0"/>
              <a:t>Refer to Canvas for online content and assignments!</a:t>
            </a:r>
          </a:p>
          <a:p>
            <a:r>
              <a:rPr lang="en-US" dirty="0" smtClean="0"/>
              <a:t>See you on Feb 27</a:t>
            </a:r>
            <a:r>
              <a:rPr lang="en-US" baseline="30000" dirty="0" smtClean="0"/>
              <a:t>th</a:t>
            </a:r>
            <a:r>
              <a:rPr lang="en-US" dirty="0" smtClean="0"/>
              <a:t> – GUEST SPEAKERS from Gallo Sales!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96232-8DED-4071-85EE-38411431B90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2A833-E222-46FE-83A1-46A61C8313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2057400"/>
            <a:ext cx="83632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7093"/>
            <a:ext cx="6934200" cy="3424107"/>
          </a:xfrm>
        </p:spPr>
        <p:txBody>
          <a:bodyPr/>
          <a:lstStyle/>
          <a:p>
            <a:r>
              <a:rPr lang="en-US" dirty="0" smtClean="0"/>
              <a:t>Mock Interviews – Biggest lesson learned from this?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Career Article Reflections – Quality generally high. </a:t>
            </a:r>
            <a:r>
              <a:rPr lang="en-US" dirty="0" smtClean="0">
                <a:solidFill>
                  <a:schemeClr val="tx1"/>
                </a:solidFill>
              </a:rPr>
              <a:t>Variable points for non-reflective submissions awarded now. See rubric for guidance on how these are evaluated.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projects – Detailed introduction on this in 3 weeks. Groups have been tentatively BUT some adjustments need to be made.</a:t>
            </a:r>
            <a:r>
              <a:rPr lang="en-US" b="1" dirty="0" smtClean="0">
                <a:solidFill>
                  <a:srgbClr val="FF0000"/>
                </a:solidFill>
              </a:rPr>
              <a:t> Double concentrations and exploratory/undeclared folks please see me after class!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 Grow Up I Want To Be a _____________________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Personality Assessment – How can this tool help answer this question?</a:t>
            </a:r>
          </a:p>
          <a:p>
            <a:r>
              <a:rPr lang="en-US" dirty="0" smtClean="0"/>
              <a:t>Who’s life is it anyway? – Pressure from others to choose a particular path may not set us up for success.</a:t>
            </a:r>
          </a:p>
          <a:p>
            <a:r>
              <a:rPr lang="en-US" dirty="0" smtClean="0"/>
              <a:t>I’m not an extrovert so I can’t be a ________.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96232-8DED-4071-85EE-38411431B90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23" y="3944468"/>
            <a:ext cx="5231251" cy="27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Confucius says…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3643"/>
            <a:ext cx="2157572" cy="1600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752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“Choose </a:t>
            </a:r>
            <a:r>
              <a:rPr lang="en-US" dirty="0"/>
              <a:t>a </a:t>
            </a:r>
            <a:r>
              <a:rPr lang="en-US" b="1" dirty="0"/>
              <a:t>job</a:t>
            </a:r>
            <a:r>
              <a:rPr lang="en-US" dirty="0"/>
              <a:t> you </a:t>
            </a:r>
            <a:r>
              <a:rPr lang="en-US" b="1" dirty="0"/>
              <a:t>love</a:t>
            </a:r>
            <a:r>
              <a:rPr lang="en-US" dirty="0"/>
              <a:t>, and you will </a:t>
            </a:r>
            <a:r>
              <a:rPr lang="en-US" b="1" dirty="0"/>
              <a:t>never</a:t>
            </a:r>
            <a:r>
              <a:rPr lang="en-US" dirty="0"/>
              <a:t> have to </a:t>
            </a:r>
            <a:r>
              <a:rPr lang="en-US" b="1" dirty="0"/>
              <a:t>work a day in your life</a:t>
            </a:r>
            <a:r>
              <a:rPr lang="en-US" dirty="0" smtClean="0"/>
              <a:t>.“ – Confucius</a:t>
            </a:r>
          </a:p>
          <a:p>
            <a:endParaRPr lang="en-US" dirty="0"/>
          </a:p>
          <a:p>
            <a:r>
              <a:rPr lang="en-US" dirty="0" smtClean="0"/>
              <a:t>Translated in 21</a:t>
            </a:r>
            <a:r>
              <a:rPr lang="en-US" baseline="30000" dirty="0" smtClean="0"/>
              <a:t>st</a:t>
            </a:r>
            <a:r>
              <a:rPr lang="en-US" dirty="0" smtClean="0"/>
              <a:t> century terms:</a:t>
            </a:r>
          </a:p>
          <a:p>
            <a:r>
              <a:rPr lang="en-US" dirty="0" smtClean="0"/>
              <a:t>Pursue opportunities that align to your passions, values, skills, education and goals – where these things collide you are likely to find the greatest fulfillment and success (including monetary).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57" y="4062061"/>
            <a:ext cx="2140043" cy="203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70" y="4060923"/>
            <a:ext cx="2835730" cy="20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054" y="228600"/>
            <a:ext cx="7006146" cy="1320800"/>
          </a:xfrm>
        </p:spPr>
        <p:txBody>
          <a:bodyPr/>
          <a:lstStyle/>
          <a:p>
            <a:r>
              <a:rPr lang="en-US" dirty="0" smtClean="0"/>
              <a:t>Where/What is your Intersection?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5113138"/>
              </p:ext>
            </p:extLst>
          </p:nvPr>
        </p:nvGraphicFramePr>
        <p:xfrm>
          <a:off x="293814" y="1447800"/>
          <a:ext cx="8504238" cy="420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42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3439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&amp; EXPERIENCE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Formal degrees. Training. Credentials.</a:t>
                      </a:r>
                      <a:r>
                        <a:rPr lang="en-US" sz="1400" baseline="0" dirty="0" smtClean="0"/>
                        <a:t> Where/how you’ve gained your qualifications.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What do you want to be known for?</a:t>
                      </a:r>
                      <a:endParaRPr lang="en-US" sz="1400" dirty="0" smtClean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</a:p>
                    <a:p>
                      <a:r>
                        <a:rPr lang="en-US" sz="1400" dirty="0" smtClean="0"/>
                        <a:t>Transferable and marketable</a:t>
                      </a:r>
                      <a:r>
                        <a:rPr lang="en-US" sz="1400" baseline="0" dirty="0" smtClean="0"/>
                        <a:t> hard and soft skills which you most enjoy and want to 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</a:p>
                    <a:p>
                      <a:r>
                        <a:rPr lang="en-US" sz="1400" dirty="0" smtClean="0"/>
                        <a:t>What</a:t>
                      </a:r>
                      <a:r>
                        <a:rPr lang="en-US" sz="1400" baseline="0" dirty="0" smtClean="0"/>
                        <a:t> are the non-negotiable qualities you are looking for in positions and organizations (e.g., ethical, integrity, community engagement, reward performance, flexible work environment, entrepreneurial culture, etc.)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39805">
                <a:tc>
                  <a:txBody>
                    <a:bodyPr/>
                    <a:lstStyle/>
                    <a:p>
                      <a:r>
                        <a:rPr lang="en-US" dirty="0" smtClean="0"/>
                        <a:t>GOALS</a:t>
                      </a:r>
                    </a:p>
                    <a:p>
                      <a:r>
                        <a:rPr lang="en-US" sz="1400" baseline="0" dirty="0" smtClean="0"/>
                        <a:t>Promotions &amp; growth? Six figure earnings? By when? Impact on people? Internal? External? Community impact? Global impact?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INTERESTS/PASSIONS</a:t>
                      </a:r>
                    </a:p>
                    <a:p>
                      <a:r>
                        <a:rPr lang="en-US" sz="1400" dirty="0" smtClean="0"/>
                        <a:t>How</a:t>
                      </a:r>
                      <a:r>
                        <a:rPr lang="en-US" sz="1400" baseline="0" dirty="0" smtClean="0"/>
                        <a:t> would you spend your time if  you didn’t have to worry about money? Can you apply your marketable skills to these areas in a meaningful way and make a career out of it?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914" y="5867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Career Action Plan: A strategy and plan of execution to arrive at this intersection.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5791200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Your Choices will Shape your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69440"/>
            <a:ext cx="7239000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Entry-level careers are not graveyards, they are launching pads</a:t>
            </a:r>
          </a:p>
          <a:p>
            <a:pPr lvl="1"/>
            <a:r>
              <a:rPr lang="en-US" dirty="0" smtClean="0"/>
              <a:t>Ask yourself and hiring manager – what can I learn in this role/position that will propel me to the next level? How will my success be measured and can my advancement be accelerated (or hindered) in this environment?</a:t>
            </a:r>
          </a:p>
          <a:p>
            <a:r>
              <a:rPr lang="en-US" dirty="0" smtClean="0"/>
              <a:t>Always be learning! </a:t>
            </a:r>
          </a:p>
          <a:p>
            <a:pPr lvl="1"/>
            <a:r>
              <a:rPr lang="en-US" dirty="0" smtClean="0"/>
              <a:t>Great companies invest in people to maximize their assets.</a:t>
            </a:r>
          </a:p>
          <a:p>
            <a:pPr lvl="1"/>
            <a:r>
              <a:rPr lang="en-US" dirty="0" smtClean="0"/>
              <a:t>Enhance your value by investing in yourself - professional associations, industry groups, online/in-class courses – builds your skills and your network.</a:t>
            </a:r>
          </a:p>
          <a:p>
            <a:pPr lvl="1"/>
            <a:r>
              <a:rPr lang="en-US" dirty="0" smtClean="0"/>
              <a:t>Take on special projects to expand your skill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48640"/>
            <a:ext cx="1295400" cy="12954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504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</a:t>
            </a:r>
            <a:r>
              <a:rPr lang="en-US" dirty="0" smtClean="0"/>
              <a:t>Commercials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aka elevator pitch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86601" cy="3880773"/>
          </a:xfrm>
        </p:spPr>
        <p:txBody>
          <a:bodyPr>
            <a:normAutofit/>
          </a:bodyPr>
          <a:lstStyle/>
          <a:p>
            <a:r>
              <a:rPr lang="en-US" sz="2000" strike="sngStrike" dirty="0" smtClean="0"/>
              <a:t>I was born in Aromas, CA…</a:t>
            </a:r>
          </a:p>
          <a:p>
            <a:r>
              <a:rPr lang="en-US" sz="2000" strike="sngStrike" dirty="0" smtClean="0"/>
              <a:t>I’m a junior at University of the Pacific…</a:t>
            </a:r>
          </a:p>
          <a:p>
            <a:r>
              <a:rPr lang="en-US" sz="2000" strike="sngStrike" dirty="0" smtClean="0"/>
              <a:t>I’m a marketing major </a:t>
            </a:r>
            <a:endParaRPr lang="en-US" sz="2000" dirty="0" smtClean="0"/>
          </a:p>
          <a:p>
            <a:r>
              <a:rPr lang="en-US" sz="2000" dirty="0" smtClean="0"/>
              <a:t>Why are these not good opening statements to stand out?</a:t>
            </a:r>
          </a:p>
          <a:p>
            <a:r>
              <a:rPr lang="en-US" sz="2000" dirty="0" smtClean="0"/>
              <a:t>‘Sell </a:t>
            </a:r>
            <a:r>
              <a:rPr lang="en-US" sz="2000" dirty="0" smtClean="0"/>
              <a:t>your brand’ and demonstrate your genuine curiosity</a:t>
            </a:r>
          </a:p>
          <a:p>
            <a:r>
              <a:rPr lang="en-US" sz="2000" dirty="0" smtClean="0"/>
              <a:t>Show them you did your research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2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96232-8DED-4071-85EE-38411431B90C}" type="datetime1">
              <a:rPr lang="en-US" smtClean="0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F4B10-2FCE-44C5-B503-235B639967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"/>
            <a:ext cx="5556250" cy="6696075"/>
          </a:xfrm>
        </p:spPr>
      </p:pic>
    </p:spTree>
    <p:extLst>
      <p:ext uri="{BB962C8B-B14F-4D97-AF65-F5344CB8AC3E}">
        <p14:creationId xmlns:p14="http://schemas.microsoft.com/office/powerpoint/2010/main" val="39570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4472</TotalTime>
  <Words>1062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Verdana</vt:lpstr>
      <vt:lpstr>Wingdings 3</vt:lpstr>
      <vt:lpstr>Facet</vt:lpstr>
      <vt:lpstr>Career Development Seminar: When I Grow Up Personal Commericals Networking</vt:lpstr>
      <vt:lpstr>PowerPoint Presentation</vt:lpstr>
      <vt:lpstr>But first… </vt:lpstr>
      <vt:lpstr>When I Grow Up I Want To Be a _____________________</vt:lpstr>
      <vt:lpstr>Confucius says…</vt:lpstr>
      <vt:lpstr>Where/What is your Intersection?</vt:lpstr>
      <vt:lpstr>Your Choices will Shape your Success</vt:lpstr>
      <vt:lpstr>Personal Commercials aka elevator pitch</vt:lpstr>
      <vt:lpstr>PowerPoint Presentation</vt:lpstr>
      <vt:lpstr>Make your own pitch</vt:lpstr>
      <vt:lpstr>Turn to your neighbor and try your pitch on for size</vt:lpstr>
      <vt:lpstr>Another practice opportunity before the career fair</vt:lpstr>
      <vt:lpstr>It is mostly about WHO, not what, you know</vt:lpstr>
      <vt:lpstr>Networking… Numbers don’t lie</vt:lpstr>
      <vt:lpstr>Focus on ‘warm’ markets, not cold calling</vt:lpstr>
      <vt:lpstr>Practice makes perfect</vt:lpstr>
      <vt:lpstr>No class next week!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Roberts</dc:creator>
  <cp:lastModifiedBy>Margaret Roberts</cp:lastModifiedBy>
  <cp:revision>110</cp:revision>
  <cp:lastPrinted>1601-01-01T00:00:00Z</cp:lastPrinted>
  <dcterms:created xsi:type="dcterms:W3CDTF">1601-01-01T00:00:00Z</dcterms:created>
  <dcterms:modified xsi:type="dcterms:W3CDTF">2017-02-14T01:18:05Z</dcterms:modified>
</cp:coreProperties>
</file>