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idx="1" type="subTitle"/>
          </p:nvPr>
        </p:nvSpPr>
        <p:spPr>
          <a:xfrm>
            <a:off x="206000" y="1213225"/>
            <a:ext cx="8520600" cy="792600"/>
          </a:xfrm>
          <a:prstGeom prst="rect">
            <a:avLst/>
          </a:prstGeom>
        </p:spPr>
        <p:txBody>
          <a:bodyPr anchorCtr="0" anchor="t" bIns="91425" lIns="91425" rIns="91425" tIns="91425">
            <a:noAutofit/>
          </a:bodyPr>
          <a:lstStyle/>
          <a:p>
            <a:pPr lvl="0">
              <a:spcBef>
                <a:spcPts val="0"/>
              </a:spcBef>
              <a:buNone/>
            </a:pPr>
            <a:r>
              <a:rPr lang="en" sz="3600"/>
              <a:t>Bernadette Betmashal- Finance</a:t>
            </a:r>
          </a:p>
          <a:p>
            <a:pPr lvl="0">
              <a:spcBef>
                <a:spcPts val="0"/>
              </a:spcBef>
              <a:buNone/>
            </a:pPr>
            <a:r>
              <a:rPr lang="en" sz="3600"/>
              <a:t>Jasmine Garcia- Finance</a:t>
            </a:r>
          </a:p>
          <a:p>
            <a:pPr lvl="0">
              <a:spcBef>
                <a:spcPts val="0"/>
              </a:spcBef>
              <a:buNone/>
            </a:pPr>
            <a:r>
              <a:rPr lang="en" sz="3600"/>
              <a:t>Jawad Ehsanyar- Finance</a:t>
            </a:r>
          </a:p>
          <a:p>
            <a:pPr lvl="0">
              <a:spcBef>
                <a:spcPts val="0"/>
              </a:spcBef>
              <a:buNone/>
            </a:pPr>
            <a:r>
              <a:rPr lang="en" sz="3600"/>
              <a:t>Robert Shibuya- Finance</a:t>
            </a:r>
          </a:p>
          <a:p>
            <a:pPr lvl="0">
              <a:spcBef>
                <a:spcPts val="0"/>
              </a:spcBef>
              <a:buNone/>
            </a:pPr>
            <a:r>
              <a:t/>
            </a:r>
            <a:endParaRPr/>
          </a:p>
          <a:p>
            <a:pPr lvl="0" rt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Entry Level Positions</a:t>
            </a:r>
          </a:p>
        </p:txBody>
      </p:sp>
      <p:sp>
        <p:nvSpPr>
          <p:cNvPr id="147" name="Shape 147"/>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b="1" lang="en" sz="1400">
                <a:solidFill>
                  <a:srgbClr val="000000"/>
                </a:solidFill>
                <a:highlight>
                  <a:srgbClr val="FFFFFF"/>
                </a:highlight>
                <a:latin typeface="Arial"/>
                <a:ea typeface="Arial"/>
                <a:cs typeface="Arial"/>
                <a:sym typeface="Arial"/>
              </a:rPr>
              <a:t>Commercial banking position</a:t>
            </a:r>
          </a:p>
          <a:p>
            <a:pPr indent="-317500" lvl="0" marL="457200" rtl="0">
              <a:spcBef>
                <a:spcPts val="0"/>
              </a:spcBef>
              <a:buClr>
                <a:srgbClr val="000000"/>
              </a:buClr>
              <a:buSzPct val="100000"/>
              <a:buFont typeface="Arial"/>
            </a:pPr>
            <a:r>
              <a:rPr b="1" i="1" lang="en" sz="1400">
                <a:solidFill>
                  <a:srgbClr val="000000"/>
                </a:solidFill>
                <a:highlight>
                  <a:srgbClr val="FFFFFF"/>
                </a:highlight>
                <a:latin typeface="Arial"/>
                <a:ea typeface="Arial"/>
                <a:cs typeface="Arial"/>
                <a:sym typeface="Arial"/>
              </a:rPr>
              <a:t>Credit Analyst: </a:t>
            </a:r>
          </a:p>
          <a:p>
            <a:pPr indent="-228600" lvl="1" marL="914400" rtl="0">
              <a:spcBef>
                <a:spcPts val="0"/>
              </a:spcBef>
              <a:buClr>
                <a:srgbClr val="000000"/>
              </a:buClr>
              <a:buFont typeface="Arial"/>
            </a:pPr>
            <a:r>
              <a:rPr lang="en">
                <a:solidFill>
                  <a:srgbClr val="000000"/>
                </a:solidFill>
                <a:highlight>
                  <a:srgbClr val="FFFFFF"/>
                </a:highlight>
                <a:latin typeface="Arial"/>
                <a:ea typeface="Arial"/>
                <a:cs typeface="Arial"/>
                <a:sym typeface="Arial"/>
              </a:rPr>
              <a:t>A commercial credit analyst helps a company minimize its risk. </a:t>
            </a:r>
          </a:p>
          <a:p>
            <a:pPr indent="-228600" lvl="1" marL="914400" rtl="0">
              <a:spcBef>
                <a:spcPts val="0"/>
              </a:spcBef>
              <a:buClr>
                <a:srgbClr val="000000"/>
              </a:buClr>
              <a:buFont typeface="Arial"/>
            </a:pPr>
            <a:r>
              <a:rPr lang="en">
                <a:solidFill>
                  <a:srgbClr val="000000"/>
                </a:solidFill>
                <a:highlight>
                  <a:srgbClr val="FFFFFF"/>
                </a:highlight>
                <a:latin typeface="Arial"/>
                <a:ea typeface="Arial"/>
                <a:cs typeface="Arial"/>
                <a:sym typeface="Arial"/>
              </a:rPr>
              <a:t>They spends their days analyzing income statements and balance sheets. </a:t>
            </a:r>
          </a:p>
          <a:p>
            <a:pPr indent="-228600" lvl="1" marL="914400" rtl="0">
              <a:spcBef>
                <a:spcPts val="0"/>
              </a:spcBef>
              <a:buClr>
                <a:srgbClr val="000000"/>
              </a:buClr>
              <a:buFont typeface="Arial"/>
            </a:pPr>
            <a:r>
              <a:rPr lang="en">
                <a:solidFill>
                  <a:srgbClr val="000000"/>
                </a:solidFill>
                <a:highlight>
                  <a:srgbClr val="FFFFFF"/>
                </a:highlight>
                <a:latin typeface="Arial"/>
                <a:ea typeface="Arial"/>
                <a:cs typeface="Arial"/>
                <a:sym typeface="Arial"/>
              </a:rPr>
              <a:t> He or she may have to create a payment plan structure that would work for the company</a:t>
            </a:r>
          </a:p>
          <a:p>
            <a:pPr indent="-317500" lvl="0" marL="457200" rtl="0">
              <a:spcBef>
                <a:spcPts val="0"/>
              </a:spcBef>
              <a:buSzPct val="100000"/>
            </a:pPr>
            <a:r>
              <a:rPr b="1" i="1" lang="en" sz="1400">
                <a:solidFill>
                  <a:srgbClr val="000000"/>
                </a:solidFill>
                <a:highlight>
                  <a:srgbClr val="FFFFFF"/>
                </a:highlight>
                <a:latin typeface="Arial"/>
                <a:ea typeface="Arial"/>
                <a:cs typeface="Arial"/>
                <a:sym typeface="Arial"/>
              </a:rPr>
              <a:t>Loan Officer.</a:t>
            </a:r>
            <a:r>
              <a:rPr lang="en" sz="1400">
                <a:solidFill>
                  <a:srgbClr val="575757"/>
                </a:solidFill>
                <a:highlight>
                  <a:srgbClr val="FFFFFF"/>
                </a:highlight>
                <a:latin typeface="Times New Roman"/>
                <a:ea typeface="Times New Roman"/>
                <a:cs typeface="Times New Roman"/>
                <a:sym typeface="Times New Roman"/>
              </a:rPr>
              <a:t> </a:t>
            </a:r>
          </a:p>
          <a:p>
            <a:pPr indent="-228600" lvl="1" marL="914400" rtl="0">
              <a:spcBef>
                <a:spcPts val="0"/>
              </a:spcBef>
            </a:pPr>
            <a:r>
              <a:rPr lang="en">
                <a:solidFill>
                  <a:srgbClr val="000000"/>
                </a:solidFill>
                <a:highlight>
                  <a:srgbClr val="FFFFFF"/>
                </a:highlight>
                <a:latin typeface="Arial"/>
                <a:ea typeface="Arial"/>
                <a:cs typeface="Arial"/>
                <a:sym typeface="Arial"/>
              </a:rPr>
              <a:t>Loan officers research financial data and other information to determine whether an applicant should receive a loan.</a:t>
            </a:r>
          </a:p>
          <a:p>
            <a:pPr indent="-228600" lvl="1" marL="914400" rtl="0">
              <a:spcBef>
                <a:spcPts val="0"/>
              </a:spcBef>
            </a:pPr>
            <a:r>
              <a:rPr lang="en">
                <a:solidFill>
                  <a:srgbClr val="000000"/>
                </a:solidFill>
                <a:highlight>
                  <a:srgbClr val="FFFFFF"/>
                </a:highlight>
                <a:latin typeface="Arial"/>
                <a:ea typeface="Arial"/>
                <a:cs typeface="Arial"/>
                <a:sym typeface="Arial"/>
              </a:rPr>
              <a:t>Among the various types of loan officers are commercial loan officers, who deal primarily with business-related borrowing. Those loans generally are more complex than mortgage or consumer loans.</a:t>
            </a:r>
          </a:p>
          <a:p>
            <a:pPr indent="0" lvl="0" marL="457200">
              <a:spcBef>
                <a:spcPts val="0"/>
              </a:spcBef>
              <a:buNone/>
            </a:pPr>
            <a:r>
              <a:t/>
            </a:r>
            <a:endParaRPr sz="1100">
              <a:solidFill>
                <a:srgbClr val="000000"/>
              </a:solidFill>
              <a:highlight>
                <a:srgbClr val="FFFFFF"/>
              </a:highlight>
              <a:latin typeface="Arial"/>
              <a:ea typeface="Arial"/>
              <a:cs typeface="Arial"/>
              <a:sym typeface="Arial"/>
            </a:endParaRPr>
          </a:p>
          <a:p>
            <a:pPr lvl="0">
              <a:spcBef>
                <a:spcPts val="0"/>
              </a:spcBef>
              <a:buNone/>
            </a:pPr>
            <a:r>
              <a:t/>
            </a:r>
            <a:endParaRPr/>
          </a:p>
        </p:txBody>
      </p:sp>
      <p:sp>
        <p:nvSpPr>
          <p:cNvPr id="148" name="Shape 148"/>
          <p:cNvSpPr txBox="1"/>
          <p:nvPr/>
        </p:nvSpPr>
        <p:spPr>
          <a:xfrm>
            <a:off x="749275" y="4495550"/>
            <a:ext cx="428100" cy="321000"/>
          </a:xfrm>
          <a:prstGeom prst="rect">
            <a:avLst/>
          </a:prstGeom>
          <a:noFill/>
          <a:ln>
            <a:noFill/>
          </a:ln>
        </p:spPr>
        <p:txBody>
          <a:bodyPr anchorCtr="0" anchor="t" bIns="91425" lIns="91425" rIns="91425" tIns="91425">
            <a:noAutofit/>
          </a:bodyPr>
          <a:lstStyle/>
          <a:p>
            <a:pPr lvl="0">
              <a:spcBef>
                <a:spcPts val="0"/>
              </a:spcBef>
              <a:buNone/>
            </a:pPr>
            <a:r>
              <a:rPr lang="en"/>
              <a:t>J</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Entry Level Positions cont. </a:t>
            </a:r>
          </a:p>
        </p:txBody>
      </p:sp>
      <p:sp>
        <p:nvSpPr>
          <p:cNvPr id="154" name="Shape 154"/>
          <p:cNvSpPr txBox="1"/>
          <p:nvPr>
            <p:ph idx="1" type="body"/>
          </p:nvPr>
        </p:nvSpPr>
        <p:spPr>
          <a:xfrm>
            <a:off x="311700" y="1017800"/>
            <a:ext cx="8520600" cy="3339000"/>
          </a:xfrm>
          <a:prstGeom prst="rect">
            <a:avLst/>
          </a:prstGeom>
        </p:spPr>
        <p:txBody>
          <a:bodyPr anchorCtr="0" anchor="t" bIns="91425" lIns="91425" rIns="91425" tIns="91425">
            <a:noAutofit/>
          </a:bodyPr>
          <a:lstStyle/>
          <a:p>
            <a:pPr lvl="0">
              <a:spcBef>
                <a:spcPts val="0"/>
              </a:spcBef>
              <a:buNone/>
            </a:pPr>
            <a:r>
              <a:rPr b="1" lang="en"/>
              <a:t>Actuarial Assistant</a:t>
            </a:r>
          </a:p>
          <a:p>
            <a:pPr indent="-317500" lvl="0" marL="457200" rtl="0">
              <a:spcBef>
                <a:spcPts val="0"/>
              </a:spcBef>
              <a:buSzPct val="100000"/>
              <a:buFont typeface="Arial"/>
              <a:buChar char="●"/>
            </a:pPr>
            <a:r>
              <a:rPr lang="en" sz="1400">
                <a:latin typeface="Arial"/>
                <a:ea typeface="Arial"/>
                <a:cs typeface="Arial"/>
                <a:sym typeface="Arial"/>
              </a:rPr>
              <a:t>Assist consulting actuaries with the development and use of actuarial models for pricing, reserving, and forecasting. </a:t>
            </a:r>
            <a:r>
              <a:rPr lang="en" sz="1400">
                <a:solidFill>
                  <a:srgbClr val="404040"/>
                </a:solidFill>
                <a:highlight>
                  <a:srgbClr val="FFFFFF"/>
                </a:highlight>
                <a:latin typeface="Arial"/>
                <a:ea typeface="Arial"/>
                <a:cs typeface="Arial"/>
                <a:sym typeface="Arial"/>
              </a:rPr>
              <a:t>Responsibilities include analyzing cost and utilization data using spreadsheets and databases, assisting with research projects. </a:t>
            </a:r>
          </a:p>
          <a:p>
            <a:pPr indent="-317500" lvl="0" marL="457200" rtl="0">
              <a:spcBef>
                <a:spcPts val="0"/>
              </a:spcBef>
              <a:buClr>
                <a:srgbClr val="404040"/>
              </a:buClr>
              <a:buSzPct val="100000"/>
              <a:buFont typeface="Arial"/>
              <a:buChar char="●"/>
            </a:pPr>
            <a:r>
              <a:rPr lang="en" sz="1400">
                <a:solidFill>
                  <a:srgbClr val="404040"/>
                </a:solidFill>
                <a:highlight>
                  <a:srgbClr val="FFFFFF"/>
                </a:highlight>
                <a:latin typeface="Arial"/>
                <a:ea typeface="Arial"/>
                <a:cs typeface="Arial"/>
                <a:sym typeface="Arial"/>
              </a:rPr>
              <a:t>Must have a bachelor’s degree and to have passed at least one actuarial exam. </a:t>
            </a:r>
          </a:p>
          <a:p>
            <a:pPr lvl="0" rtl="0">
              <a:spcBef>
                <a:spcPts val="0"/>
              </a:spcBef>
              <a:buClr>
                <a:srgbClr val="000000"/>
              </a:buClr>
              <a:buSzPct val="61111"/>
              <a:buFont typeface="Arial"/>
              <a:buNone/>
            </a:pPr>
            <a:r>
              <a:rPr b="1" lang="en"/>
              <a:t>Computer Systems Analyst</a:t>
            </a:r>
          </a:p>
          <a:p>
            <a:pPr indent="-304800" lvl="0" marL="457200" rtl="0">
              <a:spcBef>
                <a:spcPts val="0"/>
              </a:spcBef>
              <a:spcAft>
                <a:spcPts val="0"/>
              </a:spcAft>
              <a:buSzPct val="100000"/>
              <a:buFont typeface="Arial"/>
              <a:buChar char="●"/>
            </a:pPr>
            <a:r>
              <a:rPr lang="en" sz="1200">
                <a:solidFill>
                  <a:srgbClr val="404040"/>
                </a:solidFill>
                <a:latin typeface="Arial"/>
                <a:ea typeface="Arial"/>
                <a:cs typeface="Arial"/>
                <a:sym typeface="Arial"/>
              </a:rPr>
              <a:t>Analysts can work for an organization or as consultants, the latter usually working for an IT firm. Those who work in the computer systems design and related services industry move from one project to the next as they complete work for clients.</a:t>
            </a:r>
          </a:p>
          <a:p>
            <a:pPr indent="-304800" lvl="0" marL="457200">
              <a:spcBef>
                <a:spcPts val="0"/>
              </a:spcBef>
              <a:buSzPct val="100000"/>
              <a:buFont typeface="Arial"/>
              <a:buChar char="●"/>
            </a:pPr>
            <a:r>
              <a:rPr lang="en" sz="1200">
                <a:latin typeface="Arial"/>
                <a:ea typeface="Arial"/>
                <a:cs typeface="Arial"/>
                <a:sym typeface="Arial"/>
              </a:rPr>
              <a:t>Must have a bachelor’s degree and experience with programming. Many have liberal arts degree and gain programming or technical expertise elsewhere. </a:t>
            </a:r>
          </a:p>
        </p:txBody>
      </p:sp>
      <p:sp>
        <p:nvSpPr>
          <p:cNvPr id="155" name="Shape 155"/>
          <p:cNvSpPr txBox="1"/>
          <p:nvPr/>
        </p:nvSpPr>
        <p:spPr>
          <a:xfrm>
            <a:off x="412850" y="4495550"/>
            <a:ext cx="382200" cy="290400"/>
          </a:xfrm>
          <a:prstGeom prst="rect">
            <a:avLst/>
          </a:prstGeom>
          <a:noFill/>
          <a:ln>
            <a:noFill/>
          </a:ln>
        </p:spPr>
        <p:txBody>
          <a:bodyPr anchorCtr="0" anchor="t" bIns="91425" lIns="91425" rIns="91425" tIns="91425">
            <a:noAutofit/>
          </a:bodyPr>
          <a:lstStyle/>
          <a:p>
            <a:pPr lvl="0">
              <a:spcBef>
                <a:spcPts val="0"/>
              </a:spcBef>
              <a:buNone/>
            </a:pPr>
            <a:r>
              <a:rPr lang="en"/>
              <a:t>J</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Entry Level Positions cont. </a:t>
            </a:r>
          </a:p>
        </p:txBody>
      </p:sp>
      <p:sp>
        <p:nvSpPr>
          <p:cNvPr id="161" name="Shape 161"/>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b="1" lang="en" sz="1400">
                <a:solidFill>
                  <a:srgbClr val="000000"/>
                </a:solidFill>
                <a:highlight>
                  <a:srgbClr val="FFFFFF"/>
                </a:highlight>
                <a:latin typeface="Arial"/>
                <a:ea typeface="Arial"/>
                <a:cs typeface="Arial"/>
                <a:sym typeface="Arial"/>
              </a:rPr>
              <a:t>Financial Advising</a:t>
            </a:r>
          </a:p>
          <a:p>
            <a:pPr indent="-298450" lvl="0" marL="457200" rtl="0">
              <a:spcBef>
                <a:spcPts val="0"/>
              </a:spcBef>
              <a:buClr>
                <a:srgbClr val="000000"/>
              </a:buClr>
              <a:buSzPct val="100000"/>
              <a:buFont typeface="Arial"/>
            </a:pPr>
            <a:r>
              <a:rPr b="1" i="1" lang="en" sz="1100">
                <a:solidFill>
                  <a:srgbClr val="000000"/>
                </a:solidFill>
                <a:highlight>
                  <a:srgbClr val="FFFFFF"/>
                </a:highlight>
                <a:latin typeface="Arial"/>
                <a:ea typeface="Arial"/>
                <a:cs typeface="Arial"/>
                <a:sym typeface="Arial"/>
              </a:rPr>
              <a:t>Financial Adviser - Entry Level</a:t>
            </a:r>
            <a:r>
              <a:rPr b="1" i="1" lang="en" sz="1100">
                <a:solidFill>
                  <a:srgbClr val="000000"/>
                </a:solidFill>
                <a:highlight>
                  <a:srgbClr val="FFFFFF"/>
                </a:highlight>
                <a:latin typeface="Arial"/>
                <a:ea typeface="Arial"/>
                <a:cs typeface="Arial"/>
                <a:sym typeface="Arial"/>
              </a:rPr>
              <a:t>: </a:t>
            </a:r>
          </a:p>
          <a:p>
            <a:pPr indent="-298450" lvl="0" marL="457200" rtl="0">
              <a:spcBef>
                <a:spcPts val="0"/>
              </a:spcBef>
              <a:buClr>
                <a:srgbClr val="000000"/>
              </a:buClr>
              <a:buSzPct val="100000"/>
              <a:buFont typeface="Arial"/>
            </a:pPr>
            <a:r>
              <a:rPr b="1" i="1" lang="en" sz="1100">
                <a:solidFill>
                  <a:srgbClr val="000000"/>
                </a:solidFill>
                <a:highlight>
                  <a:srgbClr val="FFFFFF"/>
                </a:highlight>
                <a:latin typeface="Arial"/>
                <a:ea typeface="Arial"/>
                <a:cs typeface="Arial"/>
                <a:sym typeface="Arial"/>
              </a:rPr>
              <a:t>Financial Analyst </a:t>
            </a:r>
          </a:p>
          <a:p>
            <a:pPr lvl="0">
              <a:spcBef>
                <a:spcPts val="0"/>
              </a:spcBef>
              <a:buNone/>
            </a:pPr>
            <a:r>
              <a:rPr lang="en"/>
              <a:t> </a:t>
            </a:r>
            <a:r>
              <a:rPr b="1" lang="en" sz="1400">
                <a:solidFill>
                  <a:srgbClr val="000000"/>
                </a:solidFill>
                <a:latin typeface="Arial"/>
                <a:ea typeface="Arial"/>
                <a:cs typeface="Arial"/>
                <a:sym typeface="Arial"/>
              </a:rPr>
              <a:t>Investment Management </a:t>
            </a:r>
          </a:p>
          <a:p>
            <a:pPr indent="-298450" lvl="0" marL="457200" rtl="0">
              <a:spcBef>
                <a:spcPts val="0"/>
              </a:spcBef>
              <a:buClr>
                <a:srgbClr val="000000"/>
              </a:buClr>
              <a:buSzPct val="100000"/>
              <a:buFont typeface="Arial"/>
            </a:pPr>
            <a:r>
              <a:rPr b="1" i="1" lang="en" sz="1100">
                <a:solidFill>
                  <a:srgbClr val="000000"/>
                </a:solidFill>
                <a:latin typeface="Arial"/>
                <a:ea typeface="Arial"/>
                <a:cs typeface="Arial"/>
                <a:sym typeface="Arial"/>
              </a:rPr>
              <a:t>Operations &amp; Investment Portfolio Analyst</a:t>
            </a:r>
          </a:p>
          <a:p>
            <a:pPr indent="-298450" lvl="0" marL="457200" rtl="0">
              <a:spcBef>
                <a:spcPts val="0"/>
              </a:spcBef>
              <a:buClr>
                <a:srgbClr val="000000"/>
              </a:buClr>
              <a:buSzPct val="100000"/>
              <a:buFont typeface="Arial"/>
            </a:pPr>
            <a:r>
              <a:rPr b="1" i="1" lang="en" sz="1100">
                <a:solidFill>
                  <a:srgbClr val="000000"/>
                </a:solidFill>
                <a:latin typeface="Arial"/>
                <a:ea typeface="Arial"/>
                <a:cs typeface="Arial"/>
                <a:sym typeface="Arial"/>
              </a:rPr>
              <a:t>Investment Analyst</a:t>
            </a:r>
          </a:p>
          <a:p>
            <a:pPr indent="-298450" lvl="0" marL="457200" rtl="0">
              <a:spcBef>
                <a:spcPts val="0"/>
              </a:spcBef>
              <a:buClr>
                <a:srgbClr val="000000"/>
              </a:buClr>
              <a:buSzPct val="100000"/>
              <a:buFont typeface="Arial"/>
            </a:pPr>
            <a:r>
              <a:rPr b="1" i="1" lang="en" sz="1100">
                <a:solidFill>
                  <a:srgbClr val="000000"/>
                </a:solidFill>
                <a:latin typeface="Arial"/>
                <a:ea typeface="Arial"/>
                <a:cs typeface="Arial"/>
                <a:sym typeface="Arial"/>
              </a:rPr>
              <a:t>Entry Level Trader - Finance, Data, Analyst</a:t>
            </a:r>
          </a:p>
          <a:p>
            <a:pPr lvl="0">
              <a:spcBef>
                <a:spcPts val="0"/>
              </a:spcBef>
              <a:buNone/>
            </a:pPr>
            <a:r>
              <a:rPr lang="en"/>
              <a:t> </a:t>
            </a:r>
            <a:r>
              <a:rPr b="1" lang="en" sz="1400">
                <a:solidFill>
                  <a:srgbClr val="000000"/>
                </a:solidFill>
                <a:latin typeface="Arial"/>
                <a:ea typeface="Arial"/>
                <a:cs typeface="Arial"/>
                <a:sym typeface="Arial"/>
              </a:rPr>
              <a:t>Top Entry Level Employers in 2017</a:t>
            </a:r>
          </a:p>
          <a:p>
            <a:pPr indent="-298450" lvl="0" marL="457200" rtl="0">
              <a:spcBef>
                <a:spcPts val="0"/>
              </a:spcBef>
              <a:buClr>
                <a:srgbClr val="000000"/>
              </a:buClr>
              <a:buSzPct val="100000"/>
              <a:buFont typeface="Arial"/>
            </a:pPr>
            <a:r>
              <a:rPr b="1" i="1" lang="en" sz="1100">
                <a:solidFill>
                  <a:srgbClr val="000000"/>
                </a:solidFill>
                <a:latin typeface="Arial"/>
                <a:ea typeface="Arial"/>
                <a:cs typeface="Arial"/>
                <a:sym typeface="Arial"/>
              </a:rPr>
              <a:t>Enterprise, Hertz, The progressive Corporation, KPMG LLP, Deloitte</a:t>
            </a:r>
          </a:p>
          <a:p>
            <a:pPr lvl="0">
              <a:spcBef>
                <a:spcPts val="0"/>
              </a:spcBef>
              <a:buNone/>
            </a:pPr>
            <a:r>
              <a:t/>
            </a:r>
            <a:endParaRPr b="1" sz="1400">
              <a:solidFill>
                <a:srgbClr val="000000"/>
              </a:solidFill>
              <a:latin typeface="Arial"/>
              <a:ea typeface="Arial"/>
              <a:cs typeface="Arial"/>
              <a:sym typeface="Arial"/>
            </a:endParaRPr>
          </a:p>
          <a:p>
            <a:pPr lvl="0" rtl="0">
              <a:spcBef>
                <a:spcPts val="0"/>
              </a:spcBef>
              <a:buNone/>
            </a:pPr>
            <a:r>
              <a:t/>
            </a:r>
            <a:endParaRPr/>
          </a:p>
        </p:txBody>
      </p:sp>
      <p:sp>
        <p:nvSpPr>
          <p:cNvPr id="162" name="Shape 162"/>
          <p:cNvSpPr txBox="1"/>
          <p:nvPr/>
        </p:nvSpPr>
        <p:spPr>
          <a:xfrm>
            <a:off x="474025" y="4403800"/>
            <a:ext cx="214200" cy="351600"/>
          </a:xfrm>
          <a:prstGeom prst="rect">
            <a:avLst/>
          </a:prstGeom>
          <a:noFill/>
          <a:ln>
            <a:noFill/>
          </a:ln>
        </p:spPr>
        <p:txBody>
          <a:bodyPr anchorCtr="0" anchor="t" bIns="91425" lIns="91425" rIns="91425" tIns="91425">
            <a:noAutofit/>
          </a:bodyPr>
          <a:lstStyle/>
          <a:p>
            <a:pPr lvl="0">
              <a:spcBef>
                <a:spcPts val="0"/>
              </a:spcBef>
              <a:buNone/>
            </a:pPr>
            <a:r>
              <a:rPr lang="en"/>
              <a:t>J</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Entry Level Positions/Career Advancement</a:t>
            </a:r>
          </a:p>
          <a:p>
            <a:pPr lvl="0">
              <a:spcBef>
                <a:spcPts val="0"/>
              </a:spcBef>
              <a:buNone/>
            </a:pPr>
            <a:r>
              <a:t/>
            </a:r>
            <a:endParaRPr/>
          </a:p>
        </p:txBody>
      </p:sp>
      <p:sp>
        <p:nvSpPr>
          <p:cNvPr id="168" name="Shape 168"/>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b="1" lang="en" sz="1600"/>
              <a:t>Commercial Real Estate Brokerage</a:t>
            </a:r>
          </a:p>
          <a:p>
            <a:pPr lvl="0" rtl="0">
              <a:lnSpc>
                <a:spcPct val="100000"/>
              </a:lnSpc>
              <a:spcBef>
                <a:spcPts val="0"/>
              </a:spcBef>
              <a:buNone/>
            </a:pPr>
            <a:r>
              <a:rPr b="1" lang="en" sz="1500"/>
              <a:t>Analyst</a:t>
            </a:r>
          </a:p>
          <a:p>
            <a:pPr indent="-317500" lvl="0" marL="457200" rtl="0">
              <a:lnSpc>
                <a:spcPct val="100000"/>
              </a:lnSpc>
              <a:spcBef>
                <a:spcPts val="0"/>
              </a:spcBef>
              <a:buSzPct val="100000"/>
            </a:pPr>
            <a:r>
              <a:rPr lang="en" sz="1400"/>
              <a:t>In the beginning of a Broker's career they will be working as an Analyst that studies the market and looks for opportunities. </a:t>
            </a:r>
          </a:p>
          <a:p>
            <a:pPr indent="-317500" lvl="0" marL="457200" rtl="0">
              <a:lnSpc>
                <a:spcPct val="100000"/>
              </a:lnSpc>
              <a:spcBef>
                <a:spcPts val="0"/>
              </a:spcBef>
              <a:buSzPct val="100000"/>
            </a:pPr>
            <a:r>
              <a:rPr lang="en" sz="1400"/>
              <a:t>They work under a Senior broker that teaches them how the industry works and their methods on how to be successful</a:t>
            </a:r>
          </a:p>
          <a:p>
            <a:pPr indent="-317500" lvl="0" marL="457200" rtl="0">
              <a:lnSpc>
                <a:spcPct val="100000"/>
              </a:lnSpc>
              <a:spcBef>
                <a:spcPts val="0"/>
              </a:spcBef>
              <a:spcAft>
                <a:spcPts val="0"/>
              </a:spcAft>
              <a:buSzPct val="100000"/>
            </a:pPr>
            <a:r>
              <a:rPr lang="en" sz="1400"/>
              <a:t>Most Analyst stay under this position for two years under a salary pay giving all there leads to their senior broker.</a:t>
            </a:r>
          </a:p>
          <a:p>
            <a:pPr lvl="0" rtl="0">
              <a:lnSpc>
                <a:spcPct val="100000"/>
              </a:lnSpc>
              <a:spcBef>
                <a:spcPts val="0"/>
              </a:spcBef>
              <a:spcAft>
                <a:spcPts val="0"/>
              </a:spcAft>
              <a:buNone/>
            </a:pPr>
            <a:r>
              <a:rPr b="1" lang="en" sz="1500"/>
              <a:t>Broker</a:t>
            </a:r>
          </a:p>
          <a:p>
            <a:pPr indent="-317500" lvl="0" marL="457200" rtl="0">
              <a:lnSpc>
                <a:spcPct val="100000"/>
              </a:lnSpc>
              <a:spcBef>
                <a:spcPts val="0"/>
              </a:spcBef>
              <a:buSzPct val="100000"/>
            </a:pPr>
            <a:r>
              <a:rPr lang="en" sz="1400"/>
              <a:t>After working under the senior Broker as an Analyst you then become your own broker where you will begin to start your own book and look for your own clients.</a:t>
            </a:r>
          </a:p>
          <a:p>
            <a:pPr indent="-317500" lvl="0" marL="457200">
              <a:lnSpc>
                <a:spcPct val="100000"/>
              </a:lnSpc>
              <a:spcBef>
                <a:spcPts val="0"/>
              </a:spcBef>
              <a:buSzPct val="100000"/>
            </a:pPr>
            <a:r>
              <a:rPr lang="en" sz="1400"/>
              <a:t>Normally, representing tenants and finding them different types of commercial space for their business</a:t>
            </a:r>
          </a:p>
        </p:txBody>
      </p:sp>
      <p:sp>
        <p:nvSpPr>
          <p:cNvPr id="169" name="Shape 169"/>
          <p:cNvSpPr txBox="1"/>
          <p:nvPr/>
        </p:nvSpPr>
        <p:spPr>
          <a:xfrm>
            <a:off x="382275" y="4419100"/>
            <a:ext cx="351600" cy="382200"/>
          </a:xfrm>
          <a:prstGeom prst="rect">
            <a:avLst/>
          </a:prstGeom>
          <a:noFill/>
          <a:ln>
            <a:noFill/>
          </a:ln>
        </p:spPr>
        <p:txBody>
          <a:bodyPr anchorCtr="0" anchor="t" bIns="91425" lIns="91425" rIns="91425" tIns="91425">
            <a:noAutofit/>
          </a:bodyPr>
          <a:lstStyle/>
          <a:p>
            <a:pPr lvl="0">
              <a:spcBef>
                <a:spcPts val="0"/>
              </a:spcBef>
              <a:buNone/>
            </a:pPr>
            <a:r>
              <a:rPr lang="en"/>
              <a:t>J</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Entry Level Positions/Career Advancement</a:t>
            </a:r>
          </a:p>
        </p:txBody>
      </p:sp>
      <p:sp>
        <p:nvSpPr>
          <p:cNvPr id="175" name="Shape 175"/>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b="1" lang="en"/>
              <a:t>Commercial Real Estate Property Management</a:t>
            </a:r>
          </a:p>
          <a:p>
            <a:pPr lvl="0">
              <a:spcBef>
                <a:spcPts val="0"/>
              </a:spcBef>
              <a:buNone/>
            </a:pPr>
            <a:r>
              <a:rPr b="1" lang="en"/>
              <a:t>Property Manager</a:t>
            </a:r>
          </a:p>
          <a:p>
            <a:pPr indent="-228600" lvl="0" marL="457200" rtl="0">
              <a:spcBef>
                <a:spcPts val="0"/>
              </a:spcBef>
            </a:pPr>
            <a:r>
              <a:rPr lang="en"/>
              <a:t>In general, a property manager will stay at the same position for his/her whole career building a book and managing his/her clients properties.</a:t>
            </a:r>
          </a:p>
          <a:p>
            <a:pPr indent="-228600" lvl="0" marL="457200">
              <a:spcBef>
                <a:spcPts val="0"/>
              </a:spcBef>
            </a:pPr>
            <a:r>
              <a:rPr lang="en"/>
              <a:t>His/Her main ways of a promotion would be growing a book that was so large that they could start their own company and not have to pay the royalty fees they normally would working under a larger firm and using their brand name to represent themselves.</a:t>
            </a:r>
          </a:p>
        </p:txBody>
      </p:sp>
      <p:sp>
        <p:nvSpPr>
          <p:cNvPr id="176" name="Shape 176"/>
          <p:cNvSpPr txBox="1"/>
          <p:nvPr/>
        </p:nvSpPr>
        <p:spPr>
          <a:xfrm>
            <a:off x="504600" y="4480250"/>
            <a:ext cx="458700" cy="351600"/>
          </a:xfrm>
          <a:prstGeom prst="rect">
            <a:avLst/>
          </a:prstGeom>
          <a:noFill/>
          <a:ln>
            <a:noFill/>
          </a:ln>
        </p:spPr>
        <p:txBody>
          <a:bodyPr anchorCtr="0" anchor="t" bIns="91425" lIns="91425" rIns="91425" tIns="91425">
            <a:noAutofit/>
          </a:bodyPr>
          <a:lstStyle/>
          <a:p>
            <a:pPr lvl="0">
              <a:spcBef>
                <a:spcPts val="0"/>
              </a:spcBef>
              <a:buNone/>
            </a:pPr>
            <a:r>
              <a:rPr lang="en"/>
              <a:t>J</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Career Advancement</a:t>
            </a:r>
          </a:p>
        </p:txBody>
      </p:sp>
      <p:sp>
        <p:nvSpPr>
          <p:cNvPr id="182" name="Shape 182"/>
          <p:cNvSpPr txBox="1"/>
          <p:nvPr>
            <p:ph idx="1" type="body"/>
          </p:nvPr>
        </p:nvSpPr>
        <p:spPr>
          <a:xfrm>
            <a:off x="311700" y="1229875"/>
            <a:ext cx="8520600" cy="33390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None/>
            </a:pPr>
            <a:r>
              <a:rPr b="1" i="1" lang="en">
                <a:solidFill>
                  <a:srgbClr val="000000"/>
                </a:solidFill>
                <a:highlight>
                  <a:srgbClr val="FFFFFF"/>
                </a:highlight>
                <a:latin typeface="Arial"/>
                <a:ea typeface="Arial"/>
                <a:cs typeface="Arial"/>
                <a:sym typeface="Arial"/>
              </a:rPr>
              <a:t>Financial planners:  </a:t>
            </a:r>
          </a:p>
          <a:p>
            <a:pPr indent="-317500" lvl="0" marL="457200" rtl="0">
              <a:spcBef>
                <a:spcPts val="0"/>
              </a:spcBef>
              <a:buClr>
                <a:srgbClr val="000000"/>
              </a:buClr>
              <a:buSzPct val="100000"/>
              <a:buFont typeface="Arial"/>
            </a:pPr>
            <a:r>
              <a:rPr lang="en" sz="1400">
                <a:solidFill>
                  <a:srgbClr val="000000"/>
                </a:solidFill>
                <a:latin typeface="Arial"/>
                <a:ea typeface="Arial"/>
                <a:cs typeface="Arial"/>
                <a:sym typeface="Arial"/>
              </a:rPr>
              <a:t>M</a:t>
            </a:r>
            <a:r>
              <a:rPr lang="en" sz="1400">
                <a:solidFill>
                  <a:srgbClr val="000000"/>
                </a:solidFill>
                <a:highlight>
                  <a:srgbClr val="FFFFFF"/>
                </a:highlight>
                <a:latin typeface="Arial"/>
                <a:ea typeface="Arial"/>
                <a:cs typeface="Arial"/>
                <a:sym typeface="Arial"/>
              </a:rPr>
              <a:t>any financial planners are quite content to remain in their roles, merely moving to higher net worth clients and higher compensation levels.</a:t>
            </a:r>
          </a:p>
          <a:p>
            <a:pPr indent="-317500" lvl="0" marL="457200" rtl="0">
              <a:spcBef>
                <a:spcPts val="0"/>
              </a:spcBef>
              <a:buClr>
                <a:srgbClr val="000000"/>
              </a:buClr>
              <a:buSzPct val="100000"/>
              <a:buFont typeface="Arial"/>
            </a:pPr>
            <a:r>
              <a:rPr lang="en" sz="1400">
                <a:solidFill>
                  <a:srgbClr val="000000"/>
                </a:solidFill>
                <a:highlight>
                  <a:srgbClr val="FFFFFF"/>
                </a:highlight>
                <a:latin typeface="Arial"/>
                <a:ea typeface="Arial"/>
                <a:cs typeface="Arial"/>
                <a:sym typeface="Arial"/>
              </a:rPr>
              <a:t>Some financial planners prefer to become self-employed after completing their certifications. The </a:t>
            </a:r>
            <a:r>
              <a:rPr lang="en" sz="1400">
                <a:solidFill>
                  <a:srgbClr val="000000"/>
                </a:solidFill>
                <a:highlight>
                  <a:srgbClr val="FFFFFF"/>
                </a:highlight>
                <a:latin typeface="Times New Roman"/>
                <a:ea typeface="Times New Roman"/>
                <a:cs typeface="Times New Roman"/>
                <a:sym typeface="Times New Roman"/>
              </a:rPr>
              <a:t>key for this path is to have a good network of contacts to build a stable base of clients.</a:t>
            </a:r>
          </a:p>
          <a:p>
            <a:pPr lvl="0" rtl="0">
              <a:spcBef>
                <a:spcPts val="0"/>
              </a:spcBef>
              <a:buNone/>
            </a:pPr>
            <a:r>
              <a:rPr b="1" lang="en">
                <a:latin typeface="Times New Roman"/>
                <a:ea typeface="Times New Roman"/>
                <a:cs typeface="Times New Roman"/>
                <a:sym typeface="Times New Roman"/>
              </a:rPr>
              <a:t>Actuaries:</a:t>
            </a:r>
          </a:p>
          <a:p>
            <a:pPr indent="-317500" lvl="0" marL="457200" rtl="0">
              <a:spcBef>
                <a:spcPts val="0"/>
              </a:spcBef>
              <a:spcAft>
                <a:spcPts val="0"/>
              </a:spcAft>
              <a:buClr>
                <a:srgbClr val="000000"/>
              </a:buClr>
              <a:buSzPct val="100000"/>
              <a:buFont typeface="Arial"/>
            </a:pPr>
            <a:r>
              <a:rPr lang="en" sz="1400">
                <a:solidFill>
                  <a:srgbClr val="000000"/>
                </a:solidFill>
                <a:latin typeface="Arial"/>
                <a:ea typeface="Arial"/>
                <a:cs typeface="Arial"/>
                <a:sym typeface="Arial"/>
              </a:rPr>
              <a:t>Many actuaries can start out as actuary assistants and then become actuary analysts. The more experience they have and the more exams they pass leads to higher compensation and salary. The more exams they pass, the more fields they can work in, including health insurance, the automobile industry, medical malpractice, and retirement.</a:t>
            </a:r>
          </a:p>
          <a:p>
            <a:pPr lvl="0">
              <a:spcBef>
                <a:spcPts val="0"/>
              </a:spcBef>
              <a:buNone/>
            </a:pPr>
            <a:r>
              <a:t/>
            </a:r>
            <a:endParaRPr/>
          </a:p>
        </p:txBody>
      </p:sp>
      <p:sp>
        <p:nvSpPr>
          <p:cNvPr id="183" name="Shape 183"/>
          <p:cNvSpPr txBox="1"/>
          <p:nvPr/>
        </p:nvSpPr>
        <p:spPr>
          <a:xfrm>
            <a:off x="458725" y="4568875"/>
            <a:ext cx="321000" cy="305700"/>
          </a:xfrm>
          <a:prstGeom prst="rect">
            <a:avLst/>
          </a:prstGeom>
          <a:noFill/>
          <a:ln>
            <a:noFill/>
          </a:ln>
        </p:spPr>
        <p:txBody>
          <a:bodyPr anchorCtr="0" anchor="t" bIns="91425" lIns="91425" rIns="91425" tIns="91425">
            <a:noAutofit/>
          </a:bodyPr>
          <a:lstStyle/>
          <a:p>
            <a:pPr lvl="0">
              <a:spcBef>
                <a:spcPts val="0"/>
              </a:spcBef>
              <a:buNone/>
            </a:pPr>
            <a:r>
              <a:rPr lang="en"/>
              <a:t>J</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Career </a:t>
            </a:r>
            <a:r>
              <a:rPr lang="en"/>
              <a:t>Advancement</a:t>
            </a:r>
            <a:r>
              <a:rPr lang="en"/>
              <a:t> cont.</a:t>
            </a:r>
          </a:p>
        </p:txBody>
      </p:sp>
      <p:sp>
        <p:nvSpPr>
          <p:cNvPr id="189" name="Shape 189"/>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b="1" lang="en"/>
              <a:t>Computer Systems Analyst</a:t>
            </a:r>
          </a:p>
          <a:p>
            <a:pPr indent="-317500" lvl="0" marL="457200" rtl="0">
              <a:spcBef>
                <a:spcPts val="0"/>
              </a:spcBef>
              <a:spcAft>
                <a:spcPts val="0"/>
              </a:spcAft>
              <a:buSzPct val="100000"/>
              <a:buChar char="●"/>
            </a:pPr>
            <a:r>
              <a:rPr lang="en" sz="1400">
                <a:solidFill>
                  <a:srgbClr val="000000"/>
                </a:solidFill>
                <a:latin typeface="Arial"/>
                <a:ea typeface="Arial"/>
                <a:cs typeface="Arial"/>
                <a:sym typeface="Arial"/>
              </a:rPr>
              <a:t>With experience, system analysts can advance to project manager and lead a team of analysts. Some can eventually become IT directors or chief technology officers. </a:t>
            </a:r>
          </a:p>
          <a:p>
            <a:pPr indent="-317500" lvl="0" marL="457200" rtl="0">
              <a:spcBef>
                <a:spcPts val="0"/>
              </a:spcBef>
              <a:spcAft>
                <a:spcPts val="0"/>
              </a:spcAft>
              <a:buClr>
                <a:srgbClr val="000000"/>
              </a:buClr>
              <a:buSzPct val="100000"/>
              <a:buFont typeface="Arial"/>
              <a:buChar char="●"/>
            </a:pPr>
            <a:r>
              <a:rPr lang="en" sz="1400">
                <a:solidFill>
                  <a:srgbClr val="000000"/>
                </a:solidFill>
                <a:latin typeface="Arial"/>
                <a:ea typeface="Arial"/>
                <a:cs typeface="Arial"/>
                <a:sym typeface="Arial"/>
              </a:rPr>
              <a:t>IT directors can also advance to become chief technology officer, and if they are especially business minded, they can become chief information officer, the person in charge of all IT-related decisions in an organization. </a:t>
            </a:r>
          </a:p>
        </p:txBody>
      </p:sp>
      <p:sp>
        <p:nvSpPr>
          <p:cNvPr id="190" name="Shape 190"/>
          <p:cNvSpPr txBox="1"/>
          <p:nvPr/>
        </p:nvSpPr>
        <p:spPr>
          <a:xfrm>
            <a:off x="596350" y="4526125"/>
            <a:ext cx="412800" cy="305700"/>
          </a:xfrm>
          <a:prstGeom prst="rect">
            <a:avLst/>
          </a:prstGeom>
          <a:noFill/>
          <a:ln>
            <a:noFill/>
          </a:ln>
        </p:spPr>
        <p:txBody>
          <a:bodyPr anchorCtr="0" anchor="t" bIns="91425" lIns="91425" rIns="91425" tIns="91425">
            <a:noAutofit/>
          </a:bodyPr>
          <a:lstStyle/>
          <a:p>
            <a:pPr lvl="0">
              <a:spcBef>
                <a:spcPts val="0"/>
              </a:spcBef>
              <a:buNone/>
            </a:pPr>
            <a:r>
              <a:rPr lang="en"/>
              <a:t>J</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1303750" y="1517075"/>
            <a:ext cx="8520600" cy="607800"/>
          </a:xfrm>
          <a:prstGeom prst="rect">
            <a:avLst/>
          </a:prstGeom>
        </p:spPr>
        <p:txBody>
          <a:bodyPr anchorCtr="0" anchor="t" bIns="91425" lIns="91425" rIns="91425" tIns="91425">
            <a:noAutofit/>
          </a:bodyPr>
          <a:lstStyle/>
          <a:p>
            <a:pPr lvl="0">
              <a:spcBef>
                <a:spcPts val="0"/>
              </a:spcBef>
              <a:buNone/>
            </a:pPr>
            <a:r>
              <a:rPr lang="en" sz="9600"/>
              <a:t>Questions??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Industries </a:t>
            </a:r>
          </a:p>
        </p:txBody>
      </p:sp>
      <p:sp>
        <p:nvSpPr>
          <p:cNvPr id="91" name="Shape 91"/>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b="1" lang="en">
                <a:solidFill>
                  <a:srgbClr val="000000"/>
                </a:solidFill>
                <a:highlight>
                  <a:srgbClr val="FFFFFF"/>
                </a:highlight>
                <a:latin typeface="Arial"/>
                <a:ea typeface="Arial"/>
                <a:cs typeface="Arial"/>
                <a:sym typeface="Arial"/>
              </a:rPr>
              <a:t>Financial Planning </a:t>
            </a:r>
          </a:p>
          <a:p>
            <a:pPr indent="-317500" lvl="0" marL="457200" rtl="0">
              <a:spcBef>
                <a:spcPts val="0"/>
              </a:spcBef>
              <a:buClr>
                <a:srgbClr val="222222"/>
              </a:buClr>
              <a:buSzPct val="100000"/>
              <a:buFont typeface="Arial"/>
            </a:pPr>
            <a:r>
              <a:rPr lang="en" sz="1400">
                <a:solidFill>
                  <a:srgbClr val="222222"/>
                </a:solidFill>
                <a:highlight>
                  <a:srgbClr val="FFFFFF"/>
                </a:highlight>
                <a:latin typeface="Arial"/>
                <a:ea typeface="Arial"/>
                <a:cs typeface="Arial"/>
                <a:sym typeface="Arial"/>
              </a:rPr>
              <a:t>Help individuals develop plans that will ensure their present and future financial stability.</a:t>
            </a:r>
          </a:p>
          <a:p>
            <a:pPr indent="-317500" lvl="0" marL="457200" rtl="0">
              <a:spcBef>
                <a:spcPts val="0"/>
              </a:spcBef>
              <a:buClr>
                <a:srgbClr val="222222"/>
              </a:buClr>
              <a:buSzPct val="100000"/>
              <a:buFont typeface="Arial"/>
            </a:pPr>
            <a:r>
              <a:rPr lang="en" sz="1400">
                <a:solidFill>
                  <a:srgbClr val="222222"/>
                </a:solidFill>
                <a:highlight>
                  <a:srgbClr val="FFFFFF"/>
                </a:highlight>
                <a:latin typeface="Arial"/>
                <a:ea typeface="Arial"/>
                <a:cs typeface="Arial"/>
                <a:sym typeface="Arial"/>
              </a:rPr>
              <a:t> A client usually presents their financial goals and from there the financial planner create a plan for saving and investing that fits the needs of the client. This can explain to estate and tax planning</a:t>
            </a:r>
          </a:p>
          <a:p>
            <a:pPr lvl="0" rtl="0">
              <a:lnSpc>
                <a:spcPct val="100000"/>
              </a:lnSpc>
              <a:spcBef>
                <a:spcPts val="0"/>
              </a:spcBef>
              <a:buNone/>
            </a:pPr>
            <a:r>
              <a:rPr b="1" lang="en"/>
              <a:t>Commercial Real Estate Brokerage</a:t>
            </a:r>
          </a:p>
          <a:p>
            <a:pPr indent="-323850" lvl="0" marL="457200" rtl="0">
              <a:lnSpc>
                <a:spcPct val="100000"/>
              </a:lnSpc>
              <a:spcBef>
                <a:spcPts val="0"/>
              </a:spcBef>
              <a:buSzPct val="100000"/>
              <a:buFont typeface="Arial"/>
            </a:pPr>
            <a:r>
              <a:rPr lang="en" sz="1500">
                <a:solidFill>
                  <a:srgbClr val="000000"/>
                </a:solidFill>
                <a:latin typeface="Arial"/>
                <a:ea typeface="Arial"/>
                <a:cs typeface="Arial"/>
                <a:sym typeface="Arial"/>
              </a:rPr>
              <a:t>A licensed </a:t>
            </a:r>
            <a:r>
              <a:rPr lang="en" sz="1500">
                <a:solidFill>
                  <a:srgbClr val="000000"/>
                </a:solidFill>
                <a:latin typeface="Arial"/>
                <a:ea typeface="Arial"/>
                <a:cs typeface="Arial"/>
                <a:sym typeface="Arial"/>
              </a:rPr>
              <a:t>real estate </a:t>
            </a:r>
            <a:r>
              <a:rPr lang="en" sz="1500">
                <a:solidFill>
                  <a:srgbClr val="000000"/>
                </a:solidFill>
                <a:latin typeface="Arial"/>
                <a:ea typeface="Arial"/>
                <a:cs typeface="Arial"/>
                <a:sym typeface="Arial"/>
              </a:rPr>
              <a:t>professional who typically represents the seller of a property. </a:t>
            </a:r>
          </a:p>
          <a:p>
            <a:pPr indent="-323850" lvl="0" marL="457200" rtl="0">
              <a:lnSpc>
                <a:spcPct val="100000"/>
              </a:lnSpc>
              <a:spcBef>
                <a:spcPts val="0"/>
              </a:spcBef>
              <a:buSzPct val="100000"/>
              <a:buFont typeface="Arial"/>
            </a:pPr>
            <a:r>
              <a:rPr lang="en" sz="1500">
                <a:solidFill>
                  <a:srgbClr val="000000"/>
                </a:solidFill>
                <a:latin typeface="Arial"/>
                <a:ea typeface="Arial"/>
                <a:cs typeface="Arial"/>
                <a:sym typeface="Arial"/>
              </a:rPr>
              <a:t>A broker's duties include determining </a:t>
            </a:r>
            <a:r>
              <a:rPr lang="en" sz="1500">
                <a:solidFill>
                  <a:srgbClr val="000000"/>
                </a:solidFill>
                <a:latin typeface="Arial"/>
                <a:ea typeface="Arial"/>
                <a:cs typeface="Arial"/>
                <a:sym typeface="Arial"/>
              </a:rPr>
              <a:t>market values</a:t>
            </a:r>
            <a:r>
              <a:rPr lang="en" sz="1500">
                <a:solidFill>
                  <a:srgbClr val="000000"/>
                </a:solidFill>
                <a:latin typeface="Arial"/>
                <a:ea typeface="Arial"/>
                <a:cs typeface="Arial"/>
                <a:sym typeface="Arial"/>
              </a:rPr>
              <a:t>, advertising properties for sale, showing properties to prospective buyers, and advising clients with regard to offers and related matters.</a:t>
            </a:r>
          </a:p>
          <a:p>
            <a:pPr lvl="0">
              <a:spcBef>
                <a:spcPts val="0"/>
              </a:spcBef>
              <a:buNone/>
            </a:pPr>
            <a:r>
              <a:t/>
            </a:r>
            <a:endParaRPr/>
          </a:p>
        </p:txBody>
      </p:sp>
      <p:sp>
        <p:nvSpPr>
          <p:cNvPr id="92" name="Shape 92"/>
          <p:cNvSpPr txBox="1"/>
          <p:nvPr/>
        </p:nvSpPr>
        <p:spPr>
          <a:xfrm>
            <a:off x="504600" y="4434375"/>
            <a:ext cx="382200" cy="382200"/>
          </a:xfrm>
          <a:prstGeom prst="rect">
            <a:avLst/>
          </a:prstGeom>
          <a:noFill/>
          <a:ln>
            <a:noFill/>
          </a:ln>
        </p:spPr>
        <p:txBody>
          <a:bodyPr anchorCtr="0" anchor="t" bIns="91425" lIns="91425" rIns="91425" tIns="91425">
            <a:noAutofit/>
          </a:bodyPr>
          <a:lstStyle/>
          <a:p>
            <a:pPr lvl="0">
              <a:spcBef>
                <a:spcPts val="0"/>
              </a:spcBef>
              <a:buNone/>
            </a:pPr>
            <a:r>
              <a:rPr lang="en"/>
              <a:t>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Industries</a:t>
            </a:r>
          </a:p>
        </p:txBody>
      </p:sp>
      <p:sp>
        <p:nvSpPr>
          <p:cNvPr id="98" name="Shape 98"/>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b="1" lang="en"/>
              <a:t>Commercial Real Estate Property Management</a:t>
            </a:r>
          </a:p>
          <a:p>
            <a:pPr indent="-228600" lvl="0" marL="457200" rtl="0">
              <a:spcBef>
                <a:spcPts val="0"/>
              </a:spcBef>
              <a:spcAft>
                <a:spcPts val="0"/>
              </a:spcAft>
            </a:pPr>
            <a:r>
              <a:rPr lang="en">
                <a:solidFill>
                  <a:srgbClr val="000000"/>
                </a:solidFill>
                <a:latin typeface="Arial"/>
                <a:ea typeface="Arial"/>
                <a:cs typeface="Arial"/>
                <a:sym typeface="Arial"/>
              </a:rPr>
              <a:t>Property management is the administration of residential, commercial, and industrial real estate. Property management usually involves tasks such as managing the property of someone else by collecting rent and fixing or making sure things are fixed when there are problems on the property. The property managers jobs is to maintain the property as if it were his or her own to make sure the property value does not fall or maintains the same price or even goes up. While at the same time making sure that the property is generating income. </a:t>
            </a:r>
          </a:p>
        </p:txBody>
      </p:sp>
      <p:sp>
        <p:nvSpPr>
          <p:cNvPr id="99" name="Shape 99"/>
          <p:cNvSpPr txBox="1"/>
          <p:nvPr/>
        </p:nvSpPr>
        <p:spPr>
          <a:xfrm>
            <a:off x="672800" y="4480250"/>
            <a:ext cx="519900" cy="397500"/>
          </a:xfrm>
          <a:prstGeom prst="rect">
            <a:avLst/>
          </a:prstGeom>
          <a:noFill/>
          <a:ln>
            <a:noFill/>
          </a:ln>
        </p:spPr>
        <p:txBody>
          <a:bodyPr anchorCtr="0" anchor="t" bIns="91425" lIns="91425" rIns="91425" tIns="91425">
            <a:noAutofit/>
          </a:bodyPr>
          <a:lstStyle/>
          <a:p>
            <a:pPr lvl="0">
              <a:spcBef>
                <a:spcPts val="0"/>
              </a:spcBef>
              <a:buNone/>
            </a:pPr>
            <a:r>
              <a:rPr lang="en"/>
              <a:t>R</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Industries cont.</a:t>
            </a:r>
          </a:p>
        </p:txBody>
      </p:sp>
      <p:sp>
        <p:nvSpPr>
          <p:cNvPr id="105" name="Shape 105"/>
          <p:cNvSpPr txBox="1"/>
          <p:nvPr>
            <p:ph idx="1" type="body"/>
          </p:nvPr>
        </p:nvSpPr>
        <p:spPr>
          <a:xfrm>
            <a:off x="311700" y="1017800"/>
            <a:ext cx="8520600" cy="3339000"/>
          </a:xfrm>
          <a:prstGeom prst="rect">
            <a:avLst/>
          </a:prstGeom>
        </p:spPr>
        <p:txBody>
          <a:bodyPr anchorCtr="0" anchor="t" bIns="91425" lIns="91425" rIns="91425" tIns="91425">
            <a:noAutofit/>
          </a:bodyPr>
          <a:lstStyle/>
          <a:p>
            <a:pPr lvl="0" rtl="0">
              <a:spcBef>
                <a:spcPts val="0"/>
              </a:spcBef>
              <a:buNone/>
            </a:pPr>
            <a:r>
              <a:rPr b="1" lang="en"/>
              <a:t>Financial Advising </a:t>
            </a:r>
          </a:p>
          <a:p>
            <a:pPr indent="-311150" lvl="0" marL="457200" rtl="0">
              <a:spcBef>
                <a:spcPts val="0"/>
              </a:spcBef>
              <a:buSzPct val="100000"/>
              <a:buFont typeface="Arial"/>
              <a:buChar char="●"/>
            </a:pPr>
            <a:r>
              <a:rPr lang="en" sz="1300">
                <a:latin typeface="Arial"/>
                <a:ea typeface="Arial"/>
                <a:cs typeface="Arial"/>
                <a:sym typeface="Arial"/>
              </a:rPr>
              <a:t>This sector has traditionally been part of the banking, but new opportunities have opened.</a:t>
            </a:r>
          </a:p>
          <a:p>
            <a:pPr indent="-311150" lvl="0" marL="457200" rtl="0">
              <a:spcBef>
                <a:spcPts val="0"/>
              </a:spcBef>
              <a:buSzPct val="100000"/>
              <a:buFont typeface="Arial"/>
              <a:buChar char="●"/>
            </a:pPr>
            <a:r>
              <a:rPr lang="en" sz="1300">
                <a:latin typeface="Arial"/>
                <a:ea typeface="Arial"/>
                <a:cs typeface="Arial"/>
                <a:sym typeface="Arial"/>
              </a:rPr>
              <a:t>One would work as either a stockbroker or a community banker</a:t>
            </a:r>
          </a:p>
          <a:p>
            <a:pPr indent="-311150" lvl="0" marL="457200" rtl="0">
              <a:spcBef>
                <a:spcPts val="0"/>
              </a:spcBef>
              <a:buSzPct val="100000"/>
              <a:buFont typeface="Arial"/>
              <a:buChar char="●"/>
            </a:pPr>
            <a:r>
              <a:rPr lang="en" sz="1300">
                <a:latin typeface="Arial"/>
                <a:ea typeface="Arial"/>
                <a:cs typeface="Arial"/>
                <a:sym typeface="Arial"/>
              </a:rPr>
              <a:t>A Financial adviser meets with different clients and consults them on their investment plans</a:t>
            </a:r>
          </a:p>
          <a:p>
            <a:pPr lvl="0" rtl="0">
              <a:spcBef>
                <a:spcPts val="0"/>
              </a:spcBef>
              <a:buNone/>
            </a:pPr>
            <a:r>
              <a:rPr b="1" lang="en"/>
              <a:t>Investment Management </a:t>
            </a:r>
          </a:p>
          <a:p>
            <a:pPr indent="-311150" lvl="0" marL="457200" rtl="0">
              <a:spcBef>
                <a:spcPts val="0"/>
              </a:spcBef>
              <a:buSzPct val="100000"/>
              <a:buFont typeface="Arial"/>
              <a:buChar char="●"/>
            </a:pPr>
            <a:r>
              <a:rPr lang="en" sz="1300">
                <a:latin typeface="Arial"/>
                <a:ea typeface="Arial"/>
                <a:cs typeface="Arial"/>
                <a:sym typeface="Arial"/>
              </a:rPr>
              <a:t>Investment management is basically the business of investing other people’s money</a:t>
            </a:r>
          </a:p>
          <a:p>
            <a:pPr indent="-311150" lvl="0" marL="457200" rtl="0">
              <a:spcBef>
                <a:spcPts val="0"/>
              </a:spcBef>
              <a:buSzPct val="100000"/>
              <a:buFont typeface="Arial"/>
              <a:buChar char="●"/>
            </a:pPr>
            <a:r>
              <a:rPr lang="en" sz="1300">
                <a:latin typeface="Arial"/>
                <a:ea typeface="Arial"/>
                <a:cs typeface="Arial"/>
                <a:sym typeface="Arial"/>
              </a:rPr>
              <a:t>Investment managers or asset managers or money managers put their client money to work in common equities, bonds, commodities or other securities </a:t>
            </a:r>
          </a:p>
          <a:p>
            <a:pPr indent="-311150" lvl="0" marL="457200" rtl="0">
              <a:spcBef>
                <a:spcPts val="0"/>
              </a:spcBef>
              <a:buSzPct val="100000"/>
              <a:buFont typeface="Arial"/>
              <a:buChar char="●"/>
            </a:pPr>
            <a:r>
              <a:rPr lang="en" sz="1300">
                <a:latin typeface="Arial"/>
                <a:ea typeface="Arial"/>
                <a:cs typeface="Arial"/>
                <a:sym typeface="Arial"/>
              </a:rPr>
              <a:t>The difference between the two above mentioned industry is that a financial adviser, one does not directly invests people’s money. As an investment manager, one does invest the money directly and makes decisions on behalf of the clients assuring that the decision is in their best interest</a:t>
            </a:r>
          </a:p>
        </p:txBody>
      </p:sp>
      <p:sp>
        <p:nvSpPr>
          <p:cNvPr id="106" name="Shape 106"/>
          <p:cNvSpPr txBox="1"/>
          <p:nvPr/>
        </p:nvSpPr>
        <p:spPr>
          <a:xfrm>
            <a:off x="688100" y="4510825"/>
            <a:ext cx="305700" cy="290700"/>
          </a:xfrm>
          <a:prstGeom prst="rect">
            <a:avLst/>
          </a:prstGeom>
          <a:noFill/>
          <a:ln>
            <a:noFill/>
          </a:ln>
        </p:spPr>
        <p:txBody>
          <a:bodyPr anchorCtr="0" anchor="t" bIns="91425" lIns="91425" rIns="91425" tIns="91425">
            <a:noAutofit/>
          </a:bodyPr>
          <a:lstStyle/>
          <a:p>
            <a:pPr lvl="0">
              <a:spcBef>
                <a:spcPts val="0"/>
              </a:spcBef>
              <a:buNone/>
            </a:pPr>
            <a:r>
              <a:rPr lang="en"/>
              <a:t>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Industries cont. </a:t>
            </a:r>
          </a:p>
        </p:txBody>
      </p:sp>
      <p:sp>
        <p:nvSpPr>
          <p:cNvPr id="112" name="Shape 112"/>
          <p:cNvSpPr txBox="1"/>
          <p:nvPr>
            <p:ph idx="1" type="body"/>
          </p:nvPr>
        </p:nvSpPr>
        <p:spPr>
          <a:xfrm>
            <a:off x="311700" y="1017800"/>
            <a:ext cx="8520600" cy="3339000"/>
          </a:xfrm>
          <a:prstGeom prst="rect">
            <a:avLst/>
          </a:prstGeom>
        </p:spPr>
        <p:txBody>
          <a:bodyPr anchorCtr="0" anchor="t" bIns="91425" lIns="91425" rIns="91425" tIns="91425">
            <a:noAutofit/>
          </a:bodyPr>
          <a:lstStyle/>
          <a:p>
            <a:pPr lvl="0" rtl="0">
              <a:spcBef>
                <a:spcPts val="0"/>
              </a:spcBef>
              <a:buNone/>
            </a:pPr>
            <a:r>
              <a:rPr b="1" lang="en"/>
              <a:t>Actuary</a:t>
            </a:r>
          </a:p>
          <a:p>
            <a:pPr indent="-311150" lvl="0" marL="457200" rtl="0">
              <a:spcBef>
                <a:spcPts val="0"/>
              </a:spcBef>
              <a:buSzPct val="100000"/>
              <a:buFont typeface="Arial"/>
              <a:buChar char="●"/>
            </a:pPr>
            <a:r>
              <a:rPr lang="en" sz="1300">
                <a:latin typeface="Arial"/>
                <a:ea typeface="Arial"/>
                <a:cs typeface="Arial"/>
                <a:sym typeface="Arial"/>
              </a:rPr>
              <a:t>Analysts who use mathematics, statistics, and financial theory to assess the risk that a certain event will take place. Most work is done using database software to gather information. </a:t>
            </a:r>
          </a:p>
          <a:p>
            <a:pPr indent="-311150" lvl="0" marL="457200" rtl="0">
              <a:spcBef>
                <a:spcPts val="0"/>
              </a:spcBef>
              <a:buSzPct val="100000"/>
              <a:buFont typeface="Arial"/>
              <a:buChar char="●"/>
            </a:pPr>
            <a:r>
              <a:rPr lang="en" sz="1300">
                <a:latin typeface="Arial"/>
                <a:ea typeface="Arial"/>
                <a:cs typeface="Arial"/>
                <a:sym typeface="Arial"/>
              </a:rPr>
              <a:t>Most actuaries work with insurance companies to design policies and determining the premium that should be set for that certain policy. They work with accountants and financial analysts to set a price, and with market research analysts to forecast demand. </a:t>
            </a:r>
          </a:p>
          <a:p>
            <a:pPr lvl="0" rtl="0">
              <a:spcBef>
                <a:spcPts val="0"/>
              </a:spcBef>
              <a:buNone/>
            </a:pPr>
            <a:r>
              <a:rPr b="1" lang="en"/>
              <a:t>Computer systems analyst</a:t>
            </a:r>
          </a:p>
          <a:p>
            <a:pPr indent="-311150" lvl="0" marL="457200" rtl="0">
              <a:spcBef>
                <a:spcPts val="0"/>
              </a:spcBef>
              <a:buSzPct val="100000"/>
              <a:buFont typeface="Arial"/>
              <a:buChar char="●"/>
            </a:pPr>
            <a:r>
              <a:rPr lang="en" sz="1300">
                <a:latin typeface="Arial"/>
                <a:ea typeface="Arial"/>
                <a:cs typeface="Arial"/>
                <a:sym typeface="Arial"/>
              </a:rPr>
              <a:t>Individuals who study an organization’s current computer systems/procedures and design information systems solutions to help the organization operate more efficiently and effectively. </a:t>
            </a:r>
          </a:p>
          <a:p>
            <a:pPr indent="-311150" lvl="0" marL="457200" rtl="0">
              <a:spcBef>
                <a:spcPts val="0"/>
              </a:spcBef>
              <a:buSzPct val="100000"/>
              <a:buFont typeface="Arial"/>
              <a:buChar char="●"/>
            </a:pPr>
            <a:r>
              <a:rPr lang="en" sz="1300">
                <a:latin typeface="Arial"/>
                <a:ea typeface="Arial"/>
                <a:cs typeface="Arial"/>
                <a:sym typeface="Arial"/>
              </a:rPr>
              <a:t>They also research emerging technologies to decide whether or not an organization can become more efficient by using them. </a:t>
            </a:r>
          </a:p>
          <a:p>
            <a:pPr indent="-311150" lvl="0" marL="457200">
              <a:spcBef>
                <a:spcPts val="0"/>
              </a:spcBef>
              <a:buSzPct val="100000"/>
              <a:buFont typeface="Arial"/>
              <a:buChar char="●"/>
            </a:pPr>
            <a:r>
              <a:rPr lang="en" sz="1300">
                <a:latin typeface="Arial"/>
                <a:ea typeface="Arial"/>
                <a:cs typeface="Arial"/>
                <a:sym typeface="Arial"/>
              </a:rPr>
              <a:t>They also prepare a costs and benefits analysis for management. </a:t>
            </a:r>
          </a:p>
        </p:txBody>
      </p:sp>
      <p:sp>
        <p:nvSpPr>
          <p:cNvPr id="113" name="Shape 113"/>
          <p:cNvSpPr txBox="1"/>
          <p:nvPr/>
        </p:nvSpPr>
        <p:spPr>
          <a:xfrm>
            <a:off x="657500" y="4526125"/>
            <a:ext cx="229500" cy="198900"/>
          </a:xfrm>
          <a:prstGeom prst="rect">
            <a:avLst/>
          </a:prstGeom>
          <a:noFill/>
          <a:ln>
            <a:noFill/>
          </a:ln>
        </p:spPr>
        <p:txBody>
          <a:bodyPr anchorCtr="0" anchor="t" bIns="91425" lIns="91425" rIns="91425" tIns="91425">
            <a:noAutofit/>
          </a:bodyPr>
          <a:lstStyle/>
          <a:p>
            <a:pPr lvl="0">
              <a:spcBef>
                <a:spcPts val="0"/>
              </a:spcBef>
              <a:buNone/>
            </a:pPr>
            <a:r>
              <a:rPr lang="en"/>
              <a:t>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Anticipated Demand </a:t>
            </a:r>
          </a:p>
        </p:txBody>
      </p:sp>
      <p:sp>
        <p:nvSpPr>
          <p:cNvPr id="119" name="Shape 119"/>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lnSpc>
                <a:spcPct val="100000"/>
              </a:lnSpc>
              <a:spcBef>
                <a:spcPts val="0"/>
              </a:spcBef>
              <a:buNone/>
            </a:pPr>
            <a:r>
              <a:rPr b="1" lang="en"/>
              <a:t>Commercial Real Estate Broker</a:t>
            </a:r>
          </a:p>
          <a:p>
            <a:pPr indent="-323850" lvl="0" marL="457200" rtl="0">
              <a:lnSpc>
                <a:spcPct val="100000"/>
              </a:lnSpc>
              <a:spcBef>
                <a:spcPts val="0"/>
              </a:spcBef>
              <a:buSzPct val="100000"/>
            </a:pPr>
            <a:r>
              <a:rPr lang="en" sz="1500"/>
              <a:t>Employment for a Commercial Real Estate Broker is projected to grow up to 3% within the next 7 years.</a:t>
            </a:r>
          </a:p>
          <a:p>
            <a:pPr indent="-323850" lvl="0" marL="457200" rtl="0">
              <a:lnSpc>
                <a:spcPct val="100000"/>
              </a:lnSpc>
              <a:spcBef>
                <a:spcPts val="0"/>
              </a:spcBef>
              <a:buSzPct val="100000"/>
            </a:pPr>
            <a:r>
              <a:rPr lang="en" sz="1500"/>
              <a:t>The Commercial Real Estate Brokerage Industry is a very competitive industry and graduates will have a difficult time getting employment without being very well connected.</a:t>
            </a:r>
          </a:p>
          <a:p>
            <a:pPr lvl="0" rtl="0">
              <a:lnSpc>
                <a:spcPct val="100000"/>
              </a:lnSpc>
              <a:spcBef>
                <a:spcPts val="0"/>
              </a:spcBef>
              <a:buNone/>
            </a:pPr>
            <a:r>
              <a:rPr b="1" lang="en"/>
              <a:t>Commercial Real Estate Property Management</a:t>
            </a:r>
          </a:p>
          <a:p>
            <a:pPr indent="-317500" lvl="0" marL="457200" rtl="0">
              <a:spcBef>
                <a:spcPts val="0"/>
              </a:spcBef>
              <a:buSzPct val="100000"/>
            </a:pPr>
            <a:r>
              <a:rPr lang="en" sz="1400"/>
              <a:t>Employment for Commercial Real Estate Property Management is projected to grow up to 8% within the next 7 years.</a:t>
            </a:r>
          </a:p>
          <a:p>
            <a:pPr indent="-317500" lvl="0" marL="457200">
              <a:spcBef>
                <a:spcPts val="0"/>
              </a:spcBef>
              <a:buSzPct val="100000"/>
            </a:pPr>
            <a:r>
              <a:rPr lang="en" sz="1400"/>
              <a:t>Commercial Real Estate Property Management is not as competitive as brokerage and your chances of getting a job out of college are much higher.</a:t>
            </a:r>
          </a:p>
        </p:txBody>
      </p:sp>
      <p:sp>
        <p:nvSpPr>
          <p:cNvPr id="120" name="Shape 120"/>
          <p:cNvSpPr txBox="1"/>
          <p:nvPr/>
        </p:nvSpPr>
        <p:spPr>
          <a:xfrm>
            <a:off x="733975" y="4572000"/>
            <a:ext cx="290400" cy="229500"/>
          </a:xfrm>
          <a:prstGeom prst="rect">
            <a:avLst/>
          </a:prstGeom>
          <a:noFill/>
          <a:ln>
            <a:noFill/>
          </a:ln>
        </p:spPr>
        <p:txBody>
          <a:bodyPr anchorCtr="0" anchor="t" bIns="91425" lIns="91425" rIns="91425" tIns="91425">
            <a:noAutofit/>
          </a:bodyPr>
          <a:lstStyle/>
          <a:p>
            <a:pPr lvl="0">
              <a:spcBef>
                <a:spcPts val="0"/>
              </a:spcBef>
              <a:buNone/>
            </a:pPr>
            <a:r>
              <a:rPr lang="en"/>
              <a:t>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194350"/>
            <a:ext cx="8520600" cy="607800"/>
          </a:xfrm>
          <a:prstGeom prst="rect">
            <a:avLst/>
          </a:prstGeom>
        </p:spPr>
        <p:txBody>
          <a:bodyPr anchorCtr="0" anchor="t" bIns="91425" lIns="91425" rIns="91425" tIns="91425">
            <a:noAutofit/>
          </a:bodyPr>
          <a:lstStyle/>
          <a:p>
            <a:pPr lvl="0">
              <a:spcBef>
                <a:spcPts val="0"/>
              </a:spcBef>
              <a:buNone/>
            </a:pPr>
            <a:r>
              <a:rPr lang="en"/>
              <a:t>Anticipated Demand cont. </a:t>
            </a:r>
          </a:p>
        </p:txBody>
      </p:sp>
      <p:sp>
        <p:nvSpPr>
          <p:cNvPr id="126" name="Shape 126"/>
          <p:cNvSpPr txBox="1"/>
          <p:nvPr>
            <p:ph idx="1" type="body"/>
          </p:nvPr>
        </p:nvSpPr>
        <p:spPr>
          <a:xfrm>
            <a:off x="311700" y="902250"/>
            <a:ext cx="8520600" cy="3339000"/>
          </a:xfrm>
          <a:prstGeom prst="rect">
            <a:avLst/>
          </a:prstGeom>
        </p:spPr>
        <p:txBody>
          <a:bodyPr anchorCtr="0" anchor="t" bIns="91425" lIns="91425" rIns="91425" tIns="91425">
            <a:noAutofit/>
          </a:bodyPr>
          <a:lstStyle/>
          <a:p>
            <a:pPr lvl="0">
              <a:spcBef>
                <a:spcPts val="0"/>
              </a:spcBef>
              <a:buNone/>
            </a:pPr>
            <a:r>
              <a:rPr b="1" lang="en"/>
              <a:t>Actuary</a:t>
            </a:r>
          </a:p>
          <a:p>
            <a:pPr indent="-317500" lvl="0" marL="457200" rtl="0">
              <a:spcBef>
                <a:spcPts val="0"/>
              </a:spcBef>
              <a:buSzPct val="100000"/>
              <a:buChar char="●"/>
            </a:pPr>
            <a:r>
              <a:rPr lang="en" sz="1400"/>
              <a:t>Demand is expected to grow 18% from 2014 to 2024. Because it is a small occupation, this fast growth will only result in about 4,400 new jobs within the next seven years. More actuaries will be needed to help companies manage their own risk, also known an enterprise risk management. </a:t>
            </a:r>
          </a:p>
          <a:p>
            <a:pPr indent="-317500" lvl="0" marL="457200" rtl="0">
              <a:spcBef>
                <a:spcPts val="0"/>
              </a:spcBef>
              <a:buSzPct val="100000"/>
              <a:buChar char="●"/>
            </a:pPr>
            <a:r>
              <a:rPr lang="en" sz="1400"/>
              <a:t>California is among the top five states for employment of actuaries. San Francisco reported an annual mean wage of $131,000, landing the #2 spot nationwide of highest reported salaries.</a:t>
            </a:r>
          </a:p>
          <a:p>
            <a:pPr lvl="0" rtl="0">
              <a:spcBef>
                <a:spcPts val="0"/>
              </a:spcBef>
              <a:buNone/>
            </a:pPr>
            <a:r>
              <a:rPr b="1" lang="en"/>
              <a:t>Computer Systems Analyst</a:t>
            </a:r>
          </a:p>
          <a:p>
            <a:pPr indent="-317500" lvl="0" marL="457200" rtl="0">
              <a:spcBef>
                <a:spcPts val="0"/>
              </a:spcBef>
              <a:buSzPct val="100000"/>
              <a:buChar char="●"/>
            </a:pPr>
            <a:r>
              <a:rPr lang="en" sz="1400"/>
              <a:t>Employment is expected to grow 21% as reliance on information technology continues to grow across organizations. As more small and medium-sized firms demand advanced systems, the practice of analysts moving between businesses is expected to increase. </a:t>
            </a:r>
          </a:p>
          <a:p>
            <a:pPr indent="-317500" lvl="0" marL="457200" rtl="0">
              <a:spcBef>
                <a:spcPts val="0"/>
              </a:spcBef>
              <a:buSzPct val="100000"/>
              <a:buChar char="●"/>
            </a:pPr>
            <a:r>
              <a:rPr lang="en" sz="1400"/>
              <a:t>California is the state with the HIGHEST level of occupation for computer systems analysts. </a:t>
            </a:r>
          </a:p>
        </p:txBody>
      </p:sp>
      <p:sp>
        <p:nvSpPr>
          <p:cNvPr id="127" name="Shape 127"/>
          <p:cNvSpPr txBox="1"/>
          <p:nvPr/>
        </p:nvSpPr>
        <p:spPr>
          <a:xfrm>
            <a:off x="779850" y="4495550"/>
            <a:ext cx="351600" cy="351600"/>
          </a:xfrm>
          <a:prstGeom prst="rect">
            <a:avLst/>
          </a:prstGeom>
          <a:noFill/>
          <a:ln>
            <a:noFill/>
          </a:ln>
        </p:spPr>
        <p:txBody>
          <a:bodyPr anchorCtr="0" anchor="t" bIns="91425" lIns="91425" rIns="91425" tIns="91425">
            <a:noAutofit/>
          </a:bodyPr>
          <a:lstStyle/>
          <a:p>
            <a:pPr lvl="0">
              <a:spcBef>
                <a:spcPts val="0"/>
              </a:spcBef>
              <a:buNone/>
            </a:pPr>
            <a:r>
              <a:rPr lang="en"/>
              <a:t>R</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idx="1" type="body"/>
          </p:nvPr>
        </p:nvSpPr>
        <p:spPr>
          <a:xfrm>
            <a:off x="311700" y="977875"/>
            <a:ext cx="8520600" cy="3549300"/>
          </a:xfrm>
          <a:prstGeom prst="rect">
            <a:avLst/>
          </a:prstGeom>
        </p:spPr>
        <p:txBody>
          <a:bodyPr anchorCtr="0" anchor="t" bIns="91425" lIns="91425" rIns="91425" tIns="91425">
            <a:noAutofit/>
          </a:bodyPr>
          <a:lstStyle/>
          <a:p>
            <a:pPr lvl="0" rtl="0">
              <a:spcBef>
                <a:spcPts val="0"/>
              </a:spcBef>
              <a:buNone/>
            </a:pPr>
            <a:r>
              <a:rPr b="1" lang="en"/>
              <a:t>Financial Analyst  </a:t>
            </a:r>
          </a:p>
          <a:p>
            <a:pPr indent="-317500" lvl="0" marL="457200" rtl="0">
              <a:spcBef>
                <a:spcPts val="0"/>
              </a:spcBef>
              <a:buSzPct val="100000"/>
              <a:buChar char="●"/>
            </a:pPr>
            <a:r>
              <a:rPr lang="en" sz="1400"/>
              <a:t>Number of Jobs in 2014- 277600. </a:t>
            </a:r>
          </a:p>
          <a:p>
            <a:pPr indent="-317500" lvl="0" marL="457200" rtl="0">
              <a:spcBef>
                <a:spcPts val="0"/>
              </a:spcBef>
              <a:buSzPct val="100000"/>
              <a:buChar char="●"/>
            </a:pPr>
            <a:r>
              <a:rPr lang="en" sz="1400"/>
              <a:t>Job outlook 14-24, - 12% (faster than average) </a:t>
            </a:r>
          </a:p>
          <a:p>
            <a:pPr lvl="0">
              <a:spcBef>
                <a:spcPts val="0"/>
              </a:spcBef>
              <a:buNone/>
            </a:pPr>
            <a:r>
              <a:rPr b="1" lang="en"/>
              <a:t>Personal Financial Adviser </a:t>
            </a:r>
          </a:p>
          <a:p>
            <a:pPr indent="-317500" lvl="0" marL="457200" rtl="0">
              <a:spcBef>
                <a:spcPts val="0"/>
              </a:spcBef>
              <a:buSzPct val="100000"/>
            </a:pPr>
            <a:r>
              <a:rPr lang="en" sz="1400"/>
              <a:t>Number of Jobs in 2014- 249,400.</a:t>
            </a:r>
          </a:p>
          <a:p>
            <a:pPr indent="-317500" lvl="0" marL="457200" rtl="0">
              <a:spcBef>
                <a:spcPts val="0"/>
              </a:spcBef>
              <a:buSzPct val="100000"/>
            </a:pPr>
            <a:r>
              <a:rPr lang="en" sz="1400"/>
              <a:t>Job outlook 14-24,   30% (faster than average) </a:t>
            </a:r>
          </a:p>
          <a:p>
            <a:pPr lvl="0">
              <a:spcBef>
                <a:spcPts val="0"/>
              </a:spcBef>
              <a:buNone/>
            </a:pPr>
            <a:r>
              <a:rPr b="1" lang="en"/>
              <a:t>Financial Managers </a:t>
            </a:r>
          </a:p>
          <a:p>
            <a:pPr indent="-317500" lvl="0" marL="457200" rtl="0">
              <a:spcBef>
                <a:spcPts val="0"/>
              </a:spcBef>
              <a:buSzPct val="100000"/>
            </a:pPr>
            <a:r>
              <a:rPr lang="en" sz="1400"/>
              <a:t>Number of Jobs in 2014- 555,900.</a:t>
            </a:r>
          </a:p>
          <a:p>
            <a:pPr indent="-317500" lvl="0" marL="457200" rtl="0">
              <a:spcBef>
                <a:spcPts val="0"/>
              </a:spcBef>
              <a:buSzPct val="100000"/>
            </a:pPr>
            <a:r>
              <a:rPr lang="en" sz="1400"/>
              <a:t>Job outlook 14-24,   7% (as fast as average) </a:t>
            </a:r>
          </a:p>
          <a:p>
            <a:pPr lvl="0" rtl="0">
              <a:spcBef>
                <a:spcPts val="0"/>
              </a:spcBef>
              <a:buNone/>
            </a:pPr>
            <a:r>
              <a:t/>
            </a:r>
            <a:endParaRPr b="1"/>
          </a:p>
          <a:p>
            <a:pPr lvl="0" rtl="0">
              <a:spcBef>
                <a:spcPts val="0"/>
              </a:spcBef>
              <a:buNone/>
            </a:pPr>
            <a:r>
              <a:t/>
            </a:r>
            <a:endParaRPr b="1"/>
          </a:p>
        </p:txBody>
      </p:sp>
      <p:sp>
        <p:nvSpPr>
          <p:cNvPr id="133" name="Shape 133"/>
          <p:cNvSpPr txBox="1"/>
          <p:nvPr>
            <p:ph type="title"/>
          </p:nvPr>
        </p:nvSpPr>
        <p:spPr>
          <a:xfrm>
            <a:off x="422475" y="312725"/>
            <a:ext cx="8520600" cy="607800"/>
          </a:xfrm>
          <a:prstGeom prst="rect">
            <a:avLst/>
          </a:prstGeom>
        </p:spPr>
        <p:txBody>
          <a:bodyPr anchorCtr="0" anchor="t" bIns="91425" lIns="91425" rIns="91425" tIns="91425">
            <a:noAutofit/>
          </a:bodyPr>
          <a:lstStyle/>
          <a:p>
            <a:pPr lvl="0" rtl="0">
              <a:spcBef>
                <a:spcPts val="0"/>
              </a:spcBef>
              <a:buNone/>
            </a:pPr>
            <a:r>
              <a:rPr lang="en"/>
              <a:t>Anticipated Demand cont. </a:t>
            </a:r>
          </a:p>
        </p:txBody>
      </p:sp>
      <p:sp>
        <p:nvSpPr>
          <p:cNvPr id="134" name="Shape 134"/>
          <p:cNvSpPr txBox="1"/>
          <p:nvPr/>
        </p:nvSpPr>
        <p:spPr>
          <a:xfrm>
            <a:off x="657525" y="4464950"/>
            <a:ext cx="397500" cy="290400"/>
          </a:xfrm>
          <a:prstGeom prst="rect">
            <a:avLst/>
          </a:prstGeom>
          <a:noFill/>
          <a:ln>
            <a:noFill/>
          </a:ln>
        </p:spPr>
        <p:txBody>
          <a:bodyPr anchorCtr="0" anchor="t" bIns="91425" lIns="91425" rIns="91425" tIns="91425">
            <a:noAutofit/>
          </a:bodyPr>
          <a:lstStyle/>
          <a:p>
            <a:pPr lvl="0">
              <a:spcBef>
                <a:spcPts val="0"/>
              </a:spcBef>
              <a:buNone/>
            </a:pPr>
            <a:r>
              <a:rPr lang="en"/>
              <a:t>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Anticipated Demand cont </a:t>
            </a:r>
          </a:p>
        </p:txBody>
      </p:sp>
      <p:sp>
        <p:nvSpPr>
          <p:cNvPr id="140" name="Shape 140"/>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b="1" lang="en" sz="1400">
                <a:solidFill>
                  <a:srgbClr val="000000"/>
                </a:solidFill>
                <a:highlight>
                  <a:srgbClr val="FFFFFF"/>
                </a:highlight>
                <a:latin typeface="Arial"/>
                <a:ea typeface="Arial"/>
                <a:cs typeface="Arial"/>
                <a:sym typeface="Arial"/>
              </a:rPr>
              <a:t>Financial Planning: </a:t>
            </a:r>
          </a:p>
          <a:p>
            <a:pPr indent="-317500" lvl="0" marL="457200" rtl="0">
              <a:spcBef>
                <a:spcPts val="0"/>
              </a:spcBef>
              <a:buSzPct val="100000"/>
              <a:buFont typeface="Arial"/>
            </a:pPr>
            <a:r>
              <a:rPr lang="en" sz="1400">
                <a:solidFill>
                  <a:srgbClr val="222222"/>
                </a:solidFill>
                <a:highlight>
                  <a:srgbClr val="FFFFFF"/>
                </a:highlight>
                <a:latin typeface="Arial"/>
                <a:ea typeface="Arial"/>
                <a:cs typeface="Arial"/>
                <a:sym typeface="Arial"/>
              </a:rPr>
              <a:t>Employment of personal financial advisors is projected to grow 30 percent from 2014 to 2024. </a:t>
            </a:r>
          </a:p>
          <a:p>
            <a:pPr indent="-317500" lvl="0" marL="457200" rtl="0">
              <a:spcBef>
                <a:spcPts val="0"/>
              </a:spcBef>
              <a:buSzPct val="100000"/>
              <a:buFont typeface="Arial"/>
            </a:pPr>
            <a:r>
              <a:rPr lang="en" sz="1400">
                <a:solidFill>
                  <a:srgbClr val="000000"/>
                </a:solidFill>
                <a:latin typeface="Arial"/>
                <a:ea typeface="Arial"/>
                <a:cs typeface="Arial"/>
                <a:sym typeface="Arial"/>
              </a:rPr>
              <a:t>The opportunity for college students looking for this career is high; one does not need to be too worried about the increase of job opportunities, but it does still depend on the region of where the student is located. </a:t>
            </a:r>
          </a:p>
          <a:p>
            <a:pPr indent="-317500" lvl="0" marL="457200">
              <a:spcBef>
                <a:spcPts val="0"/>
              </a:spcBef>
              <a:buClr>
                <a:srgbClr val="000000"/>
              </a:buClr>
              <a:buSzPct val="100000"/>
              <a:buFont typeface="Arial"/>
            </a:pPr>
            <a:r>
              <a:rPr lang="en" sz="1400">
                <a:solidFill>
                  <a:srgbClr val="222222"/>
                </a:solidFill>
                <a:highlight>
                  <a:srgbClr val="FFFFFF"/>
                </a:highlight>
                <a:latin typeface="Arial"/>
                <a:ea typeface="Arial"/>
                <a:cs typeface="Arial"/>
                <a:sym typeface="Arial"/>
              </a:rPr>
              <a:t>The states with the highest employment level in financial planning are New York, California, Illinois, Texas, Florida. </a:t>
            </a:r>
          </a:p>
          <a:p>
            <a:pPr lvl="0">
              <a:spcBef>
                <a:spcPts val="0"/>
              </a:spcBef>
              <a:buNone/>
            </a:pPr>
            <a:r>
              <a:t/>
            </a:r>
            <a:endParaRPr sz="1400">
              <a:latin typeface="Arial"/>
              <a:ea typeface="Arial"/>
              <a:cs typeface="Arial"/>
              <a:sym typeface="Arial"/>
            </a:endParaRPr>
          </a:p>
        </p:txBody>
      </p:sp>
      <p:sp>
        <p:nvSpPr>
          <p:cNvPr id="141" name="Shape 141"/>
          <p:cNvSpPr txBox="1"/>
          <p:nvPr/>
        </p:nvSpPr>
        <p:spPr>
          <a:xfrm>
            <a:off x="932750" y="4495550"/>
            <a:ext cx="275100" cy="183600"/>
          </a:xfrm>
          <a:prstGeom prst="rect">
            <a:avLst/>
          </a:prstGeom>
          <a:noFill/>
          <a:ln>
            <a:noFill/>
          </a:ln>
        </p:spPr>
        <p:txBody>
          <a:bodyPr anchorCtr="0" anchor="t" bIns="91425" lIns="91425" rIns="91425" tIns="91425">
            <a:noAutofit/>
          </a:bodyPr>
          <a:lstStyle/>
          <a:p>
            <a:pPr lvl="0">
              <a:spcBef>
                <a:spcPts val="0"/>
              </a:spcBef>
              <a:buNone/>
            </a:pPr>
            <a:r>
              <a:rPr lang="en"/>
              <a:t>R</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