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6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5pPr>
    <a:lvl6pPr marL="22860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6pPr>
    <a:lvl7pPr marL="27432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7pPr>
    <a:lvl8pPr marL="32004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8pPr>
    <a:lvl9pPr marL="36576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69696"/>
    <a:srgbClr val="666699"/>
    <a:srgbClr val="B7B7E7"/>
    <a:srgbClr val="FF6433"/>
    <a:srgbClr val="FF5925"/>
    <a:srgbClr val="FA3C00"/>
    <a:srgbClr val="FF4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06" y="-86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425AE87-1CE8-43F5-B44F-D854C461A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41581BB-D489-450B-874F-C4A41B8C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025067-EE1C-4B77-B4B5-48BB9D180E90}" type="slidenum">
              <a:rPr lang="en-US" smtClean="0"/>
              <a:pPr>
                <a:defRPr/>
              </a:pPr>
              <a:t>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45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30A167-AB53-4AF3-87CE-BE651A1C042E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121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A3C06-A946-4793-8E68-2CC71A84602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436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941B3C-75A5-44D5-9A09-2A6B9AD0E36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366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33546-A50C-4FDE-80A6-29FF03D215B0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269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AF8237-04F6-4DCD-B455-DA725D881822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50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3A3CB9-1BAA-45D8-AE3E-C085144F580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9044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E6093E-5B92-4578-AF62-5CD69D1BA862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64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C9291D-6CD3-4438-ADE5-5507CF158552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F688A0-6EF3-4E3A-8785-AAA4D0F87234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98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AC4D64-32E5-4518-AFFD-62D4496AF9CF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458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2AEC9-C66A-4067-B58F-899B7FF955F9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36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0FFEEA-41E7-4659-BCF9-F136A90062E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139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ABCE75-FBCA-457F-BC6F-651B369D49A8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655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E1455-419B-4398-B057-3A7618CC0ACF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500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42F60-B8F0-4ECA-A304-0575AAA4ABB9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223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5129C8-8A55-4270-950B-84AC2B8315C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569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EDBD8C-BD07-4EA5-95D0-203B32982012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61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3EA2F-EC09-4A76-9C0E-28B47E49694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4363"/>
            <a:ext cx="5029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9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2CC1286-1536-4943-984D-9E1E4764D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AF902B-EFE3-4474-8231-37280009F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7F47528-C4B7-44EE-949E-2A73AF137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9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5E29A2F-CC61-44B0-AC3B-4D8E9E45A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E4F4100-68AA-4C40-9C0D-F29CBE318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44FE96-A807-4A91-A5E9-30DBE711C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C58C929-15CA-433A-A0FB-EFEAA0473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8DAFFE7-F8BA-4265-9DFE-CC0652B64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ECB7270-FA97-4389-A15C-14F6B2D33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ED1022-B2EE-4285-9786-2B03961C3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E98BDA-686C-406C-8719-17645BAD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F9E93DB-3696-414B-803E-8C6B4A3F2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latin typeface="Arial" charset="0"/>
                <a:cs typeface="Times New Roman" pitchFamily="18" charset="0"/>
              </a:rPr>
              <a:t>©2015 Cengage Learning.  All Rights Reserved.  May not be scanned, copied or duplicated, or posted to a publicly accessible website, in whole or in part.</a:t>
            </a:r>
            <a:endParaRPr lang="en-US" sz="900" dirty="0">
              <a:latin typeface="Arial" charset="0"/>
              <a:cs typeface="+mn-cs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3050"/>
            <a:ext cx="8080375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038600"/>
            <a:ext cx="5867400" cy="18288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Chapter 1 </a:t>
            </a:r>
            <a:br>
              <a:rPr lang="en-US" altLang="en-US" sz="4800" b="1" smtClean="0"/>
            </a:br>
            <a:r>
              <a:rPr lang="en-US" altLang="en-US" sz="4800" b="1" smtClean="0"/>
              <a:t>Introduction to Law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1pPr>
            <a:lvl2pPr marL="742950" indent="-28575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2pPr>
            <a:lvl3pPr marL="11430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3pPr>
            <a:lvl4pPr marL="16002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4pPr>
            <a:lvl5pPr marL="20574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itchFamily="18" charset="0"/>
              </a:rPr>
              <a:t>Its Legal, Ethical, and </a:t>
            </a:r>
            <a:br>
              <a:rPr lang="en-US" altLang="en-US" sz="2400" i="1">
                <a:latin typeface="Times New Roman" pitchFamily="18" charset="0"/>
              </a:rPr>
            </a:br>
            <a:r>
              <a:rPr lang="en-US" altLang="en-US" sz="2400" i="1">
                <a:latin typeface="Times New Roman" pitchFamily="18" charset="0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1pPr>
            <a:lvl2pPr marL="742950" indent="-28575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2pPr>
            <a:lvl3pPr marL="11430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3pPr>
            <a:lvl4pPr marL="16002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4pPr>
            <a:lvl5pPr marL="20574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1pPr>
            <a:lvl2pPr marL="742950" indent="-28575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2pPr>
            <a:lvl3pPr marL="11430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3pPr>
            <a:lvl4pPr marL="16002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4pPr>
            <a:lvl5pPr marL="2057400" indent="-228600" eaLnBrk="0" hangingPunct="0"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 MT Extra Bold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itchFamily="18" charset="0"/>
              </a:rPr>
              <a:t>10</a:t>
            </a:r>
            <a:r>
              <a:rPr lang="en-US" altLang="en-US" sz="2400" i="1" baseline="30000">
                <a:latin typeface="Times New Roman" pitchFamily="18" charset="0"/>
              </a:rPr>
              <a:t>th</a:t>
            </a:r>
            <a:r>
              <a:rPr lang="en-US" altLang="en-US" sz="2400" i="1">
                <a:latin typeface="Times New Roman" pitchFamily="18" charset="0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266FC81-8B80-4898-AF3C-AD25250AFF0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Pervasiveness</a:t>
            </a:r>
          </a:p>
          <a:p>
            <a:pPr lvl="1" eaLnBrk="1" hangingPunct="1"/>
            <a:r>
              <a:rPr lang="en-US" altLang="en-US" dirty="0" smtClean="0"/>
              <a:t>Example:  Laws covering formation, operation and dissolution of corporations do not unduly interfere with management flexibility</a:t>
            </a:r>
          </a:p>
          <a:p>
            <a:pPr eaLnBrk="1" hangingPunct="1"/>
            <a:endParaRPr lang="en-US" altLang="en-US" sz="4000" dirty="0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Characteristics of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7A58A425-B1A4-4E46-A6A2-F4F728EF625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FF00"/>
                </a:solidFill>
              </a:rPr>
              <a:t>Case 1.1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b="1" i="1" dirty="0" smtClean="0"/>
              <a:t>Metro-Goldwyn-Mayer Studios v. </a:t>
            </a:r>
            <a:r>
              <a:rPr lang="en-US" b="1" i="1" dirty="0" err="1" smtClean="0"/>
              <a:t>Grokster</a:t>
            </a:r>
            <a:r>
              <a:rPr lang="en-US" b="1" i="1" dirty="0" smtClean="0"/>
              <a:t>, Ltd. (2005)</a:t>
            </a:r>
          </a:p>
          <a:p>
            <a:pPr lvl="1" eaLnBrk="1" hangingPunct="1">
              <a:defRPr/>
            </a:pPr>
            <a:r>
              <a:rPr lang="en-US" dirty="0" smtClean="0"/>
              <a:t>Downloading:  Copyright Infringement or Peer-to-Peer Sharing?</a:t>
            </a:r>
          </a:p>
          <a:p>
            <a:pPr marL="346075" lvl="1" indent="-346075" eaLnBrk="1" hangingPunct="1">
              <a:buFont typeface="Arial" pitchFamily="34" charset="0"/>
              <a:buChar char="•"/>
              <a:tabLst>
                <a:tab pos="2224088" algn="l"/>
              </a:tabLst>
              <a:defRPr/>
            </a:pPr>
            <a:r>
              <a:rPr lang="en-US" sz="3600" b="1" dirty="0" smtClean="0">
                <a:solidFill>
                  <a:srgbClr val="FFFF00"/>
                </a:solidFill>
              </a:rPr>
              <a:t>Case 1.2 	</a:t>
            </a:r>
            <a:r>
              <a:rPr lang="en-US" sz="3600" b="1" i="1" dirty="0" smtClean="0"/>
              <a:t>Viacom </a:t>
            </a:r>
            <a:r>
              <a:rPr lang="en-US" sz="3600" b="1" i="1" dirty="0"/>
              <a:t>International, Inc. </a:t>
            </a:r>
            <a:r>
              <a:rPr lang="en-US" sz="3600" b="1" i="1" dirty="0" smtClean="0"/>
              <a:t>v. </a:t>
            </a:r>
            <a:r>
              <a:rPr lang="en-US" sz="3600" b="1" i="1" dirty="0"/>
              <a:t>YouTube, </a:t>
            </a:r>
            <a:r>
              <a:rPr lang="en-US" sz="3600" b="1" i="1" dirty="0" smtClean="0"/>
              <a:t>LLC (2012)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154BF09-FC7A-4CA8-BA90-141F31D8A32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400" dirty="0" smtClean="0"/>
              <a:t>Theory of Law: Jurisprudence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Incorporation of Theories or Values Into Definition of Law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Natural Law:  Inviolate principles, regardless of laws – human rights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Holmes:  “The life of the law … has been experience”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The Social Contract:  Law reflects the desires of society for interaction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9999"/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Sources of Law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A19AF50-16F0-4B48-BD58-EB96B624F225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pic>
        <p:nvPicPr>
          <p:cNvPr id="15364" name="Picture 4" descr="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410200" cy="4689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9B15A1-86C5-4A09-BA54-4649EE38686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Constitutional Law</a:t>
            </a:r>
          </a:p>
          <a:p>
            <a:pPr lvl="1" eaLnBrk="1" hangingPunct="1"/>
            <a:r>
              <a:rPr lang="en-US" altLang="en-US" smtClean="0"/>
              <a:t>Exists at federal and state level</a:t>
            </a:r>
          </a:p>
          <a:p>
            <a:pPr lvl="2" eaLnBrk="1" hangingPunct="1"/>
            <a:r>
              <a:rPr lang="en-US" altLang="en-US" smtClean="0"/>
              <a:t>Establishes government structure</a:t>
            </a:r>
          </a:p>
          <a:p>
            <a:pPr lvl="2" eaLnBrk="1" hangingPunct="1"/>
            <a:r>
              <a:rPr lang="en-US" altLang="en-US" smtClean="0"/>
              <a:t>Establishes individual rights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Sources of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4A13F3-A4BD-4359-A0AA-67DF8AF03F2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Statutory Law at the Federal Level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Enactments of Congress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mtClean="0"/>
              <a:t>United States Code.  Citation = (e.g., 15 U.S.C. § 77)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Executive orders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mtClean="0"/>
              <a:t>Presidential orders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Administrative agency regulations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mtClean="0"/>
              <a:t>Code of  Federal Regulations. Cite or citation = C.F.R. (e.g., 12 C.F.R. § 226)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Sources of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2DB0AC7-99D8-4DE6-99A6-D5D8FB9D02B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State Laws</a:t>
            </a:r>
          </a:p>
          <a:p>
            <a:pPr lvl="1" eaLnBrk="1" hangingPunct="1"/>
            <a:r>
              <a:rPr lang="en-US" altLang="en-US" smtClean="0"/>
              <a:t>Enactments of state legislatures</a:t>
            </a:r>
          </a:p>
          <a:p>
            <a:pPr lvl="2" eaLnBrk="1" hangingPunct="1"/>
            <a:r>
              <a:rPr lang="en-US" altLang="en-US" smtClean="0"/>
              <a:t>State Codes</a:t>
            </a:r>
          </a:p>
          <a:p>
            <a:pPr lvl="2" eaLnBrk="1" hangingPunct="1"/>
            <a:r>
              <a:rPr lang="en-US" altLang="en-US" smtClean="0"/>
              <a:t>Cite = Nevada Revised Statutes – N.R.S.</a:t>
            </a:r>
          </a:p>
          <a:p>
            <a:pPr lvl="1" eaLnBrk="1" hangingPunct="1"/>
            <a:r>
              <a:rPr lang="en-US" altLang="en-US" smtClean="0"/>
              <a:t>State administrative agency regulations</a:t>
            </a:r>
          </a:p>
          <a:p>
            <a:pPr eaLnBrk="1" hangingPunct="1"/>
            <a:r>
              <a:rPr lang="en-US" altLang="en-US" smtClean="0"/>
              <a:t>Local Laws</a:t>
            </a:r>
          </a:p>
          <a:p>
            <a:pPr lvl="1" eaLnBrk="1" hangingPunct="1"/>
            <a:r>
              <a:rPr lang="en-US" altLang="en-US" smtClean="0"/>
              <a:t>Ordinances</a:t>
            </a:r>
          </a:p>
          <a:p>
            <a:pPr lvl="2" eaLnBrk="1" hangingPunct="1"/>
            <a:r>
              <a:rPr lang="en-US" altLang="en-US" smtClean="0"/>
              <a:t>County or city statutes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Sources of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BBAE4DE-D78C-4F88-928D-E3E9D798E3F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Private Laws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Contracts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Leases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Employer regulations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Court Decisions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Language in statute unclear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Court provides interpretation or clarification of law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Sources of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116AC1B-6D1D-4250-B29E-7D37D721370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Sources</a:t>
            </a:r>
          </a:p>
          <a:p>
            <a:pPr lvl="1" eaLnBrk="1" hangingPunct="1"/>
            <a:r>
              <a:rPr lang="en-US" altLang="en-US" smtClean="0"/>
              <a:t>Custom (Country-by-Country)</a:t>
            </a:r>
          </a:p>
          <a:p>
            <a:pPr lvl="1" eaLnBrk="1" hangingPunct="1"/>
            <a:r>
              <a:rPr lang="en-US" altLang="en-US" smtClean="0"/>
              <a:t>Treaties</a:t>
            </a:r>
          </a:p>
          <a:p>
            <a:pPr lvl="2" eaLnBrk="1" hangingPunct="1"/>
            <a:r>
              <a:rPr lang="en-US" altLang="en-US" smtClean="0"/>
              <a:t>Bilateral—between two nations</a:t>
            </a:r>
          </a:p>
          <a:p>
            <a:pPr lvl="2" eaLnBrk="1" hangingPunct="1"/>
            <a:r>
              <a:rPr lang="en-US" altLang="en-US" smtClean="0"/>
              <a:t>Multilateral—among three or more nations</a:t>
            </a:r>
          </a:p>
          <a:p>
            <a:pPr lvl="2" eaLnBrk="1" hangingPunct="1"/>
            <a:r>
              <a:rPr lang="en-US" altLang="en-US" smtClean="0"/>
              <a:t>Geneva Convention—prisoners of war</a:t>
            </a:r>
          </a:p>
          <a:p>
            <a:pPr lvl="2" eaLnBrk="1" hangingPunct="1"/>
            <a:r>
              <a:rPr lang="en-US" altLang="en-US" smtClean="0"/>
              <a:t>Vienna Convention—diplomatic relations</a:t>
            </a:r>
          </a:p>
          <a:p>
            <a:pPr lvl="2" eaLnBrk="1" hangingPunct="1"/>
            <a:r>
              <a:rPr lang="en-US" altLang="en-US" smtClean="0"/>
              <a:t>Warsaw Convention—air travel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59E65A5-C43B-4563-A7CD-0B5D32450C1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Private Law or Party Autonomy</a:t>
            </a:r>
          </a:p>
          <a:p>
            <a:pPr eaLnBrk="1" hangingPunct="1"/>
            <a:r>
              <a:rPr lang="en-US" altLang="en-US" smtClean="0"/>
              <a:t>International Organizations (U.N.)</a:t>
            </a:r>
          </a:p>
          <a:p>
            <a:pPr eaLnBrk="1" hangingPunct="1"/>
            <a:r>
              <a:rPr lang="en-US" altLang="en-US" smtClean="0"/>
              <a:t>Act of State Doctrine</a:t>
            </a:r>
          </a:p>
          <a:p>
            <a:pPr lvl="1" eaLnBrk="1" hangingPunct="1"/>
            <a:r>
              <a:rPr lang="en-US" altLang="en-US" smtClean="0"/>
              <a:t>Expropriation</a:t>
            </a:r>
          </a:p>
          <a:p>
            <a:pPr lvl="1" eaLnBrk="1" hangingPunct="1"/>
            <a:r>
              <a:rPr lang="en-US" altLang="en-US" smtClean="0"/>
              <a:t>Confiscation or nationalization: Taking of private property by a government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International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3926448-4E21-4848-BD36-A8208BE0824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Definition of Law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257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Aristotle</a:t>
            </a:r>
          </a:p>
          <a:p>
            <a:pPr lvl="1" eaLnBrk="1" hangingPunct="1"/>
            <a:r>
              <a:rPr lang="en-US" altLang="en-US" smtClean="0"/>
              <a:t>Law is reason unaffected by desire</a:t>
            </a:r>
          </a:p>
          <a:p>
            <a:pPr eaLnBrk="1" hangingPunct="1"/>
            <a:r>
              <a:rPr lang="en-US" altLang="en-US" smtClean="0"/>
              <a:t>Holmes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/>
              <a:t>Law embodies the story of a nation’s development through many centuries</a:t>
            </a:r>
          </a:p>
          <a:p>
            <a:pPr eaLnBrk="1" hangingPunct="1"/>
            <a:r>
              <a:rPr lang="en-US" altLang="en-US" smtClean="0"/>
              <a:t>Blackstone</a:t>
            </a:r>
          </a:p>
          <a:p>
            <a:pPr lvl="1" eaLnBrk="1" hangingPunct="1"/>
            <a:r>
              <a:rPr lang="en-US" altLang="en-US" smtClean="0"/>
              <a:t>That rule of action which is prescribed by some superior and which the inferior is bound to obey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77D2FFF-05F8-4759-AF15-39262FBE9B6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Trade Laws and Policies</a:t>
            </a:r>
          </a:p>
          <a:p>
            <a:pPr lvl="1" eaLnBrk="1" hangingPunct="1"/>
            <a:r>
              <a:rPr lang="en-US" altLang="en-US" smtClean="0"/>
              <a:t>Tariffs</a:t>
            </a:r>
          </a:p>
          <a:p>
            <a:pPr lvl="1" eaLnBrk="1" hangingPunct="1"/>
            <a:r>
              <a:rPr lang="en-US" altLang="en-US" smtClean="0"/>
              <a:t>Treaties, e.g., GATT, NAFTA</a:t>
            </a:r>
          </a:p>
          <a:p>
            <a:pPr eaLnBrk="1" hangingPunct="1"/>
            <a:r>
              <a:rPr lang="en-US" altLang="en-US" smtClean="0"/>
              <a:t>Uniform International Laws</a:t>
            </a:r>
          </a:p>
          <a:p>
            <a:pPr lvl="1" eaLnBrk="1" hangingPunct="1"/>
            <a:r>
              <a:rPr lang="en-US" altLang="en-US" smtClean="0"/>
              <a:t>Contracts for the International Sale of Goods (CISG)</a:t>
            </a:r>
          </a:p>
          <a:p>
            <a:pPr lvl="1" eaLnBrk="1" hangingPunct="1"/>
            <a:r>
              <a:rPr lang="en-US" altLang="en-US" smtClean="0"/>
              <a:t>Similar To Article 2 of the Uniform Commercial Code (UCC)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AAA40C5-654E-42A5-899A-C38E7B21170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European Union (EU)</a:t>
            </a:r>
          </a:p>
          <a:p>
            <a:pPr lvl="1" eaLnBrk="1" hangingPunct="1"/>
            <a:r>
              <a:rPr lang="en-US" altLang="en-US" smtClean="0"/>
              <a:t>Group of countries in continental Europe</a:t>
            </a:r>
          </a:p>
          <a:p>
            <a:pPr lvl="1" eaLnBrk="1" hangingPunct="1"/>
            <a:r>
              <a:rPr lang="en-US" altLang="en-US" smtClean="0"/>
              <a:t>Aiming for barrier-free trade; uniform laws; ease in transaction negotiations and execution</a:t>
            </a:r>
          </a:p>
          <a:p>
            <a:pPr lvl="1" eaLnBrk="1" hangingPunct="1"/>
            <a:r>
              <a:rPr lang="en-US" altLang="en-US" smtClean="0"/>
              <a:t>Uniformity in currency, job safety, immigration, customs, licensing, and taxation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3954D9C-6F07-4D5C-92F4-6D9F41DE82A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Definition of Law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i="1" smtClean="0"/>
              <a:t>Black’s Law Dictionary</a:t>
            </a:r>
          </a:p>
          <a:p>
            <a:pPr lvl="1" eaLnBrk="1" hangingPunct="1"/>
            <a:r>
              <a:rPr lang="en-US" altLang="en-US" smtClean="0"/>
              <a:t>A body of rules of action or conduct prescribed by the controlling authority, and having legal binding force</a:t>
            </a:r>
          </a:p>
          <a:p>
            <a:pPr eaLnBrk="1" hangingPunct="1"/>
            <a:r>
              <a:rPr lang="en-US" altLang="en-US" smtClean="0"/>
              <a:t>Rules Enacted By a Government Authority That Govern Individuals and Relationships in Society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86F9423-25B9-4DF4-8E6A-AFCD001E105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Classifications of Law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Public Law</a:t>
            </a:r>
          </a:p>
          <a:p>
            <a:pPr lvl="1" eaLnBrk="1" hangingPunct="1"/>
            <a:r>
              <a:rPr lang="en-US" altLang="en-US" smtClean="0"/>
              <a:t>Enacted by some authorized government body.  Example:  Federal securities laws</a:t>
            </a:r>
          </a:p>
          <a:p>
            <a:pPr eaLnBrk="1" hangingPunct="1"/>
            <a:r>
              <a:rPr lang="en-US" altLang="en-US" smtClean="0"/>
              <a:t>Private Law</a:t>
            </a:r>
          </a:p>
          <a:p>
            <a:pPr lvl="1" eaLnBrk="1" hangingPunct="1"/>
            <a:r>
              <a:rPr lang="en-US" altLang="en-US" smtClean="0"/>
              <a:t>Enacted by private individuals</a:t>
            </a:r>
          </a:p>
          <a:p>
            <a:pPr lvl="2" eaLnBrk="1" hangingPunct="1"/>
            <a:r>
              <a:rPr lang="en-US" altLang="en-US" smtClean="0"/>
              <a:t>Example:  the terms of a lease agreement</a:t>
            </a:r>
          </a:p>
          <a:p>
            <a:pPr lvl="2" eaLnBrk="1" hangingPunct="1"/>
            <a:r>
              <a:rPr lang="en-US" altLang="en-US" smtClean="0"/>
              <a:t>Example:  employment agreement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EA949F0-4595-4898-A84B-483418C3477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Classifications of Law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Criminal versus Civil Laws</a:t>
            </a:r>
          </a:p>
          <a:p>
            <a:pPr lvl="1" eaLnBrk="1" hangingPunct="1"/>
            <a:r>
              <a:rPr lang="en-US" altLang="en-US" dirty="0" smtClean="0"/>
              <a:t>Criminal laws are wrongs against society</a:t>
            </a:r>
          </a:p>
          <a:p>
            <a:pPr lvl="1" eaLnBrk="1" hangingPunct="1"/>
            <a:r>
              <a:rPr lang="en-US" altLang="en-US" dirty="0" smtClean="0"/>
              <a:t>Civil laws are wrongs against individuals</a:t>
            </a:r>
          </a:p>
          <a:p>
            <a:pPr eaLnBrk="1" hangingPunct="1"/>
            <a:r>
              <a:rPr lang="en-US" altLang="en-US" dirty="0" smtClean="0"/>
              <a:t>Substantive versus Procedural Laws</a:t>
            </a:r>
          </a:p>
          <a:p>
            <a:pPr lvl="1" eaLnBrk="1" hangingPunct="1"/>
            <a:r>
              <a:rPr lang="en-US" altLang="en-US" dirty="0" smtClean="0"/>
              <a:t>Substantive:  Gives rights and responsibilities</a:t>
            </a:r>
          </a:p>
          <a:p>
            <a:pPr lvl="1" eaLnBrk="1" hangingPunct="1"/>
            <a:r>
              <a:rPr lang="en-US" altLang="en-US" dirty="0" smtClean="0"/>
              <a:t>Procedural:  Means or procedures for enforcing substantive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5508842-3AFA-4D77-ADAF-6BA8D3B9BE7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Classifications of Law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1054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Common Law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Began in England in 1066 and continues today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Non-statutory law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Exists in court decisions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Following case precedent,</a:t>
            </a:r>
            <a:r>
              <a:rPr lang="en-US" altLang="en-US" sz="2800" smtClean="0">
                <a:solidFill>
                  <a:schemeClr val="tx2"/>
                </a:solidFill>
              </a:rPr>
              <a:t> </a:t>
            </a:r>
            <a:r>
              <a:rPr lang="en-US" altLang="en-US" sz="2800" smtClean="0"/>
              <a:t>or</a:t>
            </a:r>
            <a:r>
              <a:rPr lang="en-US" altLang="en-US" sz="2800" smtClean="0">
                <a:solidFill>
                  <a:schemeClr val="tx2"/>
                </a:solidFill>
              </a:rPr>
              <a:t> </a:t>
            </a:r>
            <a:r>
              <a:rPr lang="en-US" altLang="en-US" sz="2800" b="1" i="1" smtClean="0"/>
              <a:t>stare decisis</a:t>
            </a:r>
            <a:r>
              <a:rPr lang="en-US" altLang="en-US" sz="2800" smtClean="0"/>
              <a:t>, “let the decision stand”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Statutory Law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Passed by governmental body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Also known as Codified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597A49-A044-4E3A-AAD9-1C57078EEC3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Classifications of Law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057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Law versus Equity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 common law England, remedies were separated into legal and equitable remedies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Legal = money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Equitable = injunctions, specific performance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Remedies were separated so that courts of chancery could give remedies when courts of law could not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Today all courts are authorized to award legal or equitable remedies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A7CDA00-5609-48B2-9359-66C9F80A463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Purposes of Law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Keeping Order</a:t>
            </a:r>
          </a:p>
          <a:p>
            <a:pPr eaLnBrk="1" hangingPunct="1"/>
            <a:r>
              <a:rPr lang="en-US" altLang="en-US" dirty="0" smtClean="0"/>
              <a:t>Influencing Conduct</a:t>
            </a:r>
          </a:p>
          <a:p>
            <a:pPr eaLnBrk="1" hangingPunct="1"/>
            <a:r>
              <a:rPr lang="en-US" altLang="en-US" dirty="0" smtClean="0"/>
              <a:t>Honoring Expectations</a:t>
            </a:r>
          </a:p>
          <a:p>
            <a:pPr eaLnBrk="1" hangingPunct="1"/>
            <a:r>
              <a:rPr lang="en-US" altLang="en-US" dirty="0" smtClean="0"/>
              <a:t>Promoting Equality</a:t>
            </a:r>
          </a:p>
          <a:p>
            <a:pPr eaLnBrk="1" hangingPunct="1"/>
            <a:r>
              <a:rPr lang="en-US" altLang="en-US" dirty="0" smtClean="0"/>
              <a:t>Law as the Great Compromiser</a:t>
            </a:r>
          </a:p>
          <a:p>
            <a:pPr lvl="1" eaLnBrk="1" hangingPunct="1">
              <a:buFontTx/>
              <a:buNone/>
            </a:pPr>
            <a:endParaRPr lang="en-US" altLang="en-US" sz="36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7EC5671-EC14-4542-A4A8-2E6A8752FBC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Characteristics of Law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7244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Flexibility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Examples:  The Internet has required the courts to revisit when a contract acceptance occurs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Consistency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Example:  Allows businesses to rely on law for planning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701</TotalTime>
  <Words>712</Words>
  <Application>Microsoft Office PowerPoint</Application>
  <PresentationFormat>On-screen Show (4:3)</PresentationFormat>
  <Paragraphs>166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Definition of Law</vt:lpstr>
      <vt:lpstr>Definition of Law</vt:lpstr>
      <vt:lpstr>Classifications of Law</vt:lpstr>
      <vt:lpstr>Classifications of Law</vt:lpstr>
      <vt:lpstr>Classifications of Law</vt:lpstr>
      <vt:lpstr>Classifications of Law</vt:lpstr>
      <vt:lpstr>Purposes of Law</vt:lpstr>
      <vt:lpstr>Characteristics of Law</vt:lpstr>
      <vt:lpstr>Characteristics of Law</vt:lpstr>
      <vt:lpstr>Cases</vt:lpstr>
      <vt:lpstr>Theory of Law: Jurisprudence</vt:lpstr>
      <vt:lpstr>Sources of Law</vt:lpstr>
      <vt:lpstr>Sources of Law</vt:lpstr>
      <vt:lpstr>Sources of Law</vt:lpstr>
      <vt:lpstr>Sources of Law</vt:lpstr>
      <vt:lpstr>Sources of Law</vt:lpstr>
      <vt:lpstr>International Law</vt:lpstr>
      <vt:lpstr>International Law</vt:lpstr>
      <vt:lpstr>International Law</vt:lpstr>
      <vt:lpstr>International Law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77</cp:revision>
  <dcterms:created xsi:type="dcterms:W3CDTF">2005-02-05T01:05:54Z</dcterms:created>
  <dcterms:modified xsi:type="dcterms:W3CDTF">2015-08-07T17:15:10Z</dcterms:modified>
</cp:coreProperties>
</file>