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7"/>
  </p:notesMasterIdLst>
  <p:handoutMasterIdLst>
    <p:handoutMasterId r:id="rId58"/>
  </p:handoutMasterIdLst>
  <p:sldIdLst>
    <p:sldId id="312" r:id="rId2"/>
    <p:sldId id="257" r:id="rId3"/>
    <p:sldId id="258" r:id="rId4"/>
    <p:sldId id="259" r:id="rId5"/>
    <p:sldId id="260" r:id="rId6"/>
    <p:sldId id="293" r:id="rId7"/>
    <p:sldId id="261" r:id="rId8"/>
    <p:sldId id="301" r:id="rId9"/>
    <p:sldId id="262" r:id="rId10"/>
    <p:sldId id="263" r:id="rId11"/>
    <p:sldId id="264" r:id="rId12"/>
    <p:sldId id="265" r:id="rId13"/>
    <p:sldId id="266" r:id="rId14"/>
    <p:sldId id="302" r:id="rId15"/>
    <p:sldId id="303" r:id="rId16"/>
    <p:sldId id="304" r:id="rId17"/>
    <p:sldId id="305" r:id="rId18"/>
    <p:sldId id="306" r:id="rId19"/>
    <p:sldId id="307" r:id="rId20"/>
    <p:sldId id="308" r:id="rId21"/>
    <p:sldId id="309" r:id="rId22"/>
    <p:sldId id="267" r:id="rId23"/>
    <p:sldId id="268" r:id="rId24"/>
    <p:sldId id="269" r:id="rId25"/>
    <p:sldId id="270" r:id="rId26"/>
    <p:sldId id="271" r:id="rId27"/>
    <p:sldId id="272" r:id="rId28"/>
    <p:sldId id="273" r:id="rId29"/>
    <p:sldId id="292" r:id="rId30"/>
    <p:sldId id="274" r:id="rId31"/>
    <p:sldId id="275" r:id="rId32"/>
    <p:sldId id="294" r:id="rId33"/>
    <p:sldId id="310" r:id="rId34"/>
    <p:sldId id="296" r:id="rId35"/>
    <p:sldId id="295" r:id="rId36"/>
    <p:sldId id="277" r:id="rId37"/>
    <p:sldId id="278" r:id="rId38"/>
    <p:sldId id="279" r:id="rId39"/>
    <p:sldId id="297" r:id="rId40"/>
    <p:sldId id="280" r:id="rId41"/>
    <p:sldId id="281" r:id="rId42"/>
    <p:sldId id="282" r:id="rId43"/>
    <p:sldId id="283" r:id="rId44"/>
    <p:sldId id="284" r:id="rId45"/>
    <p:sldId id="285" r:id="rId46"/>
    <p:sldId id="286" r:id="rId47"/>
    <p:sldId id="298" r:id="rId48"/>
    <p:sldId id="287" r:id="rId49"/>
    <p:sldId id="288" r:id="rId50"/>
    <p:sldId id="311" r:id="rId51"/>
    <p:sldId id="289" r:id="rId52"/>
    <p:sldId id="290" r:id="rId53"/>
    <p:sldId id="299" r:id="rId54"/>
    <p:sldId id="300" r:id="rId55"/>
    <p:sldId id="291" r:id="rId56"/>
  </p:sldIdLst>
  <p:sldSz cx="9144000" cy="6858000" type="screen4x3"/>
  <p:notesSz cx="6858000" cy="9144000"/>
  <p:defaultTextStyle>
    <a:defPPr>
      <a:defRPr lang="en-US"/>
    </a:defPPr>
    <a:lvl1pPr algn="l" rtl="0" fontAlgn="base">
      <a:spcBef>
        <a:spcPct val="0"/>
      </a:spcBef>
      <a:spcAft>
        <a:spcPct val="0"/>
      </a:spcAft>
      <a:defRPr sz="5400" kern="1200">
        <a:solidFill>
          <a:schemeClr val="bg1"/>
        </a:solidFill>
        <a:latin typeface="Times New Roman MT Extra Bold"/>
        <a:ea typeface="+mn-ea"/>
        <a:cs typeface="Arial" pitchFamily="34" charset="0"/>
      </a:defRPr>
    </a:lvl1pPr>
    <a:lvl2pPr marL="457200" algn="l" rtl="0" fontAlgn="base">
      <a:spcBef>
        <a:spcPct val="0"/>
      </a:spcBef>
      <a:spcAft>
        <a:spcPct val="0"/>
      </a:spcAft>
      <a:defRPr sz="5400" kern="1200">
        <a:solidFill>
          <a:schemeClr val="bg1"/>
        </a:solidFill>
        <a:latin typeface="Times New Roman MT Extra Bold"/>
        <a:ea typeface="+mn-ea"/>
        <a:cs typeface="Arial" pitchFamily="34" charset="0"/>
      </a:defRPr>
    </a:lvl2pPr>
    <a:lvl3pPr marL="914400" algn="l" rtl="0" fontAlgn="base">
      <a:spcBef>
        <a:spcPct val="0"/>
      </a:spcBef>
      <a:spcAft>
        <a:spcPct val="0"/>
      </a:spcAft>
      <a:defRPr sz="5400" kern="1200">
        <a:solidFill>
          <a:schemeClr val="bg1"/>
        </a:solidFill>
        <a:latin typeface="Times New Roman MT Extra Bold"/>
        <a:ea typeface="+mn-ea"/>
        <a:cs typeface="Arial" pitchFamily="34" charset="0"/>
      </a:defRPr>
    </a:lvl3pPr>
    <a:lvl4pPr marL="1371600" algn="l" rtl="0" fontAlgn="base">
      <a:spcBef>
        <a:spcPct val="0"/>
      </a:spcBef>
      <a:spcAft>
        <a:spcPct val="0"/>
      </a:spcAft>
      <a:defRPr sz="5400" kern="1200">
        <a:solidFill>
          <a:schemeClr val="bg1"/>
        </a:solidFill>
        <a:latin typeface="Times New Roman MT Extra Bold"/>
        <a:ea typeface="+mn-ea"/>
        <a:cs typeface="Arial" pitchFamily="34" charset="0"/>
      </a:defRPr>
    </a:lvl4pPr>
    <a:lvl5pPr marL="1828800" algn="l" rtl="0" fontAlgn="base">
      <a:spcBef>
        <a:spcPct val="0"/>
      </a:spcBef>
      <a:spcAft>
        <a:spcPct val="0"/>
      </a:spcAft>
      <a:defRPr sz="5400" kern="1200">
        <a:solidFill>
          <a:schemeClr val="bg1"/>
        </a:solidFill>
        <a:latin typeface="Times New Roman MT Extra Bold"/>
        <a:ea typeface="+mn-ea"/>
        <a:cs typeface="Arial" pitchFamily="34" charset="0"/>
      </a:defRPr>
    </a:lvl5pPr>
    <a:lvl6pPr marL="2286000" algn="l" defTabSz="914400" rtl="0" eaLnBrk="1" latinLnBrk="0" hangingPunct="1">
      <a:defRPr sz="5400" kern="1200">
        <a:solidFill>
          <a:schemeClr val="bg1"/>
        </a:solidFill>
        <a:latin typeface="Times New Roman MT Extra Bold"/>
        <a:ea typeface="+mn-ea"/>
        <a:cs typeface="Arial" pitchFamily="34" charset="0"/>
      </a:defRPr>
    </a:lvl6pPr>
    <a:lvl7pPr marL="2743200" algn="l" defTabSz="914400" rtl="0" eaLnBrk="1" latinLnBrk="0" hangingPunct="1">
      <a:defRPr sz="5400" kern="1200">
        <a:solidFill>
          <a:schemeClr val="bg1"/>
        </a:solidFill>
        <a:latin typeface="Times New Roman MT Extra Bold"/>
        <a:ea typeface="+mn-ea"/>
        <a:cs typeface="Arial" pitchFamily="34" charset="0"/>
      </a:defRPr>
    </a:lvl7pPr>
    <a:lvl8pPr marL="3200400" algn="l" defTabSz="914400" rtl="0" eaLnBrk="1" latinLnBrk="0" hangingPunct="1">
      <a:defRPr sz="5400" kern="1200">
        <a:solidFill>
          <a:schemeClr val="bg1"/>
        </a:solidFill>
        <a:latin typeface="Times New Roman MT Extra Bold"/>
        <a:ea typeface="+mn-ea"/>
        <a:cs typeface="Arial" pitchFamily="34" charset="0"/>
      </a:defRPr>
    </a:lvl8pPr>
    <a:lvl9pPr marL="3657600" algn="l" defTabSz="914400" rtl="0" eaLnBrk="1" latinLnBrk="0" hangingPunct="1">
      <a:defRPr sz="5400" kern="1200">
        <a:solidFill>
          <a:schemeClr val="bg1"/>
        </a:solidFill>
        <a:latin typeface="Times New Roman MT Extra Bold"/>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666699"/>
    <a:srgbClr val="8768C6"/>
    <a:srgbClr val="613EA6"/>
    <a:srgbClr val="3346B1"/>
    <a:srgbClr val="221C22"/>
    <a:srgbClr val="D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94660"/>
  </p:normalViewPr>
  <p:slideViewPr>
    <p:cSldViewPr>
      <p:cViewPr varScale="1">
        <p:scale>
          <a:sx n="70" d="100"/>
          <a:sy n="70" d="100"/>
        </p:scale>
        <p:origin x="145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9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9390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cs typeface="+mn-cs"/>
              </a:defRPr>
            </a:lvl1pPr>
          </a:lstStyle>
          <a:p>
            <a:pPr>
              <a:defRPr/>
            </a:pPr>
            <a:endParaRPr lang="en-US"/>
          </a:p>
        </p:txBody>
      </p:sp>
      <p:sp>
        <p:nvSpPr>
          <p:cNvPr id="9390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9390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cs typeface="+mn-cs"/>
              </a:defRPr>
            </a:lvl1pPr>
          </a:lstStyle>
          <a:p>
            <a:pPr>
              <a:defRPr/>
            </a:pPr>
            <a:fld id="{43E6BC04-F27C-4525-829F-D3D7D208AB6D}" type="slidenum">
              <a:rPr lang="en-US"/>
              <a:pPr>
                <a:defRPr/>
              </a:pPr>
              <a:t>‹#›</a:t>
            </a:fld>
            <a:endParaRPr lang="en-US"/>
          </a:p>
        </p:txBody>
      </p:sp>
    </p:spTree>
    <p:extLst>
      <p:ext uri="{BB962C8B-B14F-4D97-AF65-F5344CB8AC3E}">
        <p14:creationId xmlns:p14="http://schemas.microsoft.com/office/powerpoint/2010/main" val="3371765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cs typeface="+mn-cs"/>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cs typeface="+mn-cs"/>
              </a:defRPr>
            </a:lvl1pPr>
          </a:lstStyle>
          <a:p>
            <a:pPr>
              <a:defRPr/>
            </a:pPr>
            <a:fld id="{543E27F8-F920-430E-9F7C-3DBC70FA776D}" type="slidenum">
              <a:rPr lang="en-US"/>
              <a:pPr>
                <a:defRPr/>
              </a:pPr>
              <a:t>‹#›</a:t>
            </a:fld>
            <a:endParaRPr lang="en-US"/>
          </a:p>
        </p:txBody>
      </p:sp>
    </p:spTree>
    <p:extLst>
      <p:ext uri="{BB962C8B-B14F-4D97-AF65-F5344CB8AC3E}">
        <p14:creationId xmlns:p14="http://schemas.microsoft.com/office/powerpoint/2010/main" val="983918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59396" name="Slide Number Placeholder 3"/>
          <p:cNvSpPr>
            <a:spLocks noGrp="1"/>
          </p:cNvSpPr>
          <p:nvPr>
            <p:ph type="sldNum" sz="quarter" idx="5"/>
          </p:nvPr>
        </p:nvSpPr>
        <p:spPr/>
        <p:txBody>
          <a:bodyPr/>
          <a:lstStyle/>
          <a:p>
            <a:pPr>
              <a:defRPr/>
            </a:pPr>
            <a:fld id="{FFB2D295-E41F-41DC-9EA0-E75E2DB659F4}" type="slidenum">
              <a:rPr lang="en-US" smtClean="0">
                <a:latin typeface="Arial" pitchFamily="34" charset="0"/>
              </a:rPr>
              <a:pPr>
                <a:defRPr/>
              </a:pPr>
              <a:t>0</a:t>
            </a:fld>
            <a:endParaRPr lang="en-US" smtClean="0">
              <a:latin typeface="Arial" pitchFamily="34" charset="0"/>
            </a:endParaRPr>
          </a:p>
        </p:txBody>
      </p:sp>
    </p:spTree>
    <p:extLst>
      <p:ext uri="{BB962C8B-B14F-4D97-AF65-F5344CB8AC3E}">
        <p14:creationId xmlns:p14="http://schemas.microsoft.com/office/powerpoint/2010/main" val="162041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E82CFF5F-7C75-4010-8B6D-6162221B2971}" type="slidenum">
              <a:rPr lang="en-US" smtClean="0">
                <a:latin typeface="Arial" pitchFamily="34" charset="0"/>
              </a:rPr>
              <a:pPr>
                <a:defRPr/>
              </a:pPr>
              <a:t>11</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40727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DCCB73E5-209B-4BDE-B9EC-8138640060D7}" type="slidenum">
              <a:rPr lang="en-US" smtClean="0">
                <a:latin typeface="Arial" pitchFamily="34" charset="0"/>
              </a:rPr>
              <a:pPr>
                <a:defRPr/>
              </a:pPr>
              <a:t>12</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268171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pPr>
              <a:defRPr/>
            </a:pPr>
            <a:fld id="{725D908D-A3DE-4295-A2E1-FAC4EF344B03}" type="slidenum">
              <a:rPr lang="en-US" smtClean="0">
                <a:latin typeface="Arial" pitchFamily="34" charset="0"/>
              </a:rPr>
              <a:pPr>
                <a:defRPr/>
              </a:pPr>
              <a:t>13</a:t>
            </a:fld>
            <a:endParaRPr lang="en-US" smtClean="0">
              <a:latin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096611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6AC82D26-C9C3-4FE2-8B35-D62B25870497}" type="slidenum">
              <a:rPr lang="en-US" smtClean="0">
                <a:latin typeface="Arial" pitchFamily="34" charset="0"/>
              </a:rPr>
              <a:pPr>
                <a:defRPr/>
              </a:pPr>
              <a:t>14</a:t>
            </a:fld>
            <a:endParaRPr lang="en-US" smtClean="0">
              <a:latin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824229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F3F92709-6814-4D3A-98B4-EF6115641429}" type="slidenum">
              <a:rPr lang="en-US" smtClean="0">
                <a:latin typeface="Arial" pitchFamily="34" charset="0"/>
              </a:rPr>
              <a:pPr>
                <a:defRPr/>
              </a:pPr>
              <a:t>15</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432175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ED7C2CB7-8B53-49AC-9A08-AD55F6494804}" type="slidenum">
              <a:rPr lang="en-US" smtClean="0">
                <a:latin typeface="Arial" pitchFamily="34" charset="0"/>
              </a:rPr>
              <a:pPr>
                <a:defRPr/>
              </a:pPr>
              <a:t>16</a:t>
            </a:fld>
            <a:endParaRPr lang="en-US" smtClean="0">
              <a:latin typeface="Arial"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093073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F1992CA0-1EF8-443E-B616-7580AE433870}" type="slidenum">
              <a:rPr lang="en-US" smtClean="0">
                <a:latin typeface="Arial" pitchFamily="34" charset="0"/>
              </a:rPr>
              <a:pPr>
                <a:defRPr/>
              </a:pPr>
              <a:t>17</a:t>
            </a:fld>
            <a:endParaRPr lang="en-US" smtClean="0">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037104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324DA10E-382F-4419-9172-5212FB1A4643}" type="slidenum">
              <a:rPr lang="en-US" smtClean="0">
                <a:latin typeface="Arial" pitchFamily="34" charset="0"/>
              </a:rPr>
              <a:pPr>
                <a:defRPr/>
              </a:pPr>
              <a:t>21</a:t>
            </a:fld>
            <a:endParaRPr lang="en-US" smtClean="0">
              <a:latin typeface="Arial"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025971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p>
            <a:pPr>
              <a:defRPr/>
            </a:pPr>
            <a:fld id="{5B97CD2F-0A7B-4445-859D-8812D0958FC6}" type="slidenum">
              <a:rPr lang="en-US" smtClean="0">
                <a:latin typeface="Arial" pitchFamily="34" charset="0"/>
              </a:rPr>
              <a:pPr>
                <a:defRPr/>
              </a:pPr>
              <a:t>22</a:t>
            </a:fld>
            <a:endParaRPr lang="en-US" smtClean="0">
              <a:latin typeface="Arial"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725180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510137A4-F743-424D-BD8D-A02447F7125F}" type="slidenum">
              <a:rPr lang="en-US" smtClean="0">
                <a:latin typeface="Arial" pitchFamily="34" charset="0"/>
              </a:rPr>
              <a:pPr>
                <a:defRPr/>
              </a:pPr>
              <a:t>23</a:t>
            </a:fld>
            <a:endParaRPr lang="en-US" smtClean="0">
              <a:latin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846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F7E854CA-CE18-4C8E-BE31-8CE3ADB87C0C}" type="slidenum">
              <a:rPr lang="en-US" smtClean="0">
                <a:latin typeface="Arial" pitchFamily="34" charset="0"/>
              </a:rPr>
              <a:pPr>
                <a:defRPr/>
              </a:pPr>
              <a:t>1</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823226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AF01A654-FE0D-43EA-92A3-EADFD23A1E7C}" type="slidenum">
              <a:rPr lang="en-US" smtClean="0">
                <a:latin typeface="Arial" pitchFamily="34" charset="0"/>
              </a:rPr>
              <a:pPr>
                <a:defRPr/>
              </a:pPr>
              <a:t>24</a:t>
            </a:fld>
            <a:endParaRPr lang="en-US" smtClean="0">
              <a:latin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27957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AD432F56-0449-403B-BCFF-8948A44D624C}" type="slidenum">
              <a:rPr lang="en-US" smtClean="0">
                <a:latin typeface="Arial" pitchFamily="34" charset="0"/>
              </a:rPr>
              <a:pPr>
                <a:defRPr/>
              </a:pPr>
              <a:t>25</a:t>
            </a:fld>
            <a:endParaRPr lang="en-US" smtClean="0">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181994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D405D92D-479B-4167-8C4D-B8D0C521DAC4}" type="slidenum">
              <a:rPr lang="en-US" smtClean="0">
                <a:latin typeface="Arial" pitchFamily="34" charset="0"/>
              </a:rPr>
              <a:pPr>
                <a:defRPr/>
              </a:pPr>
              <a:t>26</a:t>
            </a:fld>
            <a:endParaRPr lang="en-US" smtClean="0">
              <a:latin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88377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98231926-DD8B-4A1C-B68C-B82EEF8B726E}" type="slidenum">
              <a:rPr lang="en-US" smtClean="0">
                <a:latin typeface="Arial" pitchFamily="34" charset="0"/>
              </a:rPr>
              <a:pPr>
                <a:defRPr/>
              </a:pPr>
              <a:t>27</a:t>
            </a:fld>
            <a:endParaRPr lang="en-US" smtClean="0">
              <a:latin typeface="Arial"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856789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B1C3FB4B-E684-4561-B93C-FD4EEBBBDEB7}" type="slidenum">
              <a:rPr lang="en-US" smtClean="0">
                <a:latin typeface="Arial" pitchFamily="34" charset="0"/>
              </a:rPr>
              <a:pPr>
                <a:defRPr/>
              </a:pPr>
              <a:t>29</a:t>
            </a:fld>
            <a:endParaRPr lang="en-US" smtClean="0">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940912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089D6888-F754-4A64-94E0-2D18A839ABC6}" type="slidenum">
              <a:rPr lang="en-US" smtClean="0">
                <a:latin typeface="Arial" pitchFamily="34" charset="0"/>
              </a:rPr>
              <a:pPr>
                <a:defRPr/>
              </a:pPr>
              <a:t>30</a:t>
            </a:fld>
            <a:endParaRPr lang="en-US" smtClean="0">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340783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9E096BA8-7466-475F-8FFF-48B37C2DF82D}" type="slidenum">
              <a:rPr lang="en-US" smtClean="0">
                <a:latin typeface="Arial" pitchFamily="34" charset="0"/>
              </a:rPr>
              <a:pPr>
                <a:defRPr/>
              </a:pPr>
              <a:t>35</a:t>
            </a:fld>
            <a:endParaRPr lang="en-US" smtClean="0">
              <a:latin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267512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4A7EFA9F-409A-4604-AE26-5FCFB232B90E}" type="slidenum">
              <a:rPr lang="en-US" smtClean="0">
                <a:latin typeface="Arial" pitchFamily="34" charset="0"/>
              </a:rPr>
              <a:pPr>
                <a:defRPr/>
              </a:pPr>
              <a:t>36</a:t>
            </a:fld>
            <a:endParaRPr lang="en-US" smtClean="0">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429939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0AD7F44C-6D1D-4395-B193-945B507245A1}" type="slidenum">
              <a:rPr lang="en-US" smtClean="0">
                <a:latin typeface="Arial" pitchFamily="34" charset="0"/>
              </a:rPr>
              <a:pPr>
                <a:defRPr/>
              </a:pPr>
              <a:t>37</a:t>
            </a:fld>
            <a:endParaRPr lang="en-US" smtClean="0">
              <a:latin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865422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pPr>
              <a:defRPr/>
            </a:pPr>
            <a:fld id="{7EEC56C3-9313-4E98-82DB-B9D39A343024}" type="slidenum">
              <a:rPr lang="en-US" smtClean="0">
                <a:latin typeface="Arial" pitchFamily="34" charset="0"/>
              </a:rPr>
              <a:pPr>
                <a:defRPr/>
              </a:pPr>
              <a:t>39</a:t>
            </a:fld>
            <a:endParaRPr lang="en-US" smtClean="0">
              <a:latin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85064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5FA2E24F-9106-4FAA-B2F1-083E099EED7E}" type="slidenum">
              <a:rPr lang="en-US" smtClean="0">
                <a:latin typeface="Arial" pitchFamily="34" charset="0"/>
              </a:rPr>
              <a:pPr>
                <a:defRPr/>
              </a:pPr>
              <a:t>2</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452059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p:txBody>
          <a:bodyPr/>
          <a:lstStyle/>
          <a:p>
            <a:pPr>
              <a:defRPr/>
            </a:pPr>
            <a:fld id="{84636F9A-FB2A-48A2-B052-BAF7318EE89E}" type="slidenum">
              <a:rPr lang="en-US" smtClean="0">
                <a:latin typeface="Arial" pitchFamily="34" charset="0"/>
              </a:rPr>
              <a:pPr>
                <a:defRPr/>
              </a:pPr>
              <a:t>40</a:t>
            </a:fld>
            <a:endParaRPr lang="en-US" smtClean="0">
              <a:latin typeface="Arial"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202910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pPr>
              <a:defRPr/>
            </a:pPr>
            <a:fld id="{39B19BF4-B1CC-4846-BF5C-742C19D7F391}" type="slidenum">
              <a:rPr lang="en-US" smtClean="0">
                <a:latin typeface="Arial" pitchFamily="34" charset="0"/>
              </a:rPr>
              <a:pPr>
                <a:defRPr/>
              </a:pPr>
              <a:t>41</a:t>
            </a:fld>
            <a:endParaRPr lang="en-US" smtClean="0">
              <a:latin typeface="Arial"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988100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A0BCCE4D-FBE9-44A6-A3F1-D43947551BAB}" type="slidenum">
              <a:rPr lang="en-US" smtClean="0">
                <a:latin typeface="Arial" pitchFamily="34" charset="0"/>
              </a:rPr>
              <a:pPr>
                <a:defRPr/>
              </a:pPr>
              <a:t>42</a:t>
            </a:fld>
            <a:endParaRPr lang="en-US" smtClean="0">
              <a:latin typeface="Arial"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539736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2B544F31-56CD-46B4-B780-88C1970197BF}" type="slidenum">
              <a:rPr lang="en-US" smtClean="0">
                <a:latin typeface="Arial" pitchFamily="34" charset="0"/>
              </a:rPr>
              <a:pPr>
                <a:defRPr/>
              </a:pPr>
              <a:t>43</a:t>
            </a:fld>
            <a:endParaRPr lang="en-US" smtClean="0">
              <a:latin typeface="Arial"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261847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pPr>
              <a:defRPr/>
            </a:pPr>
            <a:fld id="{5866C054-6DBD-4003-875A-7671A4022FAE}" type="slidenum">
              <a:rPr lang="en-US" smtClean="0">
                <a:latin typeface="Arial" pitchFamily="34" charset="0"/>
              </a:rPr>
              <a:pPr>
                <a:defRPr/>
              </a:pPr>
              <a:t>44</a:t>
            </a:fld>
            <a:endParaRPr lang="en-US" smtClean="0">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875256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E91A3D61-E09B-4F66-85A5-9C41B3C6569D}" type="slidenum">
              <a:rPr lang="en-US" smtClean="0">
                <a:latin typeface="Arial" pitchFamily="34" charset="0"/>
              </a:rPr>
              <a:pPr>
                <a:defRPr/>
              </a:pPr>
              <a:t>45</a:t>
            </a:fld>
            <a:endParaRPr lang="en-US" smtClean="0">
              <a:latin typeface="Arial"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038226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pPr>
              <a:defRPr/>
            </a:pPr>
            <a:fld id="{FC3A857A-328E-4B9E-867A-E381937B83F9}" type="slidenum">
              <a:rPr lang="en-US" smtClean="0">
                <a:latin typeface="Arial" pitchFamily="34" charset="0"/>
              </a:rPr>
              <a:pPr>
                <a:defRPr/>
              </a:pPr>
              <a:t>47</a:t>
            </a:fld>
            <a:endParaRPr lang="en-US" smtClean="0">
              <a:latin typeface="Arial"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60660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1D27BB5D-A7FB-43DF-916C-4A8AC0D97F50}" type="slidenum">
              <a:rPr lang="en-US" smtClean="0">
                <a:latin typeface="Arial" pitchFamily="34" charset="0"/>
              </a:rPr>
              <a:pPr>
                <a:defRPr/>
              </a:pPr>
              <a:t>48</a:t>
            </a:fld>
            <a:endParaRPr lang="en-US" smtClean="0">
              <a:latin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00170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3DAED089-9511-48F0-BE12-2E3F3696E202}" type="slidenum">
              <a:rPr lang="en-US" smtClean="0">
                <a:latin typeface="Arial" pitchFamily="34" charset="0"/>
              </a:rPr>
              <a:pPr>
                <a:defRPr/>
              </a:pPr>
              <a:t>50</a:t>
            </a:fld>
            <a:endParaRPr lang="en-US" smtClean="0">
              <a:latin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266195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FA7C7DFA-CA5A-46AE-B945-94EE3EE844FF}" type="slidenum">
              <a:rPr lang="en-US" smtClean="0">
                <a:latin typeface="Arial" pitchFamily="34" charset="0"/>
              </a:rPr>
              <a:pPr>
                <a:defRPr/>
              </a:pPr>
              <a:t>51</a:t>
            </a:fld>
            <a:endParaRPr lang="en-US" smtClean="0">
              <a:latin typeface="Arial"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767450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p>
            <a:pPr>
              <a:defRPr/>
            </a:pPr>
            <a:fld id="{39C8AC1D-168F-4F8B-939B-D34F7883379E}" type="slidenum">
              <a:rPr lang="en-US" smtClean="0">
                <a:latin typeface="Arial" pitchFamily="34" charset="0"/>
              </a:rPr>
              <a:pPr>
                <a:defRPr/>
              </a:pPr>
              <a:t>3</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5681635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p>
            <a:pPr>
              <a:defRPr/>
            </a:pPr>
            <a:fld id="{B9CA7F7F-0D84-4267-92CC-8DD34E0F5A62}" type="slidenum">
              <a:rPr lang="en-US" smtClean="0">
                <a:latin typeface="Arial" pitchFamily="34" charset="0"/>
              </a:rPr>
              <a:pPr>
                <a:defRPr/>
              </a:pPr>
              <a:t>54</a:t>
            </a:fld>
            <a:endParaRPr lang="en-US" smtClean="0">
              <a:latin typeface="Arial"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52169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0242CDEB-0282-4270-ACE4-715504969125}" type="slidenum">
              <a:rPr lang="en-US" smtClean="0">
                <a:latin typeface="Arial" pitchFamily="34" charset="0"/>
              </a:rPr>
              <a:pPr>
                <a:defRPr/>
              </a:pPr>
              <a:t>4</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7561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p>
            <a:pPr>
              <a:defRPr/>
            </a:pPr>
            <a:fld id="{B9F4D587-918C-41BC-9897-B1EF159C0946}" type="slidenum">
              <a:rPr lang="en-US" smtClean="0">
                <a:latin typeface="Arial" pitchFamily="34" charset="0"/>
              </a:rPr>
              <a:pPr>
                <a:defRPr/>
              </a:pPr>
              <a:t>6</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3314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414CBE22-E1C8-4275-A9A8-F17EB4D1D627}" type="slidenum">
              <a:rPr lang="en-US" smtClean="0">
                <a:latin typeface="Arial" pitchFamily="34" charset="0"/>
              </a:rPr>
              <a:pPr>
                <a:defRPr/>
              </a:pPr>
              <a:t>8</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96393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1DE44074-4DDD-4EF2-B203-0E0785820C51}" type="slidenum">
              <a:rPr lang="en-US" smtClean="0">
                <a:latin typeface="Arial" pitchFamily="34" charset="0"/>
              </a:rPr>
              <a:pPr>
                <a:defRPr/>
              </a:pPr>
              <a:t>9</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50323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CD9F905D-A386-4A6D-809D-31E19F6526F6}" type="slidenum">
              <a:rPr lang="en-US" smtClean="0">
                <a:latin typeface="Arial" pitchFamily="34" charset="0"/>
              </a:rPr>
              <a:pPr>
                <a:defRPr/>
              </a:pPr>
              <a:t>10</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7345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12-</a:t>
            </a:r>
            <a:fld id="{E7F46794-534D-412A-AEA0-AFBD4C63FC87}" type="slidenum">
              <a:rPr lang="en-US"/>
              <a:pPr>
                <a:defRPr/>
              </a:pPr>
              <a:t>‹#›</a:t>
            </a:fld>
            <a:endParaRPr lang="en-US"/>
          </a:p>
        </p:txBody>
      </p:sp>
    </p:spTree>
    <p:extLst>
      <p:ext uri="{BB962C8B-B14F-4D97-AF65-F5344CB8AC3E}">
        <p14:creationId xmlns:p14="http://schemas.microsoft.com/office/powerpoint/2010/main" val="807713760"/>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12-</a:t>
            </a:r>
            <a:fld id="{117BB841-5AA3-45B2-8C46-A738E27B9986}" type="slidenum">
              <a:rPr lang="en-US"/>
              <a:pPr>
                <a:defRPr/>
              </a:pPr>
              <a:t>‹#›</a:t>
            </a:fld>
            <a:endParaRPr lang="en-US"/>
          </a:p>
        </p:txBody>
      </p:sp>
    </p:spTree>
    <p:extLst>
      <p:ext uri="{BB962C8B-B14F-4D97-AF65-F5344CB8AC3E}">
        <p14:creationId xmlns:p14="http://schemas.microsoft.com/office/powerpoint/2010/main" val="183054705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193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9055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12-</a:t>
            </a:r>
            <a:fld id="{E053EF23-E9FA-4F86-BD27-717A5F61D361}" type="slidenum">
              <a:rPr lang="en-US"/>
              <a:pPr>
                <a:defRPr/>
              </a:pPr>
              <a:t>‹#›</a:t>
            </a:fld>
            <a:endParaRPr lang="en-US"/>
          </a:p>
        </p:txBody>
      </p:sp>
    </p:spTree>
    <p:extLst>
      <p:ext uri="{BB962C8B-B14F-4D97-AF65-F5344CB8AC3E}">
        <p14:creationId xmlns:p14="http://schemas.microsoft.com/office/powerpoint/2010/main" val="2533245053"/>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8"/>
            <a:ext cx="80772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12-</a:t>
            </a:r>
            <a:fld id="{A9342189-DA0A-4A39-837E-26D2AB015F42}" type="slidenum">
              <a:rPr lang="en-US"/>
              <a:pPr>
                <a:defRPr/>
              </a:pPr>
              <a:t>‹#›</a:t>
            </a:fld>
            <a:endParaRPr lang="en-US"/>
          </a:p>
        </p:txBody>
      </p:sp>
    </p:spTree>
    <p:extLst>
      <p:ext uri="{BB962C8B-B14F-4D97-AF65-F5344CB8AC3E}">
        <p14:creationId xmlns:p14="http://schemas.microsoft.com/office/powerpoint/2010/main" val="1806007142"/>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020762"/>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066800" y="1600200"/>
            <a:ext cx="7620000" cy="4525963"/>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r>
              <a:rPr lang="en-US"/>
              <a:t>12-</a:t>
            </a:r>
            <a:fld id="{74915E26-4E8D-422E-8C91-4F3C2045BF45}" type="slidenum">
              <a:rPr lang="en-US"/>
              <a:pPr>
                <a:defRPr/>
              </a:pPr>
              <a:t>‹#›</a:t>
            </a:fld>
            <a:endParaRPr lang="en-US"/>
          </a:p>
        </p:txBody>
      </p:sp>
    </p:spTree>
    <p:extLst>
      <p:ext uri="{BB962C8B-B14F-4D97-AF65-F5344CB8AC3E}">
        <p14:creationId xmlns:p14="http://schemas.microsoft.com/office/powerpoint/2010/main" val="1064760788"/>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12-</a:t>
            </a:r>
            <a:fld id="{BDFC92CC-CC08-48C0-A42D-10ED476312DE}" type="slidenum">
              <a:rPr lang="en-US"/>
              <a:pPr>
                <a:defRPr/>
              </a:pPr>
              <a:t>‹#›</a:t>
            </a:fld>
            <a:endParaRPr lang="en-US"/>
          </a:p>
        </p:txBody>
      </p:sp>
    </p:spTree>
    <p:extLst>
      <p:ext uri="{BB962C8B-B14F-4D97-AF65-F5344CB8AC3E}">
        <p14:creationId xmlns:p14="http://schemas.microsoft.com/office/powerpoint/2010/main" val="4110017076"/>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12-</a:t>
            </a:r>
            <a:fld id="{1BF0B9B6-6901-483D-BFBE-C10A2DA36ED5}" type="slidenum">
              <a:rPr lang="en-US"/>
              <a:pPr>
                <a:defRPr/>
              </a:pPr>
              <a:t>‹#›</a:t>
            </a:fld>
            <a:endParaRPr lang="en-US"/>
          </a:p>
        </p:txBody>
      </p:sp>
    </p:spTree>
    <p:extLst>
      <p:ext uri="{BB962C8B-B14F-4D97-AF65-F5344CB8AC3E}">
        <p14:creationId xmlns:p14="http://schemas.microsoft.com/office/powerpoint/2010/main" val="4128530576"/>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t>12-</a:t>
            </a:r>
            <a:fld id="{53980BB4-CEFD-4F64-8F23-CC3FD917494C}" type="slidenum">
              <a:rPr lang="en-US"/>
              <a:pPr>
                <a:defRPr/>
              </a:pPr>
              <a:t>‹#›</a:t>
            </a:fld>
            <a:endParaRPr lang="en-US"/>
          </a:p>
        </p:txBody>
      </p:sp>
    </p:spTree>
    <p:extLst>
      <p:ext uri="{BB962C8B-B14F-4D97-AF65-F5344CB8AC3E}">
        <p14:creationId xmlns:p14="http://schemas.microsoft.com/office/powerpoint/2010/main" val="1795308528"/>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t>12-</a:t>
            </a:r>
            <a:fld id="{7E3B7B29-D658-4AA3-BFA0-757C03B59ADC}" type="slidenum">
              <a:rPr lang="en-US"/>
              <a:pPr>
                <a:defRPr/>
              </a:pPr>
              <a:t>‹#›</a:t>
            </a:fld>
            <a:endParaRPr lang="en-US"/>
          </a:p>
        </p:txBody>
      </p:sp>
    </p:spTree>
    <p:extLst>
      <p:ext uri="{BB962C8B-B14F-4D97-AF65-F5344CB8AC3E}">
        <p14:creationId xmlns:p14="http://schemas.microsoft.com/office/powerpoint/2010/main" val="2800464804"/>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12-</a:t>
            </a:r>
            <a:fld id="{BB877F4D-64E5-4E51-A30A-B8A474CB91A2}" type="slidenum">
              <a:rPr lang="en-US"/>
              <a:pPr>
                <a:defRPr/>
              </a:pPr>
              <a:t>‹#›</a:t>
            </a:fld>
            <a:endParaRPr lang="en-US"/>
          </a:p>
        </p:txBody>
      </p:sp>
    </p:spTree>
    <p:extLst>
      <p:ext uri="{BB962C8B-B14F-4D97-AF65-F5344CB8AC3E}">
        <p14:creationId xmlns:p14="http://schemas.microsoft.com/office/powerpoint/2010/main" val="3406820440"/>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12-</a:t>
            </a:r>
            <a:fld id="{71972AEA-1AC2-4D9C-8BB1-3CA5E1CED16B}" type="slidenum">
              <a:rPr lang="en-US"/>
              <a:pPr>
                <a:defRPr/>
              </a:pPr>
              <a:t>‹#›</a:t>
            </a:fld>
            <a:endParaRPr lang="en-US"/>
          </a:p>
        </p:txBody>
      </p:sp>
    </p:spTree>
    <p:extLst>
      <p:ext uri="{BB962C8B-B14F-4D97-AF65-F5344CB8AC3E}">
        <p14:creationId xmlns:p14="http://schemas.microsoft.com/office/powerpoint/2010/main" val="1417987055"/>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12-</a:t>
            </a:r>
            <a:fld id="{3C4DAAEE-724B-4B5E-99BD-A42427BF213A}" type="slidenum">
              <a:rPr lang="en-US"/>
              <a:pPr>
                <a:defRPr/>
              </a:pPr>
              <a:t>‹#›</a:t>
            </a:fld>
            <a:endParaRPr lang="en-US"/>
          </a:p>
        </p:txBody>
      </p:sp>
    </p:spTree>
    <p:extLst>
      <p:ext uri="{BB962C8B-B14F-4D97-AF65-F5344CB8AC3E}">
        <p14:creationId xmlns:p14="http://schemas.microsoft.com/office/powerpoint/2010/main" val="3177016061"/>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12-</a:t>
            </a:r>
            <a:fld id="{5E221964-BA8F-46D3-AA5D-5D62490D0304}" type="slidenum">
              <a:rPr lang="en-US"/>
              <a:pPr>
                <a:defRPr/>
              </a:pPr>
              <a:t>‹#›</a:t>
            </a:fld>
            <a:endParaRPr lang="en-US"/>
          </a:p>
        </p:txBody>
      </p:sp>
    </p:spTree>
    <p:extLst>
      <p:ext uri="{BB962C8B-B14F-4D97-AF65-F5344CB8AC3E}">
        <p14:creationId xmlns:p14="http://schemas.microsoft.com/office/powerpoint/2010/main" val="2153887654"/>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46B1"/>
        </a:solidFill>
        <a:effectLst/>
      </p:bgPr>
    </p:bg>
    <p:spTree>
      <p:nvGrpSpPr>
        <p:cNvPr id="1" name=""/>
        <p:cNvGrpSpPr/>
        <p:nvPr/>
      </p:nvGrpSpPr>
      <p:grpSpPr>
        <a:xfrm>
          <a:off x="0" y="0"/>
          <a:ext cx="0" cy="0"/>
          <a:chOff x="0" y="0"/>
          <a:chExt cx="0" cy="0"/>
        </a:xfrm>
      </p:grpSpPr>
      <p:pic>
        <p:nvPicPr>
          <p:cNvPr id="1026" name="Picture 2" descr="C:\Users\Kris\Pictures\Jennings_BLEG_Cvr.jpg"/>
          <p:cNvPicPr>
            <a:picLocks noChangeAspect="1" noChangeArrowheads="1"/>
          </p:cNvPicPr>
          <p:nvPr userDrawn="1"/>
        </p:nvPicPr>
        <p:blipFill>
          <a:blip r:embed="rId15">
            <a:extLst>
              <a:ext uri="{28A0092B-C50C-407E-A947-70E740481C1C}">
                <a14:useLocalDpi xmlns:a14="http://schemas.microsoft.com/office/drawing/2010/main" val="0"/>
              </a:ext>
            </a:extLst>
          </a:blip>
          <a:srcRect l="79167"/>
          <a:stretch>
            <a:fillRect/>
          </a:stretch>
        </p:blipFill>
        <p:spPr bwMode="auto">
          <a:xfrm>
            <a:off x="0" y="0"/>
            <a:ext cx="990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userDrawn="1"/>
        </p:nvSpPr>
        <p:spPr bwMode="auto">
          <a:xfrm>
            <a:off x="949325" y="0"/>
            <a:ext cx="8194675" cy="6858000"/>
          </a:xfrm>
          <a:prstGeom prst="rect">
            <a:avLst/>
          </a:prstGeom>
          <a:solidFill>
            <a:schemeClr val="tx2"/>
          </a:solidFill>
          <a:ln w="9525">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Times New Roman MT Extra Bold" pitchFamily="18" charset="0"/>
              <a:cs typeface="+mn-cs"/>
            </a:endParaRPr>
          </a:p>
        </p:txBody>
      </p:sp>
      <p:sp>
        <p:nvSpPr>
          <p:cNvPr id="1028" name="Rectangle 3"/>
          <p:cNvSpPr>
            <a:spLocks noGrp="1" noChangeArrowheads="1"/>
          </p:cNvSpPr>
          <p:nvPr>
            <p:ph type="body" idx="1"/>
          </p:nvPr>
        </p:nvSpPr>
        <p:spPr bwMode="auto">
          <a:xfrm>
            <a:off x="10668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3505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400">
                <a:effectLst/>
                <a:latin typeface="+mn-lt"/>
                <a:cs typeface="+mn-cs"/>
              </a:defRPr>
            </a:lvl1pPr>
          </a:lstStyle>
          <a:p>
            <a:pPr>
              <a:defRPr/>
            </a:pPr>
            <a:r>
              <a:rPr lang="en-US"/>
              <a:t>12-</a:t>
            </a:r>
            <a:fld id="{8B0B6A5D-81C3-4B56-B3B7-52E82C1F97AF}" type="slidenum">
              <a:rPr lang="en-US"/>
              <a:pPr>
                <a:defRPr/>
              </a:pPr>
              <a:t>‹#›</a:t>
            </a:fld>
            <a:endParaRPr lang="en-US"/>
          </a:p>
        </p:txBody>
      </p:sp>
      <p:sp>
        <p:nvSpPr>
          <p:cNvPr id="1036" name="Rectangle 12"/>
          <p:cNvSpPr>
            <a:spLocks noChangeArrowheads="1"/>
          </p:cNvSpPr>
          <p:nvPr userDrawn="1"/>
        </p:nvSpPr>
        <p:spPr bwMode="auto">
          <a:xfrm>
            <a:off x="6248400" y="6350000"/>
            <a:ext cx="2895600" cy="508000"/>
          </a:xfrm>
          <a:prstGeom prst="rect">
            <a:avLst/>
          </a:prstGeom>
          <a:noFill/>
          <a:ln w="63500">
            <a:noFill/>
            <a:miter lim="800000"/>
            <a:headEnd/>
            <a:tailEnd/>
          </a:ln>
          <a:effectLst/>
        </p:spPr>
        <p:txBody>
          <a:bodyPr lIns="92075" tIns="46038" rIns="92075" bIns="46038" anchor="ctr">
            <a:spAutoFit/>
          </a:bodyPr>
          <a:lstStyle/>
          <a:p>
            <a:pPr eaLnBrk="0" hangingPunct="0">
              <a:spcBef>
                <a:spcPct val="50000"/>
              </a:spcBef>
              <a:buClr>
                <a:schemeClr val="accent1"/>
              </a:buClr>
              <a:buSzPct val="75000"/>
              <a:buFont typeface="Marlett" pitchFamily="2" charset="2"/>
              <a:buNone/>
              <a:defRPr/>
            </a:pPr>
            <a:r>
              <a:rPr lang="en-US" sz="900" dirty="0">
                <a:latin typeface="Arial" charset="0"/>
                <a:cs typeface="+mn-cs"/>
              </a:rPr>
              <a:t>© 2015 </a:t>
            </a:r>
            <a:r>
              <a:rPr lang="en-US" sz="900" dirty="0" err="1">
                <a:latin typeface="Arial" charset="0"/>
                <a:cs typeface="+mn-cs"/>
              </a:rPr>
              <a:t>Cengage</a:t>
            </a:r>
            <a:r>
              <a:rPr lang="en-US" sz="900" dirty="0">
                <a:latin typeface="Arial" charset="0"/>
                <a:cs typeface="+mn-cs"/>
              </a:rPr>
              <a:t> Learning.  All Rights Reserved.  May not be scanned, copied or duplicated, or posted to a publicly accessible website, in whole or in part.</a:t>
            </a:r>
          </a:p>
        </p:txBody>
      </p:sp>
      <p:sp>
        <p:nvSpPr>
          <p:cNvPr id="2" name="Rectangle 2"/>
          <p:cNvSpPr>
            <a:spLocks noGrp="1" noChangeArrowheads="1"/>
          </p:cNvSpPr>
          <p:nvPr>
            <p:ph type="title"/>
          </p:nvPr>
        </p:nvSpPr>
        <p:spPr bwMode="auto">
          <a:xfrm>
            <a:off x="609600" y="228600"/>
            <a:ext cx="8077200" cy="1173163"/>
          </a:xfrm>
          <a:prstGeom prst="rect">
            <a:avLst/>
          </a:prstGeom>
          <a:solidFill>
            <a:srgbClr val="FF9999"/>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wipe dir="r"/>
  </p:transition>
  <p:timing>
    <p:tnLst>
      <p:par>
        <p:cTn id="1" dur="indefinite" restart="never" nodeType="tmRoot"/>
      </p:par>
    </p:tnLst>
  </p:timing>
  <p:hf hdr="0" ftr="0" dt="0"/>
  <p:txStyles>
    <p:titleStyle>
      <a:lvl1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2pPr>
      <a:lvl3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3pPr>
      <a:lvl4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4pPr>
      <a:lvl5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5pPr>
      <a:lvl6pPr marL="4572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6pPr>
      <a:lvl7pPr marL="9144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7pPr>
      <a:lvl8pPr marL="13716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8pPr>
      <a:lvl9pPr marL="18288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9pPr>
    </p:titleStyle>
    <p:bodyStyle>
      <a:lvl1pPr marL="342900" indent="-342900" algn="l" rtl="0" eaLnBrk="0" fontAlgn="base" hangingPunct="0">
        <a:spcBef>
          <a:spcPct val="20000"/>
        </a:spcBef>
        <a:spcAft>
          <a:spcPct val="0"/>
        </a:spcAft>
        <a:buChar char="•"/>
        <a:defRPr sz="3600">
          <a:solidFill>
            <a:schemeClr val="bg1"/>
          </a:solidFill>
          <a:latin typeface="+mn-lt"/>
          <a:ea typeface="+mn-ea"/>
          <a:cs typeface="+mn-cs"/>
        </a:defRPr>
      </a:lvl1pPr>
      <a:lvl2pPr marL="742950" indent="-285750" algn="l" rtl="0" eaLnBrk="0" fontAlgn="base" hangingPunct="0">
        <a:spcBef>
          <a:spcPct val="20000"/>
        </a:spcBef>
        <a:spcAft>
          <a:spcPct val="0"/>
        </a:spcAft>
        <a:buChar char="–"/>
        <a:defRPr sz="3200">
          <a:solidFill>
            <a:schemeClr val="bg1"/>
          </a:solidFill>
          <a:latin typeface="+mn-lt"/>
        </a:defRPr>
      </a:lvl2pPr>
      <a:lvl3pPr marL="1143000" indent="-228600" algn="l" rtl="0" eaLnBrk="0" fontAlgn="base" hangingPunct="0">
        <a:spcBef>
          <a:spcPct val="20000"/>
        </a:spcBef>
        <a:spcAft>
          <a:spcPct val="0"/>
        </a:spcAft>
        <a:buChar char="•"/>
        <a:defRPr sz="2800">
          <a:solidFill>
            <a:schemeClr val="bg1"/>
          </a:solidFill>
          <a:latin typeface="+mn-lt"/>
        </a:defRPr>
      </a:lvl3pPr>
      <a:lvl4pPr marL="1600200" indent="-228600" algn="l" rtl="0" eaLnBrk="0" fontAlgn="base" hangingPunct="0">
        <a:spcBef>
          <a:spcPct val="20000"/>
        </a:spcBef>
        <a:spcAft>
          <a:spcPct val="0"/>
        </a:spcAft>
        <a:buChar char="–"/>
        <a:defRPr sz="2400">
          <a:solidFill>
            <a:schemeClr val="bg1"/>
          </a:solidFill>
          <a:latin typeface="+mn-lt"/>
        </a:defRPr>
      </a:lvl4pPr>
      <a:lvl5pPr marL="2057400" indent="-228600" algn="l" rtl="0" eaLnBrk="0" fontAlgn="base" hangingPunct="0">
        <a:spcBef>
          <a:spcPct val="20000"/>
        </a:spcBef>
        <a:spcAft>
          <a:spcPct val="0"/>
        </a:spcAft>
        <a:buChar char="»"/>
        <a:defRPr sz="2400">
          <a:solidFill>
            <a:schemeClr val="bg1"/>
          </a:solidFill>
          <a:latin typeface="+mn-lt"/>
        </a:defRPr>
      </a:lvl5pPr>
      <a:lvl6pPr marL="2514600" indent="-228600" algn="l" rtl="0" fontAlgn="base">
        <a:spcBef>
          <a:spcPct val="20000"/>
        </a:spcBef>
        <a:spcAft>
          <a:spcPct val="0"/>
        </a:spcAft>
        <a:buChar char="»"/>
        <a:defRPr sz="2400">
          <a:solidFill>
            <a:schemeClr val="bg1"/>
          </a:solidFill>
          <a:latin typeface="+mn-lt"/>
        </a:defRPr>
      </a:lvl6pPr>
      <a:lvl7pPr marL="2971800" indent="-228600" algn="l" rtl="0" fontAlgn="base">
        <a:spcBef>
          <a:spcPct val="20000"/>
        </a:spcBef>
        <a:spcAft>
          <a:spcPct val="0"/>
        </a:spcAft>
        <a:buChar char="»"/>
        <a:defRPr sz="2400">
          <a:solidFill>
            <a:schemeClr val="bg1"/>
          </a:solidFill>
          <a:latin typeface="+mn-lt"/>
        </a:defRPr>
      </a:lvl7pPr>
      <a:lvl8pPr marL="3429000" indent="-228600" algn="l" rtl="0" fontAlgn="base">
        <a:spcBef>
          <a:spcPct val="20000"/>
        </a:spcBef>
        <a:spcAft>
          <a:spcPct val="0"/>
        </a:spcAft>
        <a:buChar char="»"/>
        <a:defRPr sz="2400">
          <a:solidFill>
            <a:schemeClr val="bg1"/>
          </a:solidFill>
          <a:latin typeface="+mn-lt"/>
        </a:defRPr>
      </a:lvl8pPr>
      <a:lvl9pPr marL="3886200" indent="-228600" algn="l" rtl="0" fontAlgn="base">
        <a:spcBef>
          <a:spcPct val="20000"/>
        </a:spcBef>
        <a:spcAft>
          <a:spcPct val="0"/>
        </a:spcAft>
        <a:buChar char="»"/>
        <a:defRPr sz="2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447800" y="3886200"/>
            <a:ext cx="7239000" cy="2209800"/>
          </a:xfrm>
        </p:spPr>
        <p:txBody>
          <a:bodyPr/>
          <a:lstStyle/>
          <a:p>
            <a:pPr eaLnBrk="1" hangingPunct="1">
              <a:spcBef>
                <a:spcPct val="0"/>
              </a:spcBef>
            </a:pPr>
            <a:r>
              <a:rPr lang="en-US" altLang="en-US" sz="4400" b="1" smtClean="0"/>
              <a:t>Chapter 12</a:t>
            </a:r>
            <a:br>
              <a:rPr lang="en-US" altLang="en-US" sz="4400" b="1" smtClean="0"/>
            </a:br>
            <a:r>
              <a:rPr lang="en-US" altLang="en-US" sz="4400" b="1" smtClean="0"/>
              <a:t>Contracts and Sales:  Introduction and Formation</a:t>
            </a:r>
          </a:p>
        </p:txBody>
      </p:sp>
      <p:sp>
        <p:nvSpPr>
          <p:cNvPr id="2" name="Text Box 11"/>
          <p:cNvSpPr txBox="1">
            <a:spLocks noChangeArrowheads="1"/>
          </p:cNvSpPr>
          <p:nvPr/>
        </p:nvSpPr>
        <p:spPr bwMode="auto">
          <a:xfrm>
            <a:off x="1524000" y="2590800"/>
            <a:ext cx="4419600" cy="830263"/>
          </a:xfrm>
          <a:prstGeom prst="rect">
            <a:avLst/>
          </a:prstGeom>
          <a:noFill/>
          <a:ln w="9525">
            <a:noFill/>
            <a:miter lim="800000"/>
            <a:headEnd/>
            <a:tailEnd/>
          </a:ln>
        </p:spPr>
        <p:txBody>
          <a:bodyPr>
            <a:spAutoFit/>
          </a:bodyPr>
          <a:lstStyle/>
          <a:p>
            <a:pPr>
              <a:spcBef>
                <a:spcPct val="50000"/>
              </a:spcBef>
              <a:defRPr/>
            </a:pPr>
            <a:r>
              <a:rPr lang="en-US" sz="2400" i="1">
                <a:effectLst>
                  <a:outerShdw blurRad="38100" dist="38100" dir="2700000" algn="tl">
                    <a:srgbClr val="000000">
                      <a:alpha val="43137"/>
                    </a:srgbClr>
                  </a:outerShdw>
                </a:effectLst>
                <a:latin typeface="Times New Roman" pitchFamily="18" charset="0"/>
                <a:cs typeface="+mn-cs"/>
              </a:rPr>
              <a:t>Its Legal, Ethical, and </a:t>
            </a:r>
            <a:br>
              <a:rPr lang="en-US" sz="2400" i="1">
                <a:effectLst>
                  <a:outerShdw blurRad="38100" dist="38100" dir="2700000" algn="tl">
                    <a:srgbClr val="000000">
                      <a:alpha val="43137"/>
                    </a:srgbClr>
                  </a:outerShdw>
                </a:effectLst>
                <a:latin typeface="Times New Roman" pitchFamily="18" charset="0"/>
                <a:cs typeface="+mn-cs"/>
              </a:rPr>
            </a:br>
            <a:r>
              <a:rPr lang="en-US" sz="2400" i="1">
                <a:effectLst>
                  <a:outerShdw blurRad="38100" dist="38100" dir="2700000" algn="tl">
                    <a:srgbClr val="000000">
                      <a:alpha val="43137"/>
                    </a:srgbClr>
                  </a:outerShdw>
                </a:effectLst>
                <a:latin typeface="Times New Roman" pitchFamily="18" charset="0"/>
                <a:cs typeface="+mn-cs"/>
              </a:rPr>
              <a:t>Global Environment</a:t>
            </a:r>
          </a:p>
        </p:txBody>
      </p:sp>
      <p:sp>
        <p:nvSpPr>
          <p:cNvPr id="2052" name="Text Box 13"/>
          <p:cNvSpPr txBox="1">
            <a:spLocks noChangeArrowheads="1"/>
          </p:cNvSpPr>
          <p:nvPr/>
        </p:nvSpPr>
        <p:spPr bwMode="auto">
          <a:xfrm>
            <a:off x="2057400" y="1066800"/>
            <a:ext cx="3276600" cy="457200"/>
          </a:xfrm>
          <a:prstGeom prst="rect">
            <a:avLst/>
          </a:prstGeom>
          <a:noFill/>
          <a:ln w="9525">
            <a:noFill/>
            <a:miter lim="800000"/>
            <a:headEnd/>
            <a:tailEnd/>
          </a:ln>
        </p:spPr>
        <p:txBody>
          <a:bodyPr>
            <a:spAutoFit/>
          </a:bodyPr>
          <a:lstStyle/>
          <a:p>
            <a:pPr algn="ctr">
              <a:spcBef>
                <a:spcPct val="50000"/>
              </a:spcBef>
              <a:defRPr/>
            </a:pPr>
            <a:r>
              <a:rPr lang="en-US" sz="2400">
                <a:effectLst>
                  <a:outerShdw blurRad="38100" dist="38100" dir="2700000" algn="tl">
                    <a:srgbClr val="000000">
                      <a:alpha val="43137"/>
                    </a:srgbClr>
                  </a:outerShdw>
                </a:effectLst>
                <a:latin typeface="Times New Roman" pitchFamily="18" charset="0"/>
                <a:cs typeface="+mn-cs"/>
              </a:rPr>
              <a:t>Marianne M. Jennings</a:t>
            </a:r>
          </a:p>
        </p:txBody>
      </p:sp>
      <p:pic>
        <p:nvPicPr>
          <p:cNvPr id="2053" name="Picture 9" descr="C:\Users\Kris\AppData\Local\Microsoft\Windows\Temporary Internet Files\Content.IE5\CSSZ9PX8\Jennings_Logo_black.jpg"/>
          <p:cNvPicPr>
            <a:picLocks noChangeAspect="1" noChangeArrowheads="1"/>
          </p:cNvPicPr>
          <p:nvPr/>
        </p:nvPicPr>
        <p:blipFill>
          <a:blip r:embed="rId3">
            <a:lum contrast="10000"/>
            <a:extLst>
              <a:ext uri="{28A0092B-C50C-407E-A947-70E740481C1C}">
                <a14:useLocalDpi xmlns:a14="http://schemas.microsoft.com/office/drawing/2010/main" val="0"/>
              </a:ext>
            </a:extLst>
          </a:blip>
          <a:srcRect/>
          <a:stretch>
            <a:fillRect/>
          </a:stretch>
        </p:blipFill>
        <p:spPr bwMode="auto">
          <a:xfrm>
            <a:off x="3505200" y="304800"/>
            <a:ext cx="627063" cy="685800"/>
          </a:xfrm>
          <a:prstGeom prst="rect">
            <a:avLst/>
          </a:prstGeom>
          <a:solidFill>
            <a:srgbClr val="C00000"/>
          </a:solidFill>
          <a:ln w="38100">
            <a:solidFill>
              <a:srgbClr val="FF9999"/>
            </a:solidFill>
            <a:miter lim="800000"/>
            <a:headEnd/>
            <a:tailEnd/>
          </a:ln>
        </p:spPr>
      </p:pic>
      <p:sp>
        <p:nvSpPr>
          <p:cNvPr id="12" name="TextBox 11"/>
          <p:cNvSpPr txBox="1"/>
          <p:nvPr/>
        </p:nvSpPr>
        <p:spPr>
          <a:xfrm>
            <a:off x="1524000" y="1600200"/>
            <a:ext cx="4419600" cy="914400"/>
          </a:xfrm>
          <a:prstGeom prst="rect">
            <a:avLst/>
          </a:prstGeom>
          <a:solidFill>
            <a:srgbClr val="FF9999"/>
          </a:solidFill>
        </p:spPr>
        <p:txBody>
          <a:bodyPr anchor="ctr"/>
          <a:lstStyle/>
          <a:p>
            <a:pPr algn="ctr" eaLnBrk="0" hangingPunct="0">
              <a:defRPr/>
            </a:pPr>
            <a:r>
              <a:rPr lang="en-US" sz="7200" cap="small" dirty="0">
                <a:solidFill>
                  <a:schemeClr val="accent4">
                    <a:lumMod val="65000"/>
                    <a:lumOff val="35000"/>
                  </a:schemeClr>
                </a:solidFill>
                <a:latin typeface="Times New Roman" pitchFamily="18" charset="0"/>
                <a:cs typeface="Times New Roman" pitchFamily="18" charset="0"/>
              </a:rPr>
              <a:t>Business</a:t>
            </a:r>
          </a:p>
        </p:txBody>
      </p:sp>
      <p:sp>
        <p:nvSpPr>
          <p:cNvPr id="2055" name="Text Box 16"/>
          <p:cNvSpPr txBox="1">
            <a:spLocks noChangeArrowheads="1"/>
          </p:cNvSpPr>
          <p:nvPr/>
        </p:nvSpPr>
        <p:spPr bwMode="auto">
          <a:xfrm>
            <a:off x="4876800" y="2590800"/>
            <a:ext cx="1143000" cy="457200"/>
          </a:xfrm>
          <a:prstGeom prst="rect">
            <a:avLst/>
          </a:prstGeom>
          <a:noFill/>
          <a:ln w="9525">
            <a:noFill/>
            <a:miter lim="800000"/>
            <a:headEnd/>
            <a:tailEnd/>
          </a:ln>
        </p:spPr>
        <p:txBody>
          <a:bodyPr>
            <a:spAutoFit/>
          </a:bodyPr>
          <a:lstStyle/>
          <a:p>
            <a:pPr algn="r">
              <a:spcBef>
                <a:spcPct val="50000"/>
              </a:spcBef>
              <a:defRPr/>
            </a:pPr>
            <a:r>
              <a:rPr lang="en-US" sz="2400" i="1">
                <a:effectLst>
                  <a:outerShdw blurRad="38100" dist="38100" dir="2700000" algn="tl">
                    <a:srgbClr val="000000">
                      <a:alpha val="43137"/>
                    </a:srgbClr>
                  </a:outerShdw>
                </a:effectLst>
                <a:latin typeface="Times New Roman" pitchFamily="18" charset="0"/>
                <a:cs typeface="+mn-cs"/>
              </a:rPr>
              <a:t>10</a:t>
            </a:r>
            <a:r>
              <a:rPr lang="en-US" sz="2400" i="1" baseline="30000">
                <a:effectLst>
                  <a:outerShdw blurRad="38100" dist="38100" dir="2700000" algn="tl">
                    <a:srgbClr val="000000">
                      <a:alpha val="43137"/>
                    </a:srgbClr>
                  </a:outerShdw>
                </a:effectLst>
                <a:latin typeface="Times New Roman" pitchFamily="18" charset="0"/>
                <a:cs typeface="+mn-cs"/>
              </a:rPr>
              <a:t>th</a:t>
            </a:r>
            <a:r>
              <a:rPr lang="en-US" sz="2400" i="1">
                <a:effectLst>
                  <a:outerShdw blurRad="38100" dist="38100" dir="2700000" algn="tl">
                    <a:srgbClr val="000000">
                      <a:alpha val="43137"/>
                    </a:srgbClr>
                  </a:outerShdw>
                </a:effectLst>
                <a:latin typeface="Times New Roman" pitchFamily="18" charset="0"/>
                <a:cs typeface="+mn-cs"/>
              </a:rPr>
              <a:t> 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1D950B48-FDFF-4B0A-847A-8C98141BAA83}" type="slidenum">
              <a:rPr lang="en-US"/>
              <a:pPr>
                <a:defRPr/>
              </a:pPr>
              <a:t>9</a:t>
            </a:fld>
            <a:endParaRPr lang="en-US"/>
          </a:p>
        </p:txBody>
      </p:sp>
      <p:sp>
        <p:nvSpPr>
          <p:cNvPr id="863234" name="Rectangle 2"/>
          <p:cNvSpPr>
            <a:spLocks noGrp="1" noChangeArrowheads="1"/>
          </p:cNvSpPr>
          <p:nvPr>
            <p:ph type="body" idx="1"/>
          </p:nvPr>
        </p:nvSpPr>
        <p:spPr/>
        <p:txBody>
          <a:bodyPr lIns="90488" tIns="44450" rIns="90488" bIns="44450"/>
          <a:lstStyle/>
          <a:p>
            <a:pPr eaLnBrk="1" hangingPunct="1">
              <a:spcBef>
                <a:spcPts val="863"/>
              </a:spcBef>
            </a:pPr>
            <a:r>
              <a:rPr lang="en-US" altLang="en-US" sz="3200" u="sng" smtClean="0"/>
              <a:t>Express</a:t>
            </a:r>
            <a:r>
              <a:rPr lang="en-US" altLang="en-US" sz="3200" smtClean="0"/>
              <a:t> Contracts are Written or Oral Agreements</a:t>
            </a:r>
          </a:p>
          <a:p>
            <a:pPr eaLnBrk="1" hangingPunct="1">
              <a:spcBef>
                <a:spcPts val="863"/>
              </a:spcBef>
            </a:pPr>
            <a:r>
              <a:rPr lang="en-US" altLang="en-US" sz="3200" u="sng" smtClean="0"/>
              <a:t>Implied-in-fact</a:t>
            </a:r>
            <a:r>
              <a:rPr lang="en-US" altLang="en-US" sz="3200" smtClean="0"/>
              <a:t> Contracts are Non-spoken, Non-written Understandings</a:t>
            </a:r>
          </a:p>
          <a:p>
            <a:pPr lvl="1" eaLnBrk="1" hangingPunct="1">
              <a:spcBef>
                <a:spcPts val="863"/>
              </a:spcBef>
            </a:pPr>
            <a:r>
              <a:rPr lang="en-US" altLang="en-US" sz="2800" smtClean="0"/>
              <a:t>Example:  When you go into a doctor’s office, you have an implied contract to pay her for her services even though you may not sit down and organize the details</a:t>
            </a:r>
          </a:p>
          <a:p>
            <a:pPr eaLnBrk="1" hangingPunct="1">
              <a:spcBef>
                <a:spcPts val="863"/>
              </a:spcBef>
            </a:pPr>
            <a:r>
              <a:rPr lang="en-US" altLang="en-US" sz="3200" u="sng" smtClean="0"/>
              <a:t>Implied-in-Law</a:t>
            </a:r>
            <a:r>
              <a:rPr lang="en-US" altLang="en-US" sz="3200" smtClean="0"/>
              <a:t> Contracts </a:t>
            </a:r>
            <a:r>
              <a:rPr lang="en-US" altLang="en-US" sz="3200" smtClean="0">
                <a:sym typeface="Wingdings" pitchFamily="2" charset="2"/>
              </a:rPr>
              <a:t></a:t>
            </a:r>
            <a:endParaRPr lang="en-US" altLang="en-US" sz="3200" smtClean="0"/>
          </a:p>
        </p:txBody>
      </p:sp>
      <p:sp>
        <p:nvSpPr>
          <p:cNvPr id="863236"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Express vs. Implied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3234">
                                            <p:txEl>
                                              <p:pRg st="0" end="0"/>
                                            </p:txEl>
                                          </p:spTgt>
                                        </p:tgtEl>
                                        <p:attrNameLst>
                                          <p:attrName>style.visibility</p:attrName>
                                        </p:attrNameLst>
                                      </p:cBhvr>
                                      <p:to>
                                        <p:strVal val="visible"/>
                                      </p:to>
                                    </p:set>
                                    <p:animEffect transition="in" filter="blinds(horizontal)">
                                      <p:cBhvr>
                                        <p:cTn id="7" dur="500"/>
                                        <p:tgtEl>
                                          <p:spTgt spid="8632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3234">
                                            <p:txEl>
                                              <p:pRg st="1" end="1"/>
                                            </p:txEl>
                                          </p:spTgt>
                                        </p:tgtEl>
                                        <p:attrNameLst>
                                          <p:attrName>style.visibility</p:attrName>
                                        </p:attrNameLst>
                                      </p:cBhvr>
                                      <p:to>
                                        <p:strVal val="visible"/>
                                      </p:to>
                                    </p:set>
                                    <p:animEffect transition="in" filter="blinds(horizontal)">
                                      <p:cBhvr>
                                        <p:cTn id="12" dur="500"/>
                                        <p:tgtEl>
                                          <p:spTgt spid="8632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3234">
                                            <p:txEl>
                                              <p:pRg st="2" end="2"/>
                                            </p:txEl>
                                          </p:spTgt>
                                        </p:tgtEl>
                                        <p:attrNameLst>
                                          <p:attrName>style.visibility</p:attrName>
                                        </p:attrNameLst>
                                      </p:cBhvr>
                                      <p:to>
                                        <p:strVal val="visible"/>
                                      </p:to>
                                    </p:set>
                                    <p:animEffect transition="in" filter="blinds(horizontal)">
                                      <p:cBhvr>
                                        <p:cTn id="17" dur="500"/>
                                        <p:tgtEl>
                                          <p:spTgt spid="8632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3234">
                                            <p:txEl>
                                              <p:pRg st="3" end="3"/>
                                            </p:txEl>
                                          </p:spTgt>
                                        </p:tgtEl>
                                        <p:attrNameLst>
                                          <p:attrName>style.visibility</p:attrName>
                                        </p:attrNameLst>
                                      </p:cBhvr>
                                      <p:to>
                                        <p:strVal val="visible"/>
                                      </p:to>
                                    </p:set>
                                    <p:animEffect transition="in" filter="blinds(horizontal)">
                                      <p:cBhvr>
                                        <p:cTn id="22" dur="500"/>
                                        <p:tgtEl>
                                          <p:spTgt spid="8632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4"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C6534570-4B0D-4FE0-9F0A-2816B6E9E30C}" type="slidenum">
              <a:rPr lang="en-US"/>
              <a:pPr>
                <a:defRPr/>
              </a:pPr>
              <a:t>10</a:t>
            </a:fld>
            <a:endParaRPr lang="en-US"/>
          </a:p>
        </p:txBody>
      </p:sp>
      <p:sp>
        <p:nvSpPr>
          <p:cNvPr id="865282" name="Rectangle 2"/>
          <p:cNvSpPr>
            <a:spLocks noGrp="1" noChangeArrowheads="1"/>
          </p:cNvSpPr>
          <p:nvPr>
            <p:ph type="body" idx="1"/>
          </p:nvPr>
        </p:nvSpPr>
        <p:spPr/>
        <p:txBody>
          <a:bodyPr lIns="90488" tIns="44450" rIns="90488" bIns="44450"/>
          <a:lstStyle/>
          <a:p>
            <a:pPr eaLnBrk="1" hangingPunct="1"/>
            <a:r>
              <a:rPr lang="en-US" altLang="en-US" dirty="0" smtClean="0"/>
              <a:t>Implied-in-Law</a:t>
            </a:r>
          </a:p>
          <a:p>
            <a:pPr lvl="1" eaLnBrk="1" hangingPunct="1"/>
            <a:r>
              <a:rPr lang="en-US" altLang="en-US" dirty="0" smtClean="0"/>
              <a:t>Fictional Contract created by a court</a:t>
            </a:r>
          </a:p>
          <a:p>
            <a:pPr lvl="1" eaLnBrk="1" hangingPunct="1"/>
            <a:r>
              <a:rPr lang="en-US" altLang="en-US" dirty="0" smtClean="0"/>
              <a:t>Elements</a:t>
            </a:r>
          </a:p>
          <a:p>
            <a:pPr lvl="2" eaLnBrk="1" hangingPunct="1"/>
            <a:r>
              <a:rPr lang="en-US" altLang="en-US" dirty="0" smtClean="0"/>
              <a:t>One party confers a benefit on another</a:t>
            </a:r>
          </a:p>
          <a:p>
            <a:pPr lvl="2" eaLnBrk="1" hangingPunct="1"/>
            <a:r>
              <a:rPr lang="en-US" altLang="en-US" dirty="0" smtClean="0"/>
              <a:t>Both are aware of the benefit </a:t>
            </a:r>
          </a:p>
          <a:p>
            <a:pPr lvl="2" eaLnBrk="1" hangingPunct="1"/>
            <a:r>
              <a:rPr lang="en-US" altLang="en-US" dirty="0" smtClean="0"/>
              <a:t>Retention of the benefit without compensation would be unfair and unjust</a:t>
            </a:r>
          </a:p>
        </p:txBody>
      </p:sp>
      <p:sp>
        <p:nvSpPr>
          <p:cNvPr id="865284"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Quasi Contracts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5282">
                                            <p:txEl>
                                              <p:pRg st="0" end="0"/>
                                            </p:txEl>
                                          </p:spTgt>
                                        </p:tgtEl>
                                        <p:attrNameLst>
                                          <p:attrName>style.visibility</p:attrName>
                                        </p:attrNameLst>
                                      </p:cBhvr>
                                      <p:to>
                                        <p:strVal val="visible"/>
                                      </p:to>
                                    </p:set>
                                    <p:animEffect transition="in" filter="blinds(horizontal)">
                                      <p:cBhvr>
                                        <p:cTn id="7" dur="500"/>
                                        <p:tgtEl>
                                          <p:spTgt spid="8652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5282">
                                            <p:txEl>
                                              <p:pRg st="1" end="1"/>
                                            </p:txEl>
                                          </p:spTgt>
                                        </p:tgtEl>
                                        <p:attrNameLst>
                                          <p:attrName>style.visibility</p:attrName>
                                        </p:attrNameLst>
                                      </p:cBhvr>
                                      <p:to>
                                        <p:strVal val="visible"/>
                                      </p:to>
                                    </p:set>
                                    <p:animEffect transition="in" filter="blinds(horizontal)">
                                      <p:cBhvr>
                                        <p:cTn id="12" dur="500"/>
                                        <p:tgtEl>
                                          <p:spTgt spid="8652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5282">
                                            <p:txEl>
                                              <p:pRg st="2" end="2"/>
                                            </p:txEl>
                                          </p:spTgt>
                                        </p:tgtEl>
                                        <p:attrNameLst>
                                          <p:attrName>style.visibility</p:attrName>
                                        </p:attrNameLst>
                                      </p:cBhvr>
                                      <p:to>
                                        <p:strVal val="visible"/>
                                      </p:to>
                                    </p:set>
                                    <p:animEffect transition="in" filter="blinds(horizontal)">
                                      <p:cBhvr>
                                        <p:cTn id="17" dur="500"/>
                                        <p:tgtEl>
                                          <p:spTgt spid="865282">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65282">
                                            <p:txEl>
                                              <p:pRg st="3" end="3"/>
                                            </p:txEl>
                                          </p:spTgt>
                                        </p:tgtEl>
                                        <p:attrNameLst>
                                          <p:attrName>style.visibility</p:attrName>
                                        </p:attrNameLst>
                                      </p:cBhvr>
                                      <p:to>
                                        <p:strVal val="visible"/>
                                      </p:to>
                                    </p:set>
                                    <p:animEffect transition="in" filter="blinds(horizontal)">
                                      <p:cBhvr>
                                        <p:cTn id="20" dur="500"/>
                                        <p:tgtEl>
                                          <p:spTgt spid="865282">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65282">
                                            <p:txEl>
                                              <p:pRg st="4" end="4"/>
                                            </p:txEl>
                                          </p:spTgt>
                                        </p:tgtEl>
                                        <p:attrNameLst>
                                          <p:attrName>style.visibility</p:attrName>
                                        </p:attrNameLst>
                                      </p:cBhvr>
                                      <p:to>
                                        <p:strVal val="visible"/>
                                      </p:to>
                                    </p:set>
                                    <p:animEffect transition="in" filter="blinds(horizontal)">
                                      <p:cBhvr>
                                        <p:cTn id="23" dur="500"/>
                                        <p:tgtEl>
                                          <p:spTgt spid="865282">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65282">
                                            <p:txEl>
                                              <p:pRg st="5" end="5"/>
                                            </p:txEl>
                                          </p:spTgt>
                                        </p:tgtEl>
                                        <p:attrNameLst>
                                          <p:attrName>style.visibility</p:attrName>
                                        </p:attrNameLst>
                                      </p:cBhvr>
                                      <p:to>
                                        <p:strVal val="visible"/>
                                      </p:to>
                                    </p:set>
                                    <p:animEffect transition="in" filter="blinds(horizontal)">
                                      <p:cBhvr>
                                        <p:cTn id="26" dur="500"/>
                                        <p:tgtEl>
                                          <p:spTgt spid="8652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2"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2FDE5498-4F07-4D11-BF84-C36D6EC2B3A6}" type="slidenum">
              <a:rPr lang="en-US"/>
              <a:pPr>
                <a:defRPr/>
              </a:pPr>
              <a:t>11</a:t>
            </a:fld>
            <a:endParaRPr lang="en-US"/>
          </a:p>
        </p:txBody>
      </p:sp>
      <p:sp>
        <p:nvSpPr>
          <p:cNvPr id="867330" name="Rectangle 2"/>
          <p:cNvSpPr>
            <a:spLocks noGrp="1" noChangeArrowheads="1"/>
          </p:cNvSpPr>
          <p:nvPr>
            <p:ph type="body" idx="1"/>
          </p:nvPr>
        </p:nvSpPr>
        <p:spPr>
          <a:xfrm>
            <a:off x="1066800" y="1600200"/>
            <a:ext cx="7696200" cy="4724400"/>
          </a:xfrm>
        </p:spPr>
        <p:txBody>
          <a:bodyPr lIns="90488" tIns="44450" rIns="90488" bIns="44450"/>
          <a:lstStyle/>
          <a:p>
            <a:pPr eaLnBrk="1" hangingPunct="1">
              <a:spcBef>
                <a:spcPts val="864"/>
              </a:spcBef>
            </a:pPr>
            <a:r>
              <a:rPr lang="en-US" altLang="en-US" sz="3200" u="sng" dirty="0" smtClean="0"/>
              <a:t>Void</a:t>
            </a:r>
            <a:r>
              <a:rPr lang="en-US" altLang="en-US" sz="3200" dirty="0" smtClean="0"/>
              <a:t> Contracts are Ones to Do Something Illegal or Against Public Policy—Neither Side Can Enforce</a:t>
            </a:r>
          </a:p>
          <a:p>
            <a:pPr lvl="1" eaLnBrk="1" hangingPunct="1">
              <a:spcBef>
                <a:spcPts val="864"/>
              </a:spcBef>
            </a:pPr>
            <a:r>
              <a:rPr lang="en-US" altLang="en-US" sz="2800" dirty="0" smtClean="0"/>
              <a:t>Example:  Contract to buy drugs </a:t>
            </a:r>
          </a:p>
          <a:p>
            <a:pPr lvl="1" eaLnBrk="1" hangingPunct="1">
              <a:spcBef>
                <a:spcPts val="864"/>
              </a:spcBef>
            </a:pPr>
            <a:r>
              <a:rPr lang="en-US" altLang="en-US" sz="2800" dirty="0" smtClean="0"/>
              <a:t>Void Contracts are illegal and do not exist at law! </a:t>
            </a:r>
          </a:p>
          <a:p>
            <a:pPr eaLnBrk="1" hangingPunct="1">
              <a:spcBef>
                <a:spcPts val="864"/>
              </a:spcBef>
            </a:pPr>
            <a:r>
              <a:rPr lang="en-US" altLang="en-US" sz="3200" u="sng" dirty="0" smtClean="0"/>
              <a:t>Voidable</a:t>
            </a:r>
            <a:r>
              <a:rPr lang="en-US" altLang="en-US" sz="3200" dirty="0" smtClean="0"/>
              <a:t> Contracts are Contracts in Which One Party has the Right to End the Contract</a:t>
            </a:r>
          </a:p>
          <a:p>
            <a:pPr lvl="1" eaLnBrk="1" hangingPunct="1">
              <a:spcBef>
                <a:spcPts val="864"/>
              </a:spcBef>
            </a:pPr>
            <a:r>
              <a:rPr lang="en-US" altLang="en-US" sz="2800" dirty="0" smtClean="0"/>
              <a:t>Example:  Contracts of minors are voidable</a:t>
            </a:r>
          </a:p>
        </p:txBody>
      </p:sp>
      <p:sp>
        <p:nvSpPr>
          <p:cNvPr id="867332" name="Rectangle 4"/>
          <p:cNvSpPr>
            <a:spLocks noGrp="1" noChangeArrowheads="1"/>
          </p:cNvSpPr>
          <p:nvPr>
            <p:ph type="title"/>
          </p:nvPr>
        </p:nvSpPr>
        <p:spPr>
          <a:xfrm>
            <a:off x="609600" y="304800"/>
            <a:ext cx="8077200" cy="1096963"/>
          </a:xfrm>
        </p:spPr>
        <p:txBody>
          <a:bodyPr/>
          <a:lstStyle/>
          <a:p>
            <a:pPr eaLnBrk="1" hangingPunct="1">
              <a:defRPr/>
            </a:pPr>
            <a:r>
              <a:rPr lang="en-US" sz="5200" dirty="0" smtClean="0"/>
              <a:t>Void or Voidable Contracts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7330">
                                            <p:txEl>
                                              <p:pRg st="0" end="0"/>
                                            </p:txEl>
                                          </p:spTgt>
                                        </p:tgtEl>
                                        <p:attrNameLst>
                                          <p:attrName>style.visibility</p:attrName>
                                        </p:attrNameLst>
                                      </p:cBhvr>
                                      <p:to>
                                        <p:strVal val="visible"/>
                                      </p:to>
                                    </p:set>
                                    <p:animEffect transition="in" filter="blinds(horizontal)">
                                      <p:cBhvr>
                                        <p:cTn id="7" dur="500"/>
                                        <p:tgtEl>
                                          <p:spTgt spid="867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7330">
                                            <p:txEl>
                                              <p:pRg st="1" end="1"/>
                                            </p:txEl>
                                          </p:spTgt>
                                        </p:tgtEl>
                                        <p:attrNameLst>
                                          <p:attrName>style.visibility</p:attrName>
                                        </p:attrNameLst>
                                      </p:cBhvr>
                                      <p:to>
                                        <p:strVal val="visible"/>
                                      </p:to>
                                    </p:set>
                                    <p:animEffect transition="in" filter="blinds(horizontal)">
                                      <p:cBhvr>
                                        <p:cTn id="12" dur="500"/>
                                        <p:tgtEl>
                                          <p:spTgt spid="8673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7330">
                                            <p:txEl>
                                              <p:pRg st="2" end="2"/>
                                            </p:txEl>
                                          </p:spTgt>
                                        </p:tgtEl>
                                        <p:attrNameLst>
                                          <p:attrName>style.visibility</p:attrName>
                                        </p:attrNameLst>
                                      </p:cBhvr>
                                      <p:to>
                                        <p:strVal val="visible"/>
                                      </p:to>
                                    </p:set>
                                    <p:animEffect transition="in" filter="blinds(horizontal)">
                                      <p:cBhvr>
                                        <p:cTn id="17" dur="500"/>
                                        <p:tgtEl>
                                          <p:spTgt spid="8673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7330">
                                            <p:txEl>
                                              <p:pRg st="3" end="3"/>
                                            </p:txEl>
                                          </p:spTgt>
                                        </p:tgtEl>
                                        <p:attrNameLst>
                                          <p:attrName>style.visibility</p:attrName>
                                        </p:attrNameLst>
                                      </p:cBhvr>
                                      <p:to>
                                        <p:strVal val="visible"/>
                                      </p:to>
                                    </p:set>
                                    <p:animEffect transition="in" filter="blinds(horizontal)">
                                      <p:cBhvr>
                                        <p:cTn id="22" dur="500"/>
                                        <p:tgtEl>
                                          <p:spTgt spid="8673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7330">
                                            <p:txEl>
                                              <p:pRg st="4" end="4"/>
                                            </p:txEl>
                                          </p:spTgt>
                                        </p:tgtEl>
                                        <p:attrNameLst>
                                          <p:attrName>style.visibility</p:attrName>
                                        </p:attrNameLst>
                                      </p:cBhvr>
                                      <p:to>
                                        <p:strVal val="visible"/>
                                      </p:to>
                                    </p:set>
                                    <p:animEffect transition="in" filter="blinds(horizontal)">
                                      <p:cBhvr>
                                        <p:cTn id="27" dur="500"/>
                                        <p:tgtEl>
                                          <p:spTgt spid="8673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0"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6645AF2F-8BCD-4612-9F45-52BF9E98547E}" type="slidenum">
              <a:rPr lang="en-US"/>
              <a:pPr>
                <a:defRPr/>
              </a:pPr>
              <a:t>12</a:t>
            </a:fld>
            <a:endParaRPr lang="en-US"/>
          </a:p>
        </p:txBody>
      </p:sp>
      <p:sp>
        <p:nvSpPr>
          <p:cNvPr id="869378" name="Rectangle 2"/>
          <p:cNvSpPr>
            <a:spLocks noGrp="1" noChangeArrowheads="1"/>
          </p:cNvSpPr>
          <p:nvPr>
            <p:ph type="body" idx="1"/>
          </p:nvPr>
        </p:nvSpPr>
        <p:spPr/>
        <p:txBody>
          <a:bodyPr lIns="90488" tIns="44450" rIns="90488" bIns="44450"/>
          <a:lstStyle/>
          <a:p>
            <a:pPr eaLnBrk="1" hangingPunct="1">
              <a:spcBef>
                <a:spcPts val="864"/>
              </a:spcBef>
            </a:pPr>
            <a:r>
              <a:rPr lang="en-US" altLang="en-US" sz="3200" u="sng" dirty="0" smtClean="0"/>
              <a:t>Executed</a:t>
            </a:r>
            <a:r>
              <a:rPr lang="en-US" altLang="en-US" sz="3200" dirty="0" smtClean="0"/>
              <a:t> Contract is One in Which the Promises Under the Contract Have Been Performed</a:t>
            </a:r>
          </a:p>
          <a:p>
            <a:pPr eaLnBrk="1" hangingPunct="1">
              <a:spcBef>
                <a:spcPts val="864"/>
              </a:spcBef>
            </a:pPr>
            <a:r>
              <a:rPr lang="en-US" altLang="en-US" sz="3200" u="sng" dirty="0" smtClean="0"/>
              <a:t>Executory</a:t>
            </a:r>
            <a:r>
              <a:rPr lang="en-US" altLang="en-US" sz="3200" dirty="0" smtClean="0"/>
              <a:t> Contract is One That Has Been Entered Into But Not Yet Performed</a:t>
            </a:r>
          </a:p>
          <a:p>
            <a:pPr eaLnBrk="1" hangingPunct="1">
              <a:spcBef>
                <a:spcPts val="864"/>
              </a:spcBef>
            </a:pPr>
            <a:r>
              <a:rPr lang="en-US" altLang="en-US" sz="3200" dirty="0" smtClean="0"/>
              <a:t>Contracts Can Be Partially Executory/Executed if One Side Has Performed</a:t>
            </a:r>
          </a:p>
        </p:txBody>
      </p:sp>
      <p:sp>
        <p:nvSpPr>
          <p:cNvPr id="869380"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Executed vs. </a:t>
            </a:r>
            <a:r>
              <a:rPr lang="en-US" dirty="0" err="1" smtClean="0"/>
              <a:t>Executory</a:t>
            </a:r>
            <a:endParaRPr lang="en-US"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9378">
                                            <p:txEl>
                                              <p:pRg st="0" end="0"/>
                                            </p:txEl>
                                          </p:spTgt>
                                        </p:tgtEl>
                                        <p:attrNameLst>
                                          <p:attrName>style.visibility</p:attrName>
                                        </p:attrNameLst>
                                      </p:cBhvr>
                                      <p:to>
                                        <p:strVal val="visible"/>
                                      </p:to>
                                    </p:set>
                                    <p:animEffect transition="in" filter="blinds(horizontal)">
                                      <p:cBhvr>
                                        <p:cTn id="7" dur="500"/>
                                        <p:tgtEl>
                                          <p:spTgt spid="869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9378">
                                            <p:txEl>
                                              <p:pRg st="1" end="1"/>
                                            </p:txEl>
                                          </p:spTgt>
                                        </p:tgtEl>
                                        <p:attrNameLst>
                                          <p:attrName>style.visibility</p:attrName>
                                        </p:attrNameLst>
                                      </p:cBhvr>
                                      <p:to>
                                        <p:strVal val="visible"/>
                                      </p:to>
                                    </p:set>
                                    <p:animEffect transition="in" filter="blinds(horizontal)">
                                      <p:cBhvr>
                                        <p:cTn id="12" dur="500"/>
                                        <p:tgtEl>
                                          <p:spTgt spid="8693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9378">
                                            <p:txEl>
                                              <p:pRg st="2" end="2"/>
                                            </p:txEl>
                                          </p:spTgt>
                                        </p:tgtEl>
                                        <p:attrNameLst>
                                          <p:attrName>style.visibility</p:attrName>
                                        </p:attrNameLst>
                                      </p:cBhvr>
                                      <p:to>
                                        <p:strVal val="visible"/>
                                      </p:to>
                                    </p:set>
                                    <p:animEffect transition="in" filter="blinds(horizontal)">
                                      <p:cBhvr>
                                        <p:cTn id="17" dur="500"/>
                                        <p:tgtEl>
                                          <p:spTgt spid="8693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78"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12-</a:t>
            </a:r>
            <a:fld id="{35E47FEB-C15B-4639-82FD-129DA611E7D4}" type="slidenum">
              <a:rPr lang="en-US" smtClean="0"/>
              <a:pPr>
                <a:defRPr/>
              </a:pPr>
              <a:t>13</a:t>
            </a:fld>
            <a:endParaRPr lang="en-US" dirty="0"/>
          </a:p>
        </p:txBody>
      </p:sp>
      <p:sp>
        <p:nvSpPr>
          <p:cNvPr id="976898" name="Rectangle 2"/>
          <p:cNvSpPr>
            <a:spLocks noGrp="1" noChangeArrowheads="1"/>
          </p:cNvSpPr>
          <p:nvPr>
            <p:ph type="body" idx="1"/>
          </p:nvPr>
        </p:nvSpPr>
        <p:spPr/>
        <p:txBody>
          <a:bodyPr lIns="90488" tIns="44450" rIns="90488" bIns="44450"/>
          <a:lstStyle/>
          <a:p>
            <a:pPr eaLnBrk="1" hangingPunct="1"/>
            <a:r>
              <a:rPr lang="en-US" altLang="en-US" smtClean="0"/>
              <a:t>Equal Credit Opportunity Act</a:t>
            </a:r>
          </a:p>
          <a:p>
            <a:pPr lvl="1" eaLnBrk="1" hangingPunct="1"/>
            <a:r>
              <a:rPr lang="en-US" altLang="en-US" smtClean="0"/>
              <a:t>Passed to be certain credit was awarded on applicant’s merits and not on extraneous factors such as age, sex, race, color, religion, or national origin</a:t>
            </a:r>
          </a:p>
        </p:txBody>
      </p:sp>
      <p:sp>
        <p:nvSpPr>
          <p:cNvPr id="976900" name="Rectangle 4"/>
          <p:cNvSpPr>
            <a:spLocks noGrp="1" noChangeArrowheads="1"/>
          </p:cNvSpPr>
          <p:nvPr>
            <p:ph type="title"/>
          </p:nvPr>
        </p:nvSpPr>
        <p:spPr>
          <a:xfrm>
            <a:off x="609600" y="304800"/>
            <a:ext cx="8077200" cy="1096963"/>
          </a:xfrm>
        </p:spPr>
        <p:txBody>
          <a:bodyPr/>
          <a:lstStyle/>
          <a:p>
            <a:pPr eaLnBrk="1" hangingPunct="1">
              <a:defRPr/>
            </a:pPr>
            <a:r>
              <a:rPr lang="en-US" sz="4900" dirty="0" smtClean="0"/>
              <a:t>Equal Credit Opportunity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6898">
                                            <p:txEl>
                                              <p:pRg st="0" end="0"/>
                                            </p:txEl>
                                          </p:spTgt>
                                        </p:tgtEl>
                                        <p:attrNameLst>
                                          <p:attrName>style.visibility</p:attrName>
                                        </p:attrNameLst>
                                      </p:cBhvr>
                                      <p:to>
                                        <p:strVal val="visible"/>
                                      </p:to>
                                    </p:set>
                                    <p:animEffect transition="in" filter="blinds(horizontal)">
                                      <p:cBhvr>
                                        <p:cTn id="7" dur="500"/>
                                        <p:tgtEl>
                                          <p:spTgt spid="976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6898">
                                            <p:txEl>
                                              <p:pRg st="1" end="1"/>
                                            </p:txEl>
                                          </p:spTgt>
                                        </p:tgtEl>
                                        <p:attrNameLst>
                                          <p:attrName>style.visibility</p:attrName>
                                        </p:attrNameLst>
                                      </p:cBhvr>
                                      <p:to>
                                        <p:strVal val="visible"/>
                                      </p:to>
                                    </p:set>
                                    <p:animEffect transition="in" filter="blinds(horizontal)">
                                      <p:cBhvr>
                                        <p:cTn id="12" dur="500"/>
                                        <p:tgtEl>
                                          <p:spTgt spid="9768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8"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12-</a:t>
            </a:r>
            <a:fld id="{3391085E-7714-4194-8558-538C91373694}" type="slidenum">
              <a:rPr lang="en-US" smtClean="0"/>
              <a:pPr>
                <a:defRPr/>
              </a:pPr>
              <a:t>14</a:t>
            </a:fld>
            <a:endParaRPr lang="en-US" dirty="0"/>
          </a:p>
        </p:txBody>
      </p:sp>
      <p:sp>
        <p:nvSpPr>
          <p:cNvPr id="978946" name="Rectangle 2"/>
          <p:cNvSpPr>
            <a:spLocks noGrp="1" noChangeArrowheads="1"/>
          </p:cNvSpPr>
          <p:nvPr>
            <p:ph type="body" idx="1"/>
          </p:nvPr>
        </p:nvSpPr>
        <p:spPr/>
        <p:txBody>
          <a:bodyPr lIns="90488" tIns="44450" rIns="90488" bIns="44450"/>
          <a:lstStyle/>
          <a:p>
            <a:pPr eaLnBrk="1" hangingPunct="1"/>
            <a:r>
              <a:rPr lang="en-US" altLang="en-US" smtClean="0"/>
              <a:t>Equal Credit Opportunity Act</a:t>
            </a:r>
          </a:p>
          <a:p>
            <a:pPr lvl="1" eaLnBrk="1" hangingPunct="1"/>
            <a:r>
              <a:rPr lang="en-US" altLang="en-US" smtClean="0"/>
              <a:t>Cannot consider</a:t>
            </a:r>
          </a:p>
          <a:p>
            <a:pPr lvl="2" eaLnBrk="1" hangingPunct="1"/>
            <a:r>
              <a:rPr lang="en-US" altLang="en-US" smtClean="0"/>
              <a:t>Marital status</a:t>
            </a:r>
          </a:p>
          <a:p>
            <a:pPr lvl="2" eaLnBrk="1" hangingPunct="1"/>
            <a:r>
              <a:rPr lang="en-US" altLang="en-US" smtClean="0"/>
              <a:t>Receipt of public assistance income</a:t>
            </a:r>
          </a:p>
          <a:p>
            <a:pPr lvl="2" eaLnBrk="1" hangingPunct="1"/>
            <a:r>
              <a:rPr lang="en-US" altLang="en-US" smtClean="0"/>
              <a:t>Receipt of alimony or child support</a:t>
            </a:r>
          </a:p>
          <a:p>
            <a:pPr lvl="2" eaLnBrk="1" hangingPunct="1"/>
            <a:r>
              <a:rPr lang="en-US" altLang="en-US" smtClean="0"/>
              <a:t>Plans for children</a:t>
            </a:r>
          </a:p>
          <a:p>
            <a:pPr lvl="1" eaLnBrk="1" hangingPunct="1"/>
            <a:r>
              <a:rPr lang="en-US" altLang="en-US" smtClean="0"/>
              <a:t>Spouses have rights to individual credit applications</a:t>
            </a:r>
          </a:p>
        </p:txBody>
      </p:sp>
      <p:sp>
        <p:nvSpPr>
          <p:cNvPr id="978948" name="Rectangle 4"/>
          <p:cNvSpPr>
            <a:spLocks noGrp="1" noChangeArrowheads="1"/>
          </p:cNvSpPr>
          <p:nvPr>
            <p:ph type="title"/>
          </p:nvPr>
        </p:nvSpPr>
        <p:spPr>
          <a:xfrm>
            <a:off x="609600" y="304800"/>
            <a:ext cx="8077200" cy="1096963"/>
          </a:xfrm>
        </p:spPr>
        <p:txBody>
          <a:bodyPr/>
          <a:lstStyle/>
          <a:p>
            <a:pPr eaLnBrk="1" hangingPunct="1">
              <a:defRPr/>
            </a:pPr>
            <a:r>
              <a:rPr lang="en-US" sz="4900" dirty="0" smtClean="0"/>
              <a:t>Equal Credit Opportunity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8946">
                                            <p:txEl>
                                              <p:pRg st="0" end="0"/>
                                            </p:txEl>
                                          </p:spTgt>
                                        </p:tgtEl>
                                        <p:attrNameLst>
                                          <p:attrName>style.visibility</p:attrName>
                                        </p:attrNameLst>
                                      </p:cBhvr>
                                      <p:to>
                                        <p:strVal val="visible"/>
                                      </p:to>
                                    </p:set>
                                    <p:animEffect transition="in" filter="blinds(horizontal)">
                                      <p:cBhvr>
                                        <p:cTn id="7" dur="500"/>
                                        <p:tgtEl>
                                          <p:spTgt spid="9789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8946">
                                            <p:txEl>
                                              <p:pRg st="1" end="1"/>
                                            </p:txEl>
                                          </p:spTgt>
                                        </p:tgtEl>
                                        <p:attrNameLst>
                                          <p:attrName>style.visibility</p:attrName>
                                        </p:attrNameLst>
                                      </p:cBhvr>
                                      <p:to>
                                        <p:strVal val="visible"/>
                                      </p:to>
                                    </p:set>
                                    <p:animEffect transition="in" filter="blinds(horizontal)">
                                      <p:cBhvr>
                                        <p:cTn id="12" dur="500"/>
                                        <p:tgtEl>
                                          <p:spTgt spid="9789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8946">
                                            <p:txEl>
                                              <p:pRg st="2" end="2"/>
                                            </p:txEl>
                                          </p:spTgt>
                                        </p:tgtEl>
                                        <p:attrNameLst>
                                          <p:attrName>style.visibility</p:attrName>
                                        </p:attrNameLst>
                                      </p:cBhvr>
                                      <p:to>
                                        <p:strVal val="visible"/>
                                      </p:to>
                                    </p:set>
                                    <p:animEffect transition="in" filter="blinds(horizontal)">
                                      <p:cBhvr>
                                        <p:cTn id="17" dur="500"/>
                                        <p:tgtEl>
                                          <p:spTgt spid="9789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8946">
                                            <p:txEl>
                                              <p:pRg st="3" end="3"/>
                                            </p:txEl>
                                          </p:spTgt>
                                        </p:tgtEl>
                                        <p:attrNameLst>
                                          <p:attrName>style.visibility</p:attrName>
                                        </p:attrNameLst>
                                      </p:cBhvr>
                                      <p:to>
                                        <p:strVal val="visible"/>
                                      </p:to>
                                    </p:set>
                                    <p:animEffect transition="in" filter="blinds(horizontal)">
                                      <p:cBhvr>
                                        <p:cTn id="22" dur="500"/>
                                        <p:tgtEl>
                                          <p:spTgt spid="9789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78946">
                                            <p:txEl>
                                              <p:pRg st="4" end="4"/>
                                            </p:txEl>
                                          </p:spTgt>
                                        </p:tgtEl>
                                        <p:attrNameLst>
                                          <p:attrName>style.visibility</p:attrName>
                                        </p:attrNameLst>
                                      </p:cBhvr>
                                      <p:to>
                                        <p:strVal val="visible"/>
                                      </p:to>
                                    </p:set>
                                    <p:animEffect transition="in" filter="blinds(horizontal)">
                                      <p:cBhvr>
                                        <p:cTn id="27" dur="500"/>
                                        <p:tgtEl>
                                          <p:spTgt spid="9789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78946">
                                            <p:txEl>
                                              <p:pRg st="5" end="5"/>
                                            </p:txEl>
                                          </p:spTgt>
                                        </p:tgtEl>
                                        <p:attrNameLst>
                                          <p:attrName>style.visibility</p:attrName>
                                        </p:attrNameLst>
                                      </p:cBhvr>
                                      <p:to>
                                        <p:strVal val="visible"/>
                                      </p:to>
                                    </p:set>
                                    <p:animEffect transition="in" filter="blinds(horizontal)">
                                      <p:cBhvr>
                                        <p:cTn id="32" dur="500"/>
                                        <p:tgtEl>
                                          <p:spTgt spid="97894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78946">
                                            <p:txEl>
                                              <p:pRg st="6" end="6"/>
                                            </p:txEl>
                                          </p:spTgt>
                                        </p:tgtEl>
                                        <p:attrNameLst>
                                          <p:attrName>style.visibility</p:attrName>
                                        </p:attrNameLst>
                                      </p:cBhvr>
                                      <p:to>
                                        <p:strVal val="visible"/>
                                      </p:to>
                                    </p:set>
                                    <p:animEffect transition="in" filter="blinds(horizontal)">
                                      <p:cBhvr>
                                        <p:cTn id="37" dur="500"/>
                                        <p:tgtEl>
                                          <p:spTgt spid="9789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6" grpId="0" build="p" bldLvl="3"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12-</a:t>
            </a:r>
            <a:fld id="{75B12CFC-6B5B-4ED3-8E84-5AF21C64557A}" type="slidenum">
              <a:rPr lang="en-US" smtClean="0"/>
              <a:pPr>
                <a:defRPr/>
              </a:pPr>
              <a:t>15</a:t>
            </a:fld>
            <a:endParaRPr lang="en-US" dirty="0"/>
          </a:p>
        </p:txBody>
      </p:sp>
      <p:sp>
        <p:nvSpPr>
          <p:cNvPr id="980994" name="Rectangle 2"/>
          <p:cNvSpPr>
            <a:spLocks noGrp="1" noChangeArrowheads="1"/>
          </p:cNvSpPr>
          <p:nvPr>
            <p:ph type="body" idx="1"/>
          </p:nvPr>
        </p:nvSpPr>
        <p:spPr>
          <a:xfrm>
            <a:off x="1066800" y="1600200"/>
            <a:ext cx="7620000" cy="4800600"/>
          </a:xfrm>
        </p:spPr>
        <p:txBody>
          <a:bodyPr lIns="90488" tIns="44450" rIns="90488" bIns="44450"/>
          <a:lstStyle/>
          <a:p>
            <a:pPr eaLnBrk="1" hangingPunct="1"/>
            <a:r>
              <a:rPr lang="en-US" altLang="en-US" smtClean="0"/>
              <a:t>Equal Credit Opportunity Act</a:t>
            </a:r>
          </a:p>
          <a:p>
            <a:pPr lvl="1" eaLnBrk="1" hangingPunct="1"/>
            <a:r>
              <a:rPr lang="en-US" altLang="en-US" smtClean="0"/>
              <a:t>Penalties</a:t>
            </a:r>
          </a:p>
          <a:p>
            <a:pPr lvl="2" eaLnBrk="1" hangingPunct="1"/>
            <a:r>
              <a:rPr lang="en-US" altLang="en-US" smtClean="0"/>
              <a:t>Actual damage plus punitive damages of up to $10,000</a:t>
            </a:r>
          </a:p>
          <a:p>
            <a:pPr lvl="2" eaLnBrk="1" hangingPunct="1"/>
            <a:r>
              <a:rPr lang="en-US" altLang="en-US" smtClean="0"/>
              <a:t>Class action—punitive damages of up to $500,000 or 1 percent of creditor’s net worth (whichever is less)</a:t>
            </a:r>
          </a:p>
        </p:txBody>
      </p:sp>
      <p:sp>
        <p:nvSpPr>
          <p:cNvPr id="980996" name="Rectangle 4"/>
          <p:cNvSpPr>
            <a:spLocks noGrp="1" noChangeArrowheads="1"/>
          </p:cNvSpPr>
          <p:nvPr>
            <p:ph type="title"/>
          </p:nvPr>
        </p:nvSpPr>
        <p:spPr>
          <a:xfrm>
            <a:off x="609600" y="304800"/>
            <a:ext cx="8077200" cy="1096963"/>
          </a:xfrm>
        </p:spPr>
        <p:txBody>
          <a:bodyPr/>
          <a:lstStyle/>
          <a:p>
            <a:pPr eaLnBrk="1" hangingPunct="1">
              <a:defRPr/>
            </a:pPr>
            <a:r>
              <a:rPr lang="en-US" sz="4900" dirty="0" smtClean="0"/>
              <a:t>Equal Credit Opportunity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0994">
                                            <p:txEl>
                                              <p:pRg st="0" end="0"/>
                                            </p:txEl>
                                          </p:spTgt>
                                        </p:tgtEl>
                                        <p:attrNameLst>
                                          <p:attrName>style.visibility</p:attrName>
                                        </p:attrNameLst>
                                      </p:cBhvr>
                                      <p:to>
                                        <p:strVal val="visible"/>
                                      </p:to>
                                    </p:set>
                                    <p:animEffect transition="in" filter="blinds(horizontal)">
                                      <p:cBhvr>
                                        <p:cTn id="7" dur="500"/>
                                        <p:tgtEl>
                                          <p:spTgt spid="980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0994">
                                            <p:txEl>
                                              <p:pRg st="1" end="1"/>
                                            </p:txEl>
                                          </p:spTgt>
                                        </p:tgtEl>
                                        <p:attrNameLst>
                                          <p:attrName>style.visibility</p:attrName>
                                        </p:attrNameLst>
                                      </p:cBhvr>
                                      <p:to>
                                        <p:strVal val="visible"/>
                                      </p:to>
                                    </p:set>
                                    <p:animEffect transition="in" filter="blinds(horizontal)">
                                      <p:cBhvr>
                                        <p:cTn id="12" dur="500"/>
                                        <p:tgtEl>
                                          <p:spTgt spid="9809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0994">
                                            <p:txEl>
                                              <p:pRg st="2" end="2"/>
                                            </p:txEl>
                                          </p:spTgt>
                                        </p:tgtEl>
                                        <p:attrNameLst>
                                          <p:attrName>style.visibility</p:attrName>
                                        </p:attrNameLst>
                                      </p:cBhvr>
                                      <p:to>
                                        <p:strVal val="visible"/>
                                      </p:to>
                                    </p:set>
                                    <p:animEffect transition="in" filter="blinds(horizontal)">
                                      <p:cBhvr>
                                        <p:cTn id="17" dur="500"/>
                                        <p:tgtEl>
                                          <p:spTgt spid="9809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80994">
                                            <p:txEl>
                                              <p:pRg st="3" end="3"/>
                                            </p:txEl>
                                          </p:spTgt>
                                        </p:tgtEl>
                                        <p:attrNameLst>
                                          <p:attrName>style.visibility</p:attrName>
                                        </p:attrNameLst>
                                      </p:cBhvr>
                                      <p:to>
                                        <p:strVal val="visible"/>
                                      </p:to>
                                    </p:set>
                                    <p:animEffect transition="in" filter="blinds(horizontal)">
                                      <p:cBhvr>
                                        <p:cTn id="22" dur="500"/>
                                        <p:tgtEl>
                                          <p:spTgt spid="9809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4"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12-</a:t>
            </a:r>
            <a:fld id="{8F5D6ED7-979C-4164-920B-939553687DBD}" type="slidenum">
              <a:rPr lang="en-US" smtClean="0"/>
              <a:pPr>
                <a:defRPr/>
              </a:pPr>
              <a:t>16</a:t>
            </a:fld>
            <a:endParaRPr lang="en-US" dirty="0"/>
          </a:p>
        </p:txBody>
      </p:sp>
      <p:sp>
        <p:nvSpPr>
          <p:cNvPr id="983042" name="Rectangle 2"/>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12.2</a:t>
            </a:r>
            <a:r>
              <a:rPr lang="en-US" altLang="en-US" b="1" smtClean="0"/>
              <a:t> 	</a:t>
            </a:r>
            <a:r>
              <a:rPr lang="en-US" altLang="en-US" b="1" i="1" smtClean="0"/>
              <a:t>A.B. &amp; S. Auto Service, Inc. v. South Shore Bank of Chicago</a:t>
            </a:r>
            <a:r>
              <a:rPr lang="en-US" altLang="en-US" i="1" smtClean="0"/>
              <a:t> </a:t>
            </a:r>
            <a:r>
              <a:rPr lang="en-US" altLang="en-US" b="1" smtClean="0"/>
              <a:t>(1997)</a:t>
            </a:r>
          </a:p>
          <a:p>
            <a:pPr lvl="1" eaLnBrk="1" hangingPunct="1"/>
            <a:r>
              <a:rPr lang="en-US" altLang="en-US" smtClean="0"/>
              <a:t>What, according to Bonner’s expert is the impact of considering criminal records of applicants?</a:t>
            </a:r>
          </a:p>
          <a:p>
            <a:pPr lvl="1" eaLnBrk="1" hangingPunct="1"/>
            <a:r>
              <a:rPr lang="en-US" altLang="en-US" smtClean="0"/>
              <a:t>Do you think a criminal record is an indication of character?</a:t>
            </a:r>
          </a:p>
        </p:txBody>
      </p:sp>
      <p:sp>
        <p:nvSpPr>
          <p:cNvPr id="983044" name="Rectangle 4"/>
          <p:cNvSpPr>
            <a:spLocks noGrp="1" noChangeArrowheads="1"/>
          </p:cNvSpPr>
          <p:nvPr>
            <p:ph type="title"/>
          </p:nvPr>
        </p:nvSpPr>
        <p:spPr>
          <a:xfrm>
            <a:off x="609600" y="304800"/>
            <a:ext cx="8077200" cy="1096963"/>
          </a:xfrm>
        </p:spPr>
        <p:txBody>
          <a:bodyPr/>
          <a:lstStyle/>
          <a:p>
            <a:pPr eaLnBrk="1" hangingPunct="1">
              <a:defRPr/>
            </a:pPr>
            <a:r>
              <a:rPr lang="en-US" smtClean="0"/>
              <a:t>ECOA Violation?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42">
                                            <p:txEl>
                                              <p:pRg st="0" end="0"/>
                                            </p:txEl>
                                          </p:spTgt>
                                        </p:tgtEl>
                                        <p:attrNameLst>
                                          <p:attrName>style.visibility</p:attrName>
                                        </p:attrNameLst>
                                      </p:cBhvr>
                                      <p:to>
                                        <p:strVal val="visible"/>
                                      </p:to>
                                    </p:set>
                                    <p:animEffect transition="in" filter="blinds(horizontal)">
                                      <p:cBhvr>
                                        <p:cTn id="7" dur="500"/>
                                        <p:tgtEl>
                                          <p:spTgt spid="983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042">
                                            <p:txEl>
                                              <p:pRg st="1" end="1"/>
                                            </p:txEl>
                                          </p:spTgt>
                                        </p:tgtEl>
                                        <p:attrNameLst>
                                          <p:attrName>style.visibility</p:attrName>
                                        </p:attrNameLst>
                                      </p:cBhvr>
                                      <p:to>
                                        <p:strVal val="visible"/>
                                      </p:to>
                                    </p:set>
                                    <p:animEffect transition="in" filter="blinds(horizontal)">
                                      <p:cBhvr>
                                        <p:cTn id="12" dur="500"/>
                                        <p:tgtEl>
                                          <p:spTgt spid="9830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3042">
                                            <p:txEl>
                                              <p:pRg st="2" end="2"/>
                                            </p:txEl>
                                          </p:spTgt>
                                        </p:tgtEl>
                                        <p:attrNameLst>
                                          <p:attrName>style.visibility</p:attrName>
                                        </p:attrNameLst>
                                      </p:cBhvr>
                                      <p:to>
                                        <p:strVal val="visible"/>
                                      </p:to>
                                    </p:set>
                                    <p:animEffect transition="in" filter="blinds(horizontal)">
                                      <p:cBhvr>
                                        <p:cTn id="17" dur="500"/>
                                        <p:tgtEl>
                                          <p:spTgt spid="983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2"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12-</a:t>
            </a:r>
            <a:fld id="{94506D56-A404-46CE-A3D9-B86E2AF0D195}" type="slidenum">
              <a:rPr lang="en-US" smtClean="0"/>
              <a:pPr>
                <a:defRPr/>
              </a:pPr>
              <a:t>17</a:t>
            </a:fld>
            <a:endParaRPr lang="en-US" dirty="0"/>
          </a:p>
        </p:txBody>
      </p:sp>
      <p:sp>
        <p:nvSpPr>
          <p:cNvPr id="985090" name="Rectangle 2"/>
          <p:cNvSpPr>
            <a:spLocks noGrp="1" noChangeArrowheads="1"/>
          </p:cNvSpPr>
          <p:nvPr>
            <p:ph type="body" idx="1"/>
          </p:nvPr>
        </p:nvSpPr>
        <p:spPr>
          <a:xfrm>
            <a:off x="1066800" y="1600200"/>
            <a:ext cx="7772400" cy="4876800"/>
          </a:xfrm>
        </p:spPr>
        <p:txBody>
          <a:bodyPr lIns="90488" tIns="44450" rIns="90488" bIns="44450"/>
          <a:lstStyle/>
          <a:p>
            <a:pPr eaLnBrk="1" hangingPunct="1">
              <a:spcBef>
                <a:spcPts val="863"/>
              </a:spcBef>
            </a:pPr>
            <a:r>
              <a:rPr lang="en-US" altLang="en-US" sz="3200" smtClean="0"/>
              <a:t>Truth-in-Lending Act (TILA)</a:t>
            </a:r>
          </a:p>
          <a:p>
            <a:pPr lvl="1" eaLnBrk="1" hangingPunct="1">
              <a:spcBef>
                <a:spcPts val="863"/>
              </a:spcBef>
            </a:pPr>
            <a:r>
              <a:rPr lang="en-US" altLang="en-US" sz="2800" smtClean="0"/>
              <a:t>Part of Consumer Credit Protection Act</a:t>
            </a:r>
          </a:p>
          <a:p>
            <a:pPr lvl="2" eaLnBrk="1" hangingPunct="1">
              <a:spcBef>
                <a:spcPts val="863"/>
              </a:spcBef>
            </a:pPr>
            <a:r>
              <a:rPr lang="en-US" altLang="en-US" sz="2400" smtClean="0"/>
              <a:t>Purpose was full disclosure</a:t>
            </a:r>
          </a:p>
          <a:p>
            <a:pPr lvl="2" eaLnBrk="1" hangingPunct="1">
              <a:spcBef>
                <a:spcPts val="863"/>
              </a:spcBef>
            </a:pPr>
            <a:r>
              <a:rPr lang="en-US" altLang="en-US" sz="2400" smtClean="0"/>
              <a:t>Elaboration and forms are found in Regulation Z</a:t>
            </a:r>
          </a:p>
          <a:p>
            <a:pPr lvl="1" eaLnBrk="1" hangingPunct="1">
              <a:spcBef>
                <a:spcPts val="863"/>
              </a:spcBef>
            </a:pPr>
            <a:r>
              <a:rPr lang="en-US" altLang="en-US" sz="2800" smtClean="0"/>
              <a:t>Application</a:t>
            </a:r>
          </a:p>
          <a:p>
            <a:pPr lvl="2" eaLnBrk="1" hangingPunct="1">
              <a:spcBef>
                <a:spcPts val="863"/>
              </a:spcBef>
            </a:pPr>
            <a:r>
              <a:rPr lang="en-US" altLang="en-US" smtClean="0"/>
              <a:t>Consumer credit transactions</a:t>
            </a:r>
          </a:p>
          <a:p>
            <a:pPr lvl="2" eaLnBrk="1" hangingPunct="1">
              <a:spcBef>
                <a:spcPts val="863"/>
              </a:spcBef>
            </a:pPr>
            <a:r>
              <a:rPr lang="en-US" altLang="en-US" sz="2400" smtClean="0"/>
              <a:t>Open-end transactions (credit cards and lines of credit)</a:t>
            </a:r>
          </a:p>
          <a:p>
            <a:pPr lvl="2" eaLnBrk="1" hangingPunct="1">
              <a:spcBef>
                <a:spcPts val="863"/>
              </a:spcBef>
            </a:pPr>
            <a:r>
              <a:rPr lang="en-US" altLang="en-US" sz="2400" smtClean="0"/>
              <a:t>Closed-end transactions (loans; financing)</a:t>
            </a:r>
          </a:p>
        </p:txBody>
      </p:sp>
      <p:sp>
        <p:nvSpPr>
          <p:cNvPr id="985092"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Truth-in-Lending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5090">
                                            <p:txEl>
                                              <p:pRg st="0" end="0"/>
                                            </p:txEl>
                                          </p:spTgt>
                                        </p:tgtEl>
                                        <p:attrNameLst>
                                          <p:attrName>style.visibility</p:attrName>
                                        </p:attrNameLst>
                                      </p:cBhvr>
                                      <p:to>
                                        <p:strVal val="visible"/>
                                      </p:to>
                                    </p:set>
                                    <p:animEffect transition="in" filter="blinds(horizontal)">
                                      <p:cBhvr>
                                        <p:cTn id="7" dur="500"/>
                                        <p:tgtEl>
                                          <p:spTgt spid="985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5090">
                                            <p:txEl>
                                              <p:pRg st="1" end="1"/>
                                            </p:txEl>
                                          </p:spTgt>
                                        </p:tgtEl>
                                        <p:attrNameLst>
                                          <p:attrName>style.visibility</p:attrName>
                                        </p:attrNameLst>
                                      </p:cBhvr>
                                      <p:to>
                                        <p:strVal val="visible"/>
                                      </p:to>
                                    </p:set>
                                    <p:animEffect transition="in" filter="blinds(horizontal)">
                                      <p:cBhvr>
                                        <p:cTn id="12" dur="500"/>
                                        <p:tgtEl>
                                          <p:spTgt spid="9850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5090">
                                            <p:txEl>
                                              <p:pRg st="2" end="2"/>
                                            </p:txEl>
                                          </p:spTgt>
                                        </p:tgtEl>
                                        <p:attrNameLst>
                                          <p:attrName>style.visibility</p:attrName>
                                        </p:attrNameLst>
                                      </p:cBhvr>
                                      <p:to>
                                        <p:strVal val="visible"/>
                                      </p:to>
                                    </p:set>
                                    <p:animEffect transition="in" filter="blinds(horizontal)">
                                      <p:cBhvr>
                                        <p:cTn id="17" dur="500"/>
                                        <p:tgtEl>
                                          <p:spTgt spid="9850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85090">
                                            <p:txEl>
                                              <p:pRg st="3" end="3"/>
                                            </p:txEl>
                                          </p:spTgt>
                                        </p:tgtEl>
                                        <p:attrNameLst>
                                          <p:attrName>style.visibility</p:attrName>
                                        </p:attrNameLst>
                                      </p:cBhvr>
                                      <p:to>
                                        <p:strVal val="visible"/>
                                      </p:to>
                                    </p:set>
                                    <p:animEffect transition="in" filter="blinds(horizontal)">
                                      <p:cBhvr>
                                        <p:cTn id="22" dur="500"/>
                                        <p:tgtEl>
                                          <p:spTgt spid="9850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85090">
                                            <p:txEl>
                                              <p:pRg st="4" end="4"/>
                                            </p:txEl>
                                          </p:spTgt>
                                        </p:tgtEl>
                                        <p:attrNameLst>
                                          <p:attrName>style.visibility</p:attrName>
                                        </p:attrNameLst>
                                      </p:cBhvr>
                                      <p:to>
                                        <p:strVal val="visible"/>
                                      </p:to>
                                    </p:set>
                                    <p:animEffect transition="in" filter="blinds(horizontal)">
                                      <p:cBhvr>
                                        <p:cTn id="27" dur="500"/>
                                        <p:tgtEl>
                                          <p:spTgt spid="9850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85090">
                                            <p:txEl>
                                              <p:pRg st="5" end="5"/>
                                            </p:txEl>
                                          </p:spTgt>
                                        </p:tgtEl>
                                        <p:attrNameLst>
                                          <p:attrName>style.visibility</p:attrName>
                                        </p:attrNameLst>
                                      </p:cBhvr>
                                      <p:to>
                                        <p:strVal val="visible"/>
                                      </p:to>
                                    </p:set>
                                    <p:animEffect transition="in" filter="blinds(horizontal)">
                                      <p:cBhvr>
                                        <p:cTn id="32" dur="500"/>
                                        <p:tgtEl>
                                          <p:spTgt spid="9850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85090">
                                            <p:txEl>
                                              <p:pRg st="6" end="6"/>
                                            </p:txEl>
                                          </p:spTgt>
                                        </p:tgtEl>
                                        <p:attrNameLst>
                                          <p:attrName>style.visibility</p:attrName>
                                        </p:attrNameLst>
                                      </p:cBhvr>
                                      <p:to>
                                        <p:strVal val="visible"/>
                                      </p:to>
                                    </p:set>
                                    <p:animEffect transition="in" filter="blinds(horizontal)">
                                      <p:cBhvr>
                                        <p:cTn id="37" dur="500"/>
                                        <p:tgtEl>
                                          <p:spTgt spid="98509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85090">
                                            <p:txEl>
                                              <p:pRg st="7" end="7"/>
                                            </p:txEl>
                                          </p:spTgt>
                                        </p:tgtEl>
                                        <p:attrNameLst>
                                          <p:attrName>style.visibility</p:attrName>
                                        </p:attrNameLst>
                                      </p:cBhvr>
                                      <p:to>
                                        <p:strVal val="visible"/>
                                      </p:to>
                                    </p:set>
                                    <p:animEffect transition="in" filter="blinds(horizontal)">
                                      <p:cBhvr>
                                        <p:cTn id="42" dur="500"/>
                                        <p:tgtEl>
                                          <p:spTgt spid="9850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096963"/>
          </a:xfrm>
        </p:spPr>
        <p:txBody>
          <a:bodyPr/>
          <a:lstStyle/>
          <a:p>
            <a:pPr>
              <a:defRPr/>
            </a:pPr>
            <a:r>
              <a:rPr lang="en-US" dirty="0" smtClean="0"/>
              <a:t>Truth-in-Lending</a:t>
            </a:r>
            <a:endParaRPr lang="en-US" dirty="0"/>
          </a:p>
        </p:txBody>
      </p:sp>
      <p:sp>
        <p:nvSpPr>
          <p:cNvPr id="20483" name="Content Placeholder 2"/>
          <p:cNvSpPr>
            <a:spLocks noGrp="1"/>
          </p:cNvSpPr>
          <p:nvPr>
            <p:ph idx="1"/>
          </p:nvPr>
        </p:nvSpPr>
        <p:spPr/>
        <p:txBody>
          <a:bodyPr/>
          <a:lstStyle/>
          <a:p>
            <a:r>
              <a:rPr lang="en-US" altLang="en-US" smtClean="0"/>
              <a:t>Regulation Z was Originally Part of the Federal Reserve Regulations</a:t>
            </a:r>
          </a:p>
          <a:p>
            <a:r>
              <a:rPr lang="en-US" altLang="en-US" smtClean="0"/>
              <a:t>Bureau of Consumer Financial Protection (BCFP) is New Agency Created Under Dodd-Frank</a:t>
            </a:r>
          </a:p>
          <a:p>
            <a:pPr lvl="1"/>
            <a:r>
              <a:rPr lang="en-US" altLang="en-US" sz="2800" smtClean="0"/>
              <a:t>Will be housed in Federal Reserve</a:t>
            </a:r>
          </a:p>
          <a:p>
            <a:pPr lvl="1"/>
            <a:r>
              <a:rPr lang="en-US" altLang="en-US" sz="2800" smtClean="0"/>
              <a:t>Will be funded by the Federal Reserve</a:t>
            </a:r>
          </a:p>
          <a:p>
            <a:endParaRPr lang="en-US" altLang="en-US" smtClean="0"/>
          </a:p>
        </p:txBody>
      </p:sp>
      <p:sp>
        <p:nvSpPr>
          <p:cNvPr id="4" name="Slide Number Placeholder 3"/>
          <p:cNvSpPr>
            <a:spLocks noGrp="1"/>
          </p:cNvSpPr>
          <p:nvPr>
            <p:ph type="sldNum" sz="quarter" idx="10"/>
          </p:nvPr>
        </p:nvSpPr>
        <p:spPr/>
        <p:txBody>
          <a:bodyPr/>
          <a:lstStyle/>
          <a:p>
            <a:pPr>
              <a:defRPr/>
            </a:pPr>
            <a:r>
              <a:rPr lang="en-US" smtClean="0"/>
              <a:t>12-</a:t>
            </a:r>
            <a:fld id="{6E5A07F1-215E-4217-8DCB-B915575ECD50}" type="slidenum">
              <a:rPr lang="en-US" smtClean="0"/>
              <a:pPr>
                <a:defRPr/>
              </a:pPr>
              <a:t>18</a:t>
            </a:fld>
            <a:endParaRPr lang="en-US"/>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a:t>12-</a:t>
            </a:r>
            <a:fld id="{13C79C21-BBEF-4B4D-9D2F-1F0BF09BC93B}" type="slidenum">
              <a:rPr lang="en-US"/>
              <a:pPr>
                <a:defRPr/>
              </a:pPr>
              <a:t>1</a:t>
            </a:fld>
            <a:endParaRPr lang="en-US" dirty="0"/>
          </a:p>
        </p:txBody>
      </p:sp>
      <p:sp>
        <p:nvSpPr>
          <p:cNvPr id="850946" name="Rectangle 2"/>
          <p:cNvSpPr>
            <a:spLocks noGrp="1" noChangeArrowheads="1"/>
          </p:cNvSpPr>
          <p:nvPr>
            <p:ph type="title"/>
          </p:nvPr>
        </p:nvSpPr>
        <p:spPr>
          <a:xfrm>
            <a:off x="609600" y="304800"/>
            <a:ext cx="8077200" cy="1096963"/>
          </a:xfrm>
        </p:spPr>
        <p:txBody>
          <a:bodyPr lIns="90488" tIns="44450" rIns="90488" bIns="44450"/>
          <a:lstStyle/>
          <a:p>
            <a:pPr eaLnBrk="1" hangingPunct="1">
              <a:defRPr/>
            </a:pPr>
            <a:r>
              <a:rPr lang="en-US" dirty="0" smtClean="0"/>
              <a:t>What Is a Contract?</a:t>
            </a:r>
          </a:p>
        </p:txBody>
      </p:sp>
      <p:sp>
        <p:nvSpPr>
          <p:cNvPr id="850947" name="Rectangle 3"/>
          <p:cNvSpPr>
            <a:spLocks noGrp="1" noChangeArrowheads="1"/>
          </p:cNvSpPr>
          <p:nvPr>
            <p:ph type="body" idx="1"/>
          </p:nvPr>
        </p:nvSpPr>
        <p:spPr/>
        <p:txBody>
          <a:bodyPr lIns="90488" tIns="44450" rIns="90488" bIns="44450"/>
          <a:lstStyle/>
          <a:p>
            <a:pPr eaLnBrk="1" hangingPunct="1"/>
            <a:r>
              <a:rPr lang="en-US" altLang="en-US" smtClean="0"/>
              <a:t>“A contract is a promise (or set of promises) for breach of which the law gives a remedy.”</a:t>
            </a:r>
          </a:p>
          <a:p>
            <a:pPr lvl="1" eaLnBrk="1" hangingPunct="1"/>
            <a:r>
              <a:rPr lang="en-US" altLang="en-US" smtClean="0"/>
              <a:t>Defined in </a:t>
            </a:r>
            <a:r>
              <a:rPr lang="en-US" altLang="en-US" i="1" smtClean="0"/>
              <a:t>Restatement (Second) of Contracts</a:t>
            </a:r>
            <a:r>
              <a:rPr lang="en-US" altLang="en-US" smtClean="0"/>
              <a:t>—American Law Institute (ALI)</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947">
                                            <p:txEl>
                                              <p:pRg st="0" end="0"/>
                                            </p:txEl>
                                          </p:spTgt>
                                        </p:tgtEl>
                                        <p:attrNameLst>
                                          <p:attrName>style.visibility</p:attrName>
                                        </p:attrNameLst>
                                      </p:cBhvr>
                                      <p:to>
                                        <p:strVal val="visible"/>
                                      </p:to>
                                    </p:set>
                                    <p:animEffect transition="in" filter="blinds(horizontal)">
                                      <p:cBhvr>
                                        <p:cTn id="7" dur="500"/>
                                        <p:tgtEl>
                                          <p:spTgt spid="85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947">
                                            <p:txEl>
                                              <p:pRg st="1" end="1"/>
                                            </p:txEl>
                                          </p:spTgt>
                                        </p:tgtEl>
                                        <p:attrNameLst>
                                          <p:attrName>style.visibility</p:attrName>
                                        </p:attrNameLst>
                                      </p:cBhvr>
                                      <p:to>
                                        <p:strVal val="visible"/>
                                      </p:to>
                                    </p:set>
                                    <p:animEffect transition="in" filter="blinds(horizontal)">
                                      <p:cBhvr>
                                        <p:cTn id="12" dur="500"/>
                                        <p:tgtEl>
                                          <p:spTgt spid="8509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096963"/>
          </a:xfrm>
        </p:spPr>
        <p:txBody>
          <a:bodyPr/>
          <a:lstStyle/>
          <a:p>
            <a:pPr>
              <a:defRPr/>
            </a:pPr>
            <a:r>
              <a:rPr lang="en-US" dirty="0" smtClean="0"/>
              <a:t>CARD</a:t>
            </a:r>
            <a:endParaRPr lang="en-US" dirty="0"/>
          </a:p>
        </p:txBody>
      </p:sp>
      <p:sp>
        <p:nvSpPr>
          <p:cNvPr id="21507" name="Content Placeholder 2"/>
          <p:cNvSpPr>
            <a:spLocks noGrp="1"/>
          </p:cNvSpPr>
          <p:nvPr>
            <p:ph idx="1"/>
          </p:nvPr>
        </p:nvSpPr>
        <p:spPr>
          <a:xfrm>
            <a:off x="1066800" y="1600200"/>
            <a:ext cx="7620000" cy="4876800"/>
          </a:xfrm>
        </p:spPr>
        <p:txBody>
          <a:bodyPr/>
          <a:lstStyle/>
          <a:p>
            <a:r>
              <a:rPr lang="en-US" altLang="en-US" smtClean="0"/>
              <a:t>Credit Card Accountability, Responsibility, and Disclosure Act</a:t>
            </a:r>
          </a:p>
          <a:p>
            <a:pPr lvl="1"/>
            <a:r>
              <a:rPr lang="en-US" altLang="en-US" smtClean="0"/>
              <a:t>Credit terms must last for one year</a:t>
            </a:r>
          </a:p>
          <a:p>
            <a:pPr lvl="1"/>
            <a:r>
              <a:rPr lang="en-US" altLang="en-US" smtClean="0"/>
              <a:t>Restrictions on soliciting those under 21 and restrictions on colleges and universities</a:t>
            </a:r>
          </a:p>
        </p:txBody>
      </p:sp>
      <p:sp>
        <p:nvSpPr>
          <p:cNvPr id="4" name="Slide Number Placeholder 3"/>
          <p:cNvSpPr>
            <a:spLocks noGrp="1"/>
          </p:cNvSpPr>
          <p:nvPr>
            <p:ph type="sldNum" sz="quarter" idx="10"/>
          </p:nvPr>
        </p:nvSpPr>
        <p:spPr/>
        <p:txBody>
          <a:bodyPr/>
          <a:lstStyle/>
          <a:p>
            <a:pPr>
              <a:defRPr/>
            </a:pPr>
            <a:r>
              <a:rPr lang="en-US" dirty="0" smtClean="0"/>
              <a:t>12-</a:t>
            </a:r>
            <a:fld id="{2DCBB156-3A9A-47FC-A58A-4358C24F9C7E}" type="slidenum">
              <a:rPr lang="en-US" smtClean="0"/>
              <a:pPr>
                <a:defRPr/>
              </a:pPr>
              <a:t>19</a:t>
            </a:fld>
            <a:endParaRPr lang="en-US" dirty="0"/>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096963"/>
          </a:xfrm>
        </p:spPr>
        <p:txBody>
          <a:bodyPr/>
          <a:lstStyle/>
          <a:p>
            <a:pPr>
              <a:defRPr/>
            </a:pPr>
            <a:r>
              <a:rPr lang="en-US" sz="4800" dirty="0" smtClean="0"/>
              <a:t>Additional Credit Protections</a:t>
            </a:r>
            <a:endParaRPr lang="en-US" sz="4800" dirty="0"/>
          </a:p>
        </p:txBody>
      </p:sp>
      <p:sp>
        <p:nvSpPr>
          <p:cNvPr id="22531" name="Content Placeholder 2"/>
          <p:cNvSpPr>
            <a:spLocks noGrp="1"/>
          </p:cNvSpPr>
          <p:nvPr>
            <p:ph idx="1"/>
          </p:nvPr>
        </p:nvSpPr>
        <p:spPr/>
        <p:txBody>
          <a:bodyPr/>
          <a:lstStyle/>
          <a:p>
            <a:r>
              <a:rPr lang="en-US" altLang="en-US" smtClean="0"/>
              <a:t>Liability Limitations </a:t>
            </a:r>
          </a:p>
          <a:p>
            <a:pPr lvl="1"/>
            <a:r>
              <a:rPr lang="en-US" altLang="en-US" smtClean="0"/>
              <a:t>$50 maximum liability if you comply with notification requirements</a:t>
            </a:r>
          </a:p>
          <a:p>
            <a:r>
              <a:rPr lang="en-US" altLang="en-US" smtClean="0"/>
              <a:t>Credit Balance Transfer Protections </a:t>
            </a:r>
          </a:p>
          <a:p>
            <a:pPr lvl="1"/>
            <a:r>
              <a:rPr lang="en-US" altLang="en-US" smtClean="0"/>
              <a:t>Additional disclosures and regulations on transferring balances</a:t>
            </a:r>
          </a:p>
        </p:txBody>
      </p:sp>
      <p:sp>
        <p:nvSpPr>
          <p:cNvPr id="4" name="Slide Number Placeholder 3"/>
          <p:cNvSpPr>
            <a:spLocks noGrp="1"/>
          </p:cNvSpPr>
          <p:nvPr>
            <p:ph type="sldNum" sz="quarter" idx="10"/>
          </p:nvPr>
        </p:nvSpPr>
        <p:spPr/>
        <p:txBody>
          <a:bodyPr/>
          <a:lstStyle/>
          <a:p>
            <a:pPr>
              <a:defRPr/>
            </a:pPr>
            <a:r>
              <a:rPr lang="en-US" smtClean="0"/>
              <a:t>12-</a:t>
            </a:r>
            <a:fld id="{11AB0FD2-6773-4716-82B0-27964FB9CDC2}" type="slidenum">
              <a:rPr lang="en-US" smtClean="0"/>
              <a:pPr>
                <a:defRPr/>
              </a:pPr>
              <a:t>20</a:t>
            </a:fld>
            <a:endParaRPr lang="en-US"/>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r>
              <a:rPr lang="en-US"/>
              <a:t>12-</a:t>
            </a:r>
            <a:fld id="{918FCEE3-812B-4E6D-9342-68F58AEA870E}" type="slidenum">
              <a:rPr lang="en-US"/>
              <a:pPr>
                <a:defRPr/>
              </a:pPr>
              <a:t>21</a:t>
            </a:fld>
            <a:endParaRPr lang="en-US"/>
          </a:p>
        </p:txBody>
      </p:sp>
      <p:pic>
        <p:nvPicPr>
          <p:cNvPr id="871426" name="Picture 2" descr="Sprit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7543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1428"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of Contracts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1426"/>
                                        </p:tgtEl>
                                        <p:attrNameLst>
                                          <p:attrName>style.visibility</p:attrName>
                                        </p:attrNameLst>
                                      </p:cBhvr>
                                      <p:to>
                                        <p:strVal val="visible"/>
                                      </p:to>
                                    </p:set>
                                    <p:animEffect transition="in" filter="blinds(horizontal)">
                                      <p:cBhvr>
                                        <p:cTn id="7" dur="500"/>
                                        <p:tgtEl>
                                          <p:spTgt spid="871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C0BCB017-32EE-4ACB-B73F-AADBB34E411A}" type="slidenum">
              <a:rPr lang="en-US"/>
              <a:pPr>
                <a:defRPr/>
              </a:pPr>
              <a:t>22</a:t>
            </a:fld>
            <a:endParaRPr lang="en-US"/>
          </a:p>
        </p:txBody>
      </p:sp>
      <p:sp>
        <p:nvSpPr>
          <p:cNvPr id="873474" name="Rectangle 2"/>
          <p:cNvSpPr>
            <a:spLocks noGrp="1" noChangeArrowheads="1"/>
          </p:cNvSpPr>
          <p:nvPr>
            <p:ph type="body" idx="1"/>
          </p:nvPr>
        </p:nvSpPr>
        <p:spPr>
          <a:xfrm>
            <a:off x="1066800" y="1600200"/>
            <a:ext cx="7620000" cy="4648200"/>
          </a:xfrm>
        </p:spPr>
        <p:txBody>
          <a:bodyPr lIns="90488" tIns="44450" rIns="90488" bIns="44450"/>
          <a:lstStyle/>
          <a:p>
            <a:pPr eaLnBrk="1" hangingPunct="1">
              <a:spcBef>
                <a:spcPts val="863"/>
              </a:spcBef>
            </a:pPr>
            <a:r>
              <a:rPr lang="en-US" altLang="en-US" sz="3200" smtClean="0"/>
              <a:t>Offer is the First Part of the Contract</a:t>
            </a:r>
          </a:p>
          <a:p>
            <a:pPr lvl="1" eaLnBrk="1" hangingPunct="1">
              <a:spcBef>
                <a:spcPts val="863"/>
              </a:spcBef>
            </a:pPr>
            <a:r>
              <a:rPr lang="en-US" altLang="en-US" sz="2800" smtClean="0"/>
              <a:t>Parties</a:t>
            </a:r>
          </a:p>
          <a:p>
            <a:pPr lvl="2" eaLnBrk="1" hangingPunct="1">
              <a:spcBef>
                <a:spcPts val="863"/>
              </a:spcBef>
            </a:pPr>
            <a:r>
              <a:rPr lang="en-US" altLang="en-US" sz="2400" smtClean="0"/>
              <a:t>Offeror = person who makes offer</a:t>
            </a:r>
          </a:p>
          <a:p>
            <a:pPr lvl="2" eaLnBrk="1" hangingPunct="1">
              <a:spcBef>
                <a:spcPts val="863"/>
              </a:spcBef>
            </a:pPr>
            <a:r>
              <a:rPr lang="en-US" altLang="en-US" sz="2400" smtClean="0"/>
              <a:t>Offeree = person who receives offer</a:t>
            </a:r>
          </a:p>
          <a:p>
            <a:pPr lvl="1" eaLnBrk="1" hangingPunct="1">
              <a:spcBef>
                <a:spcPts val="863"/>
              </a:spcBef>
            </a:pPr>
            <a:r>
              <a:rPr lang="en-US" altLang="en-US" sz="2800" smtClean="0"/>
              <a:t>Must have language that indicates intent to contract</a:t>
            </a:r>
          </a:p>
          <a:p>
            <a:pPr lvl="2" eaLnBrk="1" hangingPunct="1">
              <a:spcBef>
                <a:spcPts val="863"/>
              </a:spcBef>
            </a:pPr>
            <a:r>
              <a:rPr lang="en-US" altLang="en-US" sz="2400" smtClean="0"/>
              <a:t>Not just inquiry</a:t>
            </a:r>
          </a:p>
          <a:p>
            <a:pPr lvl="2" eaLnBrk="1" hangingPunct="1">
              <a:spcBef>
                <a:spcPts val="863"/>
              </a:spcBef>
            </a:pPr>
            <a:r>
              <a:rPr lang="en-US" altLang="en-US" sz="2400" smtClean="0"/>
              <a:t>More than negotiation</a:t>
            </a:r>
          </a:p>
          <a:p>
            <a:pPr lvl="2" eaLnBrk="1" hangingPunct="1">
              <a:spcBef>
                <a:spcPts val="863"/>
              </a:spcBef>
            </a:pPr>
            <a:r>
              <a:rPr lang="en-US" altLang="en-US" sz="2400" smtClean="0"/>
              <a:t>Courts use an objective, not a subjective, standard</a:t>
            </a:r>
          </a:p>
        </p:txBody>
      </p:sp>
      <p:sp>
        <p:nvSpPr>
          <p:cNvPr id="873476"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Offer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3474">
                                            <p:txEl>
                                              <p:pRg st="0" end="0"/>
                                            </p:txEl>
                                          </p:spTgt>
                                        </p:tgtEl>
                                        <p:attrNameLst>
                                          <p:attrName>style.visibility</p:attrName>
                                        </p:attrNameLst>
                                      </p:cBhvr>
                                      <p:to>
                                        <p:strVal val="visible"/>
                                      </p:to>
                                    </p:set>
                                    <p:animEffect transition="in" filter="blinds(horizontal)">
                                      <p:cBhvr>
                                        <p:cTn id="7" dur="500"/>
                                        <p:tgtEl>
                                          <p:spTgt spid="873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3474">
                                            <p:txEl>
                                              <p:pRg st="1" end="1"/>
                                            </p:txEl>
                                          </p:spTgt>
                                        </p:tgtEl>
                                        <p:attrNameLst>
                                          <p:attrName>style.visibility</p:attrName>
                                        </p:attrNameLst>
                                      </p:cBhvr>
                                      <p:to>
                                        <p:strVal val="visible"/>
                                      </p:to>
                                    </p:set>
                                    <p:animEffect transition="in" filter="blinds(horizontal)">
                                      <p:cBhvr>
                                        <p:cTn id="12" dur="500"/>
                                        <p:tgtEl>
                                          <p:spTgt spid="8734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3474">
                                            <p:txEl>
                                              <p:pRg st="2" end="2"/>
                                            </p:txEl>
                                          </p:spTgt>
                                        </p:tgtEl>
                                        <p:attrNameLst>
                                          <p:attrName>style.visibility</p:attrName>
                                        </p:attrNameLst>
                                      </p:cBhvr>
                                      <p:to>
                                        <p:strVal val="visible"/>
                                      </p:to>
                                    </p:set>
                                    <p:animEffect transition="in" filter="blinds(horizontal)">
                                      <p:cBhvr>
                                        <p:cTn id="17" dur="500"/>
                                        <p:tgtEl>
                                          <p:spTgt spid="8734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3474">
                                            <p:txEl>
                                              <p:pRg st="3" end="3"/>
                                            </p:txEl>
                                          </p:spTgt>
                                        </p:tgtEl>
                                        <p:attrNameLst>
                                          <p:attrName>style.visibility</p:attrName>
                                        </p:attrNameLst>
                                      </p:cBhvr>
                                      <p:to>
                                        <p:strVal val="visible"/>
                                      </p:to>
                                    </p:set>
                                    <p:animEffect transition="in" filter="blinds(horizontal)">
                                      <p:cBhvr>
                                        <p:cTn id="22" dur="500"/>
                                        <p:tgtEl>
                                          <p:spTgt spid="8734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3474">
                                            <p:txEl>
                                              <p:pRg st="4" end="4"/>
                                            </p:txEl>
                                          </p:spTgt>
                                        </p:tgtEl>
                                        <p:attrNameLst>
                                          <p:attrName>style.visibility</p:attrName>
                                        </p:attrNameLst>
                                      </p:cBhvr>
                                      <p:to>
                                        <p:strVal val="visible"/>
                                      </p:to>
                                    </p:set>
                                    <p:animEffect transition="in" filter="blinds(horizontal)">
                                      <p:cBhvr>
                                        <p:cTn id="27" dur="500"/>
                                        <p:tgtEl>
                                          <p:spTgt spid="8734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3474">
                                            <p:txEl>
                                              <p:pRg st="5" end="5"/>
                                            </p:txEl>
                                          </p:spTgt>
                                        </p:tgtEl>
                                        <p:attrNameLst>
                                          <p:attrName>style.visibility</p:attrName>
                                        </p:attrNameLst>
                                      </p:cBhvr>
                                      <p:to>
                                        <p:strVal val="visible"/>
                                      </p:to>
                                    </p:set>
                                    <p:animEffect transition="in" filter="blinds(horizontal)">
                                      <p:cBhvr>
                                        <p:cTn id="32" dur="500"/>
                                        <p:tgtEl>
                                          <p:spTgt spid="8734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3474">
                                            <p:txEl>
                                              <p:pRg st="6" end="6"/>
                                            </p:txEl>
                                          </p:spTgt>
                                        </p:tgtEl>
                                        <p:attrNameLst>
                                          <p:attrName>style.visibility</p:attrName>
                                        </p:attrNameLst>
                                      </p:cBhvr>
                                      <p:to>
                                        <p:strVal val="visible"/>
                                      </p:to>
                                    </p:set>
                                    <p:animEffect transition="in" filter="blinds(horizontal)">
                                      <p:cBhvr>
                                        <p:cTn id="37" dur="500"/>
                                        <p:tgtEl>
                                          <p:spTgt spid="87347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73474">
                                            <p:txEl>
                                              <p:pRg st="7" end="7"/>
                                            </p:txEl>
                                          </p:spTgt>
                                        </p:tgtEl>
                                        <p:attrNameLst>
                                          <p:attrName>style.visibility</p:attrName>
                                        </p:attrNameLst>
                                      </p:cBhvr>
                                      <p:to>
                                        <p:strVal val="visible"/>
                                      </p:to>
                                    </p:set>
                                    <p:animEffect transition="in" filter="blinds(horizontal)">
                                      <p:cBhvr>
                                        <p:cTn id="42" dur="500"/>
                                        <p:tgtEl>
                                          <p:spTgt spid="8734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4"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7E625D23-3037-42FA-A59E-2B0BD965D6D6}" type="slidenum">
              <a:rPr lang="en-US"/>
              <a:pPr>
                <a:defRPr/>
              </a:pPr>
              <a:t>23</a:t>
            </a:fld>
            <a:endParaRPr lang="en-US"/>
          </a:p>
        </p:txBody>
      </p:sp>
      <p:sp>
        <p:nvSpPr>
          <p:cNvPr id="875522" name="Rectangle 2"/>
          <p:cNvSpPr>
            <a:spLocks noGrp="1" noChangeArrowheads="1"/>
          </p:cNvSpPr>
          <p:nvPr>
            <p:ph type="title"/>
          </p:nvPr>
        </p:nvSpPr>
        <p:spPr>
          <a:xfrm>
            <a:off x="609600" y="304800"/>
            <a:ext cx="8077200" cy="1096963"/>
          </a:xfrm>
        </p:spPr>
        <p:txBody>
          <a:bodyPr/>
          <a:lstStyle/>
          <a:p>
            <a:pPr eaLnBrk="1" hangingPunct="1">
              <a:defRPr/>
            </a:pPr>
            <a:r>
              <a:rPr lang="en-US" dirty="0" smtClean="0"/>
              <a:t>Formation of Contracts</a:t>
            </a:r>
          </a:p>
        </p:txBody>
      </p:sp>
      <p:sp>
        <p:nvSpPr>
          <p:cNvPr id="875523" name="Rectangle 3"/>
          <p:cNvSpPr>
            <a:spLocks noGrp="1" noChangeArrowheads="1"/>
          </p:cNvSpPr>
          <p:nvPr>
            <p:ph type="body" idx="1"/>
          </p:nvPr>
        </p:nvSpPr>
        <p:spPr/>
        <p:txBody>
          <a:bodyPr/>
          <a:lstStyle/>
          <a:p>
            <a:pPr eaLnBrk="1" hangingPunct="1"/>
            <a:r>
              <a:rPr lang="en-US" altLang="en-US" b="1" smtClean="0">
                <a:solidFill>
                  <a:srgbClr val="FFFF66"/>
                </a:solidFill>
              </a:rPr>
              <a:t>Case 12.3</a:t>
            </a:r>
            <a:r>
              <a:rPr lang="en-US" altLang="en-US" b="1" smtClean="0"/>
              <a:t>	</a:t>
            </a:r>
            <a:r>
              <a:rPr lang="en-US" altLang="en-US" b="1" i="1" smtClean="0"/>
              <a:t>Leonard v. PepsiCo</a:t>
            </a:r>
            <a:r>
              <a:rPr lang="en-US" altLang="en-US" smtClean="0"/>
              <a:t> </a:t>
            </a:r>
            <a:r>
              <a:rPr lang="en-US" altLang="en-US" b="1" smtClean="0"/>
              <a:t>(2000)</a:t>
            </a:r>
          </a:p>
          <a:p>
            <a:pPr lvl="1" eaLnBrk="1" hangingPunct="1"/>
            <a:r>
              <a:rPr lang="en-US" altLang="en-US" smtClean="0"/>
              <a:t>Was the commercial an offer for a Harrier Jet?</a:t>
            </a:r>
          </a:p>
          <a:p>
            <a:pPr lvl="1" eaLnBrk="1" hangingPunct="1"/>
            <a:r>
              <a:rPr lang="en-US" altLang="en-US" smtClean="0"/>
              <a:t>What was the acceptance?</a:t>
            </a:r>
          </a:p>
          <a:p>
            <a:pPr lvl="1" eaLnBrk="1" hangingPunct="1"/>
            <a:r>
              <a:rPr lang="en-US" altLang="en-US" smtClean="0"/>
              <a:t>Does the commercial satisfy the statute of frauds?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5523">
                                            <p:txEl>
                                              <p:pRg st="0" end="0"/>
                                            </p:txEl>
                                          </p:spTgt>
                                        </p:tgtEl>
                                        <p:attrNameLst>
                                          <p:attrName>style.visibility</p:attrName>
                                        </p:attrNameLst>
                                      </p:cBhvr>
                                      <p:to>
                                        <p:strVal val="visible"/>
                                      </p:to>
                                    </p:set>
                                    <p:animEffect transition="in" filter="blinds(horizontal)">
                                      <p:cBhvr>
                                        <p:cTn id="7" dur="500"/>
                                        <p:tgtEl>
                                          <p:spTgt spid="875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5523">
                                            <p:txEl>
                                              <p:pRg st="1" end="1"/>
                                            </p:txEl>
                                          </p:spTgt>
                                        </p:tgtEl>
                                        <p:attrNameLst>
                                          <p:attrName>style.visibility</p:attrName>
                                        </p:attrNameLst>
                                      </p:cBhvr>
                                      <p:to>
                                        <p:strVal val="visible"/>
                                      </p:to>
                                    </p:set>
                                    <p:animEffect transition="in" filter="blinds(horizontal)">
                                      <p:cBhvr>
                                        <p:cTn id="12" dur="500"/>
                                        <p:tgtEl>
                                          <p:spTgt spid="8755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5523">
                                            <p:txEl>
                                              <p:pRg st="2" end="2"/>
                                            </p:txEl>
                                          </p:spTgt>
                                        </p:tgtEl>
                                        <p:attrNameLst>
                                          <p:attrName>style.visibility</p:attrName>
                                        </p:attrNameLst>
                                      </p:cBhvr>
                                      <p:to>
                                        <p:strVal val="visible"/>
                                      </p:to>
                                    </p:set>
                                    <p:animEffect transition="in" filter="blinds(horizontal)">
                                      <p:cBhvr>
                                        <p:cTn id="17" dur="500"/>
                                        <p:tgtEl>
                                          <p:spTgt spid="8755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5523">
                                            <p:txEl>
                                              <p:pRg st="3" end="3"/>
                                            </p:txEl>
                                          </p:spTgt>
                                        </p:tgtEl>
                                        <p:attrNameLst>
                                          <p:attrName>style.visibility</p:attrName>
                                        </p:attrNameLst>
                                      </p:cBhvr>
                                      <p:to>
                                        <p:strVal val="visible"/>
                                      </p:to>
                                    </p:set>
                                    <p:animEffect transition="in" filter="blinds(horizontal)">
                                      <p:cBhvr>
                                        <p:cTn id="22" dur="500"/>
                                        <p:tgtEl>
                                          <p:spTgt spid="875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r>
              <a:rPr lang="en-US"/>
              <a:t>12-</a:t>
            </a:r>
            <a:fld id="{A2882F08-9972-456A-BF60-A14FFFA85ADE}" type="slidenum">
              <a:rPr lang="en-US"/>
              <a:pPr>
                <a:defRPr/>
              </a:pPr>
              <a:t>24</a:t>
            </a:fld>
            <a:endParaRPr lang="en-US"/>
          </a:p>
        </p:txBody>
      </p:sp>
      <p:sp>
        <p:nvSpPr>
          <p:cNvPr id="877572" name="Rectangle 4"/>
          <p:cNvSpPr>
            <a:spLocks noGrp="1" noChangeArrowheads="1"/>
          </p:cNvSpPr>
          <p:nvPr>
            <p:ph type="title"/>
          </p:nvPr>
        </p:nvSpPr>
        <p:spPr>
          <a:xfrm>
            <a:off x="609600" y="304800"/>
            <a:ext cx="8077200" cy="1096963"/>
          </a:xfrm>
        </p:spPr>
        <p:txBody>
          <a:bodyPr/>
          <a:lstStyle/>
          <a:p>
            <a:pPr eaLnBrk="1" hangingPunct="1">
              <a:defRPr/>
            </a:pPr>
            <a:r>
              <a:rPr lang="en-US" sz="5000" dirty="0" smtClean="0"/>
              <a:t>Formation: Essential Terms</a:t>
            </a:r>
          </a:p>
        </p:txBody>
      </p:sp>
      <p:sp>
        <p:nvSpPr>
          <p:cNvPr id="877570" name="Rectangle 2"/>
          <p:cNvSpPr>
            <a:spLocks noGrp="1" noChangeArrowheads="1"/>
          </p:cNvSpPr>
          <p:nvPr>
            <p:ph type="body" sz="half" idx="1"/>
          </p:nvPr>
        </p:nvSpPr>
        <p:spPr>
          <a:xfrm>
            <a:off x="1066800" y="1676400"/>
            <a:ext cx="3733800" cy="4449763"/>
          </a:xfrm>
        </p:spPr>
        <p:txBody>
          <a:bodyPr/>
          <a:lstStyle/>
          <a:p>
            <a:pPr eaLnBrk="1" hangingPunct="1">
              <a:spcBef>
                <a:spcPts val="863"/>
              </a:spcBef>
            </a:pPr>
            <a:r>
              <a:rPr lang="en-US" altLang="en-US" smtClean="0"/>
              <a:t>Under Common Law Offer Must Contain Essential Terms Of The Contract:</a:t>
            </a:r>
            <a:endParaRPr lang="en-US" altLang="en-US" sz="3200" smtClean="0"/>
          </a:p>
          <a:p>
            <a:pPr lvl="1" eaLnBrk="1" hangingPunct="1">
              <a:spcBef>
                <a:spcPts val="863"/>
              </a:spcBef>
            </a:pPr>
            <a:r>
              <a:rPr lang="en-US" altLang="en-US" smtClean="0"/>
              <a:t>Parties</a:t>
            </a:r>
          </a:p>
          <a:p>
            <a:pPr lvl="1" eaLnBrk="1" hangingPunct="1">
              <a:spcBef>
                <a:spcPts val="863"/>
              </a:spcBef>
            </a:pPr>
            <a:r>
              <a:rPr lang="en-US" altLang="en-US" smtClean="0"/>
              <a:t>Subject matter of the contract</a:t>
            </a:r>
          </a:p>
          <a:p>
            <a:pPr lvl="1" eaLnBrk="1" hangingPunct="1">
              <a:spcBef>
                <a:spcPts val="863"/>
              </a:spcBef>
            </a:pPr>
            <a:r>
              <a:rPr lang="en-US" altLang="en-US" smtClean="0"/>
              <a:t>Price and Payment Terms</a:t>
            </a:r>
          </a:p>
          <a:p>
            <a:pPr lvl="1" eaLnBrk="1" hangingPunct="1">
              <a:spcBef>
                <a:spcPts val="863"/>
              </a:spcBef>
            </a:pPr>
            <a:r>
              <a:rPr lang="en-US" altLang="en-US" smtClean="0"/>
              <a:t>Delivery Terms</a:t>
            </a:r>
          </a:p>
          <a:p>
            <a:pPr lvl="1" eaLnBrk="1" hangingPunct="1">
              <a:spcBef>
                <a:spcPts val="863"/>
              </a:spcBef>
            </a:pPr>
            <a:r>
              <a:rPr lang="en-US" altLang="en-US" smtClean="0"/>
              <a:t>Performance Times</a:t>
            </a:r>
          </a:p>
        </p:txBody>
      </p:sp>
      <p:sp>
        <p:nvSpPr>
          <p:cNvPr id="877573" name="Rectangle 5"/>
          <p:cNvSpPr>
            <a:spLocks noGrp="1" noChangeArrowheads="1"/>
          </p:cNvSpPr>
          <p:nvPr>
            <p:ph type="body" sz="half" idx="2"/>
          </p:nvPr>
        </p:nvSpPr>
        <p:spPr>
          <a:xfrm>
            <a:off x="4953000" y="1676400"/>
            <a:ext cx="3733800" cy="4449763"/>
          </a:xfrm>
        </p:spPr>
        <p:txBody>
          <a:bodyPr/>
          <a:lstStyle/>
          <a:p>
            <a:pPr eaLnBrk="1" hangingPunct="1">
              <a:spcBef>
                <a:spcPts val="863"/>
              </a:spcBef>
            </a:pPr>
            <a:r>
              <a:rPr lang="en-US" altLang="en-US" smtClean="0"/>
              <a:t>Under UCC Article 2 Offer Need Only Contain:</a:t>
            </a:r>
          </a:p>
          <a:p>
            <a:pPr lvl="1" eaLnBrk="1" hangingPunct="1">
              <a:spcBef>
                <a:spcPts val="863"/>
              </a:spcBef>
            </a:pPr>
            <a:r>
              <a:rPr lang="en-US" altLang="en-US" smtClean="0"/>
              <a:t>Parties</a:t>
            </a:r>
          </a:p>
          <a:p>
            <a:pPr lvl="1" eaLnBrk="1" hangingPunct="1">
              <a:spcBef>
                <a:spcPts val="863"/>
              </a:spcBef>
            </a:pPr>
            <a:r>
              <a:rPr lang="en-US" altLang="en-US" smtClean="0"/>
              <a:t>Subject matter</a:t>
            </a:r>
          </a:p>
          <a:p>
            <a:pPr lvl="1" eaLnBrk="1" hangingPunct="1">
              <a:spcBef>
                <a:spcPts val="863"/>
              </a:spcBef>
            </a:pPr>
            <a:r>
              <a:rPr lang="en-US" altLang="en-US" smtClean="0"/>
              <a:t>Quantity</a:t>
            </a:r>
          </a:p>
          <a:p>
            <a:pPr lvl="1" eaLnBrk="1" hangingPunct="1">
              <a:spcBef>
                <a:spcPts val="863"/>
              </a:spcBef>
            </a:pPr>
            <a:r>
              <a:rPr lang="en-US" altLang="en-US" smtClean="0"/>
              <a:t>Courts can consider industry custom and course of dealing in determining whether terms are sufficient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7570">
                                            <p:txEl>
                                              <p:pRg st="0" end="0"/>
                                            </p:txEl>
                                          </p:spTgt>
                                        </p:tgtEl>
                                        <p:attrNameLst>
                                          <p:attrName>style.visibility</p:attrName>
                                        </p:attrNameLst>
                                      </p:cBhvr>
                                      <p:to>
                                        <p:strVal val="visible"/>
                                      </p:to>
                                    </p:set>
                                    <p:animEffect transition="in" filter="blinds(horizontal)">
                                      <p:cBhvr>
                                        <p:cTn id="7" dur="500"/>
                                        <p:tgtEl>
                                          <p:spTgt spid="8775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7570">
                                            <p:txEl>
                                              <p:pRg st="1" end="1"/>
                                            </p:txEl>
                                          </p:spTgt>
                                        </p:tgtEl>
                                        <p:attrNameLst>
                                          <p:attrName>style.visibility</p:attrName>
                                        </p:attrNameLst>
                                      </p:cBhvr>
                                      <p:to>
                                        <p:strVal val="visible"/>
                                      </p:to>
                                    </p:set>
                                    <p:animEffect transition="in" filter="blinds(horizontal)">
                                      <p:cBhvr>
                                        <p:cTn id="12" dur="500"/>
                                        <p:tgtEl>
                                          <p:spTgt spid="8775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7570">
                                            <p:txEl>
                                              <p:pRg st="2" end="2"/>
                                            </p:txEl>
                                          </p:spTgt>
                                        </p:tgtEl>
                                        <p:attrNameLst>
                                          <p:attrName>style.visibility</p:attrName>
                                        </p:attrNameLst>
                                      </p:cBhvr>
                                      <p:to>
                                        <p:strVal val="visible"/>
                                      </p:to>
                                    </p:set>
                                    <p:animEffect transition="in" filter="blinds(horizontal)">
                                      <p:cBhvr>
                                        <p:cTn id="17" dur="500"/>
                                        <p:tgtEl>
                                          <p:spTgt spid="8775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7570">
                                            <p:txEl>
                                              <p:pRg st="3" end="3"/>
                                            </p:txEl>
                                          </p:spTgt>
                                        </p:tgtEl>
                                        <p:attrNameLst>
                                          <p:attrName>style.visibility</p:attrName>
                                        </p:attrNameLst>
                                      </p:cBhvr>
                                      <p:to>
                                        <p:strVal val="visible"/>
                                      </p:to>
                                    </p:set>
                                    <p:animEffect transition="in" filter="blinds(horizontal)">
                                      <p:cBhvr>
                                        <p:cTn id="22" dur="500"/>
                                        <p:tgtEl>
                                          <p:spTgt spid="8775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7570">
                                            <p:txEl>
                                              <p:pRg st="4" end="4"/>
                                            </p:txEl>
                                          </p:spTgt>
                                        </p:tgtEl>
                                        <p:attrNameLst>
                                          <p:attrName>style.visibility</p:attrName>
                                        </p:attrNameLst>
                                      </p:cBhvr>
                                      <p:to>
                                        <p:strVal val="visible"/>
                                      </p:to>
                                    </p:set>
                                    <p:animEffect transition="in" filter="blinds(horizontal)">
                                      <p:cBhvr>
                                        <p:cTn id="27" dur="500"/>
                                        <p:tgtEl>
                                          <p:spTgt spid="8775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7570">
                                            <p:txEl>
                                              <p:pRg st="5" end="5"/>
                                            </p:txEl>
                                          </p:spTgt>
                                        </p:tgtEl>
                                        <p:attrNameLst>
                                          <p:attrName>style.visibility</p:attrName>
                                        </p:attrNameLst>
                                      </p:cBhvr>
                                      <p:to>
                                        <p:strVal val="visible"/>
                                      </p:to>
                                    </p:set>
                                    <p:animEffect transition="in" filter="blinds(horizontal)">
                                      <p:cBhvr>
                                        <p:cTn id="32" dur="500"/>
                                        <p:tgtEl>
                                          <p:spTgt spid="8775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7573">
                                            <p:txEl>
                                              <p:pRg st="0" end="0"/>
                                            </p:txEl>
                                          </p:spTgt>
                                        </p:tgtEl>
                                        <p:attrNameLst>
                                          <p:attrName>style.visibility</p:attrName>
                                        </p:attrNameLst>
                                      </p:cBhvr>
                                      <p:to>
                                        <p:strVal val="visible"/>
                                      </p:to>
                                    </p:set>
                                    <p:animEffect transition="in" filter="blinds(horizontal)">
                                      <p:cBhvr>
                                        <p:cTn id="37" dur="500"/>
                                        <p:tgtEl>
                                          <p:spTgt spid="87757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77573">
                                            <p:txEl>
                                              <p:pRg st="1" end="1"/>
                                            </p:txEl>
                                          </p:spTgt>
                                        </p:tgtEl>
                                        <p:attrNameLst>
                                          <p:attrName>style.visibility</p:attrName>
                                        </p:attrNameLst>
                                      </p:cBhvr>
                                      <p:to>
                                        <p:strVal val="visible"/>
                                      </p:to>
                                    </p:set>
                                    <p:animEffect transition="in" filter="blinds(horizontal)">
                                      <p:cBhvr>
                                        <p:cTn id="42" dur="500"/>
                                        <p:tgtEl>
                                          <p:spTgt spid="877573">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77573">
                                            <p:txEl>
                                              <p:pRg st="2" end="2"/>
                                            </p:txEl>
                                          </p:spTgt>
                                        </p:tgtEl>
                                        <p:attrNameLst>
                                          <p:attrName>style.visibility</p:attrName>
                                        </p:attrNameLst>
                                      </p:cBhvr>
                                      <p:to>
                                        <p:strVal val="visible"/>
                                      </p:to>
                                    </p:set>
                                    <p:animEffect transition="in" filter="blinds(horizontal)">
                                      <p:cBhvr>
                                        <p:cTn id="47" dur="500"/>
                                        <p:tgtEl>
                                          <p:spTgt spid="877573">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77573">
                                            <p:txEl>
                                              <p:pRg st="3" end="3"/>
                                            </p:txEl>
                                          </p:spTgt>
                                        </p:tgtEl>
                                        <p:attrNameLst>
                                          <p:attrName>style.visibility</p:attrName>
                                        </p:attrNameLst>
                                      </p:cBhvr>
                                      <p:to>
                                        <p:strVal val="visible"/>
                                      </p:to>
                                    </p:set>
                                    <p:animEffect transition="in" filter="blinds(horizontal)">
                                      <p:cBhvr>
                                        <p:cTn id="52" dur="500"/>
                                        <p:tgtEl>
                                          <p:spTgt spid="877573">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77573">
                                            <p:txEl>
                                              <p:pRg st="4" end="4"/>
                                            </p:txEl>
                                          </p:spTgt>
                                        </p:tgtEl>
                                        <p:attrNameLst>
                                          <p:attrName>style.visibility</p:attrName>
                                        </p:attrNameLst>
                                      </p:cBhvr>
                                      <p:to>
                                        <p:strVal val="visible"/>
                                      </p:to>
                                    </p:set>
                                    <p:animEffect transition="in" filter="blinds(horizontal)">
                                      <p:cBhvr>
                                        <p:cTn id="57" dur="500"/>
                                        <p:tgtEl>
                                          <p:spTgt spid="8775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0" grpId="0" build="p" bldLvl="3" autoUpdateAnimBg="0"/>
      <p:bldP spid="87757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2A453196-BAD3-45A5-A835-2C95ABAE1C5F}" type="slidenum">
              <a:rPr lang="en-US"/>
              <a:pPr>
                <a:defRPr/>
              </a:pPr>
              <a:t>25</a:t>
            </a:fld>
            <a:endParaRPr lang="en-US"/>
          </a:p>
        </p:txBody>
      </p:sp>
      <p:sp>
        <p:nvSpPr>
          <p:cNvPr id="879618" name="Rectangle 2"/>
          <p:cNvSpPr>
            <a:spLocks noGrp="1" noChangeArrowheads="1"/>
          </p:cNvSpPr>
          <p:nvPr>
            <p:ph type="body" idx="1"/>
          </p:nvPr>
        </p:nvSpPr>
        <p:spPr/>
        <p:txBody>
          <a:bodyPr lIns="90488" tIns="44450" rIns="90488" bIns="44450"/>
          <a:lstStyle/>
          <a:p>
            <a:pPr eaLnBrk="1" hangingPunct="1"/>
            <a:r>
              <a:rPr lang="en-US" altLang="en-US" smtClean="0"/>
              <a:t>Communication to Offeree</a:t>
            </a:r>
          </a:p>
          <a:p>
            <a:pPr lvl="1" eaLnBrk="1" hangingPunct="1">
              <a:spcBef>
                <a:spcPts val="863"/>
              </a:spcBef>
            </a:pPr>
            <a:r>
              <a:rPr lang="en-US" altLang="en-US" smtClean="0"/>
              <a:t>Offeree cannot accept offer that never arrives</a:t>
            </a:r>
          </a:p>
          <a:p>
            <a:pPr lvl="1" eaLnBrk="1" hangingPunct="1">
              <a:spcBef>
                <a:spcPts val="863"/>
              </a:spcBef>
            </a:pPr>
            <a:r>
              <a:rPr lang="en-US" altLang="en-US" smtClean="0"/>
              <a:t>Ads are generally considered invitations for offers—not offers</a:t>
            </a:r>
          </a:p>
        </p:txBody>
      </p:sp>
      <p:sp>
        <p:nvSpPr>
          <p:cNvPr id="879620"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Offer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9618">
                                            <p:txEl>
                                              <p:pRg st="0" end="0"/>
                                            </p:txEl>
                                          </p:spTgt>
                                        </p:tgtEl>
                                        <p:attrNameLst>
                                          <p:attrName>style.visibility</p:attrName>
                                        </p:attrNameLst>
                                      </p:cBhvr>
                                      <p:to>
                                        <p:strVal val="visible"/>
                                      </p:to>
                                    </p:set>
                                    <p:animEffect transition="in" filter="blinds(horizontal)">
                                      <p:cBhvr>
                                        <p:cTn id="7" dur="500"/>
                                        <p:tgtEl>
                                          <p:spTgt spid="8796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9618">
                                            <p:txEl>
                                              <p:pRg st="1" end="1"/>
                                            </p:txEl>
                                          </p:spTgt>
                                        </p:tgtEl>
                                        <p:attrNameLst>
                                          <p:attrName>style.visibility</p:attrName>
                                        </p:attrNameLst>
                                      </p:cBhvr>
                                      <p:to>
                                        <p:strVal val="visible"/>
                                      </p:to>
                                    </p:set>
                                    <p:animEffect transition="in" filter="blinds(horizontal)">
                                      <p:cBhvr>
                                        <p:cTn id="12" dur="500"/>
                                        <p:tgtEl>
                                          <p:spTgt spid="8796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9618">
                                            <p:txEl>
                                              <p:pRg st="2" end="2"/>
                                            </p:txEl>
                                          </p:spTgt>
                                        </p:tgtEl>
                                        <p:attrNameLst>
                                          <p:attrName>style.visibility</p:attrName>
                                        </p:attrNameLst>
                                      </p:cBhvr>
                                      <p:to>
                                        <p:strVal val="visible"/>
                                      </p:to>
                                    </p:set>
                                    <p:animEffect transition="in" filter="blinds(horizontal)">
                                      <p:cBhvr>
                                        <p:cTn id="17" dur="500"/>
                                        <p:tgtEl>
                                          <p:spTgt spid="8796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8"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54FC403D-8086-4CA2-BB40-7A4CDD53735B}" type="slidenum">
              <a:rPr lang="en-US"/>
              <a:pPr>
                <a:defRPr/>
              </a:pPr>
              <a:t>26</a:t>
            </a:fld>
            <a:endParaRPr lang="en-US"/>
          </a:p>
        </p:txBody>
      </p:sp>
      <p:sp>
        <p:nvSpPr>
          <p:cNvPr id="881666" name="Rectangle 2"/>
          <p:cNvSpPr>
            <a:spLocks noGrp="1" noChangeArrowheads="1"/>
          </p:cNvSpPr>
          <p:nvPr>
            <p:ph type="body" idx="1"/>
          </p:nvPr>
        </p:nvSpPr>
        <p:spPr>
          <a:xfrm>
            <a:off x="1066800" y="1600200"/>
            <a:ext cx="7772400" cy="4876800"/>
          </a:xfrm>
        </p:spPr>
        <p:txBody>
          <a:bodyPr lIns="90488" tIns="44450" rIns="90488" bIns="44450"/>
          <a:lstStyle/>
          <a:p>
            <a:pPr eaLnBrk="1" hangingPunct="1">
              <a:spcBef>
                <a:spcPts val="863"/>
              </a:spcBef>
            </a:pPr>
            <a:r>
              <a:rPr lang="en-US" altLang="en-US" smtClean="0"/>
              <a:t>Revocation:  Offer Can be Revoked any Time Prior to Acceptance</a:t>
            </a:r>
          </a:p>
          <a:p>
            <a:pPr lvl="1" eaLnBrk="1" hangingPunct="1">
              <a:spcBef>
                <a:spcPts val="863"/>
              </a:spcBef>
            </a:pPr>
            <a:r>
              <a:rPr lang="en-US" altLang="en-US" smtClean="0"/>
              <a:t>Exception is option</a:t>
            </a:r>
          </a:p>
          <a:p>
            <a:pPr lvl="1" eaLnBrk="1" hangingPunct="1">
              <a:spcBef>
                <a:spcPts val="863"/>
              </a:spcBef>
            </a:pPr>
            <a:r>
              <a:rPr lang="en-US" altLang="en-US" smtClean="0"/>
              <a:t>Offeror is paid to hold offer open</a:t>
            </a:r>
          </a:p>
          <a:p>
            <a:pPr lvl="1" eaLnBrk="1" hangingPunct="1">
              <a:spcBef>
                <a:spcPts val="863"/>
              </a:spcBef>
            </a:pPr>
            <a:r>
              <a:rPr lang="en-US" altLang="en-US" smtClean="0"/>
              <a:t>It is a separate contract for time</a:t>
            </a:r>
          </a:p>
          <a:p>
            <a:pPr lvl="1" eaLnBrk="1" hangingPunct="1">
              <a:spcBef>
                <a:spcPts val="863"/>
              </a:spcBef>
            </a:pPr>
            <a:r>
              <a:rPr lang="en-US" altLang="en-US" smtClean="0"/>
              <a:t>UCC merchant’s firm offer UCC 2-205</a:t>
            </a:r>
          </a:p>
          <a:p>
            <a:pPr lvl="2" eaLnBrk="1" hangingPunct="1">
              <a:spcBef>
                <a:spcPts val="863"/>
              </a:spcBef>
            </a:pPr>
            <a:r>
              <a:rPr lang="en-US" altLang="en-US" smtClean="0"/>
              <a:t>Offer by merchant signed in writing states it will be kept open (irrevocable) for period stated (maximum of three months)</a:t>
            </a:r>
          </a:p>
        </p:txBody>
      </p:sp>
      <p:sp>
        <p:nvSpPr>
          <p:cNvPr id="881668"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Offer: Termination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1666">
                                            <p:txEl>
                                              <p:pRg st="0" end="0"/>
                                            </p:txEl>
                                          </p:spTgt>
                                        </p:tgtEl>
                                        <p:attrNameLst>
                                          <p:attrName>style.visibility</p:attrName>
                                        </p:attrNameLst>
                                      </p:cBhvr>
                                      <p:to>
                                        <p:strVal val="visible"/>
                                      </p:to>
                                    </p:set>
                                    <p:animEffect transition="in" filter="blinds(horizontal)">
                                      <p:cBhvr>
                                        <p:cTn id="7" dur="500"/>
                                        <p:tgtEl>
                                          <p:spTgt spid="8816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1666">
                                            <p:txEl>
                                              <p:pRg st="1" end="1"/>
                                            </p:txEl>
                                          </p:spTgt>
                                        </p:tgtEl>
                                        <p:attrNameLst>
                                          <p:attrName>style.visibility</p:attrName>
                                        </p:attrNameLst>
                                      </p:cBhvr>
                                      <p:to>
                                        <p:strVal val="visible"/>
                                      </p:to>
                                    </p:set>
                                    <p:animEffect transition="in" filter="blinds(horizontal)">
                                      <p:cBhvr>
                                        <p:cTn id="12" dur="500"/>
                                        <p:tgtEl>
                                          <p:spTgt spid="8816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1666">
                                            <p:txEl>
                                              <p:pRg st="2" end="2"/>
                                            </p:txEl>
                                          </p:spTgt>
                                        </p:tgtEl>
                                        <p:attrNameLst>
                                          <p:attrName>style.visibility</p:attrName>
                                        </p:attrNameLst>
                                      </p:cBhvr>
                                      <p:to>
                                        <p:strVal val="visible"/>
                                      </p:to>
                                    </p:set>
                                    <p:animEffect transition="in" filter="blinds(horizontal)">
                                      <p:cBhvr>
                                        <p:cTn id="17" dur="500"/>
                                        <p:tgtEl>
                                          <p:spTgt spid="8816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1666">
                                            <p:txEl>
                                              <p:pRg st="3" end="3"/>
                                            </p:txEl>
                                          </p:spTgt>
                                        </p:tgtEl>
                                        <p:attrNameLst>
                                          <p:attrName>style.visibility</p:attrName>
                                        </p:attrNameLst>
                                      </p:cBhvr>
                                      <p:to>
                                        <p:strVal val="visible"/>
                                      </p:to>
                                    </p:set>
                                    <p:animEffect transition="in" filter="blinds(horizontal)">
                                      <p:cBhvr>
                                        <p:cTn id="22" dur="500"/>
                                        <p:tgtEl>
                                          <p:spTgt spid="8816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1666">
                                            <p:txEl>
                                              <p:pRg st="4" end="4"/>
                                            </p:txEl>
                                          </p:spTgt>
                                        </p:tgtEl>
                                        <p:attrNameLst>
                                          <p:attrName>style.visibility</p:attrName>
                                        </p:attrNameLst>
                                      </p:cBhvr>
                                      <p:to>
                                        <p:strVal val="visible"/>
                                      </p:to>
                                    </p:set>
                                    <p:animEffect transition="in" filter="blinds(horizontal)">
                                      <p:cBhvr>
                                        <p:cTn id="27" dur="500"/>
                                        <p:tgtEl>
                                          <p:spTgt spid="8816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81666">
                                            <p:txEl>
                                              <p:pRg st="5" end="5"/>
                                            </p:txEl>
                                          </p:spTgt>
                                        </p:tgtEl>
                                        <p:attrNameLst>
                                          <p:attrName>style.visibility</p:attrName>
                                        </p:attrNameLst>
                                      </p:cBhvr>
                                      <p:to>
                                        <p:strVal val="visible"/>
                                      </p:to>
                                    </p:set>
                                    <p:animEffect transition="in" filter="blinds(horizontal)">
                                      <p:cBhvr>
                                        <p:cTn id="32" dur="500"/>
                                        <p:tgtEl>
                                          <p:spTgt spid="8816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6" grpId="0"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r>
              <a:rPr lang="en-US"/>
              <a:t>12-</a:t>
            </a:r>
            <a:fld id="{E226C7C9-4674-4913-B541-4693B752F032}" type="slidenum">
              <a:rPr lang="en-US"/>
              <a:pPr>
                <a:defRPr/>
              </a:pPr>
              <a:t>27</a:t>
            </a:fld>
            <a:endParaRPr lang="en-US"/>
          </a:p>
        </p:txBody>
      </p:sp>
      <p:sp>
        <p:nvSpPr>
          <p:cNvPr id="883714" name="Rectangle 2"/>
          <p:cNvSpPr>
            <a:spLocks noGrp="1" noChangeArrowheads="1"/>
          </p:cNvSpPr>
          <p:nvPr>
            <p:ph type="body" idx="1"/>
          </p:nvPr>
        </p:nvSpPr>
        <p:spPr/>
        <p:txBody>
          <a:bodyPr lIns="90488" tIns="44450" rIns="90488" bIns="44450"/>
          <a:lstStyle/>
          <a:p>
            <a:pPr eaLnBrk="1" hangingPunct="1"/>
            <a:r>
              <a:rPr lang="en-US" altLang="en-US" smtClean="0"/>
              <a:t>Termination of an Offer by Rejection</a:t>
            </a:r>
          </a:p>
          <a:p>
            <a:pPr lvl="1" eaLnBrk="1" hangingPunct="1"/>
            <a:r>
              <a:rPr lang="en-US" altLang="en-US" smtClean="0"/>
              <a:t>Offeree indicates “no”</a:t>
            </a:r>
          </a:p>
          <a:p>
            <a:pPr lvl="1" eaLnBrk="1" hangingPunct="1"/>
            <a:r>
              <a:rPr lang="en-US" altLang="en-US" smtClean="0"/>
              <a:t>Rejection by changes in terms—counteroffer</a:t>
            </a:r>
          </a:p>
        </p:txBody>
      </p:sp>
      <p:sp>
        <p:nvSpPr>
          <p:cNvPr id="883715" name="Line 3"/>
          <p:cNvSpPr>
            <a:spLocks noChangeShapeType="1"/>
          </p:cNvSpPr>
          <p:nvPr/>
        </p:nvSpPr>
        <p:spPr bwMode="auto">
          <a:xfrm flipH="1">
            <a:off x="5562600" y="4191000"/>
            <a:ext cx="152400" cy="0"/>
          </a:xfrm>
          <a:prstGeom prst="line">
            <a:avLst/>
          </a:prstGeom>
          <a:noFill/>
          <a:ln w="9525">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Times New Roman MT Extra Bold" pitchFamily="18" charset="0"/>
              <a:cs typeface="+mn-cs"/>
            </a:endParaRPr>
          </a:p>
        </p:txBody>
      </p:sp>
      <p:sp>
        <p:nvSpPr>
          <p:cNvPr id="883717" name="Rectangle 5"/>
          <p:cNvSpPr>
            <a:spLocks noGrp="1" noChangeArrowheads="1"/>
          </p:cNvSpPr>
          <p:nvPr>
            <p:ph type="title"/>
          </p:nvPr>
        </p:nvSpPr>
        <p:spPr>
          <a:xfrm>
            <a:off x="609600" y="304800"/>
            <a:ext cx="8077200" cy="1096963"/>
          </a:xfrm>
        </p:spPr>
        <p:txBody>
          <a:bodyPr/>
          <a:lstStyle/>
          <a:p>
            <a:pPr eaLnBrk="1" hangingPunct="1">
              <a:defRPr/>
            </a:pPr>
            <a:r>
              <a:rPr lang="en-US" dirty="0" smtClean="0"/>
              <a:t>Offer: Termination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3714">
                                            <p:txEl>
                                              <p:pRg st="0" end="0"/>
                                            </p:txEl>
                                          </p:spTgt>
                                        </p:tgtEl>
                                        <p:attrNameLst>
                                          <p:attrName>style.visibility</p:attrName>
                                        </p:attrNameLst>
                                      </p:cBhvr>
                                      <p:to>
                                        <p:strVal val="visible"/>
                                      </p:to>
                                    </p:set>
                                    <p:animEffect transition="in" filter="blinds(horizontal)">
                                      <p:cBhvr>
                                        <p:cTn id="7" dur="500"/>
                                        <p:tgtEl>
                                          <p:spTgt spid="8837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3714">
                                            <p:txEl>
                                              <p:pRg st="1" end="1"/>
                                            </p:txEl>
                                          </p:spTgt>
                                        </p:tgtEl>
                                        <p:attrNameLst>
                                          <p:attrName>style.visibility</p:attrName>
                                        </p:attrNameLst>
                                      </p:cBhvr>
                                      <p:to>
                                        <p:strVal val="visible"/>
                                      </p:to>
                                    </p:set>
                                    <p:animEffect transition="in" filter="blinds(horizontal)">
                                      <p:cBhvr>
                                        <p:cTn id="12" dur="500"/>
                                        <p:tgtEl>
                                          <p:spTgt spid="8837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3714">
                                            <p:txEl>
                                              <p:pRg st="2" end="2"/>
                                            </p:txEl>
                                          </p:spTgt>
                                        </p:tgtEl>
                                        <p:attrNameLst>
                                          <p:attrName>style.visibility</p:attrName>
                                        </p:attrNameLst>
                                      </p:cBhvr>
                                      <p:to>
                                        <p:strVal val="visible"/>
                                      </p:to>
                                    </p:set>
                                    <p:animEffect transition="in" filter="blinds(horizontal)">
                                      <p:cBhvr>
                                        <p:cTn id="17" dur="500"/>
                                        <p:tgtEl>
                                          <p:spTgt spid="8837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4"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5C8173E4-9001-4FA1-9BD9-26892EAAD783}" type="slidenum">
              <a:rPr lang="en-US"/>
              <a:pPr>
                <a:defRPr/>
              </a:pPr>
              <a:t>28</a:t>
            </a:fld>
            <a:endParaRPr lang="en-US"/>
          </a:p>
        </p:txBody>
      </p:sp>
      <p:sp>
        <p:nvSpPr>
          <p:cNvPr id="922626" name="Rectangle 2"/>
          <p:cNvSpPr>
            <a:spLocks noGrp="1" noChangeArrowheads="1"/>
          </p:cNvSpPr>
          <p:nvPr>
            <p:ph type="title"/>
          </p:nvPr>
        </p:nvSpPr>
        <p:spPr>
          <a:xfrm>
            <a:off x="609600" y="304800"/>
            <a:ext cx="8077200" cy="1096963"/>
          </a:xfrm>
        </p:spPr>
        <p:txBody>
          <a:bodyPr/>
          <a:lstStyle/>
          <a:p>
            <a:pPr eaLnBrk="1" hangingPunct="1">
              <a:defRPr/>
            </a:pPr>
            <a:r>
              <a:rPr lang="en-US" dirty="0" smtClean="0"/>
              <a:t>Offer: Termination (UCC)</a:t>
            </a:r>
          </a:p>
        </p:txBody>
      </p:sp>
      <p:sp>
        <p:nvSpPr>
          <p:cNvPr id="922627" name="Rectangle 3"/>
          <p:cNvSpPr>
            <a:spLocks noGrp="1" noChangeArrowheads="1"/>
          </p:cNvSpPr>
          <p:nvPr>
            <p:ph type="body" idx="1"/>
          </p:nvPr>
        </p:nvSpPr>
        <p:spPr>
          <a:xfrm>
            <a:off x="1066800" y="1600200"/>
            <a:ext cx="7696200" cy="4953000"/>
          </a:xfrm>
        </p:spPr>
        <p:txBody>
          <a:bodyPr/>
          <a:lstStyle/>
          <a:p>
            <a:pPr eaLnBrk="1" hangingPunct="1"/>
            <a:r>
              <a:rPr lang="en-US" altLang="en-US" dirty="0" smtClean="0"/>
              <a:t>Termination by Counteroffer –      UCC 2-207</a:t>
            </a:r>
          </a:p>
          <a:p>
            <a:pPr lvl="1" eaLnBrk="1" hangingPunct="1"/>
            <a:r>
              <a:rPr lang="en-US" altLang="en-US" dirty="0" smtClean="0"/>
              <a:t>Non-merchants-addition of terms in acceptance does not equal a counteroffer</a:t>
            </a:r>
          </a:p>
          <a:p>
            <a:pPr lvl="1" eaLnBrk="1" hangingPunct="1"/>
            <a:r>
              <a:rPr lang="en-US" altLang="en-US" dirty="0" smtClean="0"/>
              <a:t>Acceptance results but additional terms are not part of contract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627">
                                            <p:txEl>
                                              <p:pRg st="0" end="0"/>
                                            </p:txEl>
                                          </p:spTgt>
                                        </p:tgtEl>
                                        <p:attrNameLst>
                                          <p:attrName>style.visibility</p:attrName>
                                        </p:attrNameLst>
                                      </p:cBhvr>
                                      <p:to>
                                        <p:strVal val="visible"/>
                                      </p:to>
                                    </p:set>
                                    <p:animEffect transition="in" filter="blinds(horizontal)">
                                      <p:cBhvr>
                                        <p:cTn id="7" dur="500"/>
                                        <p:tgtEl>
                                          <p:spTgt spid="922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627">
                                            <p:txEl>
                                              <p:pRg st="1" end="1"/>
                                            </p:txEl>
                                          </p:spTgt>
                                        </p:tgtEl>
                                        <p:attrNameLst>
                                          <p:attrName>style.visibility</p:attrName>
                                        </p:attrNameLst>
                                      </p:cBhvr>
                                      <p:to>
                                        <p:strVal val="visible"/>
                                      </p:to>
                                    </p:set>
                                    <p:animEffect transition="in" filter="blinds(horizontal)">
                                      <p:cBhvr>
                                        <p:cTn id="12" dur="500"/>
                                        <p:tgtEl>
                                          <p:spTgt spid="922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627">
                                            <p:txEl>
                                              <p:pRg st="2" end="2"/>
                                            </p:txEl>
                                          </p:spTgt>
                                        </p:tgtEl>
                                        <p:attrNameLst>
                                          <p:attrName>style.visibility</p:attrName>
                                        </p:attrNameLst>
                                      </p:cBhvr>
                                      <p:to>
                                        <p:strVal val="visible"/>
                                      </p:to>
                                    </p:set>
                                    <p:animEffect transition="in" filter="blinds(horizontal)">
                                      <p:cBhvr>
                                        <p:cTn id="17" dur="500"/>
                                        <p:tgtEl>
                                          <p:spTgt spid="922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A44275BA-E88B-4652-BA60-DB7D018BBCB2}" type="slidenum">
              <a:rPr lang="en-US"/>
              <a:pPr>
                <a:defRPr/>
              </a:pPr>
              <a:t>2</a:t>
            </a:fld>
            <a:endParaRPr lang="en-US"/>
          </a:p>
        </p:txBody>
      </p:sp>
      <p:sp>
        <p:nvSpPr>
          <p:cNvPr id="852994" name="Rectangle 2"/>
          <p:cNvSpPr>
            <a:spLocks noGrp="1" noChangeArrowheads="1"/>
          </p:cNvSpPr>
          <p:nvPr>
            <p:ph type="title"/>
          </p:nvPr>
        </p:nvSpPr>
        <p:spPr>
          <a:xfrm>
            <a:off x="609600" y="304800"/>
            <a:ext cx="8077200" cy="1096963"/>
          </a:xfrm>
        </p:spPr>
        <p:txBody>
          <a:bodyPr lIns="90488" tIns="44450" rIns="90488" bIns="44450"/>
          <a:lstStyle/>
          <a:p>
            <a:pPr eaLnBrk="1" hangingPunct="1">
              <a:defRPr/>
            </a:pPr>
            <a:r>
              <a:rPr lang="en-US" smtClean="0"/>
              <a:t>Sources of Contract Law</a:t>
            </a:r>
          </a:p>
        </p:txBody>
      </p:sp>
      <p:sp>
        <p:nvSpPr>
          <p:cNvPr id="852995" name="Rectangle 3"/>
          <p:cNvSpPr>
            <a:spLocks noGrp="1" noChangeArrowheads="1"/>
          </p:cNvSpPr>
          <p:nvPr>
            <p:ph type="body" idx="1"/>
          </p:nvPr>
        </p:nvSpPr>
        <p:spPr>
          <a:xfrm>
            <a:off x="1066800" y="1600200"/>
            <a:ext cx="7429500" cy="4800600"/>
          </a:xfrm>
        </p:spPr>
        <p:txBody>
          <a:bodyPr lIns="90488" tIns="44450" rIns="90488" bIns="44450"/>
          <a:lstStyle/>
          <a:p>
            <a:pPr eaLnBrk="1" hangingPunct="1"/>
            <a:r>
              <a:rPr lang="en-US" altLang="en-US" smtClean="0"/>
              <a:t>Common Law</a:t>
            </a:r>
          </a:p>
          <a:p>
            <a:pPr lvl="1" eaLnBrk="1" hangingPunct="1"/>
            <a:r>
              <a:rPr lang="en-US" altLang="en-US" smtClean="0"/>
              <a:t>Based on English common law</a:t>
            </a:r>
          </a:p>
          <a:p>
            <a:pPr lvl="1" eaLnBrk="1" hangingPunct="1"/>
            <a:r>
              <a:rPr lang="en-US" altLang="en-US" smtClean="0"/>
              <a:t>Summarized in </a:t>
            </a:r>
            <a:r>
              <a:rPr lang="en-US" altLang="en-US" i="1" smtClean="0"/>
              <a:t>Restatement (Second) of Contracts</a:t>
            </a:r>
            <a:endParaRPr lang="en-US" altLang="en-US" smtClean="0"/>
          </a:p>
          <a:p>
            <a:pPr lvl="1" eaLnBrk="1" hangingPunct="1"/>
            <a:r>
              <a:rPr lang="en-US" altLang="en-US" smtClean="0"/>
              <a:t>Applies to contracts with subject matters of land or services</a:t>
            </a:r>
          </a:p>
          <a:p>
            <a:pPr lvl="2" eaLnBrk="1" hangingPunct="1"/>
            <a:r>
              <a:rPr lang="en-US" altLang="en-US" smtClean="0"/>
              <a:t>Examples:  Mortgage, lease or medical services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2995">
                                            <p:txEl>
                                              <p:pRg st="0" end="0"/>
                                            </p:txEl>
                                          </p:spTgt>
                                        </p:tgtEl>
                                        <p:attrNameLst>
                                          <p:attrName>style.visibility</p:attrName>
                                        </p:attrNameLst>
                                      </p:cBhvr>
                                      <p:to>
                                        <p:strVal val="visible"/>
                                      </p:to>
                                    </p:set>
                                    <p:animEffect transition="in" filter="blinds(horizontal)">
                                      <p:cBhvr>
                                        <p:cTn id="7" dur="500"/>
                                        <p:tgtEl>
                                          <p:spTgt spid="85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2995">
                                            <p:txEl>
                                              <p:pRg st="1" end="1"/>
                                            </p:txEl>
                                          </p:spTgt>
                                        </p:tgtEl>
                                        <p:attrNameLst>
                                          <p:attrName>style.visibility</p:attrName>
                                        </p:attrNameLst>
                                      </p:cBhvr>
                                      <p:to>
                                        <p:strVal val="visible"/>
                                      </p:to>
                                    </p:set>
                                    <p:animEffect transition="in" filter="blinds(horizontal)">
                                      <p:cBhvr>
                                        <p:cTn id="12" dur="500"/>
                                        <p:tgtEl>
                                          <p:spTgt spid="85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2995">
                                            <p:txEl>
                                              <p:pRg st="2" end="2"/>
                                            </p:txEl>
                                          </p:spTgt>
                                        </p:tgtEl>
                                        <p:attrNameLst>
                                          <p:attrName>style.visibility</p:attrName>
                                        </p:attrNameLst>
                                      </p:cBhvr>
                                      <p:to>
                                        <p:strVal val="visible"/>
                                      </p:to>
                                    </p:set>
                                    <p:animEffect transition="in" filter="blinds(horizontal)">
                                      <p:cBhvr>
                                        <p:cTn id="17" dur="500"/>
                                        <p:tgtEl>
                                          <p:spTgt spid="85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2995">
                                            <p:txEl>
                                              <p:pRg st="3" end="3"/>
                                            </p:txEl>
                                          </p:spTgt>
                                        </p:tgtEl>
                                        <p:attrNameLst>
                                          <p:attrName>style.visibility</p:attrName>
                                        </p:attrNameLst>
                                      </p:cBhvr>
                                      <p:to>
                                        <p:strVal val="visible"/>
                                      </p:to>
                                    </p:set>
                                    <p:animEffect transition="in" filter="blinds(horizontal)">
                                      <p:cBhvr>
                                        <p:cTn id="22" dur="500"/>
                                        <p:tgtEl>
                                          <p:spTgt spid="85299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52995">
                                            <p:txEl>
                                              <p:pRg st="4" end="4"/>
                                            </p:txEl>
                                          </p:spTgt>
                                        </p:tgtEl>
                                        <p:attrNameLst>
                                          <p:attrName>style.visibility</p:attrName>
                                        </p:attrNameLst>
                                      </p:cBhvr>
                                      <p:to>
                                        <p:strVal val="visible"/>
                                      </p:to>
                                    </p:set>
                                    <p:animEffect transition="in" filter="blinds(horizontal)">
                                      <p:cBhvr>
                                        <p:cTn id="25" dur="500"/>
                                        <p:tgtEl>
                                          <p:spTgt spid="85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5A61F3B3-9E30-4DE5-B828-E69ABE16B25E}" type="slidenum">
              <a:rPr lang="en-US"/>
              <a:pPr>
                <a:defRPr/>
              </a:pPr>
              <a:t>29</a:t>
            </a:fld>
            <a:endParaRPr lang="en-US"/>
          </a:p>
        </p:txBody>
      </p:sp>
      <p:sp>
        <p:nvSpPr>
          <p:cNvPr id="885762" name="Rectangle 2"/>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Termination by Counteroffer – UCC 2-207</a:t>
            </a:r>
          </a:p>
          <a:p>
            <a:pPr lvl="1" eaLnBrk="1" hangingPunct="1">
              <a:spcBef>
                <a:spcPts val="863"/>
              </a:spcBef>
            </a:pPr>
            <a:r>
              <a:rPr lang="en-US" altLang="en-US" sz="2800" smtClean="0"/>
              <a:t>Merchants – “Battle of the forms”</a:t>
            </a:r>
          </a:p>
          <a:p>
            <a:pPr lvl="1" eaLnBrk="1" hangingPunct="1">
              <a:spcBef>
                <a:spcPts val="863"/>
              </a:spcBef>
            </a:pPr>
            <a:r>
              <a:rPr lang="en-US" altLang="en-US" sz="2800" smtClean="0"/>
              <a:t>Acceptance with additional terms = contract</a:t>
            </a:r>
          </a:p>
          <a:p>
            <a:pPr lvl="1" eaLnBrk="1" hangingPunct="1">
              <a:spcBef>
                <a:spcPts val="863"/>
              </a:spcBef>
            </a:pPr>
            <a:r>
              <a:rPr lang="en-US" altLang="en-US" sz="2800" smtClean="0"/>
              <a:t>Additional terms are part of contract unless:</a:t>
            </a:r>
          </a:p>
          <a:p>
            <a:pPr lvl="2" eaLnBrk="1" hangingPunct="1">
              <a:spcBef>
                <a:spcPts val="863"/>
              </a:spcBef>
            </a:pPr>
            <a:r>
              <a:rPr lang="en-US" altLang="en-US" sz="2400" smtClean="0"/>
              <a:t>Material—price, warranties (immaterial = shipment or payment terms)</a:t>
            </a:r>
          </a:p>
          <a:p>
            <a:pPr lvl="2" eaLnBrk="1" hangingPunct="1">
              <a:spcBef>
                <a:spcPts val="863"/>
              </a:spcBef>
            </a:pPr>
            <a:r>
              <a:rPr lang="en-US" altLang="en-US" sz="2400" smtClean="0"/>
              <a:t>Offer limited—“This offer is limited to these terms”</a:t>
            </a:r>
          </a:p>
          <a:p>
            <a:pPr lvl="2" eaLnBrk="1" hangingPunct="1">
              <a:spcBef>
                <a:spcPts val="863"/>
              </a:spcBef>
            </a:pPr>
            <a:r>
              <a:rPr lang="en-US" altLang="en-US" sz="2400" smtClean="0"/>
              <a:t>Objection to new terms</a:t>
            </a:r>
          </a:p>
        </p:txBody>
      </p:sp>
      <p:sp>
        <p:nvSpPr>
          <p:cNvPr id="885764"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Offer: Termination (UCC)</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5762">
                                            <p:txEl>
                                              <p:pRg st="0" end="0"/>
                                            </p:txEl>
                                          </p:spTgt>
                                        </p:tgtEl>
                                        <p:attrNameLst>
                                          <p:attrName>style.visibility</p:attrName>
                                        </p:attrNameLst>
                                      </p:cBhvr>
                                      <p:to>
                                        <p:strVal val="visible"/>
                                      </p:to>
                                    </p:set>
                                    <p:animEffect transition="in" filter="blinds(horizontal)">
                                      <p:cBhvr>
                                        <p:cTn id="7" dur="500"/>
                                        <p:tgtEl>
                                          <p:spTgt spid="8857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5762">
                                            <p:txEl>
                                              <p:pRg st="1" end="1"/>
                                            </p:txEl>
                                          </p:spTgt>
                                        </p:tgtEl>
                                        <p:attrNameLst>
                                          <p:attrName>style.visibility</p:attrName>
                                        </p:attrNameLst>
                                      </p:cBhvr>
                                      <p:to>
                                        <p:strVal val="visible"/>
                                      </p:to>
                                    </p:set>
                                    <p:animEffect transition="in" filter="blinds(horizontal)">
                                      <p:cBhvr>
                                        <p:cTn id="12" dur="500"/>
                                        <p:tgtEl>
                                          <p:spTgt spid="8857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5762">
                                            <p:txEl>
                                              <p:pRg st="2" end="2"/>
                                            </p:txEl>
                                          </p:spTgt>
                                        </p:tgtEl>
                                        <p:attrNameLst>
                                          <p:attrName>style.visibility</p:attrName>
                                        </p:attrNameLst>
                                      </p:cBhvr>
                                      <p:to>
                                        <p:strVal val="visible"/>
                                      </p:to>
                                    </p:set>
                                    <p:animEffect transition="in" filter="blinds(horizontal)">
                                      <p:cBhvr>
                                        <p:cTn id="17" dur="500"/>
                                        <p:tgtEl>
                                          <p:spTgt spid="8857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5762">
                                            <p:txEl>
                                              <p:pRg st="3" end="3"/>
                                            </p:txEl>
                                          </p:spTgt>
                                        </p:tgtEl>
                                        <p:attrNameLst>
                                          <p:attrName>style.visibility</p:attrName>
                                        </p:attrNameLst>
                                      </p:cBhvr>
                                      <p:to>
                                        <p:strVal val="visible"/>
                                      </p:to>
                                    </p:set>
                                    <p:animEffect transition="in" filter="blinds(horizontal)">
                                      <p:cBhvr>
                                        <p:cTn id="22" dur="500"/>
                                        <p:tgtEl>
                                          <p:spTgt spid="8857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5762">
                                            <p:txEl>
                                              <p:pRg st="4" end="4"/>
                                            </p:txEl>
                                          </p:spTgt>
                                        </p:tgtEl>
                                        <p:attrNameLst>
                                          <p:attrName>style.visibility</p:attrName>
                                        </p:attrNameLst>
                                      </p:cBhvr>
                                      <p:to>
                                        <p:strVal val="visible"/>
                                      </p:to>
                                    </p:set>
                                    <p:animEffect transition="in" filter="blinds(horizontal)">
                                      <p:cBhvr>
                                        <p:cTn id="27" dur="500"/>
                                        <p:tgtEl>
                                          <p:spTgt spid="8857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85762">
                                            <p:txEl>
                                              <p:pRg st="5" end="5"/>
                                            </p:txEl>
                                          </p:spTgt>
                                        </p:tgtEl>
                                        <p:attrNameLst>
                                          <p:attrName>style.visibility</p:attrName>
                                        </p:attrNameLst>
                                      </p:cBhvr>
                                      <p:to>
                                        <p:strVal val="visible"/>
                                      </p:to>
                                    </p:set>
                                    <p:animEffect transition="in" filter="blinds(horizontal)">
                                      <p:cBhvr>
                                        <p:cTn id="32" dur="500"/>
                                        <p:tgtEl>
                                          <p:spTgt spid="88576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85762">
                                            <p:txEl>
                                              <p:pRg st="6" end="6"/>
                                            </p:txEl>
                                          </p:spTgt>
                                        </p:tgtEl>
                                        <p:attrNameLst>
                                          <p:attrName>style.visibility</p:attrName>
                                        </p:attrNameLst>
                                      </p:cBhvr>
                                      <p:to>
                                        <p:strVal val="visible"/>
                                      </p:to>
                                    </p:set>
                                    <p:animEffect transition="in" filter="blinds(horizontal)">
                                      <p:cBhvr>
                                        <p:cTn id="37" dur="500"/>
                                        <p:tgtEl>
                                          <p:spTgt spid="8857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2" grpId="0" build="p" bldLvl="5"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4AAEAAFD-389C-4DA4-BDF5-EEBFC61C506E}" type="slidenum">
              <a:rPr lang="en-US"/>
              <a:pPr>
                <a:defRPr/>
              </a:pPr>
              <a:t>30</a:t>
            </a:fld>
            <a:endParaRPr lang="en-US"/>
          </a:p>
        </p:txBody>
      </p:sp>
      <p:pic>
        <p:nvPicPr>
          <p:cNvPr id="887810" name="Picture 2" descr="Sprite 9"/>
          <p:cNvPicPr>
            <a:picLocks noChangeAspect="1" noChangeArrowheads="1"/>
          </p:cNvPicPr>
          <p:nvPr/>
        </p:nvPicPr>
        <p:blipFill>
          <a:blip r:embed="rId3">
            <a:lum bright="100000" contrast="100000"/>
            <a:extLst>
              <a:ext uri="{28A0092B-C50C-407E-A947-70E740481C1C}">
                <a14:useLocalDpi xmlns:a14="http://schemas.microsoft.com/office/drawing/2010/main" val="0"/>
              </a:ext>
            </a:extLst>
          </a:blip>
          <a:srcRect b="10278"/>
          <a:stretch>
            <a:fillRect/>
          </a:stretch>
        </p:blipFill>
        <p:spPr bwMode="auto">
          <a:xfrm>
            <a:off x="1371600" y="1600200"/>
            <a:ext cx="6858000" cy="487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7813" name="Rectangle 5"/>
          <p:cNvSpPr>
            <a:spLocks noGrp="1" noChangeArrowheads="1"/>
          </p:cNvSpPr>
          <p:nvPr>
            <p:ph type="title"/>
          </p:nvPr>
        </p:nvSpPr>
        <p:spPr>
          <a:xfrm>
            <a:off x="609600" y="304800"/>
            <a:ext cx="8077200" cy="1096963"/>
          </a:xfrm>
        </p:spPr>
        <p:txBody>
          <a:bodyPr/>
          <a:lstStyle/>
          <a:p>
            <a:pPr eaLnBrk="1" hangingPunct="1">
              <a:defRPr/>
            </a:pPr>
            <a:r>
              <a:rPr lang="en-US" dirty="0" smtClean="0"/>
              <a:t>UCC Contract Formation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7810"/>
                                        </p:tgtEl>
                                        <p:attrNameLst>
                                          <p:attrName>style.visibility</p:attrName>
                                        </p:attrNameLst>
                                      </p:cBhvr>
                                      <p:to>
                                        <p:strVal val="visible"/>
                                      </p:to>
                                    </p:set>
                                    <p:animEffect transition="in" filter="blinds(horizontal)">
                                      <p:cBhvr>
                                        <p:cTn id="7" dur="500"/>
                                        <p:tgtEl>
                                          <p:spTgt spid="887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25"/>
          <p:cNvGrpSpPr>
            <a:grpSpLocks noChangeAspect="1"/>
          </p:cNvGrpSpPr>
          <p:nvPr/>
        </p:nvGrpSpPr>
        <p:grpSpPr bwMode="auto">
          <a:xfrm>
            <a:off x="1295400" y="1600200"/>
            <a:ext cx="7391400" cy="4525963"/>
            <a:chOff x="1281" y="7583"/>
            <a:chExt cx="9716" cy="3960"/>
          </a:xfrm>
        </p:grpSpPr>
        <p:cxnSp>
          <p:nvCxnSpPr>
            <p:cNvPr id="33797" name="_s1028"/>
            <p:cNvCxnSpPr>
              <a:cxnSpLocks noChangeShapeType="1"/>
              <a:stCxn id="20" idx="0"/>
              <a:endCxn id="19" idx="2"/>
            </p:cNvCxnSpPr>
            <p:nvPr/>
          </p:nvCxnSpPr>
          <p:spPr bwMode="auto">
            <a:xfrm rot="-5400000">
              <a:off x="4700" y="10642"/>
              <a:ext cx="362" cy="1"/>
            </a:xfrm>
            <a:prstGeom prst="straightConnector1">
              <a:avLst/>
            </a:prstGeom>
            <a:noFill/>
            <a:ln w="28575">
              <a:solidFill>
                <a:srgbClr val="FFFFFF"/>
              </a:solidFill>
              <a:round/>
              <a:headEnd/>
              <a:tailEnd/>
            </a:ln>
            <a:extLst>
              <a:ext uri="{909E8E84-426E-40DD-AFC4-6F175D3DCCD1}">
                <a14:hiddenFill xmlns:a14="http://schemas.microsoft.com/office/drawing/2010/main">
                  <a:noFill/>
                </a14:hiddenFill>
              </a:ext>
            </a:extLst>
          </p:spPr>
        </p:cxnSp>
        <p:cxnSp>
          <p:nvCxnSpPr>
            <p:cNvPr id="33798" name="_s1029"/>
            <p:cNvCxnSpPr>
              <a:cxnSpLocks noChangeShapeType="1"/>
              <a:stCxn id="19" idx="0"/>
              <a:endCxn id="14" idx="2"/>
            </p:cNvCxnSpPr>
            <p:nvPr/>
          </p:nvCxnSpPr>
          <p:spPr bwMode="auto">
            <a:xfrm rot="-5400000">
              <a:off x="4701" y="9562"/>
              <a:ext cx="360" cy="1"/>
            </a:xfrm>
            <a:prstGeom prst="straightConnector1">
              <a:avLst/>
            </a:prstGeom>
            <a:noFill/>
            <a:ln w="28575">
              <a:solidFill>
                <a:srgbClr val="FFFFFF"/>
              </a:solidFill>
              <a:round/>
              <a:headEnd/>
              <a:tailEnd/>
            </a:ln>
            <a:extLst>
              <a:ext uri="{909E8E84-426E-40DD-AFC4-6F175D3DCCD1}">
                <a14:hiddenFill xmlns:a14="http://schemas.microsoft.com/office/drawing/2010/main">
                  <a:noFill/>
                </a14:hiddenFill>
              </a:ext>
            </a:extLst>
          </p:spPr>
        </p:cxnSp>
        <p:cxnSp>
          <p:nvCxnSpPr>
            <p:cNvPr id="33799" name="_s1030"/>
            <p:cNvCxnSpPr>
              <a:cxnSpLocks noChangeShapeType="1"/>
              <a:stCxn id="18" idx="0"/>
              <a:endCxn id="14" idx="2"/>
            </p:cNvCxnSpPr>
            <p:nvPr/>
          </p:nvCxnSpPr>
          <p:spPr bwMode="auto">
            <a:xfrm rot="5400000" flipH="1">
              <a:off x="5960" y="8303"/>
              <a:ext cx="360" cy="2520"/>
            </a:xfrm>
            <a:prstGeom prst="bentConnector3">
              <a:avLst>
                <a:gd name="adj1" fmla="val 27801"/>
              </a:avLst>
            </a:prstGeom>
            <a:noFill/>
            <a:ln w="28575">
              <a:solidFill>
                <a:srgbClr val="FFFFFF"/>
              </a:solidFill>
              <a:miter lim="800000"/>
              <a:headEnd/>
              <a:tailEnd/>
            </a:ln>
            <a:extLst>
              <a:ext uri="{909E8E84-426E-40DD-AFC4-6F175D3DCCD1}">
                <a14:hiddenFill xmlns:a14="http://schemas.microsoft.com/office/drawing/2010/main">
                  <a:noFill/>
                </a14:hiddenFill>
              </a:ext>
            </a:extLst>
          </p:spPr>
        </p:cxnSp>
        <p:cxnSp>
          <p:nvCxnSpPr>
            <p:cNvPr id="33800" name="_s1031"/>
            <p:cNvCxnSpPr>
              <a:cxnSpLocks noChangeShapeType="1"/>
              <a:stCxn id="17" idx="0"/>
              <a:endCxn id="14" idx="2"/>
            </p:cNvCxnSpPr>
            <p:nvPr/>
          </p:nvCxnSpPr>
          <p:spPr bwMode="auto">
            <a:xfrm rot="-5400000">
              <a:off x="3441" y="8304"/>
              <a:ext cx="360" cy="2518"/>
            </a:xfrm>
            <a:prstGeom prst="bentConnector3">
              <a:avLst>
                <a:gd name="adj1" fmla="val 27801"/>
              </a:avLst>
            </a:prstGeom>
            <a:noFill/>
            <a:ln w="28575">
              <a:solidFill>
                <a:srgbClr val="FFFFFF"/>
              </a:solidFill>
              <a:miter lim="800000"/>
              <a:headEnd/>
              <a:tailEnd/>
            </a:ln>
            <a:extLst>
              <a:ext uri="{909E8E84-426E-40DD-AFC4-6F175D3DCCD1}">
                <a14:hiddenFill xmlns:a14="http://schemas.microsoft.com/office/drawing/2010/main">
                  <a:noFill/>
                </a14:hiddenFill>
              </a:ext>
            </a:extLst>
          </p:spPr>
        </p:cxnSp>
        <p:cxnSp>
          <p:nvCxnSpPr>
            <p:cNvPr id="33801" name="_s1032"/>
            <p:cNvCxnSpPr>
              <a:cxnSpLocks noChangeShapeType="1"/>
              <a:stCxn id="16" idx="0"/>
              <a:endCxn id="15" idx="2"/>
            </p:cNvCxnSpPr>
            <p:nvPr/>
          </p:nvCxnSpPr>
          <p:spPr bwMode="auto">
            <a:xfrm rot="-5400000">
              <a:off x="9739" y="9562"/>
              <a:ext cx="360" cy="1"/>
            </a:xfrm>
            <a:prstGeom prst="straightConnector1">
              <a:avLst/>
            </a:prstGeom>
            <a:noFill/>
            <a:ln w="28575">
              <a:solidFill>
                <a:srgbClr val="FFFFFF"/>
              </a:solidFill>
              <a:round/>
              <a:headEnd/>
              <a:tailEnd/>
            </a:ln>
            <a:extLst>
              <a:ext uri="{909E8E84-426E-40DD-AFC4-6F175D3DCCD1}">
                <a14:hiddenFill xmlns:a14="http://schemas.microsoft.com/office/drawing/2010/main">
                  <a:noFill/>
                </a14:hiddenFill>
              </a:ext>
            </a:extLst>
          </p:spPr>
        </p:cxnSp>
        <p:cxnSp>
          <p:nvCxnSpPr>
            <p:cNvPr id="33802" name="_s1033"/>
            <p:cNvCxnSpPr>
              <a:cxnSpLocks noChangeShapeType="1"/>
              <a:stCxn id="15" idx="0"/>
              <a:endCxn id="13" idx="2"/>
            </p:cNvCxnSpPr>
            <p:nvPr/>
          </p:nvCxnSpPr>
          <p:spPr bwMode="auto">
            <a:xfrm rot="5400000" flipH="1">
              <a:off x="8478" y="7223"/>
              <a:ext cx="362" cy="2519"/>
            </a:xfrm>
            <a:prstGeom prst="bentConnector3">
              <a:avLst>
                <a:gd name="adj1" fmla="val 27694"/>
              </a:avLst>
            </a:prstGeom>
            <a:noFill/>
            <a:ln w="28575">
              <a:solidFill>
                <a:srgbClr val="FFFFFF"/>
              </a:solidFill>
              <a:miter lim="800000"/>
              <a:headEnd/>
              <a:tailEnd/>
            </a:ln>
            <a:extLst>
              <a:ext uri="{909E8E84-426E-40DD-AFC4-6F175D3DCCD1}">
                <a14:hiddenFill xmlns:a14="http://schemas.microsoft.com/office/drawing/2010/main">
                  <a:noFill/>
                </a14:hiddenFill>
              </a:ext>
            </a:extLst>
          </p:spPr>
        </p:cxnSp>
        <p:cxnSp>
          <p:nvCxnSpPr>
            <p:cNvPr id="33803" name="_s1034"/>
            <p:cNvCxnSpPr>
              <a:cxnSpLocks noChangeShapeType="1"/>
              <a:stCxn id="14" idx="0"/>
              <a:endCxn id="13" idx="2"/>
            </p:cNvCxnSpPr>
            <p:nvPr/>
          </p:nvCxnSpPr>
          <p:spPr bwMode="auto">
            <a:xfrm rot="-5400000">
              <a:off x="5959" y="7224"/>
              <a:ext cx="362" cy="2518"/>
            </a:xfrm>
            <a:prstGeom prst="bentConnector3">
              <a:avLst>
                <a:gd name="adj1" fmla="val 27694"/>
              </a:avLst>
            </a:prstGeom>
            <a:noFill/>
            <a:ln w="28575">
              <a:solidFill>
                <a:srgbClr val="FFFFFF"/>
              </a:solidFill>
              <a:miter lim="800000"/>
              <a:headEnd/>
              <a:tailEnd/>
            </a:ln>
            <a:extLst>
              <a:ext uri="{909E8E84-426E-40DD-AFC4-6F175D3DCCD1}">
                <a14:hiddenFill xmlns:a14="http://schemas.microsoft.com/office/drawing/2010/main">
                  <a:noFill/>
                </a14:hiddenFill>
              </a:ext>
            </a:extLst>
          </p:spPr>
        </p:cxnSp>
        <p:sp>
          <p:nvSpPr>
            <p:cNvPr id="13" name="_s1035"/>
            <p:cNvSpPr>
              <a:spLocks noChangeArrowheads="1"/>
            </p:cNvSpPr>
            <p:nvPr/>
          </p:nvSpPr>
          <p:spPr bwMode="auto">
            <a:xfrm>
              <a:off x="6097" y="7583"/>
              <a:ext cx="2602" cy="719"/>
            </a:xfrm>
            <a:prstGeom prst="roundRect">
              <a:avLst>
                <a:gd name="adj" fmla="val 16667"/>
              </a:avLst>
            </a:prstGeom>
            <a:solidFill>
              <a:schemeClr val="bg1">
                <a:lumMod val="85000"/>
              </a:schemeClr>
            </a:solidFill>
            <a:ln w="9525">
              <a:solidFill>
                <a:srgbClr val="000000"/>
              </a:solidFill>
              <a:round/>
              <a:headEnd/>
              <a:tailEnd/>
            </a:ln>
          </p:spPr>
          <p:txBody>
            <a:bodyPr lIns="103776" tIns="51889" rIns="103776" bIns="51889" anchor="ctr"/>
            <a:lstStyle/>
            <a:p>
              <a:pPr algn="ctr">
                <a:defRPr/>
              </a:pPr>
              <a:r>
                <a:rPr lang="en-US" sz="1300" dirty="0">
                  <a:solidFill>
                    <a:schemeClr val="tx1"/>
                  </a:solidFill>
                  <a:latin typeface="Arial" charset="0"/>
                  <a:cs typeface="Arial" charset="0"/>
                </a:rPr>
                <a:t>Contract Formed</a:t>
              </a:r>
            </a:p>
            <a:p>
              <a:pPr algn="ctr">
                <a:defRPr/>
              </a:pPr>
              <a:r>
                <a:rPr lang="en-US" sz="1300" dirty="0">
                  <a:solidFill>
                    <a:schemeClr val="tx1"/>
                  </a:solidFill>
                  <a:latin typeface="Arial" charset="0"/>
                  <a:cs typeface="Arial" charset="0"/>
                </a:rPr>
                <a:t>In Meeting of Minds on</a:t>
              </a:r>
            </a:p>
            <a:p>
              <a:pPr algn="ctr">
                <a:defRPr/>
              </a:pPr>
              <a:r>
                <a:rPr lang="en-US" sz="1300" dirty="0">
                  <a:solidFill>
                    <a:schemeClr val="tx1"/>
                  </a:solidFill>
                  <a:latin typeface="Arial" charset="0"/>
                  <a:cs typeface="Arial" charset="0"/>
                </a:rPr>
                <a:t>Subject Matter</a:t>
              </a:r>
            </a:p>
          </p:txBody>
        </p:sp>
        <p:sp>
          <p:nvSpPr>
            <p:cNvPr id="14" name="_s1036"/>
            <p:cNvSpPr>
              <a:spLocks noChangeArrowheads="1"/>
            </p:cNvSpPr>
            <p:nvPr/>
          </p:nvSpPr>
          <p:spPr bwMode="auto">
            <a:xfrm>
              <a:off x="3800" y="8664"/>
              <a:ext cx="2160" cy="719"/>
            </a:xfrm>
            <a:prstGeom prst="roundRect">
              <a:avLst>
                <a:gd name="adj" fmla="val 16667"/>
              </a:avLst>
            </a:prstGeom>
            <a:solidFill>
              <a:schemeClr val="bg1">
                <a:lumMod val="85000"/>
              </a:schemeClr>
            </a:solidFill>
            <a:ln w="9525">
              <a:solidFill>
                <a:srgbClr val="000000"/>
              </a:solidFill>
              <a:round/>
              <a:headEnd/>
              <a:tailEnd/>
            </a:ln>
          </p:spPr>
          <p:txBody>
            <a:bodyPr lIns="103776" tIns="51889" rIns="103776" bIns="51889" anchor="ctr"/>
            <a:lstStyle/>
            <a:p>
              <a:pPr algn="ctr">
                <a:defRPr/>
              </a:pPr>
              <a:r>
                <a:rPr lang="en-US" sz="1300" dirty="0">
                  <a:solidFill>
                    <a:schemeClr val="tx1"/>
                  </a:solidFill>
                  <a:latin typeface="Arial" charset="0"/>
                  <a:cs typeface="Arial" charset="0"/>
                </a:rPr>
                <a:t>Parties Act </a:t>
              </a:r>
            </a:p>
            <a:p>
              <a:pPr algn="ctr">
                <a:defRPr/>
              </a:pPr>
              <a:r>
                <a:rPr lang="en-US" sz="1300" dirty="0">
                  <a:solidFill>
                    <a:schemeClr val="tx1"/>
                  </a:solidFill>
                  <a:latin typeface="Arial" charset="0"/>
                  <a:cs typeface="Arial" charset="0"/>
                </a:rPr>
                <a:t>As if</a:t>
              </a:r>
            </a:p>
            <a:p>
              <a:pPr algn="ctr">
                <a:defRPr/>
              </a:pPr>
              <a:r>
                <a:rPr lang="en-US" sz="1300" dirty="0">
                  <a:solidFill>
                    <a:schemeClr val="tx1"/>
                  </a:solidFill>
                  <a:latin typeface="Arial" charset="0"/>
                  <a:cs typeface="Arial" charset="0"/>
                </a:rPr>
                <a:t>Contract Exists</a:t>
              </a:r>
            </a:p>
          </p:txBody>
        </p:sp>
        <p:sp>
          <p:nvSpPr>
            <p:cNvPr id="15" name="_s1037"/>
            <p:cNvSpPr>
              <a:spLocks noChangeArrowheads="1"/>
            </p:cNvSpPr>
            <p:nvPr/>
          </p:nvSpPr>
          <p:spPr bwMode="auto">
            <a:xfrm>
              <a:off x="8837" y="8664"/>
              <a:ext cx="2160" cy="719"/>
            </a:xfrm>
            <a:prstGeom prst="roundRect">
              <a:avLst>
                <a:gd name="adj" fmla="val 16667"/>
              </a:avLst>
            </a:prstGeom>
            <a:solidFill>
              <a:schemeClr val="bg1">
                <a:lumMod val="85000"/>
              </a:schemeClr>
            </a:solidFill>
            <a:ln w="9525">
              <a:solidFill>
                <a:srgbClr val="000000"/>
              </a:solidFill>
              <a:round/>
              <a:headEnd/>
              <a:tailEnd/>
            </a:ln>
          </p:spPr>
          <p:txBody>
            <a:bodyPr lIns="103776" tIns="51889" rIns="103776" bIns="51889" anchor="ctr"/>
            <a:lstStyle/>
            <a:p>
              <a:pPr algn="ctr">
                <a:defRPr/>
              </a:pPr>
              <a:r>
                <a:rPr lang="en-US" sz="1300" dirty="0">
                  <a:solidFill>
                    <a:schemeClr val="tx1"/>
                  </a:solidFill>
                  <a:latin typeface="Arial" charset="0"/>
                  <a:cs typeface="Arial" charset="0"/>
                </a:rPr>
                <a:t>Parties Create</a:t>
              </a:r>
            </a:p>
            <a:p>
              <a:pPr algn="ctr">
                <a:defRPr/>
              </a:pPr>
              <a:r>
                <a:rPr lang="en-US" sz="1300" dirty="0">
                  <a:solidFill>
                    <a:schemeClr val="tx1"/>
                  </a:solidFill>
                  <a:latin typeface="Arial" charset="0"/>
                  <a:cs typeface="Arial" charset="0"/>
                </a:rPr>
                <a:t>Record of</a:t>
              </a:r>
            </a:p>
            <a:p>
              <a:pPr algn="ctr">
                <a:defRPr/>
              </a:pPr>
              <a:r>
                <a:rPr lang="en-US" sz="1300" dirty="0">
                  <a:solidFill>
                    <a:schemeClr val="tx1"/>
                  </a:solidFill>
                  <a:latin typeface="Arial" charset="0"/>
                  <a:cs typeface="Arial" charset="0"/>
                </a:rPr>
                <a:t>Contract</a:t>
              </a:r>
            </a:p>
          </p:txBody>
        </p:sp>
        <p:sp>
          <p:nvSpPr>
            <p:cNvPr id="16" name="_s1038"/>
            <p:cNvSpPr>
              <a:spLocks noChangeArrowheads="1"/>
            </p:cNvSpPr>
            <p:nvPr/>
          </p:nvSpPr>
          <p:spPr bwMode="auto">
            <a:xfrm>
              <a:off x="8837" y="9743"/>
              <a:ext cx="2160" cy="719"/>
            </a:xfrm>
            <a:prstGeom prst="roundRect">
              <a:avLst>
                <a:gd name="adj" fmla="val 16667"/>
              </a:avLst>
            </a:prstGeom>
            <a:solidFill>
              <a:schemeClr val="bg1">
                <a:lumMod val="85000"/>
              </a:schemeClr>
            </a:solidFill>
            <a:ln w="9525">
              <a:solidFill>
                <a:srgbClr val="000000"/>
              </a:solidFill>
              <a:round/>
              <a:headEnd/>
              <a:tailEnd/>
            </a:ln>
          </p:spPr>
          <p:txBody>
            <a:bodyPr lIns="103776" tIns="51889" rIns="103776" bIns="51889" anchor="ctr"/>
            <a:lstStyle/>
            <a:p>
              <a:pPr algn="ctr">
                <a:defRPr/>
              </a:pPr>
              <a:r>
                <a:rPr lang="en-US" sz="1300" dirty="0">
                  <a:solidFill>
                    <a:schemeClr val="tx1"/>
                  </a:solidFill>
                  <a:latin typeface="Arial" charset="0"/>
                  <a:cs typeface="Arial" charset="0"/>
                </a:rPr>
                <a:t>Terms</a:t>
              </a:r>
            </a:p>
            <a:p>
              <a:pPr algn="ctr">
                <a:defRPr/>
              </a:pPr>
              <a:r>
                <a:rPr lang="en-US" sz="1300" dirty="0">
                  <a:solidFill>
                    <a:schemeClr val="tx1"/>
                  </a:solidFill>
                  <a:latin typeface="Arial" charset="0"/>
                  <a:cs typeface="Arial" charset="0"/>
                </a:rPr>
                <a:t>In Record</a:t>
              </a:r>
            </a:p>
            <a:p>
              <a:pPr algn="ctr">
                <a:defRPr/>
              </a:pPr>
              <a:r>
                <a:rPr lang="en-US" sz="1300" dirty="0">
                  <a:solidFill>
                    <a:schemeClr val="tx1"/>
                  </a:solidFill>
                  <a:latin typeface="Arial" charset="0"/>
                  <a:cs typeface="Arial" charset="0"/>
                </a:rPr>
                <a:t>Control</a:t>
              </a:r>
            </a:p>
          </p:txBody>
        </p:sp>
        <p:sp>
          <p:nvSpPr>
            <p:cNvPr id="17" name="_s1039"/>
            <p:cNvSpPr>
              <a:spLocks noChangeArrowheads="1"/>
            </p:cNvSpPr>
            <p:nvPr/>
          </p:nvSpPr>
          <p:spPr bwMode="auto">
            <a:xfrm>
              <a:off x="1281" y="9743"/>
              <a:ext cx="2160" cy="719"/>
            </a:xfrm>
            <a:prstGeom prst="roundRect">
              <a:avLst>
                <a:gd name="adj" fmla="val 16667"/>
              </a:avLst>
            </a:prstGeom>
            <a:solidFill>
              <a:schemeClr val="bg1">
                <a:lumMod val="85000"/>
              </a:schemeClr>
            </a:solidFill>
            <a:ln w="9525">
              <a:solidFill>
                <a:srgbClr val="000000"/>
              </a:solidFill>
              <a:round/>
              <a:headEnd/>
              <a:tailEnd/>
            </a:ln>
          </p:spPr>
          <p:txBody>
            <a:bodyPr lIns="103776" tIns="51889" rIns="103776" bIns="51889" anchor="ctr"/>
            <a:lstStyle/>
            <a:p>
              <a:pPr algn="ctr">
                <a:defRPr/>
              </a:pPr>
              <a:r>
                <a:rPr lang="en-US" sz="1300" dirty="0">
                  <a:solidFill>
                    <a:schemeClr val="tx1"/>
                  </a:solidFill>
                  <a:latin typeface="Arial" charset="0"/>
                  <a:cs typeface="Arial" charset="0"/>
                </a:rPr>
                <a:t>Terms</a:t>
              </a:r>
            </a:p>
            <a:p>
              <a:pPr algn="ctr">
                <a:defRPr/>
              </a:pPr>
              <a:r>
                <a:rPr lang="en-US" sz="1300" dirty="0">
                  <a:solidFill>
                    <a:schemeClr val="tx1"/>
                  </a:solidFill>
                  <a:latin typeface="Arial" charset="0"/>
                  <a:cs typeface="Arial" charset="0"/>
                </a:rPr>
                <a:t>Are Those in</a:t>
              </a:r>
            </a:p>
            <a:p>
              <a:pPr algn="ctr">
                <a:defRPr/>
              </a:pPr>
              <a:r>
                <a:rPr lang="en-US" sz="1300" dirty="0">
                  <a:solidFill>
                    <a:schemeClr val="tx1"/>
                  </a:solidFill>
                  <a:latin typeface="Arial" charset="0"/>
                  <a:cs typeface="Arial" charset="0"/>
                </a:rPr>
                <a:t>Both Records</a:t>
              </a:r>
            </a:p>
          </p:txBody>
        </p:sp>
        <p:sp>
          <p:nvSpPr>
            <p:cNvPr id="18" name="_s1040"/>
            <p:cNvSpPr>
              <a:spLocks noChangeArrowheads="1"/>
            </p:cNvSpPr>
            <p:nvPr/>
          </p:nvSpPr>
          <p:spPr bwMode="auto">
            <a:xfrm>
              <a:off x="6318" y="9743"/>
              <a:ext cx="2160" cy="719"/>
            </a:xfrm>
            <a:prstGeom prst="roundRect">
              <a:avLst>
                <a:gd name="adj" fmla="val 16667"/>
              </a:avLst>
            </a:prstGeom>
            <a:solidFill>
              <a:schemeClr val="bg1">
                <a:lumMod val="85000"/>
              </a:schemeClr>
            </a:solidFill>
            <a:ln w="9525">
              <a:solidFill>
                <a:srgbClr val="000000"/>
              </a:solidFill>
              <a:round/>
              <a:headEnd/>
              <a:tailEnd/>
            </a:ln>
          </p:spPr>
          <p:txBody>
            <a:bodyPr lIns="103776" tIns="51889" rIns="103776" bIns="51889" anchor="ctr"/>
            <a:lstStyle/>
            <a:p>
              <a:pPr algn="ctr">
                <a:defRPr/>
              </a:pPr>
              <a:r>
                <a:rPr lang="en-US" sz="1300" dirty="0" err="1">
                  <a:solidFill>
                    <a:schemeClr val="tx1"/>
                  </a:solidFill>
                  <a:latin typeface="Arial" charset="0"/>
                  <a:cs typeface="Arial" charset="0"/>
                </a:rPr>
                <a:t>UCC</a:t>
              </a:r>
              <a:r>
                <a:rPr lang="en-US" sz="1300" dirty="0">
                  <a:solidFill>
                    <a:schemeClr val="tx1"/>
                  </a:solidFill>
                  <a:latin typeface="Arial" charset="0"/>
                  <a:cs typeface="Arial" charset="0"/>
                </a:rPr>
                <a:t> Terms</a:t>
              </a:r>
            </a:p>
          </p:txBody>
        </p:sp>
        <p:sp>
          <p:nvSpPr>
            <p:cNvPr id="19" name="_s1041"/>
            <p:cNvSpPr>
              <a:spLocks noChangeArrowheads="1"/>
            </p:cNvSpPr>
            <p:nvPr/>
          </p:nvSpPr>
          <p:spPr bwMode="auto">
            <a:xfrm>
              <a:off x="3800" y="9743"/>
              <a:ext cx="2160" cy="719"/>
            </a:xfrm>
            <a:prstGeom prst="roundRect">
              <a:avLst>
                <a:gd name="adj" fmla="val 16667"/>
              </a:avLst>
            </a:prstGeom>
            <a:solidFill>
              <a:schemeClr val="bg1">
                <a:lumMod val="85000"/>
              </a:schemeClr>
            </a:solidFill>
            <a:ln w="9525">
              <a:solidFill>
                <a:srgbClr val="000000"/>
              </a:solidFill>
              <a:round/>
              <a:headEnd/>
              <a:tailEnd/>
            </a:ln>
          </p:spPr>
          <p:txBody>
            <a:bodyPr lIns="103776" tIns="51889" rIns="103776" bIns="51889" anchor="ctr"/>
            <a:lstStyle/>
            <a:p>
              <a:pPr algn="ctr">
                <a:defRPr/>
              </a:pPr>
              <a:r>
                <a:rPr lang="en-US" sz="1300" dirty="0">
                  <a:solidFill>
                    <a:schemeClr val="tx1"/>
                  </a:solidFill>
                  <a:latin typeface="Arial" charset="0"/>
                  <a:cs typeface="Arial" charset="0"/>
                </a:rPr>
                <a:t>Terms</a:t>
              </a:r>
            </a:p>
            <a:p>
              <a:pPr algn="ctr">
                <a:defRPr/>
              </a:pPr>
              <a:r>
                <a:rPr lang="en-US" sz="1300" dirty="0">
                  <a:solidFill>
                    <a:schemeClr val="tx1"/>
                  </a:solidFill>
                  <a:latin typeface="Arial" charset="0"/>
                  <a:cs typeface="Arial" charset="0"/>
                </a:rPr>
                <a:t>They Agree</a:t>
              </a:r>
            </a:p>
            <a:p>
              <a:pPr algn="ctr">
                <a:defRPr/>
              </a:pPr>
              <a:r>
                <a:rPr lang="en-US" sz="1300" dirty="0">
                  <a:solidFill>
                    <a:schemeClr val="tx1"/>
                  </a:solidFill>
                  <a:latin typeface="Arial" charset="0"/>
                  <a:cs typeface="Arial" charset="0"/>
                </a:rPr>
                <a:t>On</a:t>
              </a:r>
            </a:p>
          </p:txBody>
        </p:sp>
        <p:sp>
          <p:nvSpPr>
            <p:cNvPr id="20" name="_s1042"/>
            <p:cNvSpPr>
              <a:spLocks noChangeArrowheads="1"/>
            </p:cNvSpPr>
            <p:nvPr/>
          </p:nvSpPr>
          <p:spPr bwMode="auto">
            <a:xfrm>
              <a:off x="3800" y="10824"/>
              <a:ext cx="2160" cy="719"/>
            </a:xfrm>
            <a:prstGeom prst="roundRect">
              <a:avLst>
                <a:gd name="adj" fmla="val 16667"/>
              </a:avLst>
            </a:prstGeom>
            <a:solidFill>
              <a:schemeClr val="bg1">
                <a:lumMod val="85000"/>
              </a:schemeClr>
            </a:solidFill>
            <a:ln w="9525">
              <a:solidFill>
                <a:srgbClr val="000000"/>
              </a:solidFill>
              <a:round/>
              <a:headEnd/>
              <a:tailEnd/>
            </a:ln>
          </p:spPr>
          <p:txBody>
            <a:bodyPr lIns="132025" tIns="66011" rIns="132025" bIns="66011" anchor="ctr"/>
            <a:lstStyle/>
            <a:p>
              <a:pPr algn="ctr">
                <a:defRPr/>
              </a:pPr>
              <a:r>
                <a:rPr lang="en-US" sz="1300">
                  <a:solidFill>
                    <a:schemeClr val="tx1"/>
                  </a:solidFill>
                  <a:latin typeface="Arial" charset="0"/>
                  <a:cs typeface="Arial" charset="0"/>
                </a:rPr>
                <a:t>Court</a:t>
              </a:r>
            </a:p>
            <a:p>
              <a:pPr algn="ctr">
                <a:defRPr/>
              </a:pPr>
              <a:r>
                <a:rPr lang="en-US" sz="1300">
                  <a:solidFill>
                    <a:schemeClr val="tx1"/>
                  </a:solidFill>
                  <a:latin typeface="Arial" charset="0"/>
                  <a:cs typeface="Arial" charset="0"/>
                </a:rPr>
                <a:t>Decides</a:t>
              </a:r>
            </a:p>
            <a:p>
              <a:pPr algn="ctr">
                <a:defRPr/>
              </a:pPr>
              <a:r>
                <a:rPr lang="en-US" sz="1300">
                  <a:solidFill>
                    <a:schemeClr val="tx1"/>
                  </a:solidFill>
                  <a:latin typeface="Arial" charset="0"/>
                  <a:cs typeface="Arial" charset="0"/>
                </a:rPr>
                <a:t>Terms</a:t>
              </a:r>
            </a:p>
          </p:txBody>
        </p:sp>
        <p:cxnSp>
          <p:nvCxnSpPr>
            <p:cNvPr id="33812" name="AutoShape 19"/>
            <p:cNvCxnSpPr>
              <a:cxnSpLocks noChangeShapeType="1"/>
              <a:stCxn id="17" idx="2"/>
            </p:cNvCxnSpPr>
            <p:nvPr/>
          </p:nvCxnSpPr>
          <p:spPr bwMode="auto">
            <a:xfrm rot="16200000" flipH="1">
              <a:off x="2758" y="10066"/>
              <a:ext cx="673" cy="1465"/>
            </a:xfrm>
            <a:prstGeom prst="bentConnector2">
              <a:avLst/>
            </a:prstGeom>
            <a:noFill/>
            <a:ln w="28575">
              <a:solidFill>
                <a:srgbClr val="FFFFFF"/>
              </a:solidFill>
              <a:miter lim="800000"/>
              <a:headEnd/>
              <a:tailEnd/>
            </a:ln>
            <a:extLst>
              <a:ext uri="{909E8E84-426E-40DD-AFC4-6F175D3DCCD1}">
                <a14:hiddenFill xmlns:a14="http://schemas.microsoft.com/office/drawing/2010/main">
                  <a:noFill/>
                </a14:hiddenFill>
              </a:ext>
            </a:extLst>
          </p:spPr>
        </p:cxnSp>
        <p:cxnSp>
          <p:nvCxnSpPr>
            <p:cNvPr id="33813" name="AutoShape 20"/>
            <p:cNvCxnSpPr>
              <a:cxnSpLocks noChangeShapeType="1"/>
              <a:endCxn id="18" idx="2"/>
            </p:cNvCxnSpPr>
            <p:nvPr/>
          </p:nvCxnSpPr>
          <p:spPr bwMode="auto">
            <a:xfrm flipV="1">
              <a:off x="5989" y="10463"/>
              <a:ext cx="1410" cy="648"/>
            </a:xfrm>
            <a:prstGeom prst="bentConnector2">
              <a:avLst/>
            </a:prstGeom>
            <a:noFill/>
            <a:ln w="28575">
              <a:solidFill>
                <a:srgbClr val="FFFFFF"/>
              </a:solidFill>
              <a:miter lim="800000"/>
              <a:headEnd/>
              <a:tailEnd/>
            </a:ln>
            <a:extLst>
              <a:ext uri="{909E8E84-426E-40DD-AFC4-6F175D3DCCD1}">
                <a14:hiddenFill xmlns:a14="http://schemas.microsoft.com/office/drawing/2010/main">
                  <a:noFill/>
                </a14:hiddenFill>
              </a:ext>
            </a:extLst>
          </p:spPr>
        </p:cxnSp>
      </p:grpSp>
      <p:sp>
        <p:nvSpPr>
          <p:cNvPr id="4" name="Slide Number Placeholder 3"/>
          <p:cNvSpPr>
            <a:spLocks noGrp="1"/>
          </p:cNvSpPr>
          <p:nvPr>
            <p:ph type="sldNum" sz="quarter" idx="10"/>
          </p:nvPr>
        </p:nvSpPr>
        <p:spPr/>
        <p:txBody>
          <a:bodyPr/>
          <a:lstStyle/>
          <a:p>
            <a:pPr>
              <a:defRPr/>
            </a:pPr>
            <a:r>
              <a:rPr lang="en-US"/>
              <a:t>12-</a:t>
            </a:r>
            <a:fld id="{F1033227-565A-48DA-903F-C36EBE67AD62}" type="slidenum">
              <a:rPr lang="en-US"/>
              <a:pPr>
                <a:defRPr/>
              </a:pPr>
              <a:t>31</a:t>
            </a:fld>
            <a:endParaRPr lang="en-US"/>
          </a:p>
        </p:txBody>
      </p:sp>
      <p:sp>
        <p:nvSpPr>
          <p:cNvPr id="925698" name="Rectangle 2"/>
          <p:cNvSpPr>
            <a:spLocks noGrp="1" noChangeArrowheads="1"/>
          </p:cNvSpPr>
          <p:nvPr>
            <p:ph type="title"/>
          </p:nvPr>
        </p:nvSpPr>
        <p:spPr>
          <a:xfrm>
            <a:off x="609600" y="274638"/>
            <a:ext cx="8077200" cy="1173162"/>
          </a:xfrm>
        </p:spPr>
        <p:txBody>
          <a:bodyPr/>
          <a:lstStyle/>
          <a:p>
            <a:pPr eaLnBrk="1" hangingPunct="1">
              <a:lnSpc>
                <a:spcPct val="90000"/>
              </a:lnSpc>
              <a:defRPr/>
            </a:pPr>
            <a:r>
              <a:rPr lang="en-US" sz="4000" dirty="0" smtClean="0"/>
              <a:t>Additional Terms Under New UCC Section 2-207</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096963"/>
          </a:xfrm>
        </p:spPr>
        <p:txBody>
          <a:bodyPr/>
          <a:lstStyle/>
          <a:p>
            <a:pPr>
              <a:defRPr/>
            </a:pPr>
            <a:r>
              <a:rPr lang="en-US" dirty="0" smtClean="0"/>
              <a:t>Contract Formation</a:t>
            </a:r>
            <a:endParaRPr lang="en-US" dirty="0"/>
          </a:p>
        </p:txBody>
      </p:sp>
      <p:sp>
        <p:nvSpPr>
          <p:cNvPr id="34819" name="Content Placeholder 2"/>
          <p:cNvSpPr>
            <a:spLocks noGrp="1"/>
          </p:cNvSpPr>
          <p:nvPr>
            <p:ph idx="1"/>
          </p:nvPr>
        </p:nvSpPr>
        <p:spPr/>
        <p:txBody>
          <a:bodyPr/>
          <a:lstStyle/>
          <a:p>
            <a:r>
              <a:rPr lang="en-US" altLang="en-US" b="1" smtClean="0">
                <a:solidFill>
                  <a:srgbClr val="FFFF00"/>
                </a:solidFill>
              </a:rPr>
              <a:t>Case 12.4 </a:t>
            </a:r>
            <a:r>
              <a:rPr lang="en-US" altLang="en-US" smtClean="0">
                <a:solidFill>
                  <a:srgbClr val="FFFF00"/>
                </a:solidFill>
              </a:rPr>
              <a:t>	</a:t>
            </a:r>
            <a:r>
              <a:rPr lang="en-US" altLang="en-US" b="1" i="1" smtClean="0"/>
              <a:t>C9 Ventures v. SVC-West, L.P. </a:t>
            </a:r>
            <a:r>
              <a:rPr lang="en-US" altLang="en-US" b="1" smtClean="0"/>
              <a:t>(2012</a:t>
            </a:r>
            <a:r>
              <a:rPr lang="en-US" altLang="en-US" smtClean="0"/>
              <a:t>)</a:t>
            </a:r>
          </a:p>
          <a:p>
            <a:pPr lvl="1"/>
            <a:r>
              <a:rPr lang="en-US" altLang="en-US" smtClean="0"/>
              <a:t>Explain how tense physical circumstances affect contract signatures and validity</a:t>
            </a:r>
          </a:p>
          <a:p>
            <a:pPr lvl="1"/>
            <a:r>
              <a:rPr lang="en-US" altLang="en-US" smtClean="0"/>
              <a:t>Discuss why whether this is a contract governed by UCC or common law is important to the decision</a:t>
            </a:r>
          </a:p>
        </p:txBody>
      </p:sp>
      <p:sp>
        <p:nvSpPr>
          <p:cNvPr id="4" name="Slide Number Placeholder 3"/>
          <p:cNvSpPr>
            <a:spLocks noGrp="1"/>
          </p:cNvSpPr>
          <p:nvPr>
            <p:ph type="sldNum" sz="quarter" idx="10"/>
          </p:nvPr>
        </p:nvSpPr>
        <p:spPr/>
        <p:txBody>
          <a:bodyPr/>
          <a:lstStyle/>
          <a:p>
            <a:pPr>
              <a:defRPr/>
            </a:pPr>
            <a:r>
              <a:rPr lang="en-US" smtClean="0"/>
              <a:t>12-</a:t>
            </a:r>
            <a:fld id="{98C37454-2BB4-43AE-A277-F451954151C5}" type="slidenum">
              <a:rPr lang="en-US" smtClean="0"/>
              <a:pPr>
                <a:defRPr/>
              </a:pPr>
              <a:t>32</a:t>
            </a:fld>
            <a:endParaRPr lang="en-US"/>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971F7F52-2918-45DB-AB08-D6F978352897}" type="slidenum">
              <a:rPr lang="en-US"/>
              <a:pPr>
                <a:defRPr/>
              </a:pPr>
              <a:t>33</a:t>
            </a:fld>
            <a:endParaRPr lang="en-US"/>
          </a:p>
        </p:txBody>
      </p:sp>
      <p:sp>
        <p:nvSpPr>
          <p:cNvPr id="929794" name="Rectangle 2"/>
          <p:cNvSpPr>
            <a:spLocks noGrp="1" noChangeArrowheads="1"/>
          </p:cNvSpPr>
          <p:nvPr>
            <p:ph type="title"/>
          </p:nvPr>
        </p:nvSpPr>
        <p:spPr>
          <a:xfrm>
            <a:off x="609600" y="304800"/>
            <a:ext cx="8077200" cy="1096963"/>
          </a:xfrm>
        </p:spPr>
        <p:txBody>
          <a:bodyPr/>
          <a:lstStyle/>
          <a:p>
            <a:pPr eaLnBrk="1" hangingPunct="1">
              <a:defRPr/>
            </a:pPr>
            <a:r>
              <a:rPr lang="en-US" sz="4400" dirty="0" smtClean="0"/>
              <a:t>Checklist for Drafting Contracts</a:t>
            </a:r>
          </a:p>
        </p:txBody>
      </p:sp>
      <p:sp>
        <p:nvSpPr>
          <p:cNvPr id="929795" name="Rectangle 3"/>
          <p:cNvSpPr>
            <a:spLocks noGrp="1" noChangeArrowheads="1"/>
          </p:cNvSpPr>
          <p:nvPr>
            <p:ph type="body" idx="1"/>
          </p:nvPr>
        </p:nvSpPr>
        <p:spPr/>
        <p:txBody>
          <a:bodyPr/>
          <a:lstStyle/>
          <a:p>
            <a:pPr marL="457200" indent="-457200" eaLnBrk="1" hangingPunct="1">
              <a:spcBef>
                <a:spcPts val="863"/>
              </a:spcBef>
              <a:buFontTx/>
              <a:buAutoNum type="arabicPeriod"/>
            </a:pPr>
            <a:r>
              <a:rPr lang="en-US" altLang="en-US" sz="2400" smtClean="0"/>
              <a:t>Identify both parties clearly.  Be certain corporate names are correct.  Make sure the parties have the proper authority to enter into the transaction.  (Are copies of board resolutions approving the contract available?)</a:t>
            </a:r>
          </a:p>
          <a:p>
            <a:pPr marL="457200" indent="-457200" eaLnBrk="1" hangingPunct="1">
              <a:spcBef>
                <a:spcPts val="863"/>
              </a:spcBef>
              <a:buFontTx/>
              <a:buAutoNum type="arabicPeriod"/>
            </a:pPr>
            <a:r>
              <a:rPr lang="en-US" altLang="en-US" sz="2400" smtClean="0"/>
              <a:t>Define the terms used in the contract, including industry terms.</a:t>
            </a:r>
          </a:p>
          <a:p>
            <a:pPr marL="457200" indent="-457200" eaLnBrk="1" hangingPunct="1">
              <a:spcBef>
                <a:spcPts val="863"/>
              </a:spcBef>
              <a:buFontTx/>
              <a:buAutoNum type="arabicPeriod"/>
            </a:pPr>
            <a:r>
              <a:rPr lang="en-US" altLang="en-US" sz="2400" smtClean="0"/>
              <a:t>List all terms:  price, subject matter, quantity, delivery, payment terms.</a:t>
            </a:r>
          </a:p>
          <a:p>
            <a:pPr marL="457200" indent="-457200" eaLnBrk="1" hangingPunct="1">
              <a:spcBef>
                <a:spcPts val="863"/>
              </a:spcBef>
              <a:buFontTx/>
              <a:buAutoNum type="arabicPeriod"/>
            </a:pPr>
            <a:r>
              <a:rPr lang="en-US" altLang="en-US" sz="2400" smtClean="0"/>
              <a:t>Answer “what if” questions.  (What if payment is not made?  What if deliveries are late?)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9795">
                                            <p:txEl>
                                              <p:pRg st="0" end="0"/>
                                            </p:txEl>
                                          </p:spTgt>
                                        </p:tgtEl>
                                        <p:attrNameLst>
                                          <p:attrName>style.visibility</p:attrName>
                                        </p:attrNameLst>
                                      </p:cBhvr>
                                      <p:to>
                                        <p:strVal val="visible"/>
                                      </p:to>
                                    </p:set>
                                    <p:animEffect transition="in" filter="blinds(horizontal)">
                                      <p:cBhvr>
                                        <p:cTn id="7" dur="500"/>
                                        <p:tgtEl>
                                          <p:spTgt spid="92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9795">
                                            <p:txEl>
                                              <p:pRg st="1" end="1"/>
                                            </p:txEl>
                                          </p:spTgt>
                                        </p:tgtEl>
                                        <p:attrNameLst>
                                          <p:attrName>style.visibility</p:attrName>
                                        </p:attrNameLst>
                                      </p:cBhvr>
                                      <p:to>
                                        <p:strVal val="visible"/>
                                      </p:to>
                                    </p:set>
                                    <p:animEffect transition="in" filter="blinds(horizontal)">
                                      <p:cBhvr>
                                        <p:cTn id="12" dur="500"/>
                                        <p:tgtEl>
                                          <p:spTgt spid="92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9795">
                                            <p:txEl>
                                              <p:pRg st="2" end="2"/>
                                            </p:txEl>
                                          </p:spTgt>
                                        </p:tgtEl>
                                        <p:attrNameLst>
                                          <p:attrName>style.visibility</p:attrName>
                                        </p:attrNameLst>
                                      </p:cBhvr>
                                      <p:to>
                                        <p:strVal val="visible"/>
                                      </p:to>
                                    </p:set>
                                    <p:animEffect transition="in" filter="blinds(horizontal)">
                                      <p:cBhvr>
                                        <p:cTn id="17" dur="500"/>
                                        <p:tgtEl>
                                          <p:spTgt spid="929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9795">
                                            <p:txEl>
                                              <p:pRg st="3" end="3"/>
                                            </p:txEl>
                                          </p:spTgt>
                                        </p:tgtEl>
                                        <p:attrNameLst>
                                          <p:attrName>style.visibility</p:attrName>
                                        </p:attrNameLst>
                                      </p:cBhvr>
                                      <p:to>
                                        <p:strVal val="visible"/>
                                      </p:to>
                                    </p:set>
                                    <p:animEffect transition="in" filter="blinds(horizontal)">
                                      <p:cBhvr>
                                        <p:cTn id="22" dur="500"/>
                                        <p:tgtEl>
                                          <p:spTgt spid="92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5EB714D7-E1B0-45F7-90D6-F65965EA8CAA}" type="slidenum">
              <a:rPr lang="en-US"/>
              <a:pPr>
                <a:defRPr/>
              </a:pPr>
              <a:t>34</a:t>
            </a:fld>
            <a:endParaRPr lang="en-US"/>
          </a:p>
        </p:txBody>
      </p:sp>
      <p:sp>
        <p:nvSpPr>
          <p:cNvPr id="928770" name="Rectangle 2"/>
          <p:cNvSpPr>
            <a:spLocks noGrp="1" noChangeArrowheads="1"/>
          </p:cNvSpPr>
          <p:nvPr>
            <p:ph type="title"/>
          </p:nvPr>
        </p:nvSpPr>
        <p:spPr>
          <a:xfrm>
            <a:off x="609600" y="304800"/>
            <a:ext cx="8077200" cy="1096963"/>
          </a:xfrm>
        </p:spPr>
        <p:txBody>
          <a:bodyPr/>
          <a:lstStyle/>
          <a:p>
            <a:pPr eaLnBrk="1" hangingPunct="1">
              <a:lnSpc>
                <a:spcPct val="90000"/>
              </a:lnSpc>
              <a:defRPr/>
            </a:pPr>
            <a:r>
              <a:rPr lang="en-US" sz="4000" dirty="0" smtClean="0"/>
              <a:t>Checklist for Contract Preliminaries</a:t>
            </a:r>
          </a:p>
        </p:txBody>
      </p:sp>
      <p:sp>
        <p:nvSpPr>
          <p:cNvPr id="928771" name="Rectangle 3"/>
          <p:cNvSpPr>
            <a:spLocks noGrp="1" noChangeArrowheads="1"/>
          </p:cNvSpPr>
          <p:nvPr>
            <p:ph type="body" idx="1"/>
          </p:nvPr>
        </p:nvSpPr>
        <p:spPr>
          <a:xfrm>
            <a:off x="1066800" y="1600200"/>
            <a:ext cx="7848600" cy="4525963"/>
          </a:xfrm>
        </p:spPr>
        <p:txBody>
          <a:bodyPr/>
          <a:lstStyle/>
          <a:p>
            <a:pPr marL="465138" indent="-465138" defTabSz="347663" eaLnBrk="1" hangingPunct="1">
              <a:spcBef>
                <a:spcPts val="864"/>
              </a:spcBef>
              <a:buFontTx/>
              <a:buAutoNum type="arabicPeriod"/>
              <a:defRPr/>
            </a:pPr>
            <a:r>
              <a:rPr lang="en-US" sz="2800" dirty="0" smtClean="0"/>
              <a:t>Do your contract homework	</a:t>
            </a:r>
          </a:p>
          <a:p>
            <a:pPr marL="800100" defTabSz="347663" eaLnBrk="1" hangingPunct="1">
              <a:spcBef>
                <a:spcPts val="864"/>
              </a:spcBef>
              <a:buFontTx/>
              <a:buNone/>
              <a:defRPr/>
            </a:pPr>
            <a:r>
              <a:rPr lang="en-US" sz="2400" dirty="0" smtClean="0"/>
              <a:t>a.	Do background checks – check references, complaints at state and private agencies, court dockets</a:t>
            </a:r>
          </a:p>
          <a:p>
            <a:pPr marL="800100" defTabSz="347663" eaLnBrk="1" hangingPunct="1">
              <a:spcBef>
                <a:spcPts val="864"/>
              </a:spcBef>
              <a:buFontTx/>
              <a:buNone/>
              <a:defRPr/>
            </a:pPr>
            <a:r>
              <a:rPr lang="en-US" sz="2400" dirty="0" smtClean="0"/>
              <a:t>b.	Learn the nature of the business and industry custom – learn to use the language</a:t>
            </a:r>
          </a:p>
          <a:p>
            <a:pPr marL="465138" indent="-465138" defTabSz="347663" eaLnBrk="1" hangingPunct="1">
              <a:spcBef>
                <a:spcPts val="864"/>
              </a:spcBef>
              <a:buFontTx/>
              <a:buAutoNum type="arabicPeriod" startAt="2"/>
              <a:defRPr/>
            </a:pPr>
            <a:r>
              <a:rPr lang="en-US" sz="2800" dirty="0" smtClean="0"/>
              <a:t>Negotiate details</a:t>
            </a:r>
          </a:p>
          <a:p>
            <a:pPr marL="800100" defTabSz="347663" eaLnBrk="1" hangingPunct="1">
              <a:spcBef>
                <a:spcPts val="864"/>
              </a:spcBef>
              <a:buFontTx/>
              <a:buNone/>
              <a:defRPr/>
            </a:pPr>
            <a:r>
              <a:rPr lang="en-US" sz="2400" dirty="0" smtClean="0"/>
              <a:t>a.	Agree on terms that held you accomplish your purpose (“apple powder for bakery equipment,” not just “apple powder”)</a:t>
            </a:r>
          </a:p>
          <a:p>
            <a:pPr marL="800100" defTabSz="347663" eaLnBrk="1" hangingPunct="1">
              <a:spcBef>
                <a:spcPts val="864"/>
              </a:spcBef>
              <a:buFontTx/>
              <a:buNone/>
              <a:defRPr/>
            </a:pPr>
            <a:r>
              <a:rPr lang="en-US" sz="2400" dirty="0" smtClean="0"/>
              <a:t>b.	Make sure your written agreement is complete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animEffect transition="in" filter="blinds(horizontal)">
                                      <p:cBhvr>
                                        <p:cTn id="7" dur="500"/>
                                        <p:tgtEl>
                                          <p:spTgt spid="928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8771">
                                            <p:txEl>
                                              <p:pRg st="1" end="1"/>
                                            </p:txEl>
                                          </p:spTgt>
                                        </p:tgtEl>
                                        <p:attrNameLst>
                                          <p:attrName>style.visibility</p:attrName>
                                        </p:attrNameLst>
                                      </p:cBhvr>
                                      <p:to>
                                        <p:strVal val="visible"/>
                                      </p:to>
                                    </p:set>
                                    <p:animEffect transition="in" filter="blinds(horizontal)">
                                      <p:cBhvr>
                                        <p:cTn id="12" dur="500"/>
                                        <p:tgtEl>
                                          <p:spTgt spid="928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8771">
                                            <p:txEl>
                                              <p:pRg st="2" end="2"/>
                                            </p:txEl>
                                          </p:spTgt>
                                        </p:tgtEl>
                                        <p:attrNameLst>
                                          <p:attrName>style.visibility</p:attrName>
                                        </p:attrNameLst>
                                      </p:cBhvr>
                                      <p:to>
                                        <p:strVal val="visible"/>
                                      </p:to>
                                    </p:set>
                                    <p:animEffect transition="in" filter="blinds(horizontal)">
                                      <p:cBhvr>
                                        <p:cTn id="17" dur="500"/>
                                        <p:tgtEl>
                                          <p:spTgt spid="928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8771">
                                            <p:txEl>
                                              <p:pRg st="3" end="3"/>
                                            </p:txEl>
                                          </p:spTgt>
                                        </p:tgtEl>
                                        <p:attrNameLst>
                                          <p:attrName>style.visibility</p:attrName>
                                        </p:attrNameLst>
                                      </p:cBhvr>
                                      <p:to>
                                        <p:strVal val="visible"/>
                                      </p:to>
                                    </p:set>
                                    <p:animEffect transition="in" filter="blinds(horizontal)">
                                      <p:cBhvr>
                                        <p:cTn id="22" dur="500"/>
                                        <p:tgtEl>
                                          <p:spTgt spid="928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8771">
                                            <p:txEl>
                                              <p:pRg st="4" end="4"/>
                                            </p:txEl>
                                          </p:spTgt>
                                        </p:tgtEl>
                                        <p:attrNameLst>
                                          <p:attrName>style.visibility</p:attrName>
                                        </p:attrNameLst>
                                      </p:cBhvr>
                                      <p:to>
                                        <p:strVal val="visible"/>
                                      </p:to>
                                    </p:set>
                                    <p:animEffect transition="in" filter="blinds(horizontal)">
                                      <p:cBhvr>
                                        <p:cTn id="27" dur="500"/>
                                        <p:tgtEl>
                                          <p:spTgt spid="928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8771">
                                            <p:txEl>
                                              <p:pRg st="5" end="5"/>
                                            </p:txEl>
                                          </p:spTgt>
                                        </p:tgtEl>
                                        <p:attrNameLst>
                                          <p:attrName>style.visibility</p:attrName>
                                        </p:attrNameLst>
                                      </p:cBhvr>
                                      <p:to>
                                        <p:strVal val="visible"/>
                                      </p:to>
                                    </p:set>
                                    <p:animEffect transition="in" filter="blinds(horizontal)">
                                      <p:cBhvr>
                                        <p:cTn id="32" dur="500"/>
                                        <p:tgtEl>
                                          <p:spTgt spid="928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E10BA52B-7345-4568-9AA0-12487DC81228}" type="slidenum">
              <a:rPr lang="en-US"/>
              <a:pPr>
                <a:defRPr/>
              </a:pPr>
              <a:t>35</a:t>
            </a:fld>
            <a:endParaRPr lang="en-US"/>
          </a:p>
        </p:txBody>
      </p:sp>
      <p:sp>
        <p:nvSpPr>
          <p:cNvPr id="891906" name="Rectangle 2"/>
          <p:cNvSpPr>
            <a:spLocks noGrp="1" noChangeArrowheads="1"/>
          </p:cNvSpPr>
          <p:nvPr>
            <p:ph type="body" idx="1"/>
          </p:nvPr>
        </p:nvSpPr>
        <p:spPr/>
        <p:txBody>
          <a:bodyPr lIns="90488" tIns="44450" rIns="90488" bIns="44450"/>
          <a:lstStyle/>
          <a:p>
            <a:pPr eaLnBrk="1" hangingPunct="1"/>
            <a:r>
              <a:rPr lang="en-US" altLang="en-US" smtClean="0"/>
              <a:t>Acceptance:  Offeree’s Response</a:t>
            </a:r>
          </a:p>
          <a:p>
            <a:pPr lvl="1" eaLnBrk="1" hangingPunct="1"/>
            <a:r>
              <a:rPr lang="en-US" altLang="en-US" smtClean="0"/>
              <a:t>Offeree’s positive response</a:t>
            </a:r>
          </a:p>
          <a:p>
            <a:pPr lvl="1" eaLnBrk="1" hangingPunct="1"/>
            <a:r>
              <a:rPr lang="en-US" altLang="en-US" smtClean="0"/>
              <a:t>Must be communicated to offeror</a:t>
            </a:r>
          </a:p>
          <a:p>
            <a:pPr lvl="1" eaLnBrk="1" hangingPunct="1"/>
            <a:r>
              <a:rPr lang="en-US" altLang="en-US" smtClean="0"/>
              <a:t>Using proper means of acceptance</a:t>
            </a:r>
          </a:p>
          <a:p>
            <a:pPr lvl="1" eaLnBrk="1" hangingPunct="1"/>
            <a:r>
              <a:rPr lang="en-US" altLang="en-US" smtClean="0"/>
              <a:t>Only offeree has power to accept</a:t>
            </a:r>
          </a:p>
        </p:txBody>
      </p:sp>
      <p:sp>
        <p:nvSpPr>
          <p:cNvPr id="891908"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Acceptance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1906">
                                            <p:txEl>
                                              <p:pRg st="0" end="0"/>
                                            </p:txEl>
                                          </p:spTgt>
                                        </p:tgtEl>
                                        <p:attrNameLst>
                                          <p:attrName>style.visibility</p:attrName>
                                        </p:attrNameLst>
                                      </p:cBhvr>
                                      <p:to>
                                        <p:strVal val="visible"/>
                                      </p:to>
                                    </p:set>
                                    <p:animEffect transition="in" filter="blinds(horizontal)">
                                      <p:cBhvr>
                                        <p:cTn id="7" dur="500"/>
                                        <p:tgtEl>
                                          <p:spTgt spid="891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1906">
                                            <p:txEl>
                                              <p:pRg st="1" end="1"/>
                                            </p:txEl>
                                          </p:spTgt>
                                        </p:tgtEl>
                                        <p:attrNameLst>
                                          <p:attrName>style.visibility</p:attrName>
                                        </p:attrNameLst>
                                      </p:cBhvr>
                                      <p:to>
                                        <p:strVal val="visible"/>
                                      </p:to>
                                    </p:set>
                                    <p:animEffect transition="in" filter="blinds(horizontal)">
                                      <p:cBhvr>
                                        <p:cTn id="12" dur="500"/>
                                        <p:tgtEl>
                                          <p:spTgt spid="8919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1906">
                                            <p:txEl>
                                              <p:pRg st="2" end="2"/>
                                            </p:txEl>
                                          </p:spTgt>
                                        </p:tgtEl>
                                        <p:attrNameLst>
                                          <p:attrName>style.visibility</p:attrName>
                                        </p:attrNameLst>
                                      </p:cBhvr>
                                      <p:to>
                                        <p:strVal val="visible"/>
                                      </p:to>
                                    </p:set>
                                    <p:animEffect transition="in" filter="blinds(horizontal)">
                                      <p:cBhvr>
                                        <p:cTn id="17" dur="500"/>
                                        <p:tgtEl>
                                          <p:spTgt spid="8919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1906">
                                            <p:txEl>
                                              <p:pRg st="3" end="3"/>
                                            </p:txEl>
                                          </p:spTgt>
                                        </p:tgtEl>
                                        <p:attrNameLst>
                                          <p:attrName>style.visibility</p:attrName>
                                        </p:attrNameLst>
                                      </p:cBhvr>
                                      <p:to>
                                        <p:strVal val="visible"/>
                                      </p:to>
                                    </p:set>
                                    <p:animEffect transition="in" filter="blinds(horizontal)">
                                      <p:cBhvr>
                                        <p:cTn id="22" dur="500"/>
                                        <p:tgtEl>
                                          <p:spTgt spid="8919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1906">
                                            <p:txEl>
                                              <p:pRg st="4" end="4"/>
                                            </p:txEl>
                                          </p:spTgt>
                                        </p:tgtEl>
                                        <p:attrNameLst>
                                          <p:attrName>style.visibility</p:attrName>
                                        </p:attrNameLst>
                                      </p:cBhvr>
                                      <p:to>
                                        <p:strVal val="visible"/>
                                      </p:to>
                                    </p:set>
                                    <p:animEffect transition="in" filter="blinds(horizontal)">
                                      <p:cBhvr>
                                        <p:cTn id="27" dur="500"/>
                                        <p:tgtEl>
                                          <p:spTgt spid="8919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06"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AE60A795-FEB4-4451-B01D-8DD133720704}" type="slidenum">
              <a:rPr lang="en-US"/>
              <a:pPr>
                <a:defRPr/>
              </a:pPr>
              <a:t>36</a:t>
            </a:fld>
            <a:endParaRPr lang="en-US"/>
          </a:p>
        </p:txBody>
      </p:sp>
      <p:sp>
        <p:nvSpPr>
          <p:cNvPr id="893954" name="Rectangle 2"/>
          <p:cNvSpPr>
            <a:spLocks noGrp="1" noChangeArrowheads="1"/>
          </p:cNvSpPr>
          <p:nvPr>
            <p:ph type="body" idx="1"/>
          </p:nvPr>
        </p:nvSpPr>
        <p:spPr>
          <a:xfrm>
            <a:off x="1066800" y="1600200"/>
            <a:ext cx="7696200" cy="4648200"/>
          </a:xfrm>
        </p:spPr>
        <p:txBody>
          <a:bodyPr lIns="90488" tIns="44450" rIns="90488" bIns="44450"/>
          <a:lstStyle/>
          <a:p>
            <a:pPr eaLnBrk="1" hangingPunct="1"/>
            <a:r>
              <a:rPr lang="en-US" altLang="en-US" smtClean="0"/>
              <a:t>Acceptance: Offeree’s Response</a:t>
            </a:r>
          </a:p>
          <a:p>
            <a:pPr lvl="1" eaLnBrk="1" hangingPunct="1"/>
            <a:r>
              <a:rPr lang="en-US" altLang="en-US" smtClean="0"/>
              <a:t>The Mailbox Rule</a:t>
            </a:r>
          </a:p>
          <a:p>
            <a:pPr lvl="2" eaLnBrk="1" hangingPunct="1"/>
            <a:r>
              <a:rPr lang="en-US" altLang="en-US" smtClean="0"/>
              <a:t>Timing rule in contract acceptances that provides that acceptance is effective upon mailing if properly done</a:t>
            </a:r>
          </a:p>
          <a:p>
            <a:pPr lvl="1" eaLnBrk="1" hangingPunct="1"/>
            <a:r>
              <a:rPr lang="en-US" altLang="en-US" smtClean="0"/>
              <a:t>Acceptance by stipulated means</a:t>
            </a:r>
          </a:p>
          <a:p>
            <a:pPr lvl="2" eaLnBrk="1" hangingPunct="1"/>
            <a:r>
              <a:rPr lang="en-US" altLang="en-US" smtClean="0"/>
              <a:t>Mailbox rule applies</a:t>
            </a:r>
          </a:p>
          <a:p>
            <a:pPr lvl="2" eaLnBrk="1" hangingPunct="1"/>
            <a:r>
              <a:rPr lang="en-US" altLang="en-US" smtClean="0"/>
              <a:t>If offeree does not use means stipulated, then counteroffer and/or rejection</a:t>
            </a:r>
          </a:p>
        </p:txBody>
      </p:sp>
      <p:sp>
        <p:nvSpPr>
          <p:cNvPr id="893956"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Acceptance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3954">
                                            <p:txEl>
                                              <p:pRg st="0" end="0"/>
                                            </p:txEl>
                                          </p:spTgt>
                                        </p:tgtEl>
                                        <p:attrNameLst>
                                          <p:attrName>style.visibility</p:attrName>
                                        </p:attrNameLst>
                                      </p:cBhvr>
                                      <p:to>
                                        <p:strVal val="visible"/>
                                      </p:to>
                                    </p:set>
                                    <p:animEffect transition="in" filter="blinds(horizontal)">
                                      <p:cBhvr>
                                        <p:cTn id="7" dur="500"/>
                                        <p:tgtEl>
                                          <p:spTgt spid="893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3954">
                                            <p:txEl>
                                              <p:pRg st="1" end="1"/>
                                            </p:txEl>
                                          </p:spTgt>
                                        </p:tgtEl>
                                        <p:attrNameLst>
                                          <p:attrName>style.visibility</p:attrName>
                                        </p:attrNameLst>
                                      </p:cBhvr>
                                      <p:to>
                                        <p:strVal val="visible"/>
                                      </p:to>
                                    </p:set>
                                    <p:animEffect transition="in" filter="blinds(horizontal)">
                                      <p:cBhvr>
                                        <p:cTn id="12" dur="500"/>
                                        <p:tgtEl>
                                          <p:spTgt spid="8939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3954">
                                            <p:txEl>
                                              <p:pRg st="2" end="2"/>
                                            </p:txEl>
                                          </p:spTgt>
                                        </p:tgtEl>
                                        <p:attrNameLst>
                                          <p:attrName>style.visibility</p:attrName>
                                        </p:attrNameLst>
                                      </p:cBhvr>
                                      <p:to>
                                        <p:strVal val="visible"/>
                                      </p:to>
                                    </p:set>
                                    <p:animEffect transition="in" filter="blinds(horizontal)">
                                      <p:cBhvr>
                                        <p:cTn id="17" dur="500"/>
                                        <p:tgtEl>
                                          <p:spTgt spid="8939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3954">
                                            <p:txEl>
                                              <p:pRg st="3" end="3"/>
                                            </p:txEl>
                                          </p:spTgt>
                                        </p:tgtEl>
                                        <p:attrNameLst>
                                          <p:attrName>style.visibility</p:attrName>
                                        </p:attrNameLst>
                                      </p:cBhvr>
                                      <p:to>
                                        <p:strVal val="visible"/>
                                      </p:to>
                                    </p:set>
                                    <p:animEffect transition="in" filter="blinds(horizontal)">
                                      <p:cBhvr>
                                        <p:cTn id="22" dur="500"/>
                                        <p:tgtEl>
                                          <p:spTgt spid="8939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3954">
                                            <p:txEl>
                                              <p:pRg st="4" end="4"/>
                                            </p:txEl>
                                          </p:spTgt>
                                        </p:tgtEl>
                                        <p:attrNameLst>
                                          <p:attrName>style.visibility</p:attrName>
                                        </p:attrNameLst>
                                      </p:cBhvr>
                                      <p:to>
                                        <p:strVal val="visible"/>
                                      </p:to>
                                    </p:set>
                                    <p:animEffect transition="in" filter="blinds(horizontal)">
                                      <p:cBhvr>
                                        <p:cTn id="27" dur="500"/>
                                        <p:tgtEl>
                                          <p:spTgt spid="8939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3954">
                                            <p:txEl>
                                              <p:pRg st="5" end="5"/>
                                            </p:txEl>
                                          </p:spTgt>
                                        </p:tgtEl>
                                        <p:attrNameLst>
                                          <p:attrName>style.visibility</p:attrName>
                                        </p:attrNameLst>
                                      </p:cBhvr>
                                      <p:to>
                                        <p:strVal val="visible"/>
                                      </p:to>
                                    </p:set>
                                    <p:animEffect transition="in" filter="blinds(horizontal)">
                                      <p:cBhvr>
                                        <p:cTn id="32" dur="500"/>
                                        <p:tgtEl>
                                          <p:spTgt spid="8939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4"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BD05E14D-EED1-48FF-A32D-F57A29922B77}" type="slidenum">
              <a:rPr lang="en-US"/>
              <a:pPr>
                <a:defRPr/>
              </a:pPr>
              <a:t>37</a:t>
            </a:fld>
            <a:endParaRPr lang="en-US"/>
          </a:p>
        </p:txBody>
      </p:sp>
      <p:sp>
        <p:nvSpPr>
          <p:cNvPr id="896002" name="Rectangle 2"/>
          <p:cNvSpPr>
            <a:spLocks noGrp="1" noChangeArrowheads="1"/>
          </p:cNvSpPr>
          <p:nvPr>
            <p:ph type="body" idx="1"/>
          </p:nvPr>
        </p:nvSpPr>
        <p:spPr/>
        <p:txBody>
          <a:bodyPr lIns="90488" tIns="44450" rIns="90488" bIns="44450"/>
          <a:lstStyle/>
          <a:p>
            <a:pPr eaLnBrk="1" hangingPunct="1"/>
            <a:r>
              <a:rPr lang="en-US" altLang="en-US" smtClean="0"/>
              <a:t>Acceptance With No Stipulated Means</a:t>
            </a:r>
          </a:p>
          <a:p>
            <a:pPr lvl="1" eaLnBrk="1" hangingPunct="1"/>
            <a:r>
              <a:rPr lang="en-US" altLang="en-US" smtClean="0"/>
              <a:t>Mailbox rule if same means or stipulated means used</a:t>
            </a:r>
          </a:p>
          <a:p>
            <a:pPr lvl="1" eaLnBrk="1" hangingPunct="1"/>
            <a:r>
              <a:rPr lang="en-US" altLang="en-US" smtClean="0"/>
              <a:t>Arrival if different (slower) method used</a:t>
            </a:r>
          </a:p>
          <a:p>
            <a:pPr lvl="1" eaLnBrk="1" hangingPunct="1"/>
            <a:r>
              <a:rPr lang="en-US" altLang="en-US" smtClean="0"/>
              <a:t>If non-stipulated means used, it is a counteroffer and a rejection</a:t>
            </a:r>
          </a:p>
        </p:txBody>
      </p:sp>
      <p:sp>
        <p:nvSpPr>
          <p:cNvPr id="896004"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Acceptance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6002">
                                            <p:txEl>
                                              <p:pRg st="0" end="0"/>
                                            </p:txEl>
                                          </p:spTgt>
                                        </p:tgtEl>
                                        <p:attrNameLst>
                                          <p:attrName>style.visibility</p:attrName>
                                        </p:attrNameLst>
                                      </p:cBhvr>
                                      <p:to>
                                        <p:strVal val="visible"/>
                                      </p:to>
                                    </p:set>
                                    <p:animEffect transition="in" filter="blinds(horizontal)">
                                      <p:cBhvr>
                                        <p:cTn id="7" dur="500"/>
                                        <p:tgtEl>
                                          <p:spTgt spid="8960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6002">
                                            <p:txEl>
                                              <p:pRg st="1" end="1"/>
                                            </p:txEl>
                                          </p:spTgt>
                                        </p:tgtEl>
                                        <p:attrNameLst>
                                          <p:attrName>style.visibility</p:attrName>
                                        </p:attrNameLst>
                                      </p:cBhvr>
                                      <p:to>
                                        <p:strVal val="visible"/>
                                      </p:to>
                                    </p:set>
                                    <p:animEffect transition="in" filter="blinds(horizontal)">
                                      <p:cBhvr>
                                        <p:cTn id="12" dur="500"/>
                                        <p:tgtEl>
                                          <p:spTgt spid="8960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6002">
                                            <p:txEl>
                                              <p:pRg st="2" end="2"/>
                                            </p:txEl>
                                          </p:spTgt>
                                        </p:tgtEl>
                                        <p:attrNameLst>
                                          <p:attrName>style.visibility</p:attrName>
                                        </p:attrNameLst>
                                      </p:cBhvr>
                                      <p:to>
                                        <p:strVal val="visible"/>
                                      </p:to>
                                    </p:set>
                                    <p:animEffect transition="in" filter="blinds(horizontal)">
                                      <p:cBhvr>
                                        <p:cTn id="17" dur="500"/>
                                        <p:tgtEl>
                                          <p:spTgt spid="8960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6002">
                                            <p:txEl>
                                              <p:pRg st="3" end="3"/>
                                            </p:txEl>
                                          </p:spTgt>
                                        </p:tgtEl>
                                        <p:attrNameLst>
                                          <p:attrName>style.visibility</p:attrName>
                                        </p:attrNameLst>
                                      </p:cBhvr>
                                      <p:to>
                                        <p:strVal val="visible"/>
                                      </p:to>
                                    </p:set>
                                    <p:animEffect transition="in" filter="blinds(horizontal)">
                                      <p:cBhvr>
                                        <p:cTn id="22" dur="500"/>
                                        <p:tgtEl>
                                          <p:spTgt spid="8960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2" grpId="0" build="p" bldLvl="3"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p:cNvSpPr>
            <a:spLocks noGrp="1"/>
          </p:cNvSpPr>
          <p:nvPr>
            <p:ph type="sldNum" sz="quarter" idx="10"/>
          </p:nvPr>
        </p:nvSpPr>
        <p:spPr/>
        <p:txBody>
          <a:bodyPr/>
          <a:lstStyle/>
          <a:p>
            <a:pPr>
              <a:defRPr/>
            </a:pPr>
            <a:r>
              <a:rPr lang="en-US"/>
              <a:t>12-</a:t>
            </a:r>
            <a:fld id="{1A332012-537C-41B6-9166-EB4A34A2CE39}" type="slidenum">
              <a:rPr lang="en-US"/>
              <a:pPr>
                <a:defRPr/>
              </a:pPr>
              <a:t>38</a:t>
            </a:fld>
            <a:endParaRPr lang="en-US"/>
          </a:p>
        </p:txBody>
      </p:sp>
      <p:sp>
        <p:nvSpPr>
          <p:cNvPr id="930818" name="Rectangle 2"/>
          <p:cNvSpPr>
            <a:spLocks noGrp="1" noChangeArrowheads="1"/>
          </p:cNvSpPr>
          <p:nvPr>
            <p:ph type="title" idx="4294967295"/>
          </p:nvPr>
        </p:nvSpPr>
        <p:spPr>
          <a:xfrm>
            <a:off x="609600" y="304800"/>
            <a:ext cx="8153400" cy="1066800"/>
          </a:xfrm>
        </p:spPr>
        <p:txBody>
          <a:bodyPr/>
          <a:lstStyle/>
          <a:p>
            <a:pPr eaLnBrk="1" hangingPunct="1">
              <a:defRPr/>
            </a:pPr>
            <a:r>
              <a:rPr lang="en-US" sz="4800" dirty="0" smtClean="0"/>
              <a:t>Timing Rules for Acceptance</a:t>
            </a:r>
          </a:p>
        </p:txBody>
      </p:sp>
      <p:graphicFrame>
        <p:nvGraphicFramePr>
          <p:cNvPr id="930839" name="Group 23"/>
          <p:cNvGraphicFramePr>
            <a:graphicFrameLocks noGrp="1"/>
          </p:cNvGraphicFramePr>
          <p:nvPr>
            <p:ph/>
          </p:nvPr>
        </p:nvGraphicFramePr>
        <p:xfrm>
          <a:off x="1371600" y="1447800"/>
          <a:ext cx="7391400" cy="5023100"/>
        </p:xfrm>
        <a:graphic>
          <a:graphicData uri="http://schemas.openxmlformats.org/drawingml/2006/table">
            <a:tbl>
              <a:tblPr/>
              <a:tblGrid>
                <a:gridCol w="2463800"/>
                <a:gridCol w="2463800"/>
                <a:gridCol w="2463800"/>
              </a:tblGrid>
              <a:tr h="5022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Times New Roman" pitchFamily="18" charset="0"/>
                        </a:rPr>
                        <a:t>TYPE OF OFFER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No means given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No means given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Means specified (specified or stipulated means)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Means stipulated (specified or stipulated means)</a:t>
                      </a:r>
                    </a:p>
                  </a:txBody>
                  <a:tcPr marT="45718" marB="45718"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Times New Roman" pitchFamily="18" charset="0"/>
                        </a:rPr>
                        <a:t>METHOD OF ACCEPTANCE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Same or reasonable method of communication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Slower or unreasonable method of communication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Stipulated means used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Stipulated means not used</a:t>
                      </a:r>
                    </a:p>
                  </a:txBody>
                  <a:tcPr marT="45718" marB="45718"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Times New Roman" pitchFamily="18" charset="0"/>
                        </a:rPr>
                        <a:t>ACCEPTANCE EFFECTIVE?</a:t>
                      </a: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When properly mailed, dispatched (mailbox rule)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When received, is offer still open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Mailbox rule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Times New Roman" pitchFamily="18" charset="0"/>
                        </a:rPr>
                        <a:t>Counteroffer and rejection</a:t>
                      </a:r>
                      <a:endParaRPr kumimoji="0" lang="en-US" sz="1800" b="1" i="0" u="none" strike="noStrike" cap="none" normalizeH="0" baseline="0" dirty="0" smtClean="0">
                        <a:ln>
                          <a:noFill/>
                        </a:ln>
                        <a:solidFill>
                          <a:schemeClr val="bg1"/>
                        </a:solidFill>
                        <a:effectLst/>
                        <a:latin typeface="Times New Roman" pitchFamily="18" charset="0"/>
                      </a:endParaRPr>
                    </a:p>
                  </a:txBody>
                  <a:tcPr marT="45718" marB="45718" horzOverflow="overflow">
                    <a:lnL>
                      <a:noFill/>
                    </a:lnL>
                    <a:lnR cap="flat">
                      <a:noFill/>
                    </a:lnR>
                    <a:lnT cap="flat">
                      <a:noFill/>
                    </a:lnT>
                    <a:lnB cap="flat">
                      <a:noFill/>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0839"/>
                                        </p:tgtEl>
                                        <p:attrNameLst>
                                          <p:attrName>style.visibility</p:attrName>
                                        </p:attrNameLst>
                                      </p:cBhvr>
                                      <p:to>
                                        <p:strVal val="visible"/>
                                      </p:to>
                                    </p:set>
                                    <p:animEffect transition="in" filter="blinds(horizontal)">
                                      <p:cBhvr>
                                        <p:cTn id="7" dur="500"/>
                                        <p:tgtEl>
                                          <p:spTgt spid="930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DB95B6C1-50A3-4282-B0DE-89D81ECCA9B3}" type="slidenum">
              <a:rPr lang="en-US"/>
              <a:pPr>
                <a:defRPr/>
              </a:pPr>
              <a:t>3</a:t>
            </a:fld>
            <a:endParaRPr lang="en-US"/>
          </a:p>
        </p:txBody>
      </p:sp>
      <p:sp>
        <p:nvSpPr>
          <p:cNvPr id="855042" name="Rectangle 2"/>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Uniform Commercial Code (UCC)</a:t>
            </a:r>
          </a:p>
          <a:p>
            <a:pPr lvl="1" eaLnBrk="1" hangingPunct="1">
              <a:spcBef>
                <a:spcPts val="863"/>
              </a:spcBef>
            </a:pPr>
            <a:r>
              <a:rPr lang="en-US" altLang="en-US" sz="2800" smtClean="0"/>
              <a:t>Drafted by ALI and National Conference of Commissioners on Uniform State Laws</a:t>
            </a:r>
          </a:p>
          <a:p>
            <a:pPr lvl="2" eaLnBrk="1" hangingPunct="1">
              <a:spcBef>
                <a:spcPts val="863"/>
              </a:spcBef>
            </a:pPr>
            <a:r>
              <a:rPr lang="en-US" altLang="en-US" sz="2400" smtClean="0"/>
              <a:t>Common law is not uniform from state to state</a:t>
            </a:r>
          </a:p>
          <a:p>
            <a:pPr lvl="2" eaLnBrk="1" hangingPunct="1">
              <a:spcBef>
                <a:spcPts val="863"/>
              </a:spcBef>
            </a:pPr>
            <a:r>
              <a:rPr lang="en-US" altLang="en-US" sz="2400" smtClean="0"/>
              <a:t>First appeared in 1940s</a:t>
            </a:r>
          </a:p>
          <a:p>
            <a:pPr lvl="2" eaLnBrk="1" hangingPunct="1">
              <a:spcBef>
                <a:spcPts val="863"/>
              </a:spcBef>
            </a:pPr>
            <a:r>
              <a:rPr lang="en-US" altLang="en-US" sz="2400" smtClean="0"/>
              <a:t>Adopted in part or whole in all states</a:t>
            </a:r>
          </a:p>
          <a:p>
            <a:pPr lvl="1" eaLnBrk="1" hangingPunct="1">
              <a:spcBef>
                <a:spcPts val="863"/>
              </a:spcBef>
            </a:pPr>
            <a:r>
              <a:rPr lang="en-US" altLang="en-US" sz="2800" smtClean="0"/>
              <a:t>Article 2 governs contracts for the sale of goods; more liberal than common law</a:t>
            </a:r>
          </a:p>
        </p:txBody>
      </p:sp>
      <p:sp>
        <p:nvSpPr>
          <p:cNvPr id="855043" name="Rectangle 3"/>
          <p:cNvSpPr>
            <a:spLocks noGrp="1" noChangeArrowheads="1"/>
          </p:cNvSpPr>
          <p:nvPr>
            <p:ph type="title"/>
          </p:nvPr>
        </p:nvSpPr>
        <p:spPr>
          <a:xfrm>
            <a:off x="609600" y="304800"/>
            <a:ext cx="8077200" cy="1096963"/>
          </a:xfrm>
        </p:spPr>
        <p:txBody>
          <a:bodyPr lIns="90488" tIns="44450" rIns="90488" bIns="44450"/>
          <a:lstStyle/>
          <a:p>
            <a:pPr eaLnBrk="1" hangingPunct="1">
              <a:defRPr/>
            </a:pPr>
            <a:r>
              <a:rPr lang="en-US" dirty="0" smtClean="0"/>
              <a:t>Sources of Contract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5042">
                                            <p:txEl>
                                              <p:pRg st="0" end="0"/>
                                            </p:txEl>
                                          </p:spTgt>
                                        </p:tgtEl>
                                        <p:attrNameLst>
                                          <p:attrName>style.visibility</p:attrName>
                                        </p:attrNameLst>
                                      </p:cBhvr>
                                      <p:to>
                                        <p:strVal val="visible"/>
                                      </p:to>
                                    </p:set>
                                    <p:animEffect transition="in" filter="blinds(horizontal)">
                                      <p:cBhvr>
                                        <p:cTn id="7" dur="500"/>
                                        <p:tgtEl>
                                          <p:spTgt spid="855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5042">
                                            <p:txEl>
                                              <p:pRg st="1" end="1"/>
                                            </p:txEl>
                                          </p:spTgt>
                                        </p:tgtEl>
                                        <p:attrNameLst>
                                          <p:attrName>style.visibility</p:attrName>
                                        </p:attrNameLst>
                                      </p:cBhvr>
                                      <p:to>
                                        <p:strVal val="visible"/>
                                      </p:to>
                                    </p:set>
                                    <p:animEffect transition="in" filter="blinds(horizontal)">
                                      <p:cBhvr>
                                        <p:cTn id="12" dur="500"/>
                                        <p:tgtEl>
                                          <p:spTgt spid="8550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5042">
                                            <p:txEl>
                                              <p:pRg st="2" end="2"/>
                                            </p:txEl>
                                          </p:spTgt>
                                        </p:tgtEl>
                                        <p:attrNameLst>
                                          <p:attrName>style.visibility</p:attrName>
                                        </p:attrNameLst>
                                      </p:cBhvr>
                                      <p:to>
                                        <p:strVal val="visible"/>
                                      </p:to>
                                    </p:set>
                                    <p:animEffect transition="in" filter="blinds(horizontal)">
                                      <p:cBhvr>
                                        <p:cTn id="17" dur="500"/>
                                        <p:tgtEl>
                                          <p:spTgt spid="8550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5042">
                                            <p:txEl>
                                              <p:pRg st="3" end="3"/>
                                            </p:txEl>
                                          </p:spTgt>
                                        </p:tgtEl>
                                        <p:attrNameLst>
                                          <p:attrName>style.visibility</p:attrName>
                                        </p:attrNameLst>
                                      </p:cBhvr>
                                      <p:to>
                                        <p:strVal val="visible"/>
                                      </p:to>
                                    </p:set>
                                    <p:animEffect transition="in" filter="blinds(horizontal)">
                                      <p:cBhvr>
                                        <p:cTn id="22" dur="500"/>
                                        <p:tgtEl>
                                          <p:spTgt spid="8550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5042">
                                            <p:txEl>
                                              <p:pRg st="4" end="4"/>
                                            </p:txEl>
                                          </p:spTgt>
                                        </p:tgtEl>
                                        <p:attrNameLst>
                                          <p:attrName>style.visibility</p:attrName>
                                        </p:attrNameLst>
                                      </p:cBhvr>
                                      <p:to>
                                        <p:strVal val="visible"/>
                                      </p:to>
                                    </p:set>
                                    <p:animEffect transition="in" filter="blinds(horizontal)">
                                      <p:cBhvr>
                                        <p:cTn id="27" dur="500"/>
                                        <p:tgtEl>
                                          <p:spTgt spid="8550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55042">
                                            <p:txEl>
                                              <p:pRg st="5" end="5"/>
                                            </p:txEl>
                                          </p:spTgt>
                                        </p:tgtEl>
                                        <p:attrNameLst>
                                          <p:attrName>style.visibility</p:attrName>
                                        </p:attrNameLst>
                                      </p:cBhvr>
                                      <p:to>
                                        <p:strVal val="visible"/>
                                      </p:to>
                                    </p:set>
                                    <p:animEffect transition="in" filter="blinds(horizontal)">
                                      <p:cBhvr>
                                        <p:cTn id="32" dur="500"/>
                                        <p:tgtEl>
                                          <p:spTgt spid="8550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2" grpId="0" build="p" bldLvl="3"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3431B7E6-404B-40EA-88EC-6EF62915B575}" type="slidenum">
              <a:rPr lang="en-US"/>
              <a:pPr>
                <a:defRPr/>
              </a:pPr>
              <a:t>39</a:t>
            </a:fld>
            <a:endParaRPr lang="en-US"/>
          </a:p>
        </p:txBody>
      </p:sp>
      <p:sp>
        <p:nvSpPr>
          <p:cNvPr id="898050" name="Rectangle 2"/>
          <p:cNvSpPr>
            <a:spLocks noGrp="1" noChangeArrowheads="1"/>
          </p:cNvSpPr>
          <p:nvPr>
            <p:ph type="body" idx="1"/>
          </p:nvPr>
        </p:nvSpPr>
        <p:spPr/>
        <p:txBody>
          <a:bodyPr/>
          <a:lstStyle/>
          <a:p>
            <a:pPr eaLnBrk="1" hangingPunct="1"/>
            <a:r>
              <a:rPr lang="en-US" altLang="en-US" b="1" smtClean="0">
                <a:solidFill>
                  <a:srgbClr val="FFFF66"/>
                </a:solidFill>
              </a:rPr>
              <a:t>Case 12.5</a:t>
            </a:r>
            <a:r>
              <a:rPr lang="en-US" altLang="en-US" b="1" smtClean="0"/>
              <a:t> 	</a:t>
            </a:r>
            <a:r>
              <a:rPr lang="en-US" altLang="en-US" b="1" i="1" smtClean="0"/>
              <a:t>Kass v. Grais </a:t>
            </a:r>
            <a:r>
              <a:rPr lang="en-US" altLang="en-US" b="1" smtClean="0"/>
              <a:t>(2009)</a:t>
            </a:r>
            <a:endParaRPr lang="en-US" altLang="en-US" b="1" i="1" smtClean="0"/>
          </a:p>
          <a:p>
            <a:pPr lvl="1" eaLnBrk="1" hangingPunct="1"/>
            <a:r>
              <a:rPr lang="en-US" altLang="en-US" smtClean="0"/>
              <a:t>Discuss the FedEx issue in the case</a:t>
            </a:r>
          </a:p>
          <a:p>
            <a:pPr lvl="1" eaLnBrk="1" hangingPunct="1"/>
            <a:r>
              <a:rPr lang="en-US" altLang="en-US" smtClean="0"/>
              <a:t>What could the parties have done differently to avoid this confusion?</a:t>
            </a:r>
          </a:p>
        </p:txBody>
      </p:sp>
      <p:sp>
        <p:nvSpPr>
          <p:cNvPr id="898052"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Timing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8050">
                                            <p:txEl>
                                              <p:pRg st="0" end="0"/>
                                            </p:txEl>
                                          </p:spTgt>
                                        </p:tgtEl>
                                        <p:attrNameLst>
                                          <p:attrName>style.visibility</p:attrName>
                                        </p:attrNameLst>
                                      </p:cBhvr>
                                      <p:to>
                                        <p:strVal val="visible"/>
                                      </p:to>
                                    </p:set>
                                    <p:animEffect transition="in" filter="blinds(horizontal)">
                                      <p:cBhvr>
                                        <p:cTn id="7" dur="500"/>
                                        <p:tgtEl>
                                          <p:spTgt spid="8980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8050">
                                            <p:txEl>
                                              <p:pRg st="1" end="1"/>
                                            </p:txEl>
                                          </p:spTgt>
                                        </p:tgtEl>
                                        <p:attrNameLst>
                                          <p:attrName>style.visibility</p:attrName>
                                        </p:attrNameLst>
                                      </p:cBhvr>
                                      <p:to>
                                        <p:strVal val="visible"/>
                                      </p:to>
                                    </p:set>
                                    <p:animEffect transition="in" filter="blinds(horizontal)">
                                      <p:cBhvr>
                                        <p:cTn id="12" dur="500"/>
                                        <p:tgtEl>
                                          <p:spTgt spid="8980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8050">
                                            <p:txEl>
                                              <p:pRg st="2" end="2"/>
                                            </p:txEl>
                                          </p:spTgt>
                                        </p:tgtEl>
                                        <p:attrNameLst>
                                          <p:attrName>style.visibility</p:attrName>
                                        </p:attrNameLst>
                                      </p:cBhvr>
                                      <p:to>
                                        <p:strVal val="visible"/>
                                      </p:to>
                                    </p:set>
                                    <p:animEffect transition="in" filter="blinds(horizontal)">
                                      <p:cBhvr>
                                        <p:cTn id="17" dur="500"/>
                                        <p:tgtEl>
                                          <p:spTgt spid="8980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0" grpId="0" build="p" bldLvl="3"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AD66B23D-F9DE-466A-96DF-A24523B49378}" type="slidenum">
              <a:rPr lang="en-US"/>
              <a:pPr>
                <a:defRPr/>
              </a:pPr>
              <a:t>40</a:t>
            </a:fld>
            <a:endParaRPr lang="en-US"/>
          </a:p>
        </p:txBody>
      </p:sp>
      <p:sp>
        <p:nvSpPr>
          <p:cNvPr id="900098" name="Rectangle 2"/>
          <p:cNvSpPr>
            <a:spLocks noGrp="1" noChangeArrowheads="1"/>
          </p:cNvSpPr>
          <p:nvPr>
            <p:ph type="body" idx="1"/>
          </p:nvPr>
        </p:nvSpPr>
        <p:spPr/>
        <p:txBody>
          <a:bodyPr/>
          <a:lstStyle/>
          <a:p>
            <a:pPr eaLnBrk="1" hangingPunct="1"/>
            <a:r>
              <a:rPr lang="en-US" altLang="en-US" smtClean="0"/>
              <a:t>E-Commerce and Contract Formation</a:t>
            </a:r>
          </a:p>
          <a:p>
            <a:pPr lvl="1" eaLnBrk="1" hangingPunct="1"/>
            <a:r>
              <a:rPr lang="en-US" altLang="en-US" smtClean="0"/>
              <a:t>Formation by ‘Clickon’, ‘Clickthrough’ or ‘Clickwrap’ agreements</a:t>
            </a:r>
          </a:p>
          <a:p>
            <a:pPr lvl="1" eaLnBrk="1" hangingPunct="1"/>
            <a:r>
              <a:rPr lang="en-US" altLang="en-US" smtClean="0"/>
              <a:t>Offeree agrees to terms contained in an online agreement</a:t>
            </a:r>
          </a:p>
          <a:p>
            <a:pPr lvl="1" eaLnBrk="1" hangingPunct="1"/>
            <a:r>
              <a:rPr lang="en-US" altLang="en-US" smtClean="0"/>
              <a:t>Offeree accepts by clicking the “I Agree” button</a:t>
            </a:r>
          </a:p>
        </p:txBody>
      </p:sp>
      <p:sp>
        <p:nvSpPr>
          <p:cNvPr id="900100"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E-Contracts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0098">
                                            <p:txEl>
                                              <p:pRg st="0" end="0"/>
                                            </p:txEl>
                                          </p:spTgt>
                                        </p:tgtEl>
                                        <p:attrNameLst>
                                          <p:attrName>style.visibility</p:attrName>
                                        </p:attrNameLst>
                                      </p:cBhvr>
                                      <p:to>
                                        <p:strVal val="visible"/>
                                      </p:to>
                                    </p:set>
                                    <p:animEffect transition="in" filter="blinds(horizontal)">
                                      <p:cBhvr>
                                        <p:cTn id="7" dur="500"/>
                                        <p:tgtEl>
                                          <p:spTgt spid="900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0098">
                                            <p:txEl>
                                              <p:pRg st="1" end="1"/>
                                            </p:txEl>
                                          </p:spTgt>
                                        </p:tgtEl>
                                        <p:attrNameLst>
                                          <p:attrName>style.visibility</p:attrName>
                                        </p:attrNameLst>
                                      </p:cBhvr>
                                      <p:to>
                                        <p:strVal val="visible"/>
                                      </p:to>
                                    </p:set>
                                    <p:animEffect transition="in" filter="blinds(horizontal)">
                                      <p:cBhvr>
                                        <p:cTn id="12" dur="500"/>
                                        <p:tgtEl>
                                          <p:spTgt spid="9000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0098">
                                            <p:txEl>
                                              <p:pRg st="2" end="2"/>
                                            </p:txEl>
                                          </p:spTgt>
                                        </p:tgtEl>
                                        <p:attrNameLst>
                                          <p:attrName>style.visibility</p:attrName>
                                        </p:attrNameLst>
                                      </p:cBhvr>
                                      <p:to>
                                        <p:strVal val="visible"/>
                                      </p:to>
                                    </p:set>
                                    <p:animEffect transition="in" filter="blinds(horizontal)">
                                      <p:cBhvr>
                                        <p:cTn id="17" dur="500"/>
                                        <p:tgtEl>
                                          <p:spTgt spid="9000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0098">
                                            <p:txEl>
                                              <p:pRg st="3" end="3"/>
                                            </p:txEl>
                                          </p:spTgt>
                                        </p:tgtEl>
                                        <p:attrNameLst>
                                          <p:attrName>style.visibility</p:attrName>
                                        </p:attrNameLst>
                                      </p:cBhvr>
                                      <p:to>
                                        <p:strVal val="visible"/>
                                      </p:to>
                                    </p:set>
                                    <p:animEffect transition="in" filter="blinds(horizontal)">
                                      <p:cBhvr>
                                        <p:cTn id="22" dur="500"/>
                                        <p:tgtEl>
                                          <p:spTgt spid="900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3CA29850-3F39-4582-A273-05FC68928CC5}" type="slidenum">
              <a:rPr lang="en-US"/>
              <a:pPr>
                <a:defRPr/>
              </a:pPr>
              <a:t>41</a:t>
            </a:fld>
            <a:endParaRPr lang="en-US"/>
          </a:p>
        </p:txBody>
      </p:sp>
      <p:sp>
        <p:nvSpPr>
          <p:cNvPr id="902146" name="Rectangle 2"/>
          <p:cNvSpPr>
            <a:spLocks noGrp="1" noChangeArrowheads="1"/>
          </p:cNvSpPr>
          <p:nvPr>
            <p:ph type="body" idx="1"/>
          </p:nvPr>
        </p:nvSpPr>
        <p:spPr/>
        <p:txBody>
          <a:bodyPr/>
          <a:lstStyle/>
          <a:p>
            <a:pPr eaLnBrk="1" hangingPunct="1"/>
            <a:r>
              <a:rPr lang="en-US" altLang="en-US" b="1" smtClean="0">
                <a:solidFill>
                  <a:srgbClr val="FFFF66"/>
                </a:solidFill>
              </a:rPr>
              <a:t>Case 12.6</a:t>
            </a:r>
            <a:r>
              <a:rPr lang="en-US" altLang="en-US" b="1" smtClean="0"/>
              <a:t>	</a:t>
            </a:r>
            <a:r>
              <a:rPr lang="en-US" altLang="en-US" b="1" i="1" smtClean="0"/>
              <a:t>Home Basket Co., LLC v. Pampered Chef, Ltd. </a:t>
            </a:r>
            <a:r>
              <a:rPr lang="en-US" altLang="en-US" b="1" smtClean="0"/>
              <a:t>(2005)</a:t>
            </a:r>
          </a:p>
          <a:p>
            <a:pPr lvl="1" eaLnBrk="1" hangingPunct="1"/>
            <a:r>
              <a:rPr lang="en-US" altLang="en-US" smtClean="0"/>
              <a:t>How were the orders placed?</a:t>
            </a:r>
          </a:p>
          <a:p>
            <a:pPr lvl="1" eaLnBrk="1" hangingPunct="1"/>
            <a:r>
              <a:rPr lang="en-US" altLang="en-US" smtClean="0"/>
              <a:t>How were the terms communicated?</a:t>
            </a:r>
          </a:p>
          <a:p>
            <a:pPr lvl="1" eaLnBrk="1" hangingPunct="1"/>
            <a:r>
              <a:rPr lang="en-US" altLang="en-US" smtClean="0"/>
              <a:t>What do you learn about on-going terms in transaction?</a:t>
            </a:r>
          </a:p>
        </p:txBody>
      </p:sp>
      <p:sp>
        <p:nvSpPr>
          <p:cNvPr id="902148"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E-Contracts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2146">
                                            <p:txEl>
                                              <p:pRg st="0" end="0"/>
                                            </p:txEl>
                                          </p:spTgt>
                                        </p:tgtEl>
                                        <p:attrNameLst>
                                          <p:attrName>style.visibility</p:attrName>
                                        </p:attrNameLst>
                                      </p:cBhvr>
                                      <p:to>
                                        <p:strVal val="visible"/>
                                      </p:to>
                                    </p:set>
                                    <p:animEffect transition="in" filter="blinds(horizontal)">
                                      <p:cBhvr>
                                        <p:cTn id="7" dur="500"/>
                                        <p:tgtEl>
                                          <p:spTgt spid="902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2146">
                                            <p:txEl>
                                              <p:pRg st="1" end="1"/>
                                            </p:txEl>
                                          </p:spTgt>
                                        </p:tgtEl>
                                        <p:attrNameLst>
                                          <p:attrName>style.visibility</p:attrName>
                                        </p:attrNameLst>
                                      </p:cBhvr>
                                      <p:to>
                                        <p:strVal val="visible"/>
                                      </p:to>
                                    </p:set>
                                    <p:animEffect transition="in" filter="blinds(horizontal)">
                                      <p:cBhvr>
                                        <p:cTn id="12" dur="500"/>
                                        <p:tgtEl>
                                          <p:spTgt spid="902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2146">
                                            <p:txEl>
                                              <p:pRg st="2" end="2"/>
                                            </p:txEl>
                                          </p:spTgt>
                                        </p:tgtEl>
                                        <p:attrNameLst>
                                          <p:attrName>style.visibility</p:attrName>
                                        </p:attrNameLst>
                                      </p:cBhvr>
                                      <p:to>
                                        <p:strVal val="visible"/>
                                      </p:to>
                                    </p:set>
                                    <p:animEffect transition="in" filter="blinds(horizontal)">
                                      <p:cBhvr>
                                        <p:cTn id="17" dur="500"/>
                                        <p:tgtEl>
                                          <p:spTgt spid="902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2146">
                                            <p:txEl>
                                              <p:pRg st="3" end="3"/>
                                            </p:txEl>
                                          </p:spTgt>
                                        </p:tgtEl>
                                        <p:attrNameLst>
                                          <p:attrName>style.visibility</p:attrName>
                                        </p:attrNameLst>
                                      </p:cBhvr>
                                      <p:to>
                                        <p:strVal val="visible"/>
                                      </p:to>
                                    </p:set>
                                    <p:animEffect transition="in" filter="blinds(horizontal)">
                                      <p:cBhvr>
                                        <p:cTn id="22" dur="500"/>
                                        <p:tgtEl>
                                          <p:spTgt spid="9021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6"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A5B04054-0253-4720-A4D1-AEA8DEE87BE8}" type="slidenum">
              <a:rPr lang="en-US"/>
              <a:pPr>
                <a:defRPr/>
              </a:pPr>
              <a:t>42</a:t>
            </a:fld>
            <a:endParaRPr lang="en-US"/>
          </a:p>
        </p:txBody>
      </p:sp>
      <p:sp>
        <p:nvSpPr>
          <p:cNvPr id="904194" name="Rectangle 2"/>
          <p:cNvSpPr>
            <a:spLocks noGrp="1" noChangeArrowheads="1"/>
          </p:cNvSpPr>
          <p:nvPr>
            <p:ph type="body" idx="1"/>
          </p:nvPr>
        </p:nvSpPr>
        <p:spPr/>
        <p:txBody>
          <a:bodyPr lIns="90488" tIns="44450" rIns="90488" bIns="44450"/>
          <a:lstStyle/>
          <a:p>
            <a:pPr eaLnBrk="1" hangingPunct="1"/>
            <a:r>
              <a:rPr lang="en-US" altLang="en-US" smtClean="0"/>
              <a:t>Distinguishes Gifts From Contracts</a:t>
            </a:r>
          </a:p>
          <a:p>
            <a:pPr eaLnBrk="1" hangingPunct="1"/>
            <a:r>
              <a:rPr lang="en-US" altLang="en-US" smtClean="0"/>
              <a:t>The Bargained-For Exchange</a:t>
            </a:r>
          </a:p>
          <a:p>
            <a:pPr lvl="1" eaLnBrk="1" hangingPunct="1"/>
            <a:r>
              <a:rPr lang="en-US" altLang="en-US" smtClean="0"/>
              <a:t>What each party is willing to give up for the other parties promise</a:t>
            </a:r>
          </a:p>
          <a:p>
            <a:pPr lvl="1" eaLnBrk="1" hangingPunct="1"/>
            <a:r>
              <a:rPr lang="en-US" altLang="en-US" smtClean="0"/>
              <a:t>Courts are not concerned with the adequacy of consideration, only the legal sufficiency of consideration</a:t>
            </a:r>
          </a:p>
        </p:txBody>
      </p:sp>
      <p:sp>
        <p:nvSpPr>
          <p:cNvPr id="904196"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Consideration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4194">
                                            <p:txEl>
                                              <p:pRg st="0" end="0"/>
                                            </p:txEl>
                                          </p:spTgt>
                                        </p:tgtEl>
                                        <p:attrNameLst>
                                          <p:attrName>style.visibility</p:attrName>
                                        </p:attrNameLst>
                                      </p:cBhvr>
                                      <p:to>
                                        <p:strVal val="visible"/>
                                      </p:to>
                                    </p:set>
                                    <p:animEffect transition="in" filter="blinds(horizontal)">
                                      <p:cBhvr>
                                        <p:cTn id="7" dur="500"/>
                                        <p:tgtEl>
                                          <p:spTgt spid="904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4194">
                                            <p:txEl>
                                              <p:pRg st="1" end="1"/>
                                            </p:txEl>
                                          </p:spTgt>
                                        </p:tgtEl>
                                        <p:attrNameLst>
                                          <p:attrName>style.visibility</p:attrName>
                                        </p:attrNameLst>
                                      </p:cBhvr>
                                      <p:to>
                                        <p:strVal val="visible"/>
                                      </p:to>
                                    </p:set>
                                    <p:animEffect transition="in" filter="blinds(horizontal)">
                                      <p:cBhvr>
                                        <p:cTn id="12" dur="500"/>
                                        <p:tgtEl>
                                          <p:spTgt spid="9041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4194">
                                            <p:txEl>
                                              <p:pRg st="2" end="2"/>
                                            </p:txEl>
                                          </p:spTgt>
                                        </p:tgtEl>
                                        <p:attrNameLst>
                                          <p:attrName>style.visibility</p:attrName>
                                        </p:attrNameLst>
                                      </p:cBhvr>
                                      <p:to>
                                        <p:strVal val="visible"/>
                                      </p:to>
                                    </p:set>
                                    <p:animEffect transition="in" filter="blinds(horizontal)">
                                      <p:cBhvr>
                                        <p:cTn id="17" dur="500"/>
                                        <p:tgtEl>
                                          <p:spTgt spid="9041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4194">
                                            <p:txEl>
                                              <p:pRg st="3" end="3"/>
                                            </p:txEl>
                                          </p:spTgt>
                                        </p:tgtEl>
                                        <p:attrNameLst>
                                          <p:attrName>style.visibility</p:attrName>
                                        </p:attrNameLst>
                                      </p:cBhvr>
                                      <p:to>
                                        <p:strVal val="visible"/>
                                      </p:to>
                                    </p:set>
                                    <p:animEffect transition="in" filter="blinds(horizontal)">
                                      <p:cBhvr>
                                        <p:cTn id="22" dur="500"/>
                                        <p:tgtEl>
                                          <p:spTgt spid="904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4"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20C1A19D-EE36-48AA-B003-8D09301D2AF7}" type="slidenum">
              <a:rPr lang="en-US"/>
              <a:pPr>
                <a:defRPr/>
              </a:pPr>
              <a:t>43</a:t>
            </a:fld>
            <a:endParaRPr lang="en-US"/>
          </a:p>
        </p:txBody>
      </p:sp>
      <p:sp>
        <p:nvSpPr>
          <p:cNvPr id="906242" name="Rectangle 2"/>
          <p:cNvSpPr>
            <a:spLocks noGrp="1" noChangeArrowheads="1"/>
          </p:cNvSpPr>
          <p:nvPr>
            <p:ph type="body" idx="1"/>
          </p:nvPr>
        </p:nvSpPr>
        <p:spPr/>
        <p:txBody>
          <a:bodyPr lIns="90488" tIns="44450" rIns="90488" bIns="44450"/>
          <a:lstStyle/>
          <a:p>
            <a:pPr eaLnBrk="1" hangingPunct="1"/>
            <a:r>
              <a:rPr lang="en-US" altLang="en-US" smtClean="0"/>
              <a:t>Unique Consideration Issues</a:t>
            </a:r>
          </a:p>
          <a:p>
            <a:pPr lvl="1" eaLnBrk="1" hangingPunct="1"/>
            <a:r>
              <a:rPr lang="en-US" altLang="en-US" smtClean="0"/>
              <a:t>Charitable subscriptions are enforceable even though detriment is one-sided</a:t>
            </a:r>
          </a:p>
          <a:p>
            <a:pPr lvl="1" eaLnBrk="1" hangingPunct="1"/>
            <a:r>
              <a:rPr lang="en-US" altLang="en-US" smtClean="0"/>
              <a:t>Reliance (promissory estoppel) provides element of detriment for contracts not yet begun</a:t>
            </a:r>
          </a:p>
        </p:txBody>
      </p:sp>
      <p:sp>
        <p:nvSpPr>
          <p:cNvPr id="906244"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Formation: Consideration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6242">
                                            <p:txEl>
                                              <p:pRg st="0" end="0"/>
                                            </p:txEl>
                                          </p:spTgt>
                                        </p:tgtEl>
                                        <p:attrNameLst>
                                          <p:attrName>style.visibility</p:attrName>
                                        </p:attrNameLst>
                                      </p:cBhvr>
                                      <p:to>
                                        <p:strVal val="visible"/>
                                      </p:to>
                                    </p:set>
                                    <p:animEffect transition="in" filter="blinds(horizontal)">
                                      <p:cBhvr>
                                        <p:cTn id="7" dur="500"/>
                                        <p:tgtEl>
                                          <p:spTgt spid="906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6242">
                                            <p:txEl>
                                              <p:pRg st="1" end="1"/>
                                            </p:txEl>
                                          </p:spTgt>
                                        </p:tgtEl>
                                        <p:attrNameLst>
                                          <p:attrName>style.visibility</p:attrName>
                                        </p:attrNameLst>
                                      </p:cBhvr>
                                      <p:to>
                                        <p:strVal val="visible"/>
                                      </p:to>
                                    </p:set>
                                    <p:animEffect transition="in" filter="blinds(horizontal)">
                                      <p:cBhvr>
                                        <p:cTn id="12" dur="500"/>
                                        <p:tgtEl>
                                          <p:spTgt spid="9062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6242">
                                            <p:txEl>
                                              <p:pRg st="2" end="2"/>
                                            </p:txEl>
                                          </p:spTgt>
                                        </p:tgtEl>
                                        <p:attrNameLst>
                                          <p:attrName>style.visibility</p:attrName>
                                        </p:attrNameLst>
                                      </p:cBhvr>
                                      <p:to>
                                        <p:strVal val="visible"/>
                                      </p:to>
                                    </p:set>
                                    <p:animEffect transition="in" filter="blinds(horizontal)">
                                      <p:cBhvr>
                                        <p:cTn id="17" dur="500"/>
                                        <p:tgtEl>
                                          <p:spTgt spid="9062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2"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8EE518E4-F3AB-48F6-B482-2B63A68E60B3}" type="slidenum">
              <a:rPr lang="en-US"/>
              <a:pPr>
                <a:defRPr/>
              </a:pPr>
              <a:t>44</a:t>
            </a:fld>
            <a:endParaRPr lang="en-US"/>
          </a:p>
        </p:txBody>
      </p:sp>
      <p:sp>
        <p:nvSpPr>
          <p:cNvPr id="908290" name="Rectangle 2"/>
          <p:cNvSpPr>
            <a:spLocks noGrp="1" noChangeArrowheads="1"/>
          </p:cNvSpPr>
          <p:nvPr>
            <p:ph type="body" idx="1"/>
          </p:nvPr>
        </p:nvSpPr>
        <p:spPr>
          <a:xfrm>
            <a:off x="1066800" y="1600200"/>
            <a:ext cx="7620000" cy="4953000"/>
          </a:xfrm>
        </p:spPr>
        <p:txBody>
          <a:bodyPr lIns="90488" tIns="44450" rIns="90488" bIns="44450"/>
          <a:lstStyle/>
          <a:p>
            <a:pPr eaLnBrk="1" hangingPunct="1"/>
            <a:r>
              <a:rPr lang="en-US" altLang="en-US" smtClean="0"/>
              <a:t>When Record Is Required</a:t>
            </a:r>
          </a:p>
          <a:p>
            <a:pPr lvl="1" eaLnBrk="1" hangingPunct="1"/>
            <a:r>
              <a:rPr lang="en-US" altLang="en-US" smtClean="0"/>
              <a:t>Statute of Frauds (1677) controls what must be recorded</a:t>
            </a:r>
          </a:p>
          <a:p>
            <a:pPr lvl="1" eaLnBrk="1" hangingPunct="1"/>
            <a:r>
              <a:rPr lang="en-US" altLang="en-US" smtClean="0"/>
              <a:t>Types for contracts</a:t>
            </a:r>
          </a:p>
          <a:p>
            <a:pPr lvl="2" eaLnBrk="1" hangingPunct="1"/>
            <a:r>
              <a:rPr lang="en-US" altLang="en-US" smtClean="0"/>
              <a:t>Real property</a:t>
            </a:r>
          </a:p>
          <a:p>
            <a:pPr lvl="2" eaLnBrk="1" hangingPunct="1"/>
            <a:r>
              <a:rPr lang="en-US" altLang="en-US" smtClean="0"/>
              <a:t>Contracts that can not be performed in one year</a:t>
            </a:r>
          </a:p>
          <a:p>
            <a:pPr lvl="2" eaLnBrk="1" hangingPunct="1"/>
            <a:r>
              <a:rPr lang="en-US" altLang="en-US" smtClean="0"/>
              <a:t>Contracts to pay the debt of another</a:t>
            </a:r>
          </a:p>
          <a:p>
            <a:pPr lvl="2" eaLnBrk="1" hangingPunct="1"/>
            <a:r>
              <a:rPr lang="en-US" altLang="en-US" smtClean="0"/>
              <a:t>UCC-contracts for sale of goods for $5,000 or more</a:t>
            </a:r>
          </a:p>
        </p:txBody>
      </p:sp>
      <p:sp>
        <p:nvSpPr>
          <p:cNvPr id="908292"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Statute of Frauds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8290">
                                            <p:txEl>
                                              <p:pRg st="0" end="0"/>
                                            </p:txEl>
                                          </p:spTgt>
                                        </p:tgtEl>
                                        <p:attrNameLst>
                                          <p:attrName>style.visibility</p:attrName>
                                        </p:attrNameLst>
                                      </p:cBhvr>
                                      <p:to>
                                        <p:strVal val="visible"/>
                                      </p:to>
                                    </p:set>
                                    <p:animEffect transition="in" filter="blinds(horizontal)">
                                      <p:cBhvr>
                                        <p:cTn id="7" dur="500"/>
                                        <p:tgtEl>
                                          <p:spTgt spid="908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8290">
                                            <p:txEl>
                                              <p:pRg st="1" end="1"/>
                                            </p:txEl>
                                          </p:spTgt>
                                        </p:tgtEl>
                                        <p:attrNameLst>
                                          <p:attrName>style.visibility</p:attrName>
                                        </p:attrNameLst>
                                      </p:cBhvr>
                                      <p:to>
                                        <p:strVal val="visible"/>
                                      </p:to>
                                    </p:set>
                                    <p:animEffect transition="in" filter="blinds(horizontal)">
                                      <p:cBhvr>
                                        <p:cTn id="12" dur="500"/>
                                        <p:tgtEl>
                                          <p:spTgt spid="9082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8290">
                                            <p:txEl>
                                              <p:pRg st="2" end="2"/>
                                            </p:txEl>
                                          </p:spTgt>
                                        </p:tgtEl>
                                        <p:attrNameLst>
                                          <p:attrName>style.visibility</p:attrName>
                                        </p:attrNameLst>
                                      </p:cBhvr>
                                      <p:to>
                                        <p:strVal val="visible"/>
                                      </p:to>
                                    </p:set>
                                    <p:animEffect transition="in" filter="blinds(horizontal)">
                                      <p:cBhvr>
                                        <p:cTn id="17" dur="500"/>
                                        <p:tgtEl>
                                          <p:spTgt spid="9082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8290">
                                            <p:txEl>
                                              <p:pRg st="3" end="3"/>
                                            </p:txEl>
                                          </p:spTgt>
                                        </p:tgtEl>
                                        <p:attrNameLst>
                                          <p:attrName>style.visibility</p:attrName>
                                        </p:attrNameLst>
                                      </p:cBhvr>
                                      <p:to>
                                        <p:strVal val="visible"/>
                                      </p:to>
                                    </p:set>
                                    <p:animEffect transition="in" filter="blinds(horizontal)">
                                      <p:cBhvr>
                                        <p:cTn id="22" dur="500"/>
                                        <p:tgtEl>
                                          <p:spTgt spid="9082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8290">
                                            <p:txEl>
                                              <p:pRg st="4" end="4"/>
                                            </p:txEl>
                                          </p:spTgt>
                                        </p:tgtEl>
                                        <p:attrNameLst>
                                          <p:attrName>style.visibility</p:attrName>
                                        </p:attrNameLst>
                                      </p:cBhvr>
                                      <p:to>
                                        <p:strVal val="visible"/>
                                      </p:to>
                                    </p:set>
                                    <p:animEffect transition="in" filter="blinds(horizontal)">
                                      <p:cBhvr>
                                        <p:cTn id="27" dur="500"/>
                                        <p:tgtEl>
                                          <p:spTgt spid="9082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8290">
                                            <p:txEl>
                                              <p:pRg st="5" end="5"/>
                                            </p:txEl>
                                          </p:spTgt>
                                        </p:tgtEl>
                                        <p:attrNameLst>
                                          <p:attrName>style.visibility</p:attrName>
                                        </p:attrNameLst>
                                      </p:cBhvr>
                                      <p:to>
                                        <p:strVal val="visible"/>
                                      </p:to>
                                    </p:set>
                                    <p:animEffect transition="in" filter="blinds(horizontal)">
                                      <p:cBhvr>
                                        <p:cTn id="32" dur="500"/>
                                        <p:tgtEl>
                                          <p:spTgt spid="9082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8290">
                                            <p:txEl>
                                              <p:pRg st="6" end="6"/>
                                            </p:txEl>
                                          </p:spTgt>
                                        </p:tgtEl>
                                        <p:attrNameLst>
                                          <p:attrName>style.visibility</p:attrName>
                                        </p:attrNameLst>
                                      </p:cBhvr>
                                      <p:to>
                                        <p:strVal val="visible"/>
                                      </p:to>
                                    </p:set>
                                    <p:animEffect transition="in" filter="blinds(horizontal)">
                                      <p:cBhvr>
                                        <p:cTn id="37" dur="500"/>
                                        <p:tgtEl>
                                          <p:spTgt spid="9082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0"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305C2C72-4A38-4671-BF39-227BAD8F6F16}" type="slidenum">
              <a:rPr lang="en-US"/>
              <a:pPr>
                <a:defRPr/>
              </a:pPr>
              <a:t>45</a:t>
            </a:fld>
            <a:endParaRPr lang="en-US"/>
          </a:p>
        </p:txBody>
      </p:sp>
      <p:sp>
        <p:nvSpPr>
          <p:cNvPr id="910338" name="Rectangle 2"/>
          <p:cNvSpPr>
            <a:spLocks noGrp="1" noChangeArrowheads="1"/>
          </p:cNvSpPr>
          <p:nvPr>
            <p:ph type="body" idx="1"/>
          </p:nvPr>
        </p:nvSpPr>
        <p:spPr/>
        <p:txBody>
          <a:bodyPr lIns="90488" tIns="44450" rIns="90488" bIns="44450"/>
          <a:lstStyle/>
          <a:p>
            <a:pPr eaLnBrk="1" hangingPunct="1"/>
            <a:r>
              <a:rPr lang="en-US" altLang="en-US" smtClean="0"/>
              <a:t>Exception:  Performance</a:t>
            </a:r>
          </a:p>
          <a:p>
            <a:pPr eaLnBrk="1" hangingPunct="1"/>
            <a:r>
              <a:rPr lang="en-US" altLang="en-US" smtClean="0"/>
              <a:t>What Form of Record is Required?</a:t>
            </a:r>
          </a:p>
          <a:p>
            <a:pPr lvl="1" eaLnBrk="1" hangingPunct="1"/>
            <a:r>
              <a:rPr lang="en-US" altLang="en-US" smtClean="0"/>
              <a:t>Need not be one formal document—can be pieced together</a:t>
            </a:r>
          </a:p>
          <a:p>
            <a:pPr lvl="1" eaLnBrk="1" hangingPunct="1"/>
            <a:r>
              <a:rPr lang="en-US" altLang="en-US" smtClean="0"/>
              <a:t>Merchant’s confirmation memorandum-2-201</a:t>
            </a:r>
          </a:p>
        </p:txBody>
      </p:sp>
      <p:sp>
        <p:nvSpPr>
          <p:cNvPr id="910340"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Statute of Frauds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0338">
                                            <p:txEl>
                                              <p:pRg st="0" end="0"/>
                                            </p:txEl>
                                          </p:spTgt>
                                        </p:tgtEl>
                                        <p:attrNameLst>
                                          <p:attrName>style.visibility</p:attrName>
                                        </p:attrNameLst>
                                      </p:cBhvr>
                                      <p:to>
                                        <p:strVal val="visible"/>
                                      </p:to>
                                    </p:set>
                                    <p:animEffect transition="in" filter="blinds(horizontal)">
                                      <p:cBhvr>
                                        <p:cTn id="7" dur="500"/>
                                        <p:tgtEl>
                                          <p:spTgt spid="910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0338">
                                            <p:txEl>
                                              <p:pRg st="1" end="1"/>
                                            </p:txEl>
                                          </p:spTgt>
                                        </p:tgtEl>
                                        <p:attrNameLst>
                                          <p:attrName>style.visibility</p:attrName>
                                        </p:attrNameLst>
                                      </p:cBhvr>
                                      <p:to>
                                        <p:strVal val="visible"/>
                                      </p:to>
                                    </p:set>
                                    <p:animEffect transition="in" filter="blinds(horizontal)">
                                      <p:cBhvr>
                                        <p:cTn id="12" dur="500"/>
                                        <p:tgtEl>
                                          <p:spTgt spid="9103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0338">
                                            <p:txEl>
                                              <p:pRg st="2" end="2"/>
                                            </p:txEl>
                                          </p:spTgt>
                                        </p:tgtEl>
                                        <p:attrNameLst>
                                          <p:attrName>style.visibility</p:attrName>
                                        </p:attrNameLst>
                                      </p:cBhvr>
                                      <p:to>
                                        <p:strVal val="visible"/>
                                      </p:to>
                                    </p:set>
                                    <p:animEffect transition="in" filter="blinds(horizontal)">
                                      <p:cBhvr>
                                        <p:cTn id="17" dur="500"/>
                                        <p:tgtEl>
                                          <p:spTgt spid="9103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10338">
                                            <p:txEl>
                                              <p:pRg st="3" end="3"/>
                                            </p:txEl>
                                          </p:spTgt>
                                        </p:tgtEl>
                                        <p:attrNameLst>
                                          <p:attrName>style.visibility</p:attrName>
                                        </p:attrNameLst>
                                      </p:cBhvr>
                                      <p:to>
                                        <p:strVal val="visible"/>
                                      </p:to>
                                    </p:set>
                                    <p:animEffect transition="in" filter="blinds(horizontal)">
                                      <p:cBhvr>
                                        <p:cTn id="22" dur="500"/>
                                        <p:tgtEl>
                                          <p:spTgt spid="9103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38"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p:cNvSpPr>
            <a:spLocks noGrp="1"/>
          </p:cNvSpPr>
          <p:nvPr>
            <p:ph type="sldNum" sz="quarter" idx="10"/>
          </p:nvPr>
        </p:nvSpPr>
        <p:spPr/>
        <p:txBody>
          <a:bodyPr/>
          <a:lstStyle/>
          <a:p>
            <a:pPr>
              <a:defRPr/>
            </a:pPr>
            <a:r>
              <a:rPr lang="en-US"/>
              <a:t>12-</a:t>
            </a:r>
            <a:fld id="{8994B7FB-8491-4FC0-98D0-E0A589D43F57}" type="slidenum">
              <a:rPr lang="en-US"/>
              <a:pPr>
                <a:defRPr/>
              </a:pPr>
              <a:t>46</a:t>
            </a:fld>
            <a:endParaRPr lang="en-US"/>
          </a:p>
        </p:txBody>
      </p:sp>
      <p:sp>
        <p:nvSpPr>
          <p:cNvPr id="932866" name="Rectangle 2"/>
          <p:cNvSpPr>
            <a:spLocks noGrp="1" noChangeArrowheads="1"/>
          </p:cNvSpPr>
          <p:nvPr>
            <p:ph type="title" idx="4294967295"/>
          </p:nvPr>
        </p:nvSpPr>
        <p:spPr>
          <a:xfrm>
            <a:off x="685800" y="304800"/>
            <a:ext cx="8077200" cy="1066800"/>
          </a:xfrm>
        </p:spPr>
        <p:txBody>
          <a:bodyPr/>
          <a:lstStyle/>
          <a:p>
            <a:pPr eaLnBrk="1" hangingPunct="1">
              <a:lnSpc>
                <a:spcPct val="90000"/>
              </a:lnSpc>
              <a:defRPr/>
            </a:pPr>
            <a:r>
              <a:rPr lang="en-US" sz="4000" dirty="0" smtClean="0"/>
              <a:t>Common Law vs. </a:t>
            </a:r>
            <a:br>
              <a:rPr lang="en-US" sz="4000" dirty="0" smtClean="0"/>
            </a:br>
            <a:r>
              <a:rPr lang="en-US" sz="4000" dirty="0" err="1" smtClean="0"/>
              <a:t>UCC</a:t>
            </a:r>
            <a:r>
              <a:rPr lang="en-US" sz="4000" dirty="0" smtClean="0"/>
              <a:t> Rules on Formation</a:t>
            </a:r>
          </a:p>
        </p:txBody>
      </p:sp>
      <p:graphicFrame>
        <p:nvGraphicFramePr>
          <p:cNvPr id="932919" name="Group 55"/>
          <p:cNvGraphicFramePr>
            <a:graphicFrameLocks noGrp="1"/>
          </p:cNvGraphicFramePr>
          <p:nvPr>
            <p:ph/>
          </p:nvPr>
        </p:nvGraphicFramePr>
        <p:xfrm>
          <a:off x="1295400" y="1447800"/>
          <a:ext cx="7620000" cy="5181600"/>
        </p:xfrm>
        <a:graphic>
          <a:graphicData uri="http://schemas.openxmlformats.org/drawingml/2006/table">
            <a:tbl>
              <a:tblPr/>
              <a:tblGrid>
                <a:gridCol w="1295400"/>
                <a:gridCol w="3124200"/>
                <a:gridCol w="3200400"/>
              </a:tblGrid>
              <a:tr h="4173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Times New Roman" pitchFamily="18" charset="0"/>
                        </a:rPr>
                        <a:t>Area</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UCC</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Times New Roman" pitchFamily="18" charset="0"/>
                        </a:rPr>
                        <a:t>Common Law</a:t>
                      </a:r>
                    </a:p>
                  </a:txBody>
                  <a:tcPr horzOverflow="overflow">
                    <a:lnL>
                      <a:noFill/>
                    </a:lnL>
                    <a:lnR cap="flat">
                      <a:noFill/>
                    </a:lnR>
                    <a:lnT cap="flat">
                      <a:noFill/>
                    </a:lnT>
                    <a:lnB>
                      <a:noFill/>
                    </a:lnB>
                    <a:lnTlToBr>
                      <a:noFill/>
                    </a:lnTlToBr>
                    <a:lnBlToTr>
                      <a:noFill/>
                    </a:lnBlToTr>
                    <a:noFill/>
                  </a:tcPr>
                </a:tc>
              </a:tr>
              <a:tr h="47642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1"/>
                          </a:solidFill>
                          <a:effectLst/>
                          <a:latin typeface="Times New Roman" pitchFamily="18" charset="0"/>
                        </a:rPr>
                        <a:t>Application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1"/>
                          </a:solidFill>
                          <a:effectLst/>
                          <a:latin typeface="Times New Roman" pitchFamily="18" charset="0"/>
                        </a:rPr>
                        <a:t>Offers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1"/>
                          </a:solidFill>
                          <a:effectLst/>
                          <a:latin typeface="Times New Roman" pitchFamily="18" charset="0"/>
                        </a:rPr>
                        <a:t>Options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1"/>
                          </a:solidFill>
                          <a:effectLst/>
                          <a:latin typeface="Times New Roman" pitchFamily="18" charset="0"/>
                        </a:rPr>
                        <a:t>Acceptance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1"/>
                          </a:solidFill>
                          <a:effectLst/>
                          <a:latin typeface="Times New Roman" pitchFamily="18" charset="0"/>
                        </a:rPr>
                        <a:t>Consideration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1"/>
                          </a:solidFill>
                          <a:effectLst/>
                          <a:latin typeface="Times New Roman" pitchFamily="18" charset="0"/>
                        </a:rPr>
                        <a:t>Writing Requirement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bg1"/>
                          </a:solidFill>
                          <a:effectLst/>
                          <a:latin typeface="Times New Roman" pitchFamily="18" charset="0"/>
                        </a:rPr>
                        <a:t>Defenses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bg1"/>
                        </a:solidFill>
                        <a:effectLst/>
                        <a:latin typeface="Times New Roman" pitchFamily="18"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Sales of goods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Need subject matter (quantity), Code gives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Merchant’s firm offer – no consideration needed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Can have additional terms; Mailbox rule works for reasonable means of acceptance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Required for contracts but not for modification or firm offers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Sale of goods $500 or more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Must be free of all defenses for valid contract</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Services, real estate, employment contracts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Need subject matter, price, terms, full details agreed upon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Need consideration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Mirror image rule followed; must use same/faster method for mailbox rules to get mailbox rule (old rule:  same method)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Always required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Real estate contracts not to be performed in one year; paying the debt of another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imes New Roman" pitchFamily="18" charset="0"/>
                        </a:rPr>
                        <a:t>Must be free of all defenses for valid contract</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2919"/>
                                        </p:tgtEl>
                                        <p:attrNameLst>
                                          <p:attrName>style.visibility</p:attrName>
                                        </p:attrNameLst>
                                      </p:cBhvr>
                                      <p:to>
                                        <p:strVal val="visible"/>
                                      </p:to>
                                    </p:set>
                                    <p:animEffect transition="in" filter="blinds(horizontal)">
                                      <p:cBhvr>
                                        <p:cTn id="7" dur="500"/>
                                        <p:tgtEl>
                                          <p:spTgt spid="932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6FF02D0B-C005-4FDB-AA4B-0C51C5093C9E}" type="slidenum">
              <a:rPr lang="en-US"/>
              <a:pPr>
                <a:defRPr/>
              </a:pPr>
              <a:t>47</a:t>
            </a:fld>
            <a:endParaRPr lang="en-US"/>
          </a:p>
        </p:txBody>
      </p:sp>
      <p:sp>
        <p:nvSpPr>
          <p:cNvPr id="912386" name="Rectangle 2"/>
          <p:cNvSpPr>
            <a:spLocks noGrp="1" noChangeArrowheads="1"/>
          </p:cNvSpPr>
          <p:nvPr>
            <p:ph type="body" idx="1"/>
          </p:nvPr>
        </p:nvSpPr>
        <p:spPr/>
        <p:txBody>
          <a:bodyPr lIns="90488" tIns="44450" rIns="90488" bIns="44450"/>
          <a:lstStyle/>
          <a:p>
            <a:pPr eaLnBrk="1" hangingPunct="1"/>
            <a:r>
              <a:rPr lang="en-US" altLang="en-US" b="1" dirty="0" smtClean="0">
                <a:solidFill>
                  <a:srgbClr val="FFFF66"/>
                </a:solidFill>
              </a:rPr>
              <a:t>Case 12.7 </a:t>
            </a:r>
            <a:r>
              <a:rPr lang="en-US" altLang="en-US" b="1" i="1" dirty="0" smtClean="0"/>
              <a:t>Sununu v. Philippine Airlines, Inc</a:t>
            </a:r>
            <a:r>
              <a:rPr lang="en-US" altLang="en-US" b="1" dirty="0" smtClean="0"/>
              <a:t>. (2011)</a:t>
            </a:r>
          </a:p>
          <a:p>
            <a:pPr lvl="1" eaLnBrk="1" hangingPunct="1"/>
            <a:r>
              <a:rPr lang="en-US" altLang="en-US" dirty="0" smtClean="0"/>
              <a:t>What mistakes did the parties make in their communications?</a:t>
            </a:r>
          </a:p>
          <a:p>
            <a:pPr lvl="1" eaLnBrk="1" hangingPunct="1"/>
            <a:r>
              <a:rPr lang="en-US" altLang="en-US" dirty="0" smtClean="0"/>
              <a:t>Why is the court not sympathetic to Mr. Sununu?</a:t>
            </a:r>
          </a:p>
        </p:txBody>
      </p:sp>
      <p:sp>
        <p:nvSpPr>
          <p:cNvPr id="912388"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Statute of Frauds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86">
                                            <p:txEl>
                                              <p:pRg st="0" end="0"/>
                                            </p:txEl>
                                          </p:spTgt>
                                        </p:tgtEl>
                                        <p:attrNameLst>
                                          <p:attrName>style.visibility</p:attrName>
                                        </p:attrNameLst>
                                      </p:cBhvr>
                                      <p:to>
                                        <p:strVal val="visible"/>
                                      </p:to>
                                    </p:set>
                                    <p:animEffect transition="in" filter="blinds(horizontal)">
                                      <p:cBhvr>
                                        <p:cTn id="7" dur="500"/>
                                        <p:tgtEl>
                                          <p:spTgt spid="912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2386">
                                            <p:txEl>
                                              <p:pRg st="1" end="1"/>
                                            </p:txEl>
                                          </p:spTgt>
                                        </p:tgtEl>
                                        <p:attrNameLst>
                                          <p:attrName>style.visibility</p:attrName>
                                        </p:attrNameLst>
                                      </p:cBhvr>
                                      <p:to>
                                        <p:strVal val="visible"/>
                                      </p:to>
                                    </p:set>
                                    <p:animEffect transition="in" filter="blinds(horizontal)">
                                      <p:cBhvr>
                                        <p:cTn id="12" dur="500"/>
                                        <p:tgtEl>
                                          <p:spTgt spid="912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2386">
                                            <p:txEl>
                                              <p:pRg st="2" end="2"/>
                                            </p:txEl>
                                          </p:spTgt>
                                        </p:tgtEl>
                                        <p:attrNameLst>
                                          <p:attrName>style.visibility</p:attrName>
                                        </p:attrNameLst>
                                      </p:cBhvr>
                                      <p:to>
                                        <p:strVal val="visible"/>
                                      </p:to>
                                    </p:set>
                                    <p:animEffect transition="in" filter="blinds(horizontal)">
                                      <p:cBhvr>
                                        <p:cTn id="17" dur="500"/>
                                        <p:tgtEl>
                                          <p:spTgt spid="9123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6" grpId="0"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E0024F9A-74E9-4B2C-B26B-C59CC4FF7398}" type="slidenum">
              <a:rPr lang="en-US"/>
              <a:pPr>
                <a:defRPr/>
              </a:pPr>
              <a:t>48</a:t>
            </a:fld>
            <a:endParaRPr lang="en-US"/>
          </a:p>
        </p:txBody>
      </p:sp>
      <p:sp>
        <p:nvSpPr>
          <p:cNvPr id="914434" name="Rectangle 2"/>
          <p:cNvSpPr>
            <a:spLocks noGrp="1" noChangeArrowheads="1"/>
          </p:cNvSpPr>
          <p:nvPr>
            <p:ph type="body" idx="1"/>
          </p:nvPr>
        </p:nvSpPr>
        <p:spPr/>
        <p:txBody>
          <a:bodyPr/>
          <a:lstStyle/>
          <a:p>
            <a:pPr eaLnBrk="1" hangingPunct="1"/>
            <a:r>
              <a:rPr lang="en-US" altLang="en-US" smtClean="0"/>
              <a:t>The Recording Requirement in the Electronic Contract</a:t>
            </a:r>
          </a:p>
          <a:p>
            <a:pPr lvl="1" eaLnBrk="1" hangingPunct="1"/>
            <a:r>
              <a:rPr lang="en-US" altLang="en-US" smtClean="0"/>
              <a:t>Allows for the identification of electronically transferred documents using encryption technology</a:t>
            </a:r>
          </a:p>
          <a:p>
            <a:pPr lvl="1" eaLnBrk="1" hangingPunct="1"/>
            <a:r>
              <a:rPr lang="en-US" altLang="en-US" smtClean="0"/>
              <a:t>Digital signatures help authenticate users</a:t>
            </a:r>
          </a:p>
          <a:p>
            <a:pPr lvl="1" eaLnBrk="1" hangingPunct="1"/>
            <a:r>
              <a:rPr lang="en-US" altLang="en-US" smtClean="0"/>
              <a:t>E-SIGN and UETA</a:t>
            </a:r>
          </a:p>
        </p:txBody>
      </p:sp>
      <p:sp>
        <p:nvSpPr>
          <p:cNvPr id="914436"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Statute of Frauds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4434">
                                            <p:txEl>
                                              <p:pRg st="0" end="0"/>
                                            </p:txEl>
                                          </p:spTgt>
                                        </p:tgtEl>
                                        <p:attrNameLst>
                                          <p:attrName>style.visibility</p:attrName>
                                        </p:attrNameLst>
                                      </p:cBhvr>
                                      <p:to>
                                        <p:strVal val="visible"/>
                                      </p:to>
                                    </p:set>
                                    <p:animEffect transition="in" filter="blinds(horizontal)">
                                      <p:cBhvr>
                                        <p:cTn id="7" dur="500"/>
                                        <p:tgtEl>
                                          <p:spTgt spid="914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4434">
                                            <p:txEl>
                                              <p:pRg st="1" end="1"/>
                                            </p:txEl>
                                          </p:spTgt>
                                        </p:tgtEl>
                                        <p:attrNameLst>
                                          <p:attrName>style.visibility</p:attrName>
                                        </p:attrNameLst>
                                      </p:cBhvr>
                                      <p:to>
                                        <p:strVal val="visible"/>
                                      </p:to>
                                    </p:set>
                                    <p:animEffect transition="in" filter="blinds(horizontal)">
                                      <p:cBhvr>
                                        <p:cTn id="12" dur="500"/>
                                        <p:tgtEl>
                                          <p:spTgt spid="9144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4434">
                                            <p:txEl>
                                              <p:pRg st="2" end="2"/>
                                            </p:txEl>
                                          </p:spTgt>
                                        </p:tgtEl>
                                        <p:attrNameLst>
                                          <p:attrName>style.visibility</p:attrName>
                                        </p:attrNameLst>
                                      </p:cBhvr>
                                      <p:to>
                                        <p:strVal val="visible"/>
                                      </p:to>
                                    </p:set>
                                    <p:animEffect transition="in" filter="blinds(horizontal)">
                                      <p:cBhvr>
                                        <p:cTn id="17" dur="500"/>
                                        <p:tgtEl>
                                          <p:spTgt spid="9144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14434">
                                            <p:txEl>
                                              <p:pRg st="3" end="3"/>
                                            </p:txEl>
                                          </p:spTgt>
                                        </p:tgtEl>
                                        <p:attrNameLst>
                                          <p:attrName>style.visibility</p:attrName>
                                        </p:attrNameLst>
                                      </p:cBhvr>
                                      <p:to>
                                        <p:strVal val="visible"/>
                                      </p:to>
                                    </p:set>
                                    <p:animEffect transition="in" filter="blinds(horizontal)">
                                      <p:cBhvr>
                                        <p:cTn id="22" dur="500"/>
                                        <p:tgtEl>
                                          <p:spTgt spid="9144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4"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66BE31CF-7850-4048-8C65-E4321DA2857C}" type="slidenum">
              <a:rPr lang="en-US"/>
              <a:pPr>
                <a:defRPr/>
              </a:pPr>
              <a:t>4</a:t>
            </a:fld>
            <a:endParaRPr lang="en-US"/>
          </a:p>
        </p:txBody>
      </p:sp>
      <p:sp>
        <p:nvSpPr>
          <p:cNvPr id="857090" name="Rectangle 2"/>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12.1</a:t>
            </a:r>
            <a:r>
              <a:rPr lang="en-US" altLang="en-US" b="1" smtClean="0"/>
              <a:t> 	</a:t>
            </a:r>
            <a:r>
              <a:rPr lang="en-US" altLang="en-US" b="1" i="1" smtClean="0"/>
              <a:t>Paramount Contracting Co. v DPS Industries, Inc. </a:t>
            </a:r>
            <a:r>
              <a:rPr lang="en-US" altLang="en-US" b="1" smtClean="0"/>
              <a:t>(2011)</a:t>
            </a:r>
          </a:p>
          <a:p>
            <a:pPr lvl="1" eaLnBrk="1" hangingPunct="1"/>
            <a:r>
              <a:rPr lang="en-US" altLang="en-US" smtClean="0"/>
              <a:t>Is bringing dirt to a construction site a good or a service?</a:t>
            </a:r>
          </a:p>
          <a:p>
            <a:pPr lvl="1" eaLnBrk="1" hangingPunct="1"/>
            <a:r>
              <a:rPr lang="en-US" altLang="en-US" smtClean="0"/>
              <a:t>What facts in the case would be important in answering this question?</a:t>
            </a:r>
          </a:p>
        </p:txBody>
      </p:sp>
      <p:sp>
        <p:nvSpPr>
          <p:cNvPr id="857091" name="Rectangle 3"/>
          <p:cNvSpPr>
            <a:spLocks noGrp="1" noChangeArrowheads="1"/>
          </p:cNvSpPr>
          <p:nvPr>
            <p:ph type="title"/>
          </p:nvPr>
        </p:nvSpPr>
        <p:spPr>
          <a:xfrm>
            <a:off x="609600" y="304800"/>
            <a:ext cx="8077200" cy="1096963"/>
          </a:xfrm>
        </p:spPr>
        <p:txBody>
          <a:bodyPr lIns="90488" tIns="44450" rIns="90488" bIns="44450"/>
          <a:lstStyle/>
          <a:p>
            <a:pPr eaLnBrk="1" hangingPunct="1">
              <a:defRPr/>
            </a:pPr>
            <a:r>
              <a:rPr lang="en-US" dirty="0" smtClean="0"/>
              <a:t>Does the </a:t>
            </a:r>
            <a:r>
              <a:rPr lang="en-US" dirty="0" err="1" smtClean="0"/>
              <a:t>UCC</a:t>
            </a:r>
            <a:r>
              <a:rPr lang="en-US" dirty="0" smtClean="0"/>
              <a:t> apply?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7090">
                                            <p:txEl>
                                              <p:pRg st="0" end="0"/>
                                            </p:txEl>
                                          </p:spTgt>
                                        </p:tgtEl>
                                        <p:attrNameLst>
                                          <p:attrName>style.visibility</p:attrName>
                                        </p:attrNameLst>
                                      </p:cBhvr>
                                      <p:to>
                                        <p:strVal val="visible"/>
                                      </p:to>
                                    </p:set>
                                    <p:animEffect transition="in" filter="blinds(horizontal)">
                                      <p:cBhvr>
                                        <p:cTn id="7" dur="500"/>
                                        <p:tgtEl>
                                          <p:spTgt spid="857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7090">
                                            <p:txEl>
                                              <p:pRg st="1" end="1"/>
                                            </p:txEl>
                                          </p:spTgt>
                                        </p:tgtEl>
                                        <p:attrNameLst>
                                          <p:attrName>style.visibility</p:attrName>
                                        </p:attrNameLst>
                                      </p:cBhvr>
                                      <p:to>
                                        <p:strVal val="visible"/>
                                      </p:to>
                                    </p:set>
                                    <p:animEffect transition="in" filter="blinds(horizontal)">
                                      <p:cBhvr>
                                        <p:cTn id="12" dur="500"/>
                                        <p:tgtEl>
                                          <p:spTgt spid="8570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7090">
                                            <p:txEl>
                                              <p:pRg st="2" end="2"/>
                                            </p:txEl>
                                          </p:spTgt>
                                        </p:tgtEl>
                                        <p:attrNameLst>
                                          <p:attrName>style.visibility</p:attrName>
                                        </p:attrNameLst>
                                      </p:cBhvr>
                                      <p:to>
                                        <p:strVal val="visible"/>
                                      </p:to>
                                    </p:set>
                                    <p:animEffect transition="in" filter="blinds(horizontal)">
                                      <p:cBhvr>
                                        <p:cTn id="17" dur="500"/>
                                        <p:tgtEl>
                                          <p:spTgt spid="8570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0" grpId="0" build="p" bldLvl="3"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096963"/>
          </a:xfrm>
        </p:spPr>
        <p:txBody>
          <a:bodyPr/>
          <a:lstStyle/>
          <a:p>
            <a:pPr>
              <a:defRPr/>
            </a:pPr>
            <a:r>
              <a:rPr lang="en-US" dirty="0" smtClean="0"/>
              <a:t>Statute of Frauds</a:t>
            </a:r>
            <a:endParaRPr lang="en-US" dirty="0"/>
          </a:p>
        </p:txBody>
      </p:sp>
      <p:sp>
        <p:nvSpPr>
          <p:cNvPr id="52227" name="Content Placeholder 2"/>
          <p:cNvSpPr>
            <a:spLocks noGrp="1"/>
          </p:cNvSpPr>
          <p:nvPr>
            <p:ph idx="1"/>
          </p:nvPr>
        </p:nvSpPr>
        <p:spPr/>
        <p:txBody>
          <a:bodyPr/>
          <a:lstStyle/>
          <a:p>
            <a:r>
              <a:rPr lang="en-US" altLang="en-US" b="1" smtClean="0">
                <a:solidFill>
                  <a:srgbClr val="FFFF00"/>
                </a:solidFill>
              </a:rPr>
              <a:t>Case 12.8 	</a:t>
            </a:r>
            <a:r>
              <a:rPr lang="en-US" altLang="en-US" b="1" i="1" smtClean="0"/>
              <a:t>Rosenfeld v. Basquiat </a:t>
            </a:r>
            <a:r>
              <a:rPr lang="en-US" altLang="en-US" b="1" smtClean="0"/>
              <a:t>(1996)</a:t>
            </a:r>
          </a:p>
          <a:p>
            <a:pPr lvl="1" eaLnBrk="1" hangingPunct="1"/>
            <a:r>
              <a:rPr lang="en-US" altLang="en-US" smtClean="0"/>
              <a:t>Did the contract comply with the statute of frauds?</a:t>
            </a:r>
          </a:p>
          <a:p>
            <a:pPr lvl="1" eaLnBrk="1" hangingPunct="1"/>
            <a:r>
              <a:rPr lang="en-US" altLang="en-US" smtClean="0"/>
              <a:t>What is the effect of not complying with the statute of frauds?</a:t>
            </a:r>
          </a:p>
          <a:p>
            <a:pPr lvl="1" eaLnBrk="1" hangingPunct="1"/>
            <a:r>
              <a:rPr lang="en-US" altLang="en-US" smtClean="0"/>
              <a:t>Was the writing void?</a:t>
            </a:r>
          </a:p>
          <a:p>
            <a:endParaRPr lang="en-US" altLang="en-US" smtClean="0"/>
          </a:p>
        </p:txBody>
      </p:sp>
      <p:sp>
        <p:nvSpPr>
          <p:cNvPr id="4" name="Slide Number Placeholder 3"/>
          <p:cNvSpPr>
            <a:spLocks noGrp="1"/>
          </p:cNvSpPr>
          <p:nvPr>
            <p:ph type="sldNum" sz="quarter" idx="10"/>
          </p:nvPr>
        </p:nvSpPr>
        <p:spPr/>
        <p:txBody>
          <a:bodyPr/>
          <a:lstStyle/>
          <a:p>
            <a:pPr>
              <a:defRPr/>
            </a:pPr>
            <a:r>
              <a:rPr lang="en-US" smtClean="0"/>
              <a:t>12-</a:t>
            </a:r>
            <a:fld id="{CE9E6B5B-177A-4745-9FE3-4F41494D9F68}" type="slidenum">
              <a:rPr lang="en-US" smtClean="0"/>
              <a:pPr>
                <a:defRPr/>
              </a:pPr>
              <a:t>49</a:t>
            </a:fld>
            <a:endParaRPr lang="en-US"/>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6F5E6546-BF59-4712-877B-34A59B4A5454}" type="slidenum">
              <a:rPr lang="en-US"/>
              <a:pPr>
                <a:defRPr/>
              </a:pPr>
              <a:t>50</a:t>
            </a:fld>
            <a:endParaRPr lang="en-US"/>
          </a:p>
        </p:txBody>
      </p:sp>
      <p:sp>
        <p:nvSpPr>
          <p:cNvPr id="916482" name="Rectangle 2"/>
          <p:cNvSpPr>
            <a:spLocks noGrp="1" noChangeArrowheads="1"/>
          </p:cNvSpPr>
          <p:nvPr>
            <p:ph type="body" idx="1"/>
          </p:nvPr>
        </p:nvSpPr>
        <p:spPr/>
        <p:txBody>
          <a:bodyPr/>
          <a:lstStyle/>
          <a:p>
            <a:pPr eaLnBrk="1" hangingPunct="1"/>
            <a:r>
              <a:rPr lang="en-US" altLang="en-US" smtClean="0"/>
              <a:t>The Effect of the Recorded Contract</a:t>
            </a:r>
          </a:p>
          <a:p>
            <a:pPr lvl="1" eaLnBrk="1" hangingPunct="1"/>
            <a:r>
              <a:rPr lang="en-US" altLang="en-US" smtClean="0"/>
              <a:t>Contract reduced to its final and unambiguous form cannot be contradicted with extrinsic evidence</a:t>
            </a:r>
          </a:p>
          <a:p>
            <a:pPr lvl="1" eaLnBrk="1" hangingPunct="1"/>
            <a:r>
              <a:rPr lang="en-US" altLang="en-US" smtClean="0"/>
              <a:t>Exceptions include evidence on fraud, misrepresentations, and ambiguities</a:t>
            </a:r>
          </a:p>
        </p:txBody>
      </p:sp>
      <p:sp>
        <p:nvSpPr>
          <p:cNvPr id="916484" name="Rectangle 4"/>
          <p:cNvSpPr>
            <a:spLocks noGrp="1" noChangeArrowheads="1"/>
          </p:cNvSpPr>
          <p:nvPr>
            <p:ph type="title"/>
          </p:nvPr>
        </p:nvSpPr>
        <p:spPr>
          <a:xfrm>
            <a:off x="609600" y="304800"/>
            <a:ext cx="8077200" cy="1096963"/>
          </a:xfrm>
        </p:spPr>
        <p:txBody>
          <a:bodyPr/>
          <a:lstStyle/>
          <a:p>
            <a:pPr eaLnBrk="1" hangingPunct="1">
              <a:defRPr/>
            </a:pPr>
            <a:r>
              <a:rPr lang="en-US" smtClean="0"/>
              <a:t>Parol Evidence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6482">
                                            <p:txEl>
                                              <p:pRg st="0" end="0"/>
                                            </p:txEl>
                                          </p:spTgt>
                                        </p:tgtEl>
                                        <p:attrNameLst>
                                          <p:attrName>style.visibility</p:attrName>
                                        </p:attrNameLst>
                                      </p:cBhvr>
                                      <p:to>
                                        <p:strVal val="visible"/>
                                      </p:to>
                                    </p:set>
                                    <p:animEffect transition="in" filter="blinds(horizontal)">
                                      <p:cBhvr>
                                        <p:cTn id="7" dur="500"/>
                                        <p:tgtEl>
                                          <p:spTgt spid="916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6482">
                                            <p:txEl>
                                              <p:pRg st="1" end="1"/>
                                            </p:txEl>
                                          </p:spTgt>
                                        </p:tgtEl>
                                        <p:attrNameLst>
                                          <p:attrName>style.visibility</p:attrName>
                                        </p:attrNameLst>
                                      </p:cBhvr>
                                      <p:to>
                                        <p:strVal val="visible"/>
                                      </p:to>
                                    </p:set>
                                    <p:animEffect transition="in" filter="blinds(horizontal)">
                                      <p:cBhvr>
                                        <p:cTn id="12" dur="500"/>
                                        <p:tgtEl>
                                          <p:spTgt spid="916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6482">
                                            <p:txEl>
                                              <p:pRg st="2" end="2"/>
                                            </p:txEl>
                                          </p:spTgt>
                                        </p:tgtEl>
                                        <p:attrNameLst>
                                          <p:attrName>style.visibility</p:attrName>
                                        </p:attrNameLst>
                                      </p:cBhvr>
                                      <p:to>
                                        <p:strVal val="visible"/>
                                      </p:to>
                                    </p:set>
                                    <p:animEffect transition="in" filter="blinds(horizontal)">
                                      <p:cBhvr>
                                        <p:cTn id="17" dur="500"/>
                                        <p:tgtEl>
                                          <p:spTgt spid="9164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2"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F8263380-2A8C-4631-9AE5-C0BCAB475AFB}" type="slidenum">
              <a:rPr lang="en-US"/>
              <a:pPr>
                <a:defRPr/>
              </a:pPr>
              <a:t>51</a:t>
            </a:fld>
            <a:endParaRPr lang="en-US"/>
          </a:p>
        </p:txBody>
      </p:sp>
      <p:sp>
        <p:nvSpPr>
          <p:cNvPr id="918531" name="Rectangle 3"/>
          <p:cNvSpPr>
            <a:spLocks noGrp="1" noChangeArrowheads="1"/>
          </p:cNvSpPr>
          <p:nvPr>
            <p:ph type="body" idx="1"/>
          </p:nvPr>
        </p:nvSpPr>
        <p:spPr/>
        <p:txBody>
          <a:bodyPr lIns="90488" tIns="44450" rIns="90488" bIns="44450"/>
          <a:lstStyle/>
          <a:p>
            <a:pPr eaLnBrk="1" hangingPunct="1"/>
            <a:r>
              <a:rPr lang="en-US" altLang="en-US" smtClean="0"/>
              <a:t>UN’s Convention on Contracts for the International Sale of Goods (CISG)</a:t>
            </a:r>
          </a:p>
          <a:p>
            <a:pPr lvl="1" eaLnBrk="1" hangingPunct="1"/>
            <a:r>
              <a:rPr lang="en-US" altLang="en-US" smtClean="0"/>
              <a:t>Adopted in 1980</a:t>
            </a:r>
          </a:p>
          <a:p>
            <a:pPr lvl="1" eaLnBrk="1" hangingPunct="1"/>
            <a:r>
              <a:rPr lang="en-US" altLang="en-US" smtClean="0"/>
              <a:t>United States has adopted</a:t>
            </a:r>
          </a:p>
          <a:p>
            <a:pPr eaLnBrk="1" hangingPunct="1"/>
            <a:r>
              <a:rPr lang="en-US" altLang="en-US" smtClean="0"/>
              <a:t>Party Autonomy Still Controlling in International Contracts</a:t>
            </a:r>
          </a:p>
          <a:p>
            <a:pPr lvl="1" eaLnBrk="1" hangingPunct="1"/>
            <a:r>
              <a:rPr lang="en-US" altLang="en-US" smtClean="0"/>
              <a:t>Must Provide for Additional Risks</a:t>
            </a:r>
          </a:p>
        </p:txBody>
      </p:sp>
      <p:sp>
        <p:nvSpPr>
          <p:cNvPr id="918532" name="Rectangle 4"/>
          <p:cNvSpPr>
            <a:spLocks noGrp="1" noChangeArrowheads="1"/>
          </p:cNvSpPr>
          <p:nvPr>
            <p:ph type="title"/>
          </p:nvPr>
        </p:nvSpPr>
        <p:spPr>
          <a:xfrm>
            <a:off x="609600" y="304800"/>
            <a:ext cx="8077200" cy="1096963"/>
          </a:xfrm>
        </p:spPr>
        <p:txBody>
          <a:bodyPr/>
          <a:lstStyle/>
          <a:p>
            <a:pPr eaLnBrk="1" hangingPunct="1">
              <a:defRPr/>
            </a:pPr>
            <a:r>
              <a:rPr lang="en-US" smtClean="0"/>
              <a:t>International Contracts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8531">
                                            <p:txEl>
                                              <p:pRg st="0" end="0"/>
                                            </p:txEl>
                                          </p:spTgt>
                                        </p:tgtEl>
                                        <p:attrNameLst>
                                          <p:attrName>style.visibility</p:attrName>
                                        </p:attrNameLst>
                                      </p:cBhvr>
                                      <p:to>
                                        <p:strVal val="visible"/>
                                      </p:to>
                                    </p:set>
                                    <p:animEffect transition="in" filter="blinds(horizontal)">
                                      <p:cBhvr>
                                        <p:cTn id="7" dur="500"/>
                                        <p:tgtEl>
                                          <p:spTgt spid="91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8531">
                                            <p:txEl>
                                              <p:pRg st="1" end="1"/>
                                            </p:txEl>
                                          </p:spTgt>
                                        </p:tgtEl>
                                        <p:attrNameLst>
                                          <p:attrName>style.visibility</p:attrName>
                                        </p:attrNameLst>
                                      </p:cBhvr>
                                      <p:to>
                                        <p:strVal val="visible"/>
                                      </p:to>
                                    </p:set>
                                    <p:animEffect transition="in" filter="blinds(horizontal)">
                                      <p:cBhvr>
                                        <p:cTn id="12" dur="500"/>
                                        <p:tgtEl>
                                          <p:spTgt spid="91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8531">
                                            <p:txEl>
                                              <p:pRg st="2" end="2"/>
                                            </p:txEl>
                                          </p:spTgt>
                                        </p:tgtEl>
                                        <p:attrNameLst>
                                          <p:attrName>style.visibility</p:attrName>
                                        </p:attrNameLst>
                                      </p:cBhvr>
                                      <p:to>
                                        <p:strVal val="visible"/>
                                      </p:to>
                                    </p:set>
                                    <p:animEffect transition="in" filter="blinds(horizontal)">
                                      <p:cBhvr>
                                        <p:cTn id="17" dur="500"/>
                                        <p:tgtEl>
                                          <p:spTgt spid="91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18531">
                                            <p:txEl>
                                              <p:pRg st="3" end="3"/>
                                            </p:txEl>
                                          </p:spTgt>
                                        </p:tgtEl>
                                        <p:attrNameLst>
                                          <p:attrName>style.visibility</p:attrName>
                                        </p:attrNameLst>
                                      </p:cBhvr>
                                      <p:to>
                                        <p:strVal val="visible"/>
                                      </p:to>
                                    </p:set>
                                    <p:animEffect transition="in" filter="blinds(horizontal)">
                                      <p:cBhvr>
                                        <p:cTn id="22" dur="500"/>
                                        <p:tgtEl>
                                          <p:spTgt spid="91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8531">
                                            <p:txEl>
                                              <p:pRg st="4" end="4"/>
                                            </p:txEl>
                                          </p:spTgt>
                                        </p:tgtEl>
                                        <p:attrNameLst>
                                          <p:attrName>style.visibility</p:attrName>
                                        </p:attrNameLst>
                                      </p:cBhvr>
                                      <p:to>
                                        <p:strVal val="visible"/>
                                      </p:to>
                                    </p:set>
                                    <p:animEffect transition="in" filter="blinds(horizontal)">
                                      <p:cBhvr>
                                        <p:cTn id="27" dur="500"/>
                                        <p:tgtEl>
                                          <p:spTgt spid="918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1"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11A99CCB-61FF-4F01-A898-533244DA3549}" type="slidenum">
              <a:rPr lang="en-US"/>
              <a:pPr>
                <a:defRPr/>
              </a:pPr>
              <a:t>52</a:t>
            </a:fld>
            <a:endParaRPr lang="en-US"/>
          </a:p>
        </p:txBody>
      </p:sp>
      <p:sp>
        <p:nvSpPr>
          <p:cNvPr id="936962" name="Rectangle 2"/>
          <p:cNvSpPr>
            <a:spLocks noGrp="1" noChangeArrowheads="1"/>
          </p:cNvSpPr>
          <p:nvPr>
            <p:ph type="title"/>
          </p:nvPr>
        </p:nvSpPr>
        <p:spPr>
          <a:xfrm>
            <a:off x="609600" y="304800"/>
            <a:ext cx="8077200" cy="1096963"/>
          </a:xfrm>
        </p:spPr>
        <p:txBody>
          <a:bodyPr/>
          <a:lstStyle/>
          <a:p>
            <a:pPr eaLnBrk="1" hangingPunct="1">
              <a:lnSpc>
                <a:spcPct val="90000"/>
              </a:lnSpc>
              <a:defRPr/>
            </a:pPr>
            <a:r>
              <a:rPr lang="en-US" sz="4000" dirty="0" smtClean="0"/>
              <a:t>Avoiding Legal Pitfalls in International Transactions</a:t>
            </a:r>
          </a:p>
        </p:txBody>
      </p:sp>
      <p:sp>
        <p:nvSpPr>
          <p:cNvPr id="936963" name="Rectangle 3"/>
          <p:cNvSpPr>
            <a:spLocks noGrp="1" noChangeArrowheads="1"/>
          </p:cNvSpPr>
          <p:nvPr>
            <p:ph type="body" idx="1"/>
          </p:nvPr>
        </p:nvSpPr>
        <p:spPr>
          <a:xfrm>
            <a:off x="1066800" y="1676400"/>
            <a:ext cx="7620000" cy="4449763"/>
          </a:xfrm>
        </p:spPr>
        <p:txBody>
          <a:bodyPr/>
          <a:lstStyle/>
          <a:p>
            <a:pPr marL="465138" indent="-465138" eaLnBrk="1" hangingPunct="1">
              <a:spcBef>
                <a:spcPts val="863"/>
              </a:spcBef>
              <a:buFontTx/>
              <a:buAutoNum type="arabicPeriod"/>
            </a:pPr>
            <a:r>
              <a:rPr lang="en-US" altLang="en-US" sz="2000" smtClean="0"/>
              <a:t>Use short, simple contracts.  The tendency to place all possibilities in a contract is a U.S. tradition.  In Germany, for example, the parties have a one-page agreement that references and incorporates terms and conditions of one of the parties.</a:t>
            </a:r>
          </a:p>
          <a:p>
            <a:pPr marL="465138" indent="-465138" eaLnBrk="1" hangingPunct="1">
              <a:spcBef>
                <a:spcPts val="863"/>
              </a:spcBef>
              <a:buFontTx/>
              <a:buAutoNum type="arabicPeriod"/>
            </a:pPr>
            <a:r>
              <a:rPr lang="en-US" altLang="en-US" sz="2000" smtClean="0"/>
              <a:t>Watch unconscionability protections.  While the U.S. focuses its unfairness protections on consumers, other countries afford these same protections to commercial transactions.</a:t>
            </a:r>
          </a:p>
          <a:p>
            <a:pPr marL="465138" indent="-465138" eaLnBrk="1" hangingPunct="1">
              <a:spcBef>
                <a:spcPts val="863"/>
              </a:spcBef>
              <a:buFontTx/>
              <a:buAutoNum type="arabicPeriod"/>
            </a:pPr>
            <a:r>
              <a:rPr lang="en-US" altLang="en-US" sz="2000" smtClean="0"/>
              <a:t>Some disclaimers are void in other countries.  For example, the clause, “We are only liable for loss of data which is due to a deliberate act on our part.  We are not responsible for lost profits in any event,” would be valid in the U.S. but void in Germany.  In Germany, sellers of software must assume liability for at least gross negligence.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6963">
                                            <p:txEl>
                                              <p:pRg st="0" end="0"/>
                                            </p:txEl>
                                          </p:spTgt>
                                        </p:tgtEl>
                                        <p:attrNameLst>
                                          <p:attrName>style.visibility</p:attrName>
                                        </p:attrNameLst>
                                      </p:cBhvr>
                                      <p:to>
                                        <p:strVal val="visible"/>
                                      </p:to>
                                    </p:set>
                                    <p:animEffect transition="in" filter="blinds(horizontal)">
                                      <p:cBhvr>
                                        <p:cTn id="7" dur="500"/>
                                        <p:tgtEl>
                                          <p:spTgt spid="93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6963">
                                            <p:txEl>
                                              <p:pRg st="1" end="1"/>
                                            </p:txEl>
                                          </p:spTgt>
                                        </p:tgtEl>
                                        <p:attrNameLst>
                                          <p:attrName>style.visibility</p:attrName>
                                        </p:attrNameLst>
                                      </p:cBhvr>
                                      <p:to>
                                        <p:strVal val="visible"/>
                                      </p:to>
                                    </p:set>
                                    <p:animEffect transition="in" filter="blinds(horizontal)">
                                      <p:cBhvr>
                                        <p:cTn id="12" dur="500"/>
                                        <p:tgtEl>
                                          <p:spTgt spid="936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6963">
                                            <p:txEl>
                                              <p:pRg st="2" end="2"/>
                                            </p:txEl>
                                          </p:spTgt>
                                        </p:tgtEl>
                                        <p:attrNameLst>
                                          <p:attrName>style.visibility</p:attrName>
                                        </p:attrNameLst>
                                      </p:cBhvr>
                                      <p:to>
                                        <p:strVal val="visible"/>
                                      </p:to>
                                    </p:set>
                                    <p:animEffect transition="in" filter="blinds(horizontal)">
                                      <p:cBhvr>
                                        <p:cTn id="17" dur="500"/>
                                        <p:tgtEl>
                                          <p:spTgt spid="936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088D3060-0A6A-4807-AB05-0FAEEFDE724F}" type="slidenum">
              <a:rPr lang="en-US"/>
              <a:pPr>
                <a:defRPr/>
              </a:pPr>
              <a:t>53</a:t>
            </a:fld>
            <a:endParaRPr lang="en-US"/>
          </a:p>
        </p:txBody>
      </p:sp>
      <p:sp>
        <p:nvSpPr>
          <p:cNvPr id="937986" name="Rectangle 2"/>
          <p:cNvSpPr>
            <a:spLocks noGrp="1" noChangeArrowheads="1"/>
          </p:cNvSpPr>
          <p:nvPr>
            <p:ph type="title"/>
          </p:nvPr>
        </p:nvSpPr>
        <p:spPr>
          <a:xfrm>
            <a:off x="609600" y="304800"/>
            <a:ext cx="8077200" cy="1096963"/>
          </a:xfrm>
        </p:spPr>
        <p:txBody>
          <a:bodyPr/>
          <a:lstStyle/>
          <a:p>
            <a:pPr eaLnBrk="1" hangingPunct="1">
              <a:lnSpc>
                <a:spcPct val="90000"/>
              </a:lnSpc>
              <a:defRPr/>
            </a:pPr>
            <a:r>
              <a:rPr lang="en-US" sz="4000" dirty="0" smtClean="0"/>
              <a:t>Avoiding Legal Pitfalls in International Transactions</a:t>
            </a:r>
          </a:p>
        </p:txBody>
      </p:sp>
      <p:sp>
        <p:nvSpPr>
          <p:cNvPr id="937987" name="Rectangle 3"/>
          <p:cNvSpPr>
            <a:spLocks noGrp="1" noChangeArrowheads="1"/>
          </p:cNvSpPr>
          <p:nvPr>
            <p:ph type="body" idx="1"/>
          </p:nvPr>
        </p:nvSpPr>
        <p:spPr>
          <a:xfrm>
            <a:off x="1066800" y="1676400"/>
            <a:ext cx="7620000" cy="4449763"/>
          </a:xfrm>
        </p:spPr>
        <p:txBody>
          <a:bodyPr/>
          <a:lstStyle/>
          <a:p>
            <a:pPr marL="465138" indent="-465138" eaLnBrk="1" hangingPunct="1">
              <a:spcBef>
                <a:spcPts val="863"/>
              </a:spcBef>
              <a:buFontTx/>
              <a:buAutoNum type="arabicPeriod" startAt="4"/>
            </a:pPr>
            <a:r>
              <a:rPr lang="en-US" altLang="en-US" sz="2400" dirty="0" smtClean="0"/>
              <a:t>One party’s attempt to limit liability would be void in Germany.  Any liability limitation must be specifically addressed and negotiated for such a clause to be valid.</a:t>
            </a:r>
          </a:p>
          <a:p>
            <a:pPr marL="465138" indent="-465138" eaLnBrk="1" hangingPunct="1">
              <a:spcBef>
                <a:spcPts val="863"/>
              </a:spcBef>
              <a:buFontTx/>
              <a:buAutoNum type="arabicPeriod" startAt="4"/>
            </a:pPr>
            <a:r>
              <a:rPr lang="en-US" altLang="en-US" sz="2400" dirty="0" smtClean="0"/>
              <a:t>Unusually long periods for performance are typical in the U.S. but void in Germany.</a:t>
            </a:r>
          </a:p>
          <a:p>
            <a:pPr marL="465138" indent="-465138" eaLnBrk="1" hangingPunct="1">
              <a:spcBef>
                <a:spcPts val="863"/>
              </a:spcBef>
              <a:buFontTx/>
              <a:buAutoNum type="arabicPeriod" startAt="4"/>
            </a:pPr>
            <a:r>
              <a:rPr lang="en-US" altLang="en-US" sz="2400" dirty="0" smtClean="0"/>
              <a:t>Price increase limitations are typical in non-U.S. contracts.</a:t>
            </a:r>
          </a:p>
          <a:p>
            <a:pPr marL="465138" indent="-465138" eaLnBrk="1" hangingPunct="1">
              <a:spcBef>
                <a:spcPts val="863"/>
              </a:spcBef>
              <a:buFontTx/>
              <a:buAutoNum type="arabicPeriod" startAt="4"/>
            </a:pPr>
            <a:r>
              <a:rPr lang="en-US" altLang="en-US" sz="2400" dirty="0" smtClean="0"/>
              <a:t>In other countries, parties can refuse to pay on a current contract if performance on an earlier contract was less than satisfying and damages are owed.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7987">
                                            <p:txEl>
                                              <p:pRg st="0" end="0"/>
                                            </p:txEl>
                                          </p:spTgt>
                                        </p:tgtEl>
                                        <p:attrNameLst>
                                          <p:attrName>style.visibility</p:attrName>
                                        </p:attrNameLst>
                                      </p:cBhvr>
                                      <p:to>
                                        <p:strVal val="visible"/>
                                      </p:to>
                                    </p:set>
                                    <p:animEffect transition="in" filter="blinds(horizontal)">
                                      <p:cBhvr>
                                        <p:cTn id="7" dur="500"/>
                                        <p:tgtEl>
                                          <p:spTgt spid="93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7987">
                                            <p:txEl>
                                              <p:pRg st="1" end="1"/>
                                            </p:txEl>
                                          </p:spTgt>
                                        </p:tgtEl>
                                        <p:attrNameLst>
                                          <p:attrName>style.visibility</p:attrName>
                                        </p:attrNameLst>
                                      </p:cBhvr>
                                      <p:to>
                                        <p:strVal val="visible"/>
                                      </p:to>
                                    </p:set>
                                    <p:animEffect transition="in" filter="blinds(horizontal)">
                                      <p:cBhvr>
                                        <p:cTn id="12" dur="500"/>
                                        <p:tgtEl>
                                          <p:spTgt spid="93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7987">
                                            <p:txEl>
                                              <p:pRg st="2" end="2"/>
                                            </p:txEl>
                                          </p:spTgt>
                                        </p:tgtEl>
                                        <p:attrNameLst>
                                          <p:attrName>style.visibility</p:attrName>
                                        </p:attrNameLst>
                                      </p:cBhvr>
                                      <p:to>
                                        <p:strVal val="visible"/>
                                      </p:to>
                                    </p:set>
                                    <p:animEffect transition="in" filter="blinds(horizontal)">
                                      <p:cBhvr>
                                        <p:cTn id="17" dur="500"/>
                                        <p:tgtEl>
                                          <p:spTgt spid="93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7987">
                                            <p:txEl>
                                              <p:pRg st="3" end="3"/>
                                            </p:txEl>
                                          </p:spTgt>
                                        </p:tgtEl>
                                        <p:attrNameLst>
                                          <p:attrName>style.visibility</p:attrName>
                                        </p:attrNameLst>
                                      </p:cBhvr>
                                      <p:to>
                                        <p:strVal val="visible"/>
                                      </p:to>
                                    </p:set>
                                    <p:animEffect transition="in" filter="blinds(horizontal)">
                                      <p:cBhvr>
                                        <p:cTn id="22" dur="500"/>
                                        <p:tgtEl>
                                          <p:spTgt spid="937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7"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510FF351-3D97-48E2-B536-CCC9F220B998}" type="slidenum">
              <a:rPr lang="en-US"/>
              <a:pPr>
                <a:defRPr/>
              </a:pPr>
              <a:t>54</a:t>
            </a:fld>
            <a:endParaRPr lang="en-US"/>
          </a:p>
        </p:txBody>
      </p:sp>
      <p:sp>
        <p:nvSpPr>
          <p:cNvPr id="920579" name="Rectangle 3"/>
          <p:cNvSpPr>
            <a:spLocks noGrp="1" noChangeArrowheads="1"/>
          </p:cNvSpPr>
          <p:nvPr>
            <p:ph type="body" idx="1"/>
          </p:nvPr>
        </p:nvSpPr>
        <p:spPr/>
        <p:txBody>
          <a:bodyPr/>
          <a:lstStyle/>
          <a:p>
            <a:pPr eaLnBrk="1" hangingPunct="1"/>
            <a:r>
              <a:rPr lang="en-US" altLang="en-US" b="1" smtClean="0">
                <a:solidFill>
                  <a:srgbClr val="FFFF66"/>
                </a:solidFill>
              </a:rPr>
              <a:t>Case 12.9</a:t>
            </a:r>
            <a:r>
              <a:rPr lang="en-US" altLang="en-US" b="1" smtClean="0"/>
              <a:t>  	</a:t>
            </a:r>
            <a:r>
              <a:rPr lang="en-US" altLang="en-US" b="1" i="1" smtClean="0"/>
              <a:t>Intershoe, Inc. v. Bankers Trust</a:t>
            </a:r>
            <a:r>
              <a:rPr lang="en-US" altLang="en-US" i="1" smtClean="0"/>
              <a:t> </a:t>
            </a:r>
            <a:r>
              <a:rPr lang="en-US" altLang="en-US" b="1" smtClean="0"/>
              <a:t>(1991)</a:t>
            </a:r>
            <a:endParaRPr lang="en-US" altLang="en-US" b="1" i="1" smtClean="0"/>
          </a:p>
          <a:p>
            <a:pPr lvl="1" eaLnBrk="1" hangingPunct="1"/>
            <a:r>
              <a:rPr lang="en-US" altLang="en-US" smtClean="0"/>
              <a:t>Is the memo a final writing?</a:t>
            </a:r>
          </a:p>
          <a:p>
            <a:pPr lvl="1" eaLnBrk="1" hangingPunct="1"/>
            <a:r>
              <a:rPr lang="en-US" altLang="en-US" smtClean="0"/>
              <a:t>What dangers would the court introduce if orders such as this were contradicted by oral testimony?</a:t>
            </a:r>
          </a:p>
        </p:txBody>
      </p:sp>
      <p:sp>
        <p:nvSpPr>
          <p:cNvPr id="920580" name="Rectangle 4"/>
          <p:cNvSpPr>
            <a:spLocks noGrp="1" noChangeArrowheads="1"/>
          </p:cNvSpPr>
          <p:nvPr>
            <p:ph type="title"/>
          </p:nvPr>
        </p:nvSpPr>
        <p:spPr>
          <a:xfrm>
            <a:off x="609600" y="304800"/>
            <a:ext cx="8077200" cy="1096963"/>
          </a:xfrm>
        </p:spPr>
        <p:txBody>
          <a:bodyPr/>
          <a:lstStyle/>
          <a:p>
            <a:pPr eaLnBrk="1" hangingPunct="1">
              <a:defRPr/>
            </a:pPr>
            <a:r>
              <a:rPr lang="en-US" smtClean="0"/>
              <a:t>International Contracts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0579">
                                            <p:txEl>
                                              <p:pRg st="0" end="0"/>
                                            </p:txEl>
                                          </p:spTgt>
                                        </p:tgtEl>
                                        <p:attrNameLst>
                                          <p:attrName>style.visibility</p:attrName>
                                        </p:attrNameLst>
                                      </p:cBhvr>
                                      <p:to>
                                        <p:strVal val="visible"/>
                                      </p:to>
                                    </p:set>
                                    <p:animEffect transition="in" filter="blinds(horizontal)">
                                      <p:cBhvr>
                                        <p:cTn id="7" dur="500"/>
                                        <p:tgtEl>
                                          <p:spTgt spid="92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0579">
                                            <p:txEl>
                                              <p:pRg st="1" end="1"/>
                                            </p:txEl>
                                          </p:spTgt>
                                        </p:tgtEl>
                                        <p:attrNameLst>
                                          <p:attrName>style.visibility</p:attrName>
                                        </p:attrNameLst>
                                      </p:cBhvr>
                                      <p:to>
                                        <p:strVal val="visible"/>
                                      </p:to>
                                    </p:set>
                                    <p:animEffect transition="in" filter="blinds(horizontal)">
                                      <p:cBhvr>
                                        <p:cTn id="12" dur="500"/>
                                        <p:tgtEl>
                                          <p:spTgt spid="920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0579">
                                            <p:txEl>
                                              <p:pRg st="2" end="2"/>
                                            </p:txEl>
                                          </p:spTgt>
                                        </p:tgtEl>
                                        <p:attrNameLst>
                                          <p:attrName>style.visibility</p:attrName>
                                        </p:attrNameLst>
                                      </p:cBhvr>
                                      <p:to>
                                        <p:strVal val="visible"/>
                                      </p:to>
                                    </p:set>
                                    <p:animEffect transition="in" filter="blinds(horizontal)">
                                      <p:cBhvr>
                                        <p:cTn id="17" dur="500"/>
                                        <p:tgtEl>
                                          <p:spTgt spid="920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79"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0"/>
          </p:nvPr>
        </p:nvSpPr>
        <p:spPr/>
        <p:txBody>
          <a:bodyPr/>
          <a:lstStyle/>
          <a:p>
            <a:pPr>
              <a:defRPr/>
            </a:pPr>
            <a:r>
              <a:rPr lang="en-US"/>
              <a:t>12-</a:t>
            </a:r>
            <a:fld id="{BEC3D071-4A04-40B6-92B0-8BD66EC01772}" type="slidenum">
              <a:rPr lang="en-US"/>
              <a:pPr>
                <a:defRPr/>
              </a:pPr>
              <a:t>5</a:t>
            </a:fld>
            <a:endParaRPr lang="en-US"/>
          </a:p>
        </p:txBody>
      </p:sp>
      <p:sp>
        <p:nvSpPr>
          <p:cNvPr id="923650" name="Rectangle 2"/>
          <p:cNvSpPr>
            <a:spLocks noGrp="1" noChangeArrowheads="1"/>
          </p:cNvSpPr>
          <p:nvPr>
            <p:ph type="title" idx="4294967295"/>
          </p:nvPr>
        </p:nvSpPr>
        <p:spPr>
          <a:xfrm>
            <a:off x="609600" y="274638"/>
            <a:ext cx="8153400" cy="1096962"/>
          </a:xfrm>
        </p:spPr>
        <p:txBody>
          <a:bodyPr/>
          <a:lstStyle/>
          <a:p>
            <a:pPr eaLnBrk="1" hangingPunct="1">
              <a:defRPr/>
            </a:pPr>
            <a:r>
              <a:rPr lang="en-US" dirty="0" err="1" smtClean="0"/>
              <a:t>UCC</a:t>
            </a:r>
            <a:r>
              <a:rPr lang="en-US" dirty="0" smtClean="0"/>
              <a:t> v. Common Law</a:t>
            </a:r>
          </a:p>
        </p:txBody>
      </p:sp>
      <p:graphicFrame>
        <p:nvGraphicFramePr>
          <p:cNvPr id="923696" name="Group 48"/>
          <p:cNvGraphicFramePr>
            <a:graphicFrameLocks noGrp="1"/>
          </p:cNvGraphicFramePr>
          <p:nvPr>
            <p:ph/>
          </p:nvPr>
        </p:nvGraphicFramePr>
        <p:xfrm>
          <a:off x="1447800" y="1600200"/>
          <a:ext cx="6705600" cy="4616450"/>
        </p:xfrm>
        <a:graphic>
          <a:graphicData uri="http://schemas.openxmlformats.org/drawingml/2006/table">
            <a:tbl>
              <a:tblPr/>
              <a:tblGrid>
                <a:gridCol w="3581400"/>
                <a:gridCol w="1143000"/>
                <a:gridCol w="1981200"/>
              </a:tblGrid>
              <a:tr h="4616450">
                <a:tc>
                  <a:txBody>
                    <a:bodyPr/>
                    <a:lstStyle/>
                    <a:p>
                      <a:pPr marL="236538" marR="0" lvl="0" indent="-236538"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Times New Roman" pitchFamily="18" charset="0"/>
                      </a:endParaRPr>
                    </a:p>
                    <a:p>
                      <a:pPr marL="236538" marR="0" lvl="0" indent="-236538"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Times New Roman" pitchFamily="18" charset="0"/>
                      </a:endParaRP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Car</a:t>
                      </a: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Horse</a:t>
                      </a: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Easement</a:t>
                      </a: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Lease</a:t>
                      </a: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Mortgage</a:t>
                      </a: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Real Estate Listing  Agreement</a:t>
                      </a: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Fabric</a:t>
                      </a: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Loan</a:t>
                      </a: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Roof Repair</a:t>
                      </a:r>
                    </a:p>
                    <a:p>
                      <a:pPr marL="236538" marR="0" lvl="0" indent="-236538"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Air Conditioner</a:t>
                      </a:r>
                    </a:p>
                  </a:txBody>
                  <a:tcPr marT="45714" marB="45714"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Times New Roman" pitchFamily="18" charset="0"/>
                        </a:rPr>
                        <a:t>UCC</a:t>
                      </a: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txBody>
                  <a:tcPr marT="45714" marB="4571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Common Law</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itchFamily="18" charset="0"/>
                        </a:rPr>
                        <a:t>X</a:t>
                      </a:r>
                    </a:p>
                  </a:txBody>
                  <a:tcPr marT="45714" marB="45714" horzOverflow="overflow">
                    <a:lnL>
                      <a:noFill/>
                    </a:lnL>
                    <a:lnR cap="flat">
                      <a:noFill/>
                    </a:lnR>
                    <a:lnT cap="flat">
                      <a:noFill/>
                    </a:lnT>
                    <a:lnB>
                      <a:noFill/>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3696"/>
                                        </p:tgtEl>
                                        <p:attrNameLst>
                                          <p:attrName>style.visibility</p:attrName>
                                        </p:attrNameLst>
                                      </p:cBhvr>
                                      <p:to>
                                        <p:strVal val="visible"/>
                                      </p:to>
                                    </p:set>
                                    <p:animEffect transition="in" filter="blinds(horizontal)">
                                      <p:cBhvr>
                                        <p:cTn id="7" dur="500"/>
                                        <p:tgtEl>
                                          <p:spTgt spid="923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19060342-0FF4-450C-8ECF-E68DDEE15DF2}" type="slidenum">
              <a:rPr lang="en-US"/>
              <a:pPr>
                <a:defRPr/>
              </a:pPr>
              <a:t>6</a:t>
            </a:fld>
            <a:endParaRPr lang="en-US"/>
          </a:p>
        </p:txBody>
      </p:sp>
      <p:sp>
        <p:nvSpPr>
          <p:cNvPr id="859138" name="Rectangle 2"/>
          <p:cNvSpPr>
            <a:spLocks noGrp="1" noChangeArrowheads="1"/>
          </p:cNvSpPr>
          <p:nvPr>
            <p:ph type="title"/>
          </p:nvPr>
        </p:nvSpPr>
        <p:spPr>
          <a:xfrm>
            <a:off x="609600" y="304800"/>
            <a:ext cx="8077200" cy="1096963"/>
          </a:xfrm>
        </p:spPr>
        <p:txBody>
          <a:bodyPr lIns="90488" tIns="44450" rIns="90488" bIns="44450"/>
          <a:lstStyle/>
          <a:p>
            <a:pPr eaLnBrk="1" hangingPunct="1">
              <a:defRPr/>
            </a:pPr>
            <a:r>
              <a:rPr lang="en-US" dirty="0" smtClean="0"/>
              <a:t>Sources of Contract Law</a:t>
            </a:r>
          </a:p>
        </p:txBody>
      </p:sp>
      <p:sp>
        <p:nvSpPr>
          <p:cNvPr id="859139" name="Rectangle 3"/>
          <p:cNvSpPr>
            <a:spLocks noGrp="1" noChangeArrowheads="1"/>
          </p:cNvSpPr>
          <p:nvPr>
            <p:ph type="body" idx="1"/>
          </p:nvPr>
        </p:nvSpPr>
        <p:spPr/>
        <p:txBody>
          <a:bodyPr lIns="90488" tIns="44450" rIns="90488" bIns="44450"/>
          <a:lstStyle/>
          <a:p>
            <a:pPr eaLnBrk="1" hangingPunct="1"/>
            <a:r>
              <a:rPr lang="en-US" altLang="en-US" smtClean="0"/>
              <a:t>Uniform Commercial Code (UCC)</a:t>
            </a:r>
          </a:p>
          <a:p>
            <a:pPr lvl="1" eaLnBrk="1" hangingPunct="1"/>
            <a:r>
              <a:rPr lang="en-US" altLang="en-US" smtClean="0"/>
              <a:t>Article 2A leases</a:t>
            </a:r>
          </a:p>
          <a:p>
            <a:pPr lvl="2" eaLnBrk="1" hangingPunct="1"/>
            <a:r>
              <a:rPr lang="en-US" altLang="en-US" smtClean="0"/>
              <a:t>New addendum to UCC</a:t>
            </a:r>
          </a:p>
          <a:p>
            <a:pPr lvl="2" eaLnBrk="1" hangingPunct="1"/>
            <a:r>
              <a:rPr lang="en-US" altLang="en-US" smtClean="0"/>
              <a:t>Covers leases of goods—long-term leases such as car leases</a:t>
            </a:r>
          </a:p>
          <a:p>
            <a:pPr lvl="2" eaLnBrk="1" hangingPunct="1"/>
            <a:r>
              <a:rPr lang="en-US" altLang="en-US" smtClean="0"/>
              <a:t>Adopted in most states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Effect transition="in" filter="blinds(horizontal)">
                                      <p:cBhvr>
                                        <p:cTn id="7" dur="500"/>
                                        <p:tgtEl>
                                          <p:spTgt spid="85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9139">
                                            <p:txEl>
                                              <p:pRg st="1" end="1"/>
                                            </p:txEl>
                                          </p:spTgt>
                                        </p:tgtEl>
                                        <p:attrNameLst>
                                          <p:attrName>style.visibility</p:attrName>
                                        </p:attrNameLst>
                                      </p:cBhvr>
                                      <p:to>
                                        <p:strVal val="visible"/>
                                      </p:to>
                                    </p:set>
                                    <p:animEffect transition="in" filter="blinds(horizontal)">
                                      <p:cBhvr>
                                        <p:cTn id="12" dur="500"/>
                                        <p:tgtEl>
                                          <p:spTgt spid="85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9139">
                                            <p:txEl>
                                              <p:pRg st="2" end="2"/>
                                            </p:txEl>
                                          </p:spTgt>
                                        </p:tgtEl>
                                        <p:attrNameLst>
                                          <p:attrName>style.visibility</p:attrName>
                                        </p:attrNameLst>
                                      </p:cBhvr>
                                      <p:to>
                                        <p:strVal val="visible"/>
                                      </p:to>
                                    </p:set>
                                    <p:animEffect transition="in" filter="blinds(horizontal)">
                                      <p:cBhvr>
                                        <p:cTn id="17" dur="500"/>
                                        <p:tgtEl>
                                          <p:spTgt spid="859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9139">
                                            <p:txEl>
                                              <p:pRg st="3" end="3"/>
                                            </p:txEl>
                                          </p:spTgt>
                                        </p:tgtEl>
                                        <p:attrNameLst>
                                          <p:attrName>style.visibility</p:attrName>
                                        </p:attrNameLst>
                                      </p:cBhvr>
                                      <p:to>
                                        <p:strVal val="visible"/>
                                      </p:to>
                                    </p:set>
                                    <p:animEffect transition="in" filter="blinds(horizontal)">
                                      <p:cBhvr>
                                        <p:cTn id="22" dur="500"/>
                                        <p:tgtEl>
                                          <p:spTgt spid="859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9139">
                                            <p:txEl>
                                              <p:pRg st="4" end="4"/>
                                            </p:txEl>
                                          </p:spTgt>
                                        </p:tgtEl>
                                        <p:attrNameLst>
                                          <p:attrName>style.visibility</p:attrName>
                                        </p:attrNameLst>
                                      </p:cBhvr>
                                      <p:to>
                                        <p:strVal val="visible"/>
                                      </p:to>
                                    </p:set>
                                    <p:animEffect transition="in" filter="blinds(horizontal)">
                                      <p:cBhvr>
                                        <p:cTn id="27" dur="500"/>
                                        <p:tgtEl>
                                          <p:spTgt spid="859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385D255E-16CE-48B3-915E-83A665EE1D86}" type="slidenum">
              <a:rPr lang="en-US"/>
              <a:pPr>
                <a:defRPr/>
              </a:pPr>
              <a:t>7</a:t>
            </a:fld>
            <a:endParaRPr lang="en-US"/>
          </a:p>
        </p:txBody>
      </p:sp>
      <p:sp>
        <p:nvSpPr>
          <p:cNvPr id="941058" name="Rectangle 2"/>
          <p:cNvSpPr>
            <a:spLocks noGrp="1" noChangeArrowheads="1"/>
          </p:cNvSpPr>
          <p:nvPr>
            <p:ph type="title"/>
          </p:nvPr>
        </p:nvSpPr>
        <p:spPr>
          <a:xfrm>
            <a:off x="609600" y="304800"/>
            <a:ext cx="8077200" cy="1096963"/>
          </a:xfrm>
        </p:spPr>
        <p:txBody>
          <a:bodyPr/>
          <a:lstStyle/>
          <a:p>
            <a:pPr eaLnBrk="1" hangingPunct="1">
              <a:defRPr/>
            </a:pPr>
            <a:r>
              <a:rPr lang="en-US" sz="5000" dirty="0" smtClean="0"/>
              <a:t>E-Commerce and Contracts</a:t>
            </a:r>
          </a:p>
        </p:txBody>
      </p:sp>
      <p:sp>
        <p:nvSpPr>
          <p:cNvPr id="941059" name="Rectangle 3"/>
          <p:cNvSpPr>
            <a:spLocks noGrp="1" noChangeArrowheads="1"/>
          </p:cNvSpPr>
          <p:nvPr>
            <p:ph type="body" idx="1"/>
          </p:nvPr>
        </p:nvSpPr>
        <p:spPr>
          <a:xfrm>
            <a:off x="1066800" y="1600200"/>
            <a:ext cx="7772400" cy="4800600"/>
          </a:xfrm>
        </p:spPr>
        <p:txBody>
          <a:bodyPr/>
          <a:lstStyle/>
          <a:p>
            <a:pPr eaLnBrk="1" hangingPunct="1">
              <a:spcBef>
                <a:spcPts val="863"/>
              </a:spcBef>
            </a:pPr>
            <a:r>
              <a:rPr lang="en-US" altLang="en-US" sz="2800" smtClean="0"/>
              <a:t>Uniform Electronic Transactions Act (UETA)</a:t>
            </a:r>
          </a:p>
          <a:p>
            <a:pPr lvl="1" eaLnBrk="1" hangingPunct="1">
              <a:spcBef>
                <a:spcPts val="863"/>
              </a:spcBef>
            </a:pPr>
            <a:r>
              <a:rPr lang="en-US" altLang="en-US" sz="2400" smtClean="0"/>
              <a:t>Contracts formed on the internet</a:t>
            </a:r>
          </a:p>
          <a:p>
            <a:pPr lvl="1" eaLnBrk="1" hangingPunct="1">
              <a:spcBef>
                <a:spcPts val="863"/>
              </a:spcBef>
            </a:pPr>
            <a:r>
              <a:rPr lang="en-US" altLang="en-US" sz="2400" smtClean="0"/>
              <a:t>Law in 48 states and D.C.</a:t>
            </a:r>
          </a:p>
          <a:p>
            <a:pPr eaLnBrk="1" hangingPunct="1">
              <a:spcBef>
                <a:spcPts val="863"/>
              </a:spcBef>
            </a:pPr>
            <a:r>
              <a:rPr lang="en-US" altLang="en-US" sz="2800" smtClean="0"/>
              <a:t>Electronic Signatures in Global and National Commerce Act of 2000 (E-sign)</a:t>
            </a:r>
          </a:p>
          <a:p>
            <a:pPr lvl="1" eaLnBrk="1" hangingPunct="1">
              <a:spcBef>
                <a:spcPts val="863"/>
              </a:spcBef>
            </a:pPr>
            <a:r>
              <a:rPr lang="en-US" altLang="en-US" sz="2400" smtClean="0"/>
              <a:t>Federal law</a:t>
            </a:r>
          </a:p>
          <a:p>
            <a:pPr lvl="1" eaLnBrk="1" hangingPunct="1">
              <a:spcBef>
                <a:spcPts val="863"/>
              </a:spcBef>
            </a:pPr>
            <a:r>
              <a:rPr lang="en-US" altLang="en-US" sz="2400" smtClean="0"/>
              <a:t>Requires parity for electronic signatures</a:t>
            </a:r>
          </a:p>
          <a:p>
            <a:pPr eaLnBrk="1" hangingPunct="1">
              <a:spcBef>
                <a:spcPts val="863"/>
              </a:spcBef>
            </a:pPr>
            <a:r>
              <a:rPr lang="en-US" altLang="en-US" sz="2800" smtClean="0"/>
              <a:t>Uniform Computer Information Transaction Act (UCITA)</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1059">
                                            <p:txEl>
                                              <p:pRg st="0" end="0"/>
                                            </p:txEl>
                                          </p:spTgt>
                                        </p:tgtEl>
                                        <p:attrNameLst>
                                          <p:attrName>style.visibility</p:attrName>
                                        </p:attrNameLst>
                                      </p:cBhvr>
                                      <p:to>
                                        <p:strVal val="visible"/>
                                      </p:to>
                                    </p:set>
                                    <p:animEffect transition="in" filter="blinds(horizontal)">
                                      <p:cBhvr>
                                        <p:cTn id="7" dur="500"/>
                                        <p:tgtEl>
                                          <p:spTgt spid="9410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41059">
                                            <p:txEl>
                                              <p:pRg st="1" end="1"/>
                                            </p:txEl>
                                          </p:spTgt>
                                        </p:tgtEl>
                                        <p:attrNameLst>
                                          <p:attrName>style.visibility</p:attrName>
                                        </p:attrNameLst>
                                      </p:cBhvr>
                                      <p:to>
                                        <p:strVal val="visible"/>
                                      </p:to>
                                    </p:set>
                                    <p:animEffect transition="in" filter="blinds(horizontal)">
                                      <p:cBhvr>
                                        <p:cTn id="10" dur="500"/>
                                        <p:tgtEl>
                                          <p:spTgt spid="94105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41059">
                                            <p:txEl>
                                              <p:pRg st="2" end="2"/>
                                            </p:txEl>
                                          </p:spTgt>
                                        </p:tgtEl>
                                        <p:attrNameLst>
                                          <p:attrName>style.visibility</p:attrName>
                                        </p:attrNameLst>
                                      </p:cBhvr>
                                      <p:to>
                                        <p:strVal val="visible"/>
                                      </p:to>
                                    </p:set>
                                    <p:animEffect transition="in" filter="blinds(horizontal)">
                                      <p:cBhvr>
                                        <p:cTn id="13" dur="500"/>
                                        <p:tgtEl>
                                          <p:spTgt spid="9410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41059">
                                            <p:txEl>
                                              <p:pRg st="3" end="3"/>
                                            </p:txEl>
                                          </p:spTgt>
                                        </p:tgtEl>
                                        <p:attrNameLst>
                                          <p:attrName>style.visibility</p:attrName>
                                        </p:attrNameLst>
                                      </p:cBhvr>
                                      <p:to>
                                        <p:strVal val="visible"/>
                                      </p:to>
                                    </p:set>
                                    <p:animEffect transition="in" filter="blinds(horizontal)">
                                      <p:cBhvr>
                                        <p:cTn id="18" dur="500"/>
                                        <p:tgtEl>
                                          <p:spTgt spid="94105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41059">
                                            <p:txEl>
                                              <p:pRg st="4" end="4"/>
                                            </p:txEl>
                                          </p:spTgt>
                                        </p:tgtEl>
                                        <p:attrNameLst>
                                          <p:attrName>style.visibility</p:attrName>
                                        </p:attrNameLst>
                                      </p:cBhvr>
                                      <p:to>
                                        <p:strVal val="visible"/>
                                      </p:to>
                                    </p:set>
                                    <p:animEffect transition="in" filter="blinds(horizontal)">
                                      <p:cBhvr>
                                        <p:cTn id="21" dur="500"/>
                                        <p:tgtEl>
                                          <p:spTgt spid="94105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41059">
                                            <p:txEl>
                                              <p:pRg st="5" end="5"/>
                                            </p:txEl>
                                          </p:spTgt>
                                        </p:tgtEl>
                                        <p:attrNameLst>
                                          <p:attrName>style.visibility</p:attrName>
                                        </p:attrNameLst>
                                      </p:cBhvr>
                                      <p:to>
                                        <p:strVal val="visible"/>
                                      </p:to>
                                    </p:set>
                                    <p:animEffect transition="in" filter="blinds(horizontal)">
                                      <p:cBhvr>
                                        <p:cTn id="24" dur="500"/>
                                        <p:tgtEl>
                                          <p:spTgt spid="94105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41059">
                                            <p:txEl>
                                              <p:pRg st="6" end="6"/>
                                            </p:txEl>
                                          </p:spTgt>
                                        </p:tgtEl>
                                        <p:attrNameLst>
                                          <p:attrName>style.visibility</p:attrName>
                                        </p:attrNameLst>
                                      </p:cBhvr>
                                      <p:to>
                                        <p:strVal val="visible"/>
                                      </p:to>
                                    </p:set>
                                    <p:animEffect transition="in" filter="blinds(horizontal)">
                                      <p:cBhvr>
                                        <p:cTn id="29" dur="500"/>
                                        <p:tgtEl>
                                          <p:spTgt spid="941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12-</a:t>
            </a:r>
            <a:fld id="{0ADBFD2E-5A43-414F-B012-A338F7FD5045}" type="slidenum">
              <a:rPr lang="en-US"/>
              <a:pPr>
                <a:defRPr/>
              </a:pPr>
              <a:t>8</a:t>
            </a:fld>
            <a:endParaRPr lang="en-US"/>
          </a:p>
        </p:txBody>
      </p:sp>
      <p:sp>
        <p:nvSpPr>
          <p:cNvPr id="861187" name="Rectangle 3"/>
          <p:cNvSpPr>
            <a:spLocks noGrp="1" noChangeArrowheads="1"/>
          </p:cNvSpPr>
          <p:nvPr>
            <p:ph type="body" idx="1"/>
          </p:nvPr>
        </p:nvSpPr>
        <p:spPr>
          <a:xfrm>
            <a:off x="1066800" y="1600200"/>
            <a:ext cx="7620000" cy="4876800"/>
          </a:xfrm>
        </p:spPr>
        <p:txBody>
          <a:bodyPr lIns="90488" tIns="44450" rIns="90488" bIns="44450"/>
          <a:lstStyle/>
          <a:p>
            <a:pPr eaLnBrk="1" hangingPunct="1">
              <a:spcBef>
                <a:spcPts val="863"/>
              </a:spcBef>
            </a:pPr>
            <a:r>
              <a:rPr lang="en-US" altLang="en-US" sz="2800" u="sng" smtClean="0"/>
              <a:t>Bilateral</a:t>
            </a:r>
            <a:r>
              <a:rPr lang="en-US" altLang="en-US" sz="2800" smtClean="0"/>
              <a:t>:  First party (offeror) makes a promise in exchange for the second party’s (offeree’s) promise</a:t>
            </a:r>
          </a:p>
          <a:p>
            <a:pPr lvl="1" eaLnBrk="1" hangingPunct="1">
              <a:spcBef>
                <a:spcPts val="863"/>
              </a:spcBef>
            </a:pPr>
            <a:r>
              <a:rPr lang="en-US" altLang="en-US" sz="2400" smtClean="0"/>
              <a:t>Example:  You promise to pay back money with interest and the bank promises to loan you the money</a:t>
            </a:r>
          </a:p>
          <a:p>
            <a:pPr eaLnBrk="1" hangingPunct="1">
              <a:spcBef>
                <a:spcPts val="863"/>
              </a:spcBef>
            </a:pPr>
            <a:r>
              <a:rPr lang="en-US" altLang="en-US" sz="2800" u="sng" smtClean="0"/>
              <a:t>Unilateral</a:t>
            </a:r>
            <a:r>
              <a:rPr lang="en-US" altLang="en-US" sz="2800" smtClean="0"/>
              <a:t>:  First party (offeror) makes a promise in exchange for offeree’s performance</a:t>
            </a:r>
          </a:p>
          <a:p>
            <a:pPr lvl="1" eaLnBrk="1" hangingPunct="1">
              <a:spcBef>
                <a:spcPts val="863"/>
              </a:spcBef>
            </a:pPr>
            <a:r>
              <a:rPr lang="en-US" altLang="en-US" sz="2400" smtClean="0"/>
              <a:t>Example:  “Drive my car across the country and I’ll pay you $500 plus expenses”</a:t>
            </a:r>
          </a:p>
        </p:txBody>
      </p:sp>
      <p:sp>
        <p:nvSpPr>
          <p:cNvPr id="861188"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Bilateral vs. Unilateral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Effect transition="in" filter="blinds(horizontal)">
                                      <p:cBhvr>
                                        <p:cTn id="7" dur="500"/>
                                        <p:tgtEl>
                                          <p:spTgt spid="86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1187">
                                            <p:txEl>
                                              <p:pRg st="1" end="1"/>
                                            </p:txEl>
                                          </p:spTgt>
                                        </p:tgtEl>
                                        <p:attrNameLst>
                                          <p:attrName>style.visibility</p:attrName>
                                        </p:attrNameLst>
                                      </p:cBhvr>
                                      <p:to>
                                        <p:strVal val="visible"/>
                                      </p:to>
                                    </p:set>
                                    <p:animEffect transition="in" filter="blinds(horizontal)">
                                      <p:cBhvr>
                                        <p:cTn id="12" dur="500"/>
                                        <p:tgtEl>
                                          <p:spTgt spid="86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1187">
                                            <p:txEl>
                                              <p:pRg st="2" end="2"/>
                                            </p:txEl>
                                          </p:spTgt>
                                        </p:tgtEl>
                                        <p:attrNameLst>
                                          <p:attrName>style.visibility</p:attrName>
                                        </p:attrNameLst>
                                      </p:cBhvr>
                                      <p:to>
                                        <p:strVal val="visible"/>
                                      </p:to>
                                    </p:set>
                                    <p:animEffect transition="in" filter="blinds(horizontal)">
                                      <p:cBhvr>
                                        <p:cTn id="17" dur="500"/>
                                        <p:tgtEl>
                                          <p:spTgt spid="86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1187">
                                            <p:txEl>
                                              <p:pRg st="3" end="3"/>
                                            </p:txEl>
                                          </p:spTgt>
                                        </p:tgtEl>
                                        <p:attrNameLst>
                                          <p:attrName>style.visibility</p:attrName>
                                        </p:attrNameLst>
                                      </p:cBhvr>
                                      <p:to>
                                        <p:strVal val="visible"/>
                                      </p:to>
                                    </p:set>
                                    <p:animEffect transition="in" filter="blinds(horizontal)">
                                      <p:cBhvr>
                                        <p:cTn id="22" dur="500"/>
                                        <p:tgtEl>
                                          <p:spTgt spid="86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bldLvl="2"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MT Extra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46B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MT Extra Bold" pitchFamily="18" charset="0"/>
          </a:defRPr>
        </a:defPPr>
      </a:lstStyle>
    </a:spDef>
    <a:lnDef>
      <a:spPr bwMode="auto">
        <a:xfrm>
          <a:off x="0" y="0"/>
          <a:ext cx="1" cy="1"/>
        </a:xfrm>
        <a:custGeom>
          <a:avLst/>
          <a:gdLst/>
          <a:ahLst/>
          <a:cxnLst/>
          <a:rect l="0" t="0" r="0" b="0"/>
          <a:pathLst/>
        </a:custGeom>
        <a:solidFill>
          <a:srgbClr val="3346B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MT Extra Bold"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TotalTime>
  <Words>2236</Words>
  <Application>Microsoft Office PowerPoint</Application>
  <PresentationFormat>On-screen Show (4:3)</PresentationFormat>
  <Paragraphs>515</Paragraphs>
  <Slides>55</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Marlett</vt:lpstr>
      <vt:lpstr>Times New Roman</vt:lpstr>
      <vt:lpstr>Times New Roman MT Extra Bold</vt:lpstr>
      <vt:lpstr>Wingdings</vt:lpstr>
      <vt:lpstr>Default Design</vt:lpstr>
      <vt:lpstr>PowerPoint Presentation</vt:lpstr>
      <vt:lpstr>What Is a Contract?</vt:lpstr>
      <vt:lpstr>Sources of Contract Law</vt:lpstr>
      <vt:lpstr>Sources of Contract Law</vt:lpstr>
      <vt:lpstr>Does the UCC apply?</vt:lpstr>
      <vt:lpstr>UCC v. Common Law</vt:lpstr>
      <vt:lpstr>Sources of Contract Law</vt:lpstr>
      <vt:lpstr>E-Commerce and Contracts</vt:lpstr>
      <vt:lpstr>Bilateral vs. Unilateral</vt:lpstr>
      <vt:lpstr>Express vs. Implied</vt:lpstr>
      <vt:lpstr>Quasi Contracts</vt:lpstr>
      <vt:lpstr>Void or Voidable Contracts</vt:lpstr>
      <vt:lpstr>Executed vs. Executory</vt:lpstr>
      <vt:lpstr>Equal Credit Opportunity Act</vt:lpstr>
      <vt:lpstr>Equal Credit Opportunity Act</vt:lpstr>
      <vt:lpstr>Equal Credit Opportunity Act</vt:lpstr>
      <vt:lpstr>ECOA Violation?</vt:lpstr>
      <vt:lpstr>Truth-in-Lending</vt:lpstr>
      <vt:lpstr>Truth-in-Lending</vt:lpstr>
      <vt:lpstr>CARD</vt:lpstr>
      <vt:lpstr>Additional Credit Protections</vt:lpstr>
      <vt:lpstr>Formation of Contracts</vt:lpstr>
      <vt:lpstr>Formation: Offer</vt:lpstr>
      <vt:lpstr>Formation of Contracts</vt:lpstr>
      <vt:lpstr>Formation: Essential Terms</vt:lpstr>
      <vt:lpstr>Formation: Offer</vt:lpstr>
      <vt:lpstr>Offer: Termination</vt:lpstr>
      <vt:lpstr>Offer: Termination</vt:lpstr>
      <vt:lpstr>Offer: Termination (UCC)</vt:lpstr>
      <vt:lpstr>Offer: Termination (UCC)</vt:lpstr>
      <vt:lpstr>UCC Contract Formation</vt:lpstr>
      <vt:lpstr>Additional Terms Under New UCC Section 2-207</vt:lpstr>
      <vt:lpstr>Contract Formation</vt:lpstr>
      <vt:lpstr>Checklist for Drafting Contracts</vt:lpstr>
      <vt:lpstr>Checklist for Contract Preliminaries</vt:lpstr>
      <vt:lpstr>Formation: Acceptance</vt:lpstr>
      <vt:lpstr>Formation: Acceptance</vt:lpstr>
      <vt:lpstr>Formation: Acceptance</vt:lpstr>
      <vt:lpstr>Timing Rules for Acceptance</vt:lpstr>
      <vt:lpstr>Formation: Timing</vt:lpstr>
      <vt:lpstr>Formation: E-Contracts</vt:lpstr>
      <vt:lpstr>Formation: E-Contracts</vt:lpstr>
      <vt:lpstr>Formation: Consideration</vt:lpstr>
      <vt:lpstr>Formation: Consideration</vt:lpstr>
      <vt:lpstr>Statute of Frauds</vt:lpstr>
      <vt:lpstr>Statute of Frauds</vt:lpstr>
      <vt:lpstr>Common Law vs.  UCC Rules on Formation</vt:lpstr>
      <vt:lpstr>Statute of Frauds</vt:lpstr>
      <vt:lpstr>Statute of Frauds</vt:lpstr>
      <vt:lpstr>Statute of Frauds</vt:lpstr>
      <vt:lpstr>Parol Evidence</vt:lpstr>
      <vt:lpstr>International Contracts</vt:lpstr>
      <vt:lpstr>Avoiding Legal Pitfalls in International Transactions</vt:lpstr>
      <vt:lpstr>Avoiding Legal Pitfalls in International Transactions</vt:lpstr>
      <vt:lpstr>International Contracts</vt:lpstr>
    </vt:vector>
  </TitlesOfParts>
  <Company>UTB/TSC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Jennings 7th Ed.  Business-Legal Ethical Global</dc:title>
  <dc:creator>Joe Zavaletta</dc:creator>
  <cp:lastModifiedBy>Laurie</cp:lastModifiedBy>
  <cp:revision>253</cp:revision>
  <dcterms:created xsi:type="dcterms:W3CDTF">2005-02-05T01:05:54Z</dcterms:created>
  <dcterms:modified xsi:type="dcterms:W3CDTF">2015-08-07T19:11:56Z</dcterms:modified>
</cp:coreProperties>
</file>