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3"/>
  </p:notesMasterIdLst>
  <p:handoutMasterIdLst>
    <p:handoutMasterId r:id="rId44"/>
  </p:handoutMasterIdLst>
  <p:sldIdLst>
    <p:sldId id="301" r:id="rId2"/>
    <p:sldId id="257" r:id="rId3"/>
    <p:sldId id="258" r:id="rId4"/>
    <p:sldId id="259" r:id="rId5"/>
    <p:sldId id="281" r:id="rId6"/>
    <p:sldId id="260" r:id="rId7"/>
    <p:sldId id="261" r:id="rId8"/>
    <p:sldId id="262" r:id="rId9"/>
    <p:sldId id="263" r:id="rId10"/>
    <p:sldId id="284" r:id="rId11"/>
    <p:sldId id="285" r:id="rId12"/>
    <p:sldId id="286" r:id="rId13"/>
    <p:sldId id="264" r:id="rId14"/>
    <p:sldId id="282" r:id="rId15"/>
    <p:sldId id="265" r:id="rId16"/>
    <p:sldId id="266" r:id="rId17"/>
    <p:sldId id="267" r:id="rId18"/>
    <p:sldId id="287" r:id="rId19"/>
    <p:sldId id="269" r:id="rId20"/>
    <p:sldId id="270" r:id="rId21"/>
    <p:sldId id="271" r:id="rId22"/>
    <p:sldId id="272" r:id="rId23"/>
    <p:sldId id="273" r:id="rId24"/>
    <p:sldId id="274" r:id="rId25"/>
    <p:sldId id="288" r:id="rId26"/>
    <p:sldId id="289" r:id="rId27"/>
    <p:sldId id="290" r:id="rId28"/>
    <p:sldId id="291" r:id="rId29"/>
    <p:sldId id="292" r:id="rId30"/>
    <p:sldId id="293" r:id="rId31"/>
    <p:sldId id="294" r:id="rId32"/>
    <p:sldId id="295" r:id="rId33"/>
    <p:sldId id="297" r:id="rId34"/>
    <p:sldId id="299" r:id="rId35"/>
    <p:sldId id="300" r:id="rId36"/>
    <p:sldId id="275" r:id="rId37"/>
    <p:sldId id="276" r:id="rId38"/>
    <p:sldId id="277" r:id="rId39"/>
    <p:sldId id="278" r:id="rId40"/>
    <p:sldId id="279" r:id="rId41"/>
    <p:sldId id="280"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666699"/>
    <a:srgbClr val="8768C6"/>
    <a:srgbClr val="613EA6"/>
    <a:srgbClr val="3346B1"/>
    <a:srgbClr val="221C22"/>
    <a:srgbClr val="D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4660"/>
  </p:normalViewPr>
  <p:slideViewPr>
    <p:cSldViewPr>
      <p:cViewPr varScale="1">
        <p:scale>
          <a:sx n="70" d="100"/>
          <a:sy n="70" d="100"/>
        </p:scale>
        <p:origin x="145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4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3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738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738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738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4A0CF928-D115-4259-B30F-62053D53C737}" type="slidenum">
              <a:rPr lang="en-US"/>
              <a:pPr>
                <a:defRPr/>
              </a:pPr>
              <a:t>‹#›</a:t>
            </a:fld>
            <a:endParaRPr lang="en-US"/>
          </a:p>
        </p:txBody>
      </p:sp>
    </p:spTree>
    <p:extLst>
      <p:ext uri="{BB962C8B-B14F-4D97-AF65-F5344CB8AC3E}">
        <p14:creationId xmlns:p14="http://schemas.microsoft.com/office/powerpoint/2010/main" val="3689723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5854F13F-6FE6-4E00-9CC5-F61E00B9CA0B}" type="slidenum">
              <a:rPr lang="en-US"/>
              <a:pPr>
                <a:defRPr/>
              </a:pPr>
              <a:t>‹#›</a:t>
            </a:fld>
            <a:endParaRPr lang="en-US"/>
          </a:p>
        </p:txBody>
      </p:sp>
    </p:spTree>
    <p:extLst>
      <p:ext uri="{BB962C8B-B14F-4D97-AF65-F5344CB8AC3E}">
        <p14:creationId xmlns:p14="http://schemas.microsoft.com/office/powerpoint/2010/main" val="20327834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7108" name="Slide Number Placeholder 3"/>
          <p:cNvSpPr>
            <a:spLocks noGrp="1"/>
          </p:cNvSpPr>
          <p:nvPr>
            <p:ph type="sldNum" sz="quarter" idx="5"/>
          </p:nvPr>
        </p:nvSpPr>
        <p:spPr/>
        <p:txBody>
          <a:bodyPr/>
          <a:lstStyle/>
          <a:p>
            <a:pPr>
              <a:defRPr/>
            </a:pPr>
            <a:fld id="{8AA4BE45-2E04-4549-8ABA-DB01C8881546}" type="slidenum">
              <a:rPr lang="en-US" smtClean="0">
                <a:latin typeface="Arial" pitchFamily="34" charset="0"/>
              </a:rPr>
              <a:pPr>
                <a:defRPr/>
              </a:pPr>
              <a:t>0</a:t>
            </a:fld>
            <a:endParaRPr lang="en-US" smtClean="0">
              <a:latin typeface="Arial" pitchFamily="34" charset="0"/>
            </a:endParaRPr>
          </a:p>
        </p:txBody>
      </p:sp>
    </p:spTree>
    <p:extLst>
      <p:ext uri="{BB962C8B-B14F-4D97-AF65-F5344CB8AC3E}">
        <p14:creationId xmlns:p14="http://schemas.microsoft.com/office/powerpoint/2010/main" val="334759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60A3B780-6C76-47EB-B6DC-037229EAB36D}" type="slidenum">
              <a:rPr lang="en-US" smtClean="0">
                <a:latin typeface="Arial" pitchFamily="34" charset="0"/>
              </a:rPr>
              <a:pPr>
                <a:defRPr/>
              </a:pPr>
              <a:t>12</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71945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F7E6693E-AF91-4751-84F2-DC5D0D72CBD9}" type="slidenum">
              <a:rPr lang="en-US" smtClean="0">
                <a:latin typeface="Arial" pitchFamily="34" charset="0"/>
              </a:rPr>
              <a:pPr>
                <a:defRPr/>
              </a:pPr>
              <a:t>14</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063454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5905E52A-8473-4488-AB9D-473B0CD8AD7A}" type="slidenum">
              <a:rPr lang="en-US" smtClean="0">
                <a:latin typeface="Arial" pitchFamily="34" charset="0"/>
              </a:rPr>
              <a:pPr>
                <a:defRPr/>
              </a:pPr>
              <a:t>15</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723344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F5AFDD1A-BDA1-415A-9D58-66D5113F092F}" type="slidenum">
              <a:rPr lang="en-US" smtClean="0">
                <a:latin typeface="Arial" pitchFamily="34" charset="0"/>
              </a:rPr>
              <a:pPr>
                <a:defRPr/>
              </a:pPr>
              <a:t>16</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036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DCF546F0-BD39-4EC3-AE29-7AE24EAF7964}" type="slidenum">
              <a:rPr lang="en-US" smtClean="0">
                <a:latin typeface="Arial" pitchFamily="34" charset="0"/>
              </a:rPr>
              <a:pPr>
                <a:defRPr/>
              </a:pPr>
              <a:t>18</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23051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p>
            <a:pPr>
              <a:defRPr/>
            </a:pPr>
            <a:fld id="{C575D7C2-50AF-41E9-8D8B-F48424606AB0}" type="slidenum">
              <a:rPr lang="en-US" smtClean="0">
                <a:latin typeface="Arial" pitchFamily="34" charset="0"/>
              </a:rPr>
              <a:pPr>
                <a:defRPr/>
              </a:pPr>
              <a:t>19</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27040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74258884-5BC4-4EF4-865A-E8223F374DA5}" type="slidenum">
              <a:rPr lang="en-US" smtClean="0">
                <a:latin typeface="Arial" pitchFamily="34" charset="0"/>
              </a:rPr>
              <a:pPr>
                <a:defRPr/>
              </a:pPr>
              <a:t>20</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97611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FDCA4C79-149C-4DB9-BD9E-397E2BC4D000}" type="slidenum">
              <a:rPr lang="en-US" smtClean="0">
                <a:latin typeface="Arial" pitchFamily="34" charset="0"/>
              </a:rPr>
              <a:pPr>
                <a:defRPr/>
              </a:pPr>
              <a:t>21</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75049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A98D8A79-7B79-431C-B9EA-08AF2DC9D900}" type="slidenum">
              <a:rPr lang="en-US" smtClean="0">
                <a:latin typeface="Arial" pitchFamily="34" charset="0"/>
              </a:rPr>
              <a:pPr>
                <a:defRPr/>
              </a:pPr>
              <a:t>22</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05873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0015772-8FC8-4CED-887F-BE24685DB898}" type="slidenum">
              <a:rPr lang="en-US" smtClean="0">
                <a:latin typeface="Arial" pitchFamily="34" charset="0"/>
              </a:rPr>
              <a:pPr>
                <a:defRPr/>
              </a:pPr>
              <a:t>23</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95374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F51337F-7B8C-4E47-A636-F9267A1707D2}" type="slidenum">
              <a:rPr lang="en-US" smtClean="0">
                <a:latin typeface="Arial" pitchFamily="34" charset="0"/>
              </a:rPr>
              <a:pPr>
                <a:defRPr/>
              </a:pPr>
              <a:t>1</a:t>
            </a:fld>
            <a:endParaRPr lang="en-US"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46832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A5D9A5D1-ECFA-43F1-B5BD-CB4B1E9CB060}" type="slidenum">
              <a:rPr lang="en-US" smtClean="0">
                <a:latin typeface="Arial" pitchFamily="34" charset="0"/>
              </a:rPr>
              <a:pPr>
                <a:defRPr/>
              </a:pPr>
              <a:t>24</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802982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05BDAB35-0C0D-4944-85A2-A9A9E208F15D}" type="slidenum">
              <a:rPr lang="en-US" smtClean="0">
                <a:latin typeface="Arial" pitchFamily="34" charset="0"/>
              </a:rPr>
              <a:pPr>
                <a:defRPr/>
              </a:pPr>
              <a:t>25</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583530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F7F45A76-D138-469E-8647-2147AFC80E8C}" type="slidenum">
              <a:rPr lang="en-US" smtClean="0">
                <a:latin typeface="Arial" pitchFamily="34" charset="0"/>
              </a:rPr>
              <a:pPr>
                <a:defRPr/>
              </a:pPr>
              <a:t>26</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256775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1C65888C-4568-45A4-9BA4-FED30526EDEC}" type="slidenum">
              <a:rPr lang="en-US" smtClean="0">
                <a:latin typeface="Arial" pitchFamily="34" charset="0"/>
              </a:rPr>
              <a:pPr>
                <a:defRPr/>
              </a:pPr>
              <a:t>27</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231163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0A1984E5-B6BC-49E5-815E-468B0569828E}" type="slidenum">
              <a:rPr lang="en-US" smtClean="0">
                <a:latin typeface="Arial" pitchFamily="34" charset="0"/>
              </a:rPr>
              <a:pPr>
                <a:defRPr/>
              </a:pPr>
              <a:t>28</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505859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395F74CB-0089-4CCA-A7A7-6232DBB60D2F}" type="slidenum">
              <a:rPr lang="en-US" smtClean="0">
                <a:latin typeface="Arial" pitchFamily="34" charset="0"/>
              </a:rPr>
              <a:pPr>
                <a:defRPr/>
              </a:pPr>
              <a:t>29</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25569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B3CF2635-CD5D-4828-8D89-11D062598FB2}" type="slidenum">
              <a:rPr lang="en-US" smtClean="0">
                <a:latin typeface="Arial" pitchFamily="34" charset="0"/>
              </a:rPr>
              <a:pPr>
                <a:defRPr/>
              </a:pPr>
              <a:t>30</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310304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A856A42E-0615-4600-8979-8C83A74BAC44}" type="slidenum">
              <a:rPr lang="en-US" smtClean="0">
                <a:latin typeface="Arial" pitchFamily="34" charset="0"/>
              </a:rPr>
              <a:pPr>
                <a:defRPr/>
              </a:pPr>
              <a:t>31</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530034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798DDF0D-119D-41CF-B939-488F0FAF84C0}" type="slidenum">
              <a:rPr lang="en-US" smtClean="0">
                <a:latin typeface="Arial" pitchFamily="34" charset="0"/>
              </a:rPr>
              <a:pPr>
                <a:defRPr/>
              </a:pPr>
              <a:t>32</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19383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183EAD11-76C4-4E86-8EF0-475A1CEE7B25}" type="slidenum">
              <a:rPr lang="en-US" smtClean="0">
                <a:latin typeface="Arial" pitchFamily="34" charset="0"/>
              </a:rPr>
              <a:pPr>
                <a:defRPr/>
              </a:pPr>
              <a:t>33</a:t>
            </a:fld>
            <a:endParaRPr lang="en-US" smtClean="0">
              <a:latin typeface="Arial"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90611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87D8D26D-F81B-4B3F-88D2-0E91C5BCCE43}" type="slidenum">
              <a:rPr lang="en-US" smtClean="0">
                <a:latin typeface="Arial" pitchFamily="34" charset="0"/>
              </a:rPr>
              <a:pPr>
                <a:defRPr/>
              </a:pPr>
              <a:t>2</a:t>
            </a:fld>
            <a:endParaRPr lang="en-US"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11798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A6578D23-358F-4A70-8688-9FB56E410FAA}" type="slidenum">
              <a:rPr lang="en-US" smtClean="0">
                <a:latin typeface="Arial" pitchFamily="34" charset="0"/>
              </a:rPr>
              <a:pPr>
                <a:defRPr/>
              </a:pPr>
              <a:t>34</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69361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BEF9A1C1-0134-4132-9092-07A85726531F}" type="slidenum">
              <a:rPr lang="en-US" smtClean="0">
                <a:latin typeface="Arial" pitchFamily="34" charset="0"/>
              </a:rPr>
              <a:pPr>
                <a:defRPr/>
              </a:pPr>
              <a:t>35</a:t>
            </a:fld>
            <a:endParaRPr lang="en-US" smtClean="0">
              <a:latin typeface="Arial"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965242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C11C7F78-AFFE-47A1-BB2E-BCB847B68C19}" type="slidenum">
              <a:rPr lang="en-US" smtClean="0">
                <a:latin typeface="Arial" pitchFamily="34" charset="0"/>
              </a:rPr>
              <a:pPr>
                <a:defRPr/>
              </a:pPr>
              <a:t>36</a:t>
            </a:fld>
            <a:endParaRPr lang="en-US" smtClean="0">
              <a:latin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042132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C47288D2-47BB-470E-84F1-E881C44558BF}" type="slidenum">
              <a:rPr lang="en-US" smtClean="0">
                <a:latin typeface="Arial" pitchFamily="34" charset="0"/>
              </a:rPr>
              <a:pPr>
                <a:defRPr/>
              </a:pPr>
              <a:t>37</a:t>
            </a:fld>
            <a:endParaRPr lang="en-US" smtClean="0">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85044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471DD6E4-CA12-48A3-98EE-E65B02ACF1CC}" type="slidenum">
              <a:rPr lang="en-US" smtClean="0">
                <a:latin typeface="Arial" pitchFamily="34" charset="0"/>
              </a:rPr>
              <a:pPr>
                <a:defRPr/>
              </a:pPr>
              <a:t>38</a:t>
            </a:fld>
            <a:endParaRPr lang="en-US" smtClean="0">
              <a:latin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154010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67779FA1-F591-497A-941B-9568E8E2A50C}" type="slidenum">
              <a:rPr lang="en-US" smtClean="0">
                <a:latin typeface="Arial" pitchFamily="34" charset="0"/>
              </a:rPr>
              <a:pPr>
                <a:defRPr/>
              </a:pPr>
              <a:t>39</a:t>
            </a:fld>
            <a:endParaRPr lang="en-US" smtClean="0">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32378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026BC094-B42C-4BEC-B94F-C14891CE89C2}" type="slidenum">
              <a:rPr lang="en-US" smtClean="0">
                <a:latin typeface="Arial" pitchFamily="34" charset="0"/>
              </a:rPr>
              <a:pPr>
                <a:defRPr/>
              </a:pPr>
              <a:t>40</a:t>
            </a:fld>
            <a:endParaRPr lang="en-US" smtClean="0">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37153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19920140-612C-4130-9F12-AA5693CF3358}" type="slidenum">
              <a:rPr lang="en-US" smtClean="0">
                <a:latin typeface="Arial" pitchFamily="34" charset="0"/>
              </a:rPr>
              <a:pPr>
                <a:defRPr/>
              </a:pPr>
              <a:t>3</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06194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9B9DE5B9-EF0E-4A60-96BA-EE7B19C5F24B}" type="slidenum">
              <a:rPr lang="en-US" smtClean="0">
                <a:latin typeface="Arial" pitchFamily="34" charset="0"/>
              </a:rPr>
              <a:pPr>
                <a:defRPr/>
              </a:pPr>
              <a:t>5</a:t>
            </a:fld>
            <a:endParaRPr lang="en-US"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715278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A0CEFC04-577B-4B0F-B534-484EDEA24EE2}" type="slidenum">
              <a:rPr lang="en-US" smtClean="0">
                <a:latin typeface="Arial" pitchFamily="34" charset="0"/>
              </a:rPr>
              <a:pPr>
                <a:defRPr/>
              </a:pPr>
              <a:t>6</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944654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214C512E-1E5D-4FB7-B186-550F2204FAB5}" type="slidenum">
              <a:rPr lang="en-US" smtClean="0">
                <a:latin typeface="Arial" pitchFamily="34" charset="0"/>
              </a:rPr>
              <a:pPr>
                <a:defRPr/>
              </a:pPr>
              <a:t>7</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69120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CADBC9DC-C7CF-4CCE-9F51-6B5A7B9528AB}" type="slidenum">
              <a:rPr lang="en-US" smtClean="0">
                <a:latin typeface="Arial" pitchFamily="34" charset="0"/>
              </a:rPr>
              <a:pPr>
                <a:defRPr/>
              </a:pPr>
              <a:t>8</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2509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A65A6BA7-9F93-4232-B518-5EA3336C8FA2}" type="slidenum">
              <a:rPr lang="en-US" smtClean="0">
                <a:latin typeface="Arial" pitchFamily="34" charset="0"/>
              </a:rPr>
              <a:pPr>
                <a:defRPr/>
              </a:pPr>
              <a:t>9</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35679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13-</a:t>
            </a:r>
            <a:fld id="{DC971A53-CE93-449E-ADB9-3AA6ABF060A9}" type="slidenum">
              <a:rPr lang="en-US"/>
              <a:pPr>
                <a:defRPr/>
              </a:pPr>
              <a:t>‹#›</a:t>
            </a:fld>
            <a:endParaRPr lang="en-US"/>
          </a:p>
        </p:txBody>
      </p:sp>
    </p:spTree>
    <p:extLst>
      <p:ext uri="{BB962C8B-B14F-4D97-AF65-F5344CB8AC3E}">
        <p14:creationId xmlns:p14="http://schemas.microsoft.com/office/powerpoint/2010/main" val="3973818353"/>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13-</a:t>
            </a:r>
            <a:fld id="{8D9B4C41-A7E9-45CD-B007-CDD6235D1E10}" type="slidenum">
              <a:rPr lang="en-US"/>
              <a:pPr>
                <a:defRPr/>
              </a:pPr>
              <a:t>‹#›</a:t>
            </a:fld>
            <a:endParaRPr lang="en-US"/>
          </a:p>
        </p:txBody>
      </p:sp>
    </p:spTree>
    <p:extLst>
      <p:ext uri="{BB962C8B-B14F-4D97-AF65-F5344CB8AC3E}">
        <p14:creationId xmlns:p14="http://schemas.microsoft.com/office/powerpoint/2010/main" val="53013009"/>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193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9055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13-</a:t>
            </a:r>
            <a:fld id="{DAE3DA60-6D81-4D9C-8342-430F0B6B8C0C}" type="slidenum">
              <a:rPr lang="en-US"/>
              <a:pPr>
                <a:defRPr/>
              </a:pPr>
              <a:t>‹#›</a:t>
            </a:fld>
            <a:endParaRPr lang="en-US"/>
          </a:p>
        </p:txBody>
      </p:sp>
    </p:spTree>
    <p:extLst>
      <p:ext uri="{BB962C8B-B14F-4D97-AF65-F5344CB8AC3E}">
        <p14:creationId xmlns:p14="http://schemas.microsoft.com/office/powerpoint/2010/main" val="215838933"/>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13-</a:t>
            </a:r>
            <a:fld id="{54C629A3-6511-440A-8996-849D641D3036}" type="slidenum">
              <a:rPr lang="en-US"/>
              <a:pPr>
                <a:defRPr/>
              </a:pPr>
              <a:t>‹#›</a:t>
            </a:fld>
            <a:endParaRPr lang="en-US"/>
          </a:p>
        </p:txBody>
      </p:sp>
    </p:spTree>
    <p:extLst>
      <p:ext uri="{BB962C8B-B14F-4D97-AF65-F5344CB8AC3E}">
        <p14:creationId xmlns:p14="http://schemas.microsoft.com/office/powerpoint/2010/main" val="2883834960"/>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13-</a:t>
            </a:r>
            <a:fld id="{F9C94ABF-F5DE-4FB5-BBD1-243D99313B48}" type="slidenum">
              <a:rPr lang="en-US"/>
              <a:pPr>
                <a:defRPr/>
              </a:pPr>
              <a:t>‹#›</a:t>
            </a:fld>
            <a:endParaRPr lang="en-US"/>
          </a:p>
        </p:txBody>
      </p:sp>
    </p:spTree>
    <p:extLst>
      <p:ext uri="{BB962C8B-B14F-4D97-AF65-F5344CB8AC3E}">
        <p14:creationId xmlns:p14="http://schemas.microsoft.com/office/powerpoint/2010/main" val="87512133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t>13-</a:t>
            </a:r>
            <a:fld id="{70FD200C-45B9-44B2-A59F-0777F9F656D0}" type="slidenum">
              <a:rPr lang="en-US"/>
              <a:pPr>
                <a:defRPr/>
              </a:pPr>
              <a:t>‹#›</a:t>
            </a:fld>
            <a:endParaRPr lang="en-US"/>
          </a:p>
        </p:txBody>
      </p:sp>
    </p:spTree>
    <p:extLst>
      <p:ext uri="{BB962C8B-B14F-4D97-AF65-F5344CB8AC3E}">
        <p14:creationId xmlns:p14="http://schemas.microsoft.com/office/powerpoint/2010/main" val="384326346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13-</a:t>
            </a:r>
            <a:fld id="{3E06EDAE-3E0E-4F12-9C52-8AFBBBF6BE1C}" type="slidenum">
              <a:rPr lang="en-US"/>
              <a:pPr>
                <a:defRPr/>
              </a:pPr>
              <a:t>‹#›</a:t>
            </a:fld>
            <a:endParaRPr lang="en-US"/>
          </a:p>
        </p:txBody>
      </p:sp>
    </p:spTree>
    <p:extLst>
      <p:ext uri="{BB962C8B-B14F-4D97-AF65-F5344CB8AC3E}">
        <p14:creationId xmlns:p14="http://schemas.microsoft.com/office/powerpoint/2010/main" val="1905997628"/>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13-</a:t>
            </a:r>
            <a:fld id="{F7CF8A97-62B1-4AD4-9ADA-E730E1145DF1}" type="slidenum">
              <a:rPr lang="en-US"/>
              <a:pPr>
                <a:defRPr/>
              </a:pPr>
              <a:t>‹#›</a:t>
            </a:fld>
            <a:endParaRPr lang="en-US"/>
          </a:p>
        </p:txBody>
      </p:sp>
    </p:spTree>
    <p:extLst>
      <p:ext uri="{BB962C8B-B14F-4D97-AF65-F5344CB8AC3E}">
        <p14:creationId xmlns:p14="http://schemas.microsoft.com/office/powerpoint/2010/main" val="772266738"/>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13-</a:t>
            </a:r>
            <a:fld id="{8042C4D0-5425-46D5-981A-E2FA746A51A2}" type="slidenum">
              <a:rPr lang="en-US"/>
              <a:pPr>
                <a:defRPr/>
              </a:pPr>
              <a:t>‹#›</a:t>
            </a:fld>
            <a:endParaRPr lang="en-US"/>
          </a:p>
        </p:txBody>
      </p:sp>
    </p:spTree>
    <p:extLst>
      <p:ext uri="{BB962C8B-B14F-4D97-AF65-F5344CB8AC3E}">
        <p14:creationId xmlns:p14="http://schemas.microsoft.com/office/powerpoint/2010/main" val="205014497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13-</a:t>
            </a:r>
            <a:fld id="{9BC742E8-7ABD-450B-B868-78DEAFFD89B1}" type="slidenum">
              <a:rPr lang="en-US"/>
              <a:pPr>
                <a:defRPr/>
              </a:pPr>
              <a:t>‹#›</a:t>
            </a:fld>
            <a:endParaRPr lang="en-US"/>
          </a:p>
        </p:txBody>
      </p:sp>
    </p:spTree>
    <p:extLst>
      <p:ext uri="{BB962C8B-B14F-4D97-AF65-F5344CB8AC3E}">
        <p14:creationId xmlns:p14="http://schemas.microsoft.com/office/powerpoint/2010/main" val="562066621"/>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13-</a:t>
            </a:r>
            <a:fld id="{8D883105-5130-406B-8F9A-0B6AEF4C9801}" type="slidenum">
              <a:rPr lang="en-US"/>
              <a:pPr>
                <a:defRPr/>
              </a:pPr>
              <a:t>‹#›</a:t>
            </a:fld>
            <a:endParaRPr lang="en-US"/>
          </a:p>
        </p:txBody>
      </p:sp>
    </p:spTree>
    <p:extLst>
      <p:ext uri="{BB962C8B-B14F-4D97-AF65-F5344CB8AC3E}">
        <p14:creationId xmlns:p14="http://schemas.microsoft.com/office/powerpoint/2010/main" val="3994532843"/>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46B1"/>
        </a:solidFill>
        <a:effectLst/>
      </p:bgPr>
    </p:bg>
    <p:spTree>
      <p:nvGrpSpPr>
        <p:cNvPr id="1" name=""/>
        <p:cNvGrpSpPr/>
        <p:nvPr/>
      </p:nvGrpSpPr>
      <p:grpSpPr>
        <a:xfrm>
          <a:off x="0" y="0"/>
          <a:ext cx="0" cy="0"/>
          <a:chOff x="0" y="0"/>
          <a:chExt cx="0" cy="0"/>
        </a:xfrm>
      </p:grpSpPr>
      <p:pic>
        <p:nvPicPr>
          <p:cNvPr id="1026" name="Picture 2" descr="C:\Users\Kris\Pictures\Jennings_BLEG_Cvr.jpg"/>
          <p:cNvPicPr>
            <a:picLocks noChangeAspect="1" noChangeArrowheads="1"/>
          </p:cNvPicPr>
          <p:nvPr userDrawn="1"/>
        </p:nvPicPr>
        <p:blipFill>
          <a:blip r:embed="rId13">
            <a:extLst>
              <a:ext uri="{28A0092B-C50C-407E-A947-70E740481C1C}">
                <a14:useLocalDpi xmlns:a14="http://schemas.microsoft.com/office/drawing/2010/main" val="0"/>
              </a:ext>
            </a:extLst>
          </a:blip>
          <a:srcRect l="79167"/>
          <a:stretch>
            <a:fillRect/>
          </a:stretch>
        </p:blipFill>
        <p:spPr bwMode="auto">
          <a:xfrm>
            <a:off x="0" y="0"/>
            <a:ext cx="99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userDrawn="1"/>
        </p:nvSpPr>
        <p:spPr bwMode="auto">
          <a:xfrm>
            <a:off x="949325" y="0"/>
            <a:ext cx="8194675" cy="6858000"/>
          </a:xfrm>
          <a:prstGeom prst="rect">
            <a:avLst/>
          </a:prstGeom>
          <a:solidFill>
            <a:schemeClr val="tx2"/>
          </a:solidFill>
          <a:ln w="9525">
            <a:noFill/>
            <a:miter lim="800000"/>
            <a:headEnd/>
            <a:tailEnd/>
          </a:ln>
          <a:effectLst/>
        </p:spPr>
        <p:txBody>
          <a:bodyPr wrap="none" anchor="ctr"/>
          <a:lstStyle/>
          <a:p>
            <a:pPr>
              <a:defRPr/>
            </a:pPr>
            <a:endParaRPr lang="en-US">
              <a:latin typeface="Arial" charset="0"/>
              <a:cs typeface="+mn-cs"/>
            </a:endParaRPr>
          </a:p>
        </p:txBody>
      </p:sp>
      <p:sp>
        <p:nvSpPr>
          <p:cNvPr id="1028" name="Rectangle 3"/>
          <p:cNvSpPr>
            <a:spLocks noGrp="1" noChangeArrowheads="1"/>
          </p:cNvSpPr>
          <p:nvPr>
            <p:ph type="body" idx="1"/>
          </p:nvPr>
        </p:nvSpPr>
        <p:spPr bwMode="auto">
          <a:xfrm>
            <a:off x="10668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3505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a:solidFill>
                  <a:schemeClr val="bg1"/>
                </a:solidFill>
                <a:latin typeface="+mn-lt"/>
                <a:cs typeface="+mn-cs"/>
              </a:defRPr>
            </a:lvl1pPr>
          </a:lstStyle>
          <a:p>
            <a:pPr>
              <a:defRPr/>
            </a:pPr>
            <a:r>
              <a:rPr lang="en-US"/>
              <a:t>13-</a:t>
            </a:r>
            <a:fld id="{2C336892-5EEB-41F6-83CA-0887BB0981FD}" type="slidenum">
              <a:rPr lang="en-US"/>
              <a:pPr>
                <a:defRPr/>
              </a:pPr>
              <a:t>‹#›</a:t>
            </a:fld>
            <a:endParaRPr lang="en-US"/>
          </a:p>
        </p:txBody>
      </p:sp>
      <p:sp>
        <p:nvSpPr>
          <p:cNvPr id="1036" name="Rectangle 12"/>
          <p:cNvSpPr>
            <a:spLocks noChangeArrowheads="1"/>
          </p:cNvSpPr>
          <p:nvPr userDrawn="1"/>
        </p:nvSpPr>
        <p:spPr bwMode="auto">
          <a:xfrm>
            <a:off x="6248400" y="6405563"/>
            <a:ext cx="2895600" cy="508000"/>
          </a:xfrm>
          <a:prstGeom prst="rect">
            <a:avLst/>
          </a:prstGeom>
          <a:noFill/>
          <a:ln w="63500">
            <a:noFill/>
            <a:miter lim="800000"/>
            <a:headEnd/>
            <a:tailEnd/>
          </a:ln>
          <a:effectLst/>
        </p:spPr>
        <p:txBody>
          <a:bodyPr lIns="92075" tIns="46038" rIns="92075" bIns="46038" anchor="ctr">
            <a:spAutoFit/>
          </a:bodyPr>
          <a:lstStyle/>
          <a:p>
            <a:pPr eaLnBrk="0" hangingPunct="0">
              <a:spcBef>
                <a:spcPct val="50000"/>
              </a:spcBef>
              <a:buClr>
                <a:schemeClr val="accent1"/>
              </a:buClr>
              <a:buSzPct val="75000"/>
              <a:buFont typeface="Marlett" pitchFamily="2" charset="2"/>
              <a:buNone/>
              <a:defRPr/>
            </a:pPr>
            <a:r>
              <a:rPr lang="en-US" sz="900" dirty="0">
                <a:solidFill>
                  <a:schemeClr val="bg1"/>
                </a:solidFill>
                <a:latin typeface="Arial" charset="0"/>
                <a:cs typeface="+mn-cs"/>
              </a:rPr>
              <a:t>© 2015 </a:t>
            </a:r>
            <a:r>
              <a:rPr lang="en-US" sz="900" dirty="0" err="1">
                <a:solidFill>
                  <a:schemeClr val="bg1"/>
                </a:solidFill>
                <a:latin typeface="Arial" charset="0"/>
                <a:cs typeface="+mn-cs"/>
              </a:rPr>
              <a:t>Cengage</a:t>
            </a:r>
            <a:r>
              <a:rPr lang="en-US" sz="900" dirty="0">
                <a:solidFill>
                  <a:schemeClr val="bg1"/>
                </a:solidFill>
                <a:latin typeface="Arial" charset="0"/>
                <a:cs typeface="+mn-cs"/>
              </a:rPr>
              <a:t> Learning.  All Rights Reserved.  May not be scanned, copied or duplicated, or posted to a publicly accessible website, in whole or in part.</a:t>
            </a:r>
          </a:p>
        </p:txBody>
      </p:sp>
      <p:sp>
        <p:nvSpPr>
          <p:cNvPr id="2" name="Rectangle 2"/>
          <p:cNvSpPr>
            <a:spLocks noGrp="1" noChangeArrowheads="1"/>
          </p:cNvSpPr>
          <p:nvPr>
            <p:ph type="title"/>
          </p:nvPr>
        </p:nvSpPr>
        <p:spPr bwMode="auto">
          <a:xfrm>
            <a:off x="609600" y="228600"/>
            <a:ext cx="8077200" cy="1173163"/>
          </a:xfrm>
          <a:prstGeom prst="rect">
            <a:avLst/>
          </a:prstGeom>
          <a:solidFill>
            <a:srgbClr val="FF9999"/>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timing>
    <p:tnLst>
      <p:par>
        <p:cTn id="1" dur="indefinite" restart="never" nodeType="tmRoot"/>
      </p:par>
    </p:tnLst>
  </p:timing>
  <p:hf hdr="0" ftr="0" dt="0"/>
  <p:txStyles>
    <p:titleStyle>
      <a:lvl1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2pPr>
      <a:lvl3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3pPr>
      <a:lvl4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4pPr>
      <a:lvl5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5pPr>
      <a:lvl6pPr marL="4572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6pPr>
      <a:lvl7pPr marL="9144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7pPr>
      <a:lvl8pPr marL="13716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8pPr>
      <a:lvl9pPr marL="18288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9pPr>
    </p:titleStyle>
    <p:bodyStyle>
      <a:lvl1pPr marL="342900" indent="-342900" algn="l" rtl="0" eaLnBrk="0" fontAlgn="base" hangingPunct="0">
        <a:spcBef>
          <a:spcPct val="20000"/>
        </a:spcBef>
        <a:spcAft>
          <a:spcPct val="0"/>
        </a:spcAft>
        <a:buChar char="•"/>
        <a:defRPr sz="3600">
          <a:solidFill>
            <a:schemeClr val="bg1"/>
          </a:solidFill>
          <a:latin typeface="+mn-lt"/>
          <a:ea typeface="+mn-ea"/>
          <a:cs typeface="+mn-cs"/>
        </a:defRPr>
      </a:lvl1pPr>
      <a:lvl2pPr marL="742950" indent="-285750" algn="l" rtl="0" eaLnBrk="0" fontAlgn="base" hangingPunct="0">
        <a:spcBef>
          <a:spcPct val="20000"/>
        </a:spcBef>
        <a:spcAft>
          <a:spcPct val="0"/>
        </a:spcAft>
        <a:buChar char="–"/>
        <a:defRPr sz="3200">
          <a:solidFill>
            <a:schemeClr val="bg1"/>
          </a:solidFill>
          <a:latin typeface="+mn-lt"/>
        </a:defRPr>
      </a:lvl2pPr>
      <a:lvl3pPr marL="1143000" indent="-228600" algn="l" rtl="0" eaLnBrk="0" fontAlgn="base" hangingPunct="0">
        <a:spcBef>
          <a:spcPct val="20000"/>
        </a:spcBef>
        <a:spcAft>
          <a:spcPct val="0"/>
        </a:spcAft>
        <a:buChar char="•"/>
        <a:defRPr sz="2800">
          <a:solidFill>
            <a:schemeClr val="bg1"/>
          </a:solidFill>
          <a:latin typeface="+mn-lt"/>
        </a:defRPr>
      </a:lvl3pPr>
      <a:lvl4pPr marL="1600200" indent="-228600" algn="l" rtl="0" eaLnBrk="0" fontAlgn="base" hangingPunct="0">
        <a:spcBef>
          <a:spcPct val="20000"/>
        </a:spcBef>
        <a:spcAft>
          <a:spcPct val="0"/>
        </a:spcAft>
        <a:buChar char="–"/>
        <a:defRPr sz="2400">
          <a:solidFill>
            <a:schemeClr val="bg1"/>
          </a:solidFill>
          <a:latin typeface="+mn-lt"/>
        </a:defRPr>
      </a:lvl4pPr>
      <a:lvl5pPr marL="2057400" indent="-228600" algn="l" rtl="0" eaLnBrk="0" fontAlgn="base" hangingPunct="0">
        <a:spcBef>
          <a:spcPct val="20000"/>
        </a:spcBef>
        <a:spcAft>
          <a:spcPct val="0"/>
        </a:spcAft>
        <a:buChar char="»"/>
        <a:defRPr sz="2400">
          <a:solidFill>
            <a:schemeClr val="bg1"/>
          </a:solidFill>
          <a:latin typeface="+mn-lt"/>
        </a:defRPr>
      </a:lvl5pPr>
      <a:lvl6pPr marL="2514600" indent="-228600" algn="l" rtl="0" fontAlgn="base">
        <a:spcBef>
          <a:spcPct val="20000"/>
        </a:spcBef>
        <a:spcAft>
          <a:spcPct val="0"/>
        </a:spcAft>
        <a:buChar char="»"/>
        <a:defRPr sz="2400">
          <a:solidFill>
            <a:schemeClr val="bg1"/>
          </a:solidFill>
          <a:latin typeface="+mn-lt"/>
        </a:defRPr>
      </a:lvl6pPr>
      <a:lvl7pPr marL="2971800" indent="-228600" algn="l" rtl="0" fontAlgn="base">
        <a:spcBef>
          <a:spcPct val="20000"/>
        </a:spcBef>
        <a:spcAft>
          <a:spcPct val="0"/>
        </a:spcAft>
        <a:buChar char="»"/>
        <a:defRPr sz="2400">
          <a:solidFill>
            <a:schemeClr val="bg1"/>
          </a:solidFill>
          <a:latin typeface="+mn-lt"/>
        </a:defRPr>
      </a:lvl7pPr>
      <a:lvl8pPr marL="3429000" indent="-228600" algn="l" rtl="0" fontAlgn="base">
        <a:spcBef>
          <a:spcPct val="20000"/>
        </a:spcBef>
        <a:spcAft>
          <a:spcPct val="0"/>
        </a:spcAft>
        <a:buChar char="»"/>
        <a:defRPr sz="2400">
          <a:solidFill>
            <a:schemeClr val="bg1"/>
          </a:solidFill>
          <a:latin typeface="+mn-lt"/>
        </a:defRPr>
      </a:lvl8pPr>
      <a:lvl9pPr marL="3886200" indent="-228600" algn="l" rtl="0" fontAlgn="base">
        <a:spcBef>
          <a:spcPct val="20000"/>
        </a:spcBef>
        <a:spcAft>
          <a:spcPct val="0"/>
        </a:spcAft>
        <a:buChar char="»"/>
        <a:defRPr sz="2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447800" y="3886200"/>
            <a:ext cx="7239000" cy="2209800"/>
          </a:xfrm>
        </p:spPr>
        <p:txBody>
          <a:bodyPr/>
          <a:lstStyle/>
          <a:p>
            <a:pPr eaLnBrk="1" hangingPunct="1">
              <a:spcBef>
                <a:spcPct val="0"/>
              </a:spcBef>
            </a:pPr>
            <a:r>
              <a:rPr lang="en-US" altLang="en-US" sz="4400" b="1" smtClean="0"/>
              <a:t>Chapter 13</a:t>
            </a:r>
            <a:br>
              <a:rPr lang="en-US" altLang="en-US" sz="4400" b="1" smtClean="0"/>
            </a:br>
            <a:r>
              <a:rPr lang="en-US" altLang="en-US" sz="4400" b="1" smtClean="0"/>
              <a:t>Contracts and Sales:  Performance and Remedies</a:t>
            </a:r>
          </a:p>
        </p:txBody>
      </p:sp>
      <p:sp>
        <p:nvSpPr>
          <p:cNvPr id="2" name="Text Box 11"/>
          <p:cNvSpPr txBox="1">
            <a:spLocks noChangeArrowheads="1"/>
          </p:cNvSpPr>
          <p:nvPr/>
        </p:nvSpPr>
        <p:spPr bwMode="auto">
          <a:xfrm>
            <a:off x="1524000" y="2590800"/>
            <a:ext cx="4419600" cy="830263"/>
          </a:xfrm>
          <a:prstGeom prst="rect">
            <a:avLst/>
          </a:prstGeom>
          <a:noFill/>
          <a:ln w="9525">
            <a:noFill/>
            <a:miter lim="800000"/>
            <a:headEnd/>
            <a:tailEnd/>
          </a:ln>
        </p:spPr>
        <p:txBody>
          <a:bodyPr>
            <a:spAutoFit/>
          </a:bodyPr>
          <a:lstStyle/>
          <a:p>
            <a:pPr>
              <a:spcBef>
                <a:spcPct val="50000"/>
              </a:spcBef>
              <a:defRPr/>
            </a:pP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Its Legal, Ethical, and </a:t>
            </a:r>
            <a:br>
              <a:rPr lang="en-US" sz="2400" i="1" dirty="0">
                <a:solidFill>
                  <a:schemeClr val="bg1"/>
                </a:solidFill>
                <a:effectLst>
                  <a:outerShdw blurRad="38100" dist="38100" dir="2700000" algn="tl">
                    <a:srgbClr val="000000">
                      <a:alpha val="43137"/>
                    </a:srgbClr>
                  </a:outerShdw>
                </a:effectLst>
                <a:latin typeface="Times New Roman" pitchFamily="18" charset="0"/>
                <a:cs typeface="+mn-cs"/>
              </a:rPr>
            </a:b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Global Environment</a:t>
            </a:r>
          </a:p>
        </p:txBody>
      </p:sp>
      <p:sp>
        <p:nvSpPr>
          <p:cNvPr id="2052" name="Text Box 13"/>
          <p:cNvSpPr txBox="1">
            <a:spLocks noChangeArrowheads="1"/>
          </p:cNvSpPr>
          <p:nvPr/>
        </p:nvSpPr>
        <p:spPr bwMode="auto">
          <a:xfrm>
            <a:off x="2057400" y="1066800"/>
            <a:ext cx="3276600" cy="457200"/>
          </a:xfrm>
          <a:prstGeom prst="rect">
            <a:avLst/>
          </a:prstGeom>
          <a:noFill/>
          <a:ln w="9525">
            <a:noFill/>
            <a:miter lim="800000"/>
            <a:headEnd/>
            <a:tailEnd/>
          </a:ln>
        </p:spPr>
        <p:txBody>
          <a:bodyPr>
            <a:spAutoFit/>
          </a:bodyPr>
          <a:lstStyle/>
          <a:p>
            <a:pPr algn="ctr">
              <a:spcBef>
                <a:spcPct val="50000"/>
              </a:spcBef>
              <a:defRPr/>
            </a:pPr>
            <a:r>
              <a:rPr lang="en-US" sz="2400" dirty="0">
                <a:solidFill>
                  <a:schemeClr val="bg1"/>
                </a:solidFill>
                <a:effectLst>
                  <a:outerShdw blurRad="38100" dist="38100" dir="2700000" algn="tl">
                    <a:srgbClr val="000000">
                      <a:alpha val="43137"/>
                    </a:srgbClr>
                  </a:outerShdw>
                </a:effectLst>
                <a:latin typeface="Times New Roman" pitchFamily="18" charset="0"/>
                <a:cs typeface="+mn-cs"/>
              </a:rPr>
              <a:t>Marianne M. Jennings</a:t>
            </a:r>
          </a:p>
        </p:txBody>
      </p:sp>
      <p:pic>
        <p:nvPicPr>
          <p:cNvPr id="2053" name="Picture 9" descr="C:\Users\Kris\AppData\Local\Microsoft\Windows\Temporary Internet Files\Content.IE5\CSSZ9PX8\Jennings_Logo_black.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a:stretch>
            <a:fillRect/>
          </a:stretch>
        </p:blipFill>
        <p:spPr bwMode="auto">
          <a:xfrm>
            <a:off x="3505200" y="304800"/>
            <a:ext cx="627063" cy="685800"/>
          </a:xfrm>
          <a:prstGeom prst="rect">
            <a:avLst/>
          </a:prstGeom>
          <a:solidFill>
            <a:srgbClr val="C00000"/>
          </a:solidFill>
          <a:ln w="38100">
            <a:solidFill>
              <a:srgbClr val="FF9999"/>
            </a:solidFill>
            <a:miter lim="800000"/>
            <a:headEnd/>
            <a:tailEnd/>
          </a:ln>
        </p:spPr>
      </p:pic>
      <p:sp>
        <p:nvSpPr>
          <p:cNvPr id="12" name="TextBox 11"/>
          <p:cNvSpPr txBox="1"/>
          <p:nvPr/>
        </p:nvSpPr>
        <p:spPr>
          <a:xfrm>
            <a:off x="1524000" y="1600200"/>
            <a:ext cx="4419600" cy="914400"/>
          </a:xfrm>
          <a:prstGeom prst="rect">
            <a:avLst/>
          </a:prstGeom>
          <a:solidFill>
            <a:srgbClr val="FF9999"/>
          </a:solidFill>
        </p:spPr>
        <p:txBody>
          <a:bodyPr anchor="ctr"/>
          <a:lstStyle/>
          <a:p>
            <a:pPr algn="ctr" eaLnBrk="0" hangingPunct="0">
              <a:defRPr/>
            </a:pPr>
            <a:r>
              <a:rPr lang="en-US" sz="7200" cap="small" dirty="0">
                <a:solidFill>
                  <a:schemeClr val="accent4">
                    <a:lumMod val="65000"/>
                    <a:lumOff val="35000"/>
                  </a:schemeClr>
                </a:solidFill>
                <a:latin typeface="Times New Roman" pitchFamily="18" charset="0"/>
                <a:cs typeface="Times New Roman" pitchFamily="18" charset="0"/>
              </a:rPr>
              <a:t>Business</a:t>
            </a:r>
          </a:p>
        </p:txBody>
      </p:sp>
      <p:sp>
        <p:nvSpPr>
          <p:cNvPr id="2055" name="Text Box 16"/>
          <p:cNvSpPr txBox="1">
            <a:spLocks noChangeArrowheads="1"/>
          </p:cNvSpPr>
          <p:nvPr/>
        </p:nvSpPr>
        <p:spPr bwMode="auto">
          <a:xfrm>
            <a:off x="4876800" y="2590800"/>
            <a:ext cx="1143000" cy="457200"/>
          </a:xfrm>
          <a:prstGeom prst="rect">
            <a:avLst/>
          </a:prstGeom>
          <a:noFill/>
          <a:ln w="9525">
            <a:noFill/>
            <a:miter lim="800000"/>
            <a:headEnd/>
            <a:tailEnd/>
          </a:ln>
        </p:spPr>
        <p:txBody>
          <a:bodyPr>
            <a:spAutoFit/>
          </a:bodyPr>
          <a:lstStyle/>
          <a:p>
            <a:pPr algn="r">
              <a:spcBef>
                <a:spcPct val="50000"/>
              </a:spcBef>
              <a:defRPr/>
            </a:pP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10</a:t>
            </a:r>
            <a:r>
              <a:rPr lang="en-US" sz="2400" i="1" baseline="30000" dirty="0">
                <a:solidFill>
                  <a:schemeClr val="bg1"/>
                </a:solidFill>
                <a:effectLst>
                  <a:outerShdw blurRad="38100" dist="38100" dir="2700000" algn="tl">
                    <a:srgbClr val="000000">
                      <a:alpha val="43137"/>
                    </a:srgbClr>
                  </a:outerShdw>
                </a:effectLst>
                <a:latin typeface="Times New Roman" pitchFamily="18" charset="0"/>
                <a:cs typeface="+mn-cs"/>
              </a:rPr>
              <a:t>th</a:t>
            </a:r>
            <a:r>
              <a:rPr lang="en-US" sz="2400" i="1" dirty="0">
                <a:solidFill>
                  <a:schemeClr val="bg1"/>
                </a:solidFill>
                <a:effectLst>
                  <a:outerShdw blurRad="38100" dist="38100" dir="2700000" algn="tl">
                    <a:srgbClr val="000000">
                      <a:alpha val="43137"/>
                    </a:srgbClr>
                  </a:outerShdw>
                </a:effectLst>
                <a:latin typeface="Times New Roman" pitchFamily="18" charset="0"/>
                <a:cs typeface="+mn-cs"/>
              </a:rPr>
              <a:t> 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824BFE06-2AE3-409B-A6FF-D5B961F9E02F}" type="slidenum">
              <a:rPr lang="en-US" smtClean="0"/>
              <a:pPr>
                <a:defRPr/>
              </a:pPr>
              <a:t>9</a:t>
            </a:fld>
            <a:endParaRPr lang="en-US" dirty="0"/>
          </a:p>
        </p:txBody>
      </p:sp>
      <p:sp>
        <p:nvSpPr>
          <p:cNvPr id="999426" name="Rectangle 2"/>
          <p:cNvSpPr>
            <a:spLocks noGrp="1" noChangeArrowheads="1"/>
          </p:cNvSpPr>
          <p:nvPr>
            <p:ph type="body" idx="1"/>
          </p:nvPr>
        </p:nvSpPr>
        <p:spPr>
          <a:xfrm>
            <a:off x="1066800" y="1600200"/>
            <a:ext cx="7543800" cy="4495800"/>
          </a:xfrm>
        </p:spPr>
        <p:txBody>
          <a:bodyPr lIns="90488" tIns="44450" rIns="90488" bIns="44450"/>
          <a:lstStyle/>
          <a:p>
            <a:pPr eaLnBrk="1" hangingPunct="1">
              <a:spcBef>
                <a:spcPts val="863"/>
              </a:spcBef>
            </a:pPr>
            <a:r>
              <a:rPr lang="en-US" altLang="en-US" sz="2800" smtClean="0"/>
              <a:t>REGULATION Z  G</a:t>
            </a:r>
            <a:r>
              <a:rPr lang="en-US" altLang="en-US" sz="3200" smtClean="0"/>
              <a:t>ives Three-Day Cooling-Off Period</a:t>
            </a:r>
          </a:p>
          <a:p>
            <a:pPr lvl="1" eaLnBrk="1" hangingPunct="1">
              <a:spcBef>
                <a:spcPts val="863"/>
              </a:spcBef>
            </a:pPr>
            <a:r>
              <a:rPr lang="en-US" altLang="en-US" sz="2800" smtClean="0"/>
              <a:t>Home Equity Loan Consumer Protection Act of 1988/Home Ownership and Equity Protection Act of 1994</a:t>
            </a:r>
          </a:p>
          <a:p>
            <a:pPr lvl="1" eaLnBrk="1" hangingPunct="1">
              <a:spcBef>
                <a:spcPts val="863"/>
              </a:spcBef>
            </a:pPr>
            <a:r>
              <a:rPr lang="en-US" altLang="en-US" sz="2800" smtClean="0"/>
              <a:t>Penalties under TILA</a:t>
            </a:r>
          </a:p>
          <a:p>
            <a:pPr lvl="2" eaLnBrk="1" hangingPunct="1">
              <a:spcBef>
                <a:spcPts val="863"/>
              </a:spcBef>
            </a:pPr>
            <a:r>
              <a:rPr lang="en-US" altLang="en-US" sz="2400" smtClean="0"/>
              <a:t>Two times the amount of finance charges</a:t>
            </a:r>
          </a:p>
          <a:p>
            <a:pPr lvl="2" eaLnBrk="1" hangingPunct="1">
              <a:spcBef>
                <a:spcPts val="863"/>
              </a:spcBef>
            </a:pPr>
            <a:r>
              <a:rPr lang="en-US" altLang="en-US" sz="2400" smtClean="0"/>
              <a:t>Minimum of $100 and maximum of $1,000</a:t>
            </a:r>
          </a:p>
          <a:p>
            <a:pPr lvl="2" eaLnBrk="1" hangingPunct="1">
              <a:spcBef>
                <a:spcPts val="863"/>
              </a:spcBef>
            </a:pPr>
            <a:r>
              <a:rPr lang="en-US" altLang="en-US" sz="2400" smtClean="0"/>
              <a:t>Class action = $500,000 or 1 percent of creditors’ net worth (the lesser of)</a:t>
            </a:r>
            <a:endParaRPr lang="en-US" altLang="en-US" sz="2000" smtClean="0"/>
          </a:p>
        </p:txBody>
      </p:sp>
      <p:sp>
        <p:nvSpPr>
          <p:cNvPr id="999428" name="Rectangle 4"/>
          <p:cNvSpPr>
            <a:spLocks noGrp="1" noChangeArrowheads="1"/>
          </p:cNvSpPr>
          <p:nvPr>
            <p:ph type="title"/>
          </p:nvPr>
        </p:nvSpPr>
        <p:spPr>
          <a:xfrm>
            <a:off x="609600" y="304800"/>
            <a:ext cx="8077200" cy="1096963"/>
          </a:xfrm>
        </p:spPr>
        <p:txBody>
          <a:bodyPr/>
          <a:lstStyle/>
          <a:p>
            <a:pPr eaLnBrk="1" hangingPunct="1">
              <a:defRPr/>
            </a:pPr>
            <a:r>
              <a:rPr lang="en-US" sz="4800" dirty="0" smtClean="0"/>
              <a:t>Canceling Credit Contracts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9426">
                                            <p:txEl>
                                              <p:pRg st="0" end="0"/>
                                            </p:txEl>
                                          </p:spTgt>
                                        </p:tgtEl>
                                        <p:attrNameLst>
                                          <p:attrName>style.visibility</p:attrName>
                                        </p:attrNameLst>
                                      </p:cBhvr>
                                      <p:to>
                                        <p:strVal val="visible"/>
                                      </p:to>
                                    </p:set>
                                    <p:animEffect transition="in" filter="blinds(horizontal)">
                                      <p:cBhvr>
                                        <p:cTn id="7" dur="500"/>
                                        <p:tgtEl>
                                          <p:spTgt spid="9994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9426">
                                            <p:txEl>
                                              <p:pRg st="1" end="1"/>
                                            </p:txEl>
                                          </p:spTgt>
                                        </p:tgtEl>
                                        <p:attrNameLst>
                                          <p:attrName>style.visibility</p:attrName>
                                        </p:attrNameLst>
                                      </p:cBhvr>
                                      <p:to>
                                        <p:strVal val="visible"/>
                                      </p:to>
                                    </p:set>
                                    <p:animEffect transition="in" filter="blinds(horizontal)">
                                      <p:cBhvr>
                                        <p:cTn id="12" dur="500"/>
                                        <p:tgtEl>
                                          <p:spTgt spid="9994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9426">
                                            <p:txEl>
                                              <p:pRg st="2" end="2"/>
                                            </p:txEl>
                                          </p:spTgt>
                                        </p:tgtEl>
                                        <p:attrNameLst>
                                          <p:attrName>style.visibility</p:attrName>
                                        </p:attrNameLst>
                                      </p:cBhvr>
                                      <p:to>
                                        <p:strVal val="visible"/>
                                      </p:to>
                                    </p:set>
                                    <p:animEffect transition="in" filter="blinds(horizontal)">
                                      <p:cBhvr>
                                        <p:cTn id="17" dur="500"/>
                                        <p:tgtEl>
                                          <p:spTgt spid="9994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99426">
                                            <p:txEl>
                                              <p:pRg st="3" end="3"/>
                                            </p:txEl>
                                          </p:spTgt>
                                        </p:tgtEl>
                                        <p:attrNameLst>
                                          <p:attrName>style.visibility</p:attrName>
                                        </p:attrNameLst>
                                      </p:cBhvr>
                                      <p:to>
                                        <p:strVal val="visible"/>
                                      </p:to>
                                    </p:set>
                                    <p:animEffect transition="in" filter="blinds(horizontal)">
                                      <p:cBhvr>
                                        <p:cTn id="22" dur="500"/>
                                        <p:tgtEl>
                                          <p:spTgt spid="9994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99426">
                                            <p:txEl>
                                              <p:pRg st="4" end="4"/>
                                            </p:txEl>
                                          </p:spTgt>
                                        </p:tgtEl>
                                        <p:attrNameLst>
                                          <p:attrName>style.visibility</p:attrName>
                                        </p:attrNameLst>
                                      </p:cBhvr>
                                      <p:to>
                                        <p:strVal val="visible"/>
                                      </p:to>
                                    </p:set>
                                    <p:animEffect transition="in" filter="blinds(horizontal)">
                                      <p:cBhvr>
                                        <p:cTn id="27" dur="500"/>
                                        <p:tgtEl>
                                          <p:spTgt spid="9994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99426">
                                            <p:txEl>
                                              <p:pRg st="5" end="5"/>
                                            </p:txEl>
                                          </p:spTgt>
                                        </p:tgtEl>
                                        <p:attrNameLst>
                                          <p:attrName>style.visibility</p:attrName>
                                        </p:attrNameLst>
                                      </p:cBhvr>
                                      <p:to>
                                        <p:strVal val="visible"/>
                                      </p:to>
                                    </p:set>
                                    <p:animEffect transition="in" filter="blinds(horizontal)">
                                      <p:cBhvr>
                                        <p:cTn id="32" dur="500"/>
                                        <p:tgtEl>
                                          <p:spTgt spid="9994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6" grpId="0" build="p" bldLvl="3"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8E094B45-381B-4B5F-A3D8-D631530F1A33}" type="slidenum">
              <a:rPr lang="en-US" smtClean="0"/>
              <a:pPr>
                <a:defRPr/>
              </a:pPr>
              <a:t>10</a:t>
            </a:fld>
            <a:endParaRPr lang="en-US" dirty="0"/>
          </a:p>
        </p:txBody>
      </p:sp>
      <p:sp>
        <p:nvSpPr>
          <p:cNvPr id="1037314" name="Rectangle 2"/>
          <p:cNvSpPr>
            <a:spLocks noGrp="1" noChangeArrowheads="1"/>
          </p:cNvSpPr>
          <p:nvPr>
            <p:ph type="title"/>
          </p:nvPr>
        </p:nvSpPr>
        <p:spPr>
          <a:xfrm>
            <a:off x="609600" y="304800"/>
            <a:ext cx="8077200" cy="1096963"/>
          </a:xfrm>
        </p:spPr>
        <p:txBody>
          <a:bodyPr/>
          <a:lstStyle/>
          <a:p>
            <a:pPr eaLnBrk="1" hangingPunct="1">
              <a:defRPr/>
            </a:pPr>
            <a:r>
              <a:rPr lang="en-US" sz="4400" dirty="0" smtClean="0"/>
              <a:t>Three-Day Cancellation Notice</a:t>
            </a:r>
          </a:p>
        </p:txBody>
      </p:sp>
      <p:sp>
        <p:nvSpPr>
          <p:cNvPr id="1037315" name="Rectangle 3"/>
          <p:cNvSpPr>
            <a:spLocks noGrp="1" noChangeArrowheads="1"/>
          </p:cNvSpPr>
          <p:nvPr>
            <p:ph type="body" idx="1"/>
          </p:nvPr>
        </p:nvSpPr>
        <p:spPr>
          <a:xfrm>
            <a:off x="1143000" y="1600200"/>
            <a:ext cx="7772400" cy="4525963"/>
          </a:xfrm>
        </p:spPr>
        <p:txBody>
          <a:bodyPr/>
          <a:lstStyle/>
          <a:p>
            <a:pPr marL="0" indent="0" defTabSz="457200" eaLnBrk="1" hangingPunct="1">
              <a:lnSpc>
                <a:spcPct val="80000"/>
              </a:lnSpc>
              <a:buFontTx/>
              <a:buNone/>
            </a:pPr>
            <a:r>
              <a:rPr lang="en-US" altLang="en-US" sz="1600" b="1" smtClean="0"/>
              <a:t>H-9 Rescission Model Form (Refinancing)</a:t>
            </a:r>
          </a:p>
          <a:p>
            <a:pPr marL="0" indent="0" defTabSz="457200" eaLnBrk="1" hangingPunct="1">
              <a:lnSpc>
                <a:spcPct val="80000"/>
              </a:lnSpc>
              <a:buFontTx/>
              <a:buNone/>
            </a:pPr>
            <a:r>
              <a:rPr lang="en-US" altLang="en-US" sz="1600" smtClean="0"/>
              <a:t>NOTICE OF RIGHT TO CANCEL</a:t>
            </a:r>
          </a:p>
          <a:p>
            <a:pPr marL="0" indent="0" defTabSz="457200" eaLnBrk="1" hangingPunct="1">
              <a:lnSpc>
                <a:spcPct val="80000"/>
              </a:lnSpc>
              <a:buFontTx/>
              <a:buNone/>
            </a:pPr>
            <a:r>
              <a:rPr lang="en-US" altLang="en-US" sz="1600" b="1" smtClean="0"/>
              <a:t>Your Right to Cancel</a:t>
            </a:r>
            <a:endParaRPr lang="en-US" altLang="en-US" sz="1600" smtClean="0"/>
          </a:p>
          <a:p>
            <a:pPr marL="0" indent="0" defTabSz="457200" eaLnBrk="1" hangingPunct="1">
              <a:lnSpc>
                <a:spcPct val="80000"/>
              </a:lnSpc>
              <a:buFontTx/>
              <a:buNone/>
            </a:pPr>
            <a:endParaRPr lang="en-US" altLang="en-US" sz="1600" smtClean="0"/>
          </a:p>
          <a:p>
            <a:pPr marL="0" indent="0" defTabSz="457200" eaLnBrk="1" hangingPunct="1">
              <a:lnSpc>
                <a:spcPct val="80000"/>
              </a:lnSpc>
              <a:buFontTx/>
              <a:buNone/>
            </a:pPr>
            <a:r>
              <a:rPr lang="en-US" altLang="en-US" sz="1400" smtClean="0"/>
              <a:t>	You are entering into a new transaction to increase the amount of credit provided to you. You are entering into a new transaction to increase the amount of credit provided to you.  We acquired a [mortgage/lien/security interest] [on/in] your home under the original transaction and will retain that [mortgage/lien/security interest] in the new transaction.  You have a legal right under federal law to cancel the new transaction, without cost, within three business days from whichever of the following events occurs last:</a:t>
            </a:r>
          </a:p>
          <a:p>
            <a:pPr marL="0" indent="0" defTabSz="457200" eaLnBrk="1" hangingPunct="1">
              <a:lnSpc>
                <a:spcPct val="80000"/>
              </a:lnSpc>
              <a:buFontTx/>
              <a:buNone/>
            </a:pPr>
            <a:r>
              <a:rPr lang="en-US" altLang="en-US" sz="1400" smtClean="0"/>
              <a:t>	(1) the date of the new transaction, which is ______; or</a:t>
            </a:r>
          </a:p>
          <a:p>
            <a:pPr marL="0" indent="0" defTabSz="457200" eaLnBrk="1" hangingPunct="1">
              <a:lnSpc>
                <a:spcPct val="80000"/>
              </a:lnSpc>
              <a:buFontTx/>
              <a:buNone/>
            </a:pPr>
            <a:r>
              <a:rPr lang="en-US" altLang="en-US" sz="1400" smtClean="0"/>
              <a:t>	(2) the date you received your new Truth-in-Lending disclosures; or</a:t>
            </a:r>
          </a:p>
          <a:p>
            <a:pPr marL="0" indent="0" defTabSz="457200" eaLnBrk="1" hangingPunct="1">
              <a:lnSpc>
                <a:spcPct val="80000"/>
              </a:lnSpc>
              <a:buFontTx/>
              <a:buNone/>
            </a:pPr>
            <a:r>
              <a:rPr lang="en-US" altLang="en-US" sz="1400" smtClean="0"/>
              <a:t>	(3) the date you received this notice of your right to cancel.</a:t>
            </a:r>
          </a:p>
          <a:p>
            <a:pPr marL="0" indent="0" defTabSz="457200" eaLnBrk="1" hangingPunct="1">
              <a:lnSpc>
                <a:spcPct val="80000"/>
              </a:lnSpc>
              <a:buFontTx/>
              <a:buNone/>
            </a:pPr>
            <a:r>
              <a:rPr lang="en-US" altLang="en-US" sz="1400" smtClean="0"/>
              <a:t>	If you cancel the new transaction, your cancellation will apply only to the increase in the amount of credit.  It will not affect the amount that you presently owe or the [mortgage/lien/security interest] we already have [on/in] your home.  If you cancel, the [mortgage/lien/security interest] as it applies to the increased amount is also cancelled.  Within 20 calendar days after we receive your notice of cancellation of the new transaction, we must take the steps necessary to reflect the fact that our [mortgage/lien/security interest] [on/in] your home no longer applies to the increase of credit.  We must also return any money you have given to us or anyone else in connection with the new transaction.</a:t>
            </a:r>
          </a:p>
          <a:p>
            <a:pPr marL="0" indent="0" defTabSz="457200" eaLnBrk="1" hangingPunct="1">
              <a:lnSpc>
                <a:spcPct val="80000"/>
              </a:lnSpc>
              <a:buFontTx/>
              <a:buNone/>
            </a:pPr>
            <a:r>
              <a:rPr lang="en-US" altLang="en-US" sz="1400" smtClean="0"/>
              <a:t>	You may keep any money we have given you in the new transaction until we have done the things mentioned above, but you must then offer to return the money at the address below.  If we do not take possession of the money within 20 calendar days of your offer, you may keep it without further obligation.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37315">
                                            <p:txEl>
                                              <p:pRg st="0" end="0"/>
                                            </p:txEl>
                                          </p:spTgt>
                                        </p:tgtEl>
                                        <p:attrNameLst>
                                          <p:attrName>style.visibility</p:attrName>
                                        </p:attrNameLst>
                                      </p:cBhvr>
                                      <p:to>
                                        <p:strVal val="visible"/>
                                      </p:to>
                                    </p:set>
                                    <p:animEffect transition="in" filter="blinds(horizontal)">
                                      <p:cBhvr>
                                        <p:cTn id="7" dur="500"/>
                                        <p:tgtEl>
                                          <p:spTgt spid="10373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7315">
                                            <p:txEl>
                                              <p:pRg st="1" end="1"/>
                                            </p:txEl>
                                          </p:spTgt>
                                        </p:tgtEl>
                                        <p:attrNameLst>
                                          <p:attrName>style.visibility</p:attrName>
                                        </p:attrNameLst>
                                      </p:cBhvr>
                                      <p:to>
                                        <p:strVal val="visible"/>
                                      </p:to>
                                    </p:set>
                                    <p:animEffect transition="in" filter="blinds(horizontal)">
                                      <p:cBhvr>
                                        <p:cTn id="10" dur="500"/>
                                        <p:tgtEl>
                                          <p:spTgt spid="10373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37315">
                                            <p:txEl>
                                              <p:pRg st="2" end="2"/>
                                            </p:txEl>
                                          </p:spTgt>
                                        </p:tgtEl>
                                        <p:attrNameLst>
                                          <p:attrName>style.visibility</p:attrName>
                                        </p:attrNameLst>
                                      </p:cBhvr>
                                      <p:to>
                                        <p:strVal val="visible"/>
                                      </p:to>
                                    </p:set>
                                    <p:animEffect transition="in" filter="blinds(horizontal)">
                                      <p:cBhvr>
                                        <p:cTn id="13" dur="500"/>
                                        <p:tgtEl>
                                          <p:spTgt spid="10373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37315">
                                            <p:txEl>
                                              <p:pRg st="4" end="4"/>
                                            </p:txEl>
                                          </p:spTgt>
                                        </p:tgtEl>
                                        <p:attrNameLst>
                                          <p:attrName>style.visibility</p:attrName>
                                        </p:attrNameLst>
                                      </p:cBhvr>
                                      <p:to>
                                        <p:strVal val="visible"/>
                                      </p:to>
                                    </p:set>
                                    <p:animEffect transition="in" filter="blinds(horizontal)">
                                      <p:cBhvr>
                                        <p:cTn id="16" dur="500"/>
                                        <p:tgtEl>
                                          <p:spTgt spid="1037315">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37315">
                                            <p:txEl>
                                              <p:pRg st="5" end="5"/>
                                            </p:txEl>
                                          </p:spTgt>
                                        </p:tgtEl>
                                        <p:attrNameLst>
                                          <p:attrName>style.visibility</p:attrName>
                                        </p:attrNameLst>
                                      </p:cBhvr>
                                      <p:to>
                                        <p:strVal val="visible"/>
                                      </p:to>
                                    </p:set>
                                    <p:animEffect transition="in" filter="blinds(horizontal)">
                                      <p:cBhvr>
                                        <p:cTn id="19" dur="500"/>
                                        <p:tgtEl>
                                          <p:spTgt spid="1037315">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37315">
                                            <p:txEl>
                                              <p:pRg st="6" end="6"/>
                                            </p:txEl>
                                          </p:spTgt>
                                        </p:tgtEl>
                                        <p:attrNameLst>
                                          <p:attrName>style.visibility</p:attrName>
                                        </p:attrNameLst>
                                      </p:cBhvr>
                                      <p:to>
                                        <p:strVal val="visible"/>
                                      </p:to>
                                    </p:set>
                                    <p:animEffect transition="in" filter="blinds(horizontal)">
                                      <p:cBhvr>
                                        <p:cTn id="22" dur="500"/>
                                        <p:tgtEl>
                                          <p:spTgt spid="1037315">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37315">
                                            <p:txEl>
                                              <p:pRg st="7" end="7"/>
                                            </p:txEl>
                                          </p:spTgt>
                                        </p:tgtEl>
                                        <p:attrNameLst>
                                          <p:attrName>style.visibility</p:attrName>
                                        </p:attrNameLst>
                                      </p:cBhvr>
                                      <p:to>
                                        <p:strVal val="visible"/>
                                      </p:to>
                                    </p:set>
                                    <p:animEffect transition="in" filter="blinds(horizontal)">
                                      <p:cBhvr>
                                        <p:cTn id="25" dur="500"/>
                                        <p:tgtEl>
                                          <p:spTgt spid="1037315">
                                            <p:txEl>
                                              <p:pRg st="7" end="7"/>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37315">
                                            <p:txEl>
                                              <p:pRg st="8" end="8"/>
                                            </p:txEl>
                                          </p:spTgt>
                                        </p:tgtEl>
                                        <p:attrNameLst>
                                          <p:attrName>style.visibility</p:attrName>
                                        </p:attrNameLst>
                                      </p:cBhvr>
                                      <p:to>
                                        <p:strVal val="visible"/>
                                      </p:to>
                                    </p:set>
                                    <p:animEffect transition="in" filter="blinds(horizontal)">
                                      <p:cBhvr>
                                        <p:cTn id="28" dur="500"/>
                                        <p:tgtEl>
                                          <p:spTgt spid="1037315">
                                            <p:txEl>
                                              <p:pRg st="8" end="8"/>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37315">
                                            <p:txEl>
                                              <p:pRg st="9" end="9"/>
                                            </p:txEl>
                                          </p:spTgt>
                                        </p:tgtEl>
                                        <p:attrNameLst>
                                          <p:attrName>style.visibility</p:attrName>
                                        </p:attrNameLst>
                                      </p:cBhvr>
                                      <p:to>
                                        <p:strVal val="visible"/>
                                      </p:to>
                                    </p:set>
                                    <p:animEffect transition="in" filter="blinds(horizontal)">
                                      <p:cBhvr>
                                        <p:cTn id="31" dur="500"/>
                                        <p:tgtEl>
                                          <p:spTgt spid="1037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21D16CAC-1B71-4892-B4A2-373872EA1715}" type="slidenum">
              <a:rPr lang="en-US" smtClean="0"/>
              <a:pPr>
                <a:defRPr/>
              </a:pPr>
              <a:t>11</a:t>
            </a:fld>
            <a:endParaRPr lang="en-US" dirty="0"/>
          </a:p>
        </p:txBody>
      </p:sp>
      <p:sp>
        <p:nvSpPr>
          <p:cNvPr id="1038338" name="Rectangle 2"/>
          <p:cNvSpPr>
            <a:spLocks noGrp="1" noChangeArrowheads="1"/>
          </p:cNvSpPr>
          <p:nvPr>
            <p:ph type="title"/>
          </p:nvPr>
        </p:nvSpPr>
        <p:spPr>
          <a:xfrm>
            <a:off x="609600" y="304800"/>
            <a:ext cx="8077200" cy="1096963"/>
          </a:xfrm>
        </p:spPr>
        <p:txBody>
          <a:bodyPr/>
          <a:lstStyle/>
          <a:p>
            <a:pPr eaLnBrk="1" hangingPunct="1">
              <a:defRPr/>
            </a:pPr>
            <a:r>
              <a:rPr lang="en-US" sz="4400" dirty="0" smtClean="0"/>
              <a:t>Three-Day Cancellation Notice</a:t>
            </a:r>
          </a:p>
        </p:txBody>
      </p:sp>
      <p:sp>
        <p:nvSpPr>
          <p:cNvPr id="1038339" name="Rectangle 3"/>
          <p:cNvSpPr>
            <a:spLocks noGrp="1" noChangeArrowheads="1"/>
          </p:cNvSpPr>
          <p:nvPr>
            <p:ph type="body" idx="1"/>
          </p:nvPr>
        </p:nvSpPr>
        <p:spPr>
          <a:xfrm>
            <a:off x="1143000" y="1600200"/>
            <a:ext cx="7543800" cy="4525963"/>
          </a:xfrm>
        </p:spPr>
        <p:txBody>
          <a:bodyPr/>
          <a:lstStyle/>
          <a:p>
            <a:pPr marL="0" indent="0" defTabSz="457200" eaLnBrk="1" hangingPunct="1">
              <a:lnSpc>
                <a:spcPct val="80000"/>
              </a:lnSpc>
              <a:buFontTx/>
              <a:buNone/>
            </a:pPr>
            <a:r>
              <a:rPr lang="en-US" altLang="en-US" sz="1600" b="1" smtClean="0"/>
              <a:t>HOW TO CANCEL</a:t>
            </a:r>
            <a:endParaRPr lang="en-US" altLang="en-US" sz="1600" smtClean="0"/>
          </a:p>
          <a:p>
            <a:pPr marL="0" indent="0" defTabSz="457200" eaLnBrk="1" hangingPunct="1">
              <a:lnSpc>
                <a:spcPct val="80000"/>
              </a:lnSpc>
              <a:buFontTx/>
              <a:buNone/>
            </a:pPr>
            <a:endParaRPr lang="en-US" altLang="en-US" sz="1600" smtClean="0"/>
          </a:p>
          <a:p>
            <a:pPr marL="0" indent="0" defTabSz="457200" eaLnBrk="1" hangingPunct="1">
              <a:lnSpc>
                <a:spcPct val="80000"/>
              </a:lnSpc>
              <a:buFontTx/>
              <a:buNone/>
            </a:pPr>
            <a:r>
              <a:rPr lang="en-US" altLang="en-US" sz="1600" smtClean="0"/>
              <a:t>If you decide to cancel the new transaction, you may do so by notifying us in writing, at</a:t>
            </a:r>
          </a:p>
          <a:p>
            <a:pPr marL="0" indent="0" defTabSz="457200" eaLnBrk="1" hangingPunct="1">
              <a:lnSpc>
                <a:spcPct val="80000"/>
              </a:lnSpc>
              <a:buFontTx/>
              <a:buNone/>
            </a:pPr>
            <a:endParaRPr lang="en-US" altLang="en-US" sz="1600" smtClean="0"/>
          </a:p>
          <a:p>
            <a:pPr marL="0" indent="0" algn="ctr" defTabSz="457200" eaLnBrk="1" hangingPunct="1">
              <a:lnSpc>
                <a:spcPct val="80000"/>
              </a:lnSpc>
              <a:buFontTx/>
              <a:buNone/>
            </a:pPr>
            <a:r>
              <a:rPr lang="en-US" altLang="en-US" sz="1600" smtClean="0"/>
              <a:t>(creditor's name and business address).</a:t>
            </a:r>
          </a:p>
          <a:p>
            <a:pPr marL="0" indent="0" algn="ctr" defTabSz="457200" eaLnBrk="1" hangingPunct="1">
              <a:lnSpc>
                <a:spcPct val="80000"/>
              </a:lnSpc>
              <a:buFontTx/>
              <a:buNone/>
            </a:pPr>
            <a:endParaRPr lang="en-US" altLang="en-US" sz="1600" smtClean="0"/>
          </a:p>
          <a:p>
            <a:pPr marL="0" indent="0" defTabSz="457200" eaLnBrk="1" hangingPunct="1">
              <a:lnSpc>
                <a:spcPct val="80000"/>
              </a:lnSpc>
              <a:buFontTx/>
              <a:buNone/>
            </a:pPr>
            <a:r>
              <a:rPr lang="en-US" altLang="en-US" sz="1600" smtClean="0"/>
              <a:t>	You may use any written statement that is signed and dated by you and states your intention to cancel, or you may use this notice by dating and signing below.  Keep one copy of this notice because it contains important information about your rights.</a:t>
            </a:r>
          </a:p>
          <a:p>
            <a:pPr marL="0" indent="0" defTabSz="457200" eaLnBrk="1" hangingPunct="1">
              <a:lnSpc>
                <a:spcPct val="80000"/>
              </a:lnSpc>
              <a:buFontTx/>
              <a:buNone/>
            </a:pPr>
            <a:r>
              <a:rPr lang="en-US" altLang="en-US" sz="1600" smtClean="0"/>
              <a:t>	If you cancel by mail or telegram, you must send the notice no later than midnight of                    (date)                    (or midnight of the third business day following the latest of the three events listed above).  If you send or deliver your written notice to cancel some other way, it must be delivered to the above address no later than that time.</a:t>
            </a:r>
          </a:p>
          <a:p>
            <a:pPr marL="0" indent="0" defTabSz="457200" eaLnBrk="1" hangingPunct="1">
              <a:lnSpc>
                <a:spcPct val="80000"/>
              </a:lnSpc>
              <a:buFontTx/>
              <a:buNone/>
            </a:pPr>
            <a:endParaRPr lang="en-US" altLang="en-US" sz="1600" smtClean="0"/>
          </a:p>
          <a:p>
            <a:pPr marL="0" indent="0" defTabSz="457200" eaLnBrk="1" hangingPunct="1">
              <a:lnSpc>
                <a:spcPct val="80000"/>
              </a:lnSpc>
              <a:buFontTx/>
              <a:buNone/>
            </a:pPr>
            <a:r>
              <a:rPr lang="en-US" altLang="en-US" sz="1600" smtClean="0"/>
              <a:t>I WISH TO CANCEL</a:t>
            </a:r>
          </a:p>
          <a:p>
            <a:pPr marL="0" indent="0" defTabSz="457200" eaLnBrk="1" hangingPunct="1">
              <a:lnSpc>
                <a:spcPct val="80000"/>
              </a:lnSpc>
              <a:buFontTx/>
              <a:buNone/>
            </a:pPr>
            <a:r>
              <a:rPr lang="en-US" altLang="en-US" sz="1600" smtClean="0"/>
              <a:t>________________________	____________________</a:t>
            </a:r>
          </a:p>
          <a:p>
            <a:pPr marL="0" indent="0" defTabSz="457200" eaLnBrk="1" hangingPunct="1">
              <a:lnSpc>
                <a:spcPct val="80000"/>
              </a:lnSpc>
              <a:buFontTx/>
              <a:buNone/>
            </a:pPr>
            <a:r>
              <a:rPr lang="en-US" altLang="en-US" sz="1600" smtClean="0"/>
              <a:t>Consumer's Signature			Date</a:t>
            </a:r>
          </a:p>
          <a:p>
            <a:pPr marL="0" indent="0" defTabSz="457200" eaLnBrk="1" hangingPunct="1">
              <a:lnSpc>
                <a:spcPct val="80000"/>
              </a:lnSpc>
              <a:buFontTx/>
              <a:buNone/>
            </a:pPr>
            <a:r>
              <a:rPr lang="en-US" altLang="en-US" sz="1600" smtClean="0"/>
              <a:t/>
            </a:r>
            <a:br>
              <a:rPr lang="en-US" altLang="en-US" sz="1600" smtClean="0"/>
            </a:br>
            <a:endParaRPr lang="en-US" altLang="en-US" sz="160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38339">
                                            <p:txEl>
                                              <p:pRg st="0" end="0"/>
                                            </p:txEl>
                                          </p:spTgt>
                                        </p:tgtEl>
                                        <p:attrNameLst>
                                          <p:attrName>style.visibility</p:attrName>
                                        </p:attrNameLst>
                                      </p:cBhvr>
                                      <p:to>
                                        <p:strVal val="visible"/>
                                      </p:to>
                                    </p:set>
                                    <p:animEffect transition="in" filter="blinds(horizontal)">
                                      <p:cBhvr>
                                        <p:cTn id="7" dur="500"/>
                                        <p:tgtEl>
                                          <p:spTgt spid="10383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8339">
                                            <p:txEl>
                                              <p:pRg st="2" end="2"/>
                                            </p:txEl>
                                          </p:spTgt>
                                        </p:tgtEl>
                                        <p:attrNameLst>
                                          <p:attrName>style.visibility</p:attrName>
                                        </p:attrNameLst>
                                      </p:cBhvr>
                                      <p:to>
                                        <p:strVal val="visible"/>
                                      </p:to>
                                    </p:set>
                                    <p:animEffect transition="in" filter="blinds(horizontal)">
                                      <p:cBhvr>
                                        <p:cTn id="10" dur="500"/>
                                        <p:tgtEl>
                                          <p:spTgt spid="1038339">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38339">
                                            <p:txEl>
                                              <p:pRg st="4" end="4"/>
                                            </p:txEl>
                                          </p:spTgt>
                                        </p:tgtEl>
                                        <p:attrNameLst>
                                          <p:attrName>style.visibility</p:attrName>
                                        </p:attrNameLst>
                                      </p:cBhvr>
                                      <p:to>
                                        <p:strVal val="visible"/>
                                      </p:to>
                                    </p:set>
                                    <p:animEffect transition="in" filter="blinds(horizontal)">
                                      <p:cBhvr>
                                        <p:cTn id="13" dur="500"/>
                                        <p:tgtEl>
                                          <p:spTgt spid="1038339">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38339">
                                            <p:txEl>
                                              <p:pRg st="6" end="6"/>
                                            </p:txEl>
                                          </p:spTgt>
                                        </p:tgtEl>
                                        <p:attrNameLst>
                                          <p:attrName>style.visibility</p:attrName>
                                        </p:attrNameLst>
                                      </p:cBhvr>
                                      <p:to>
                                        <p:strVal val="visible"/>
                                      </p:to>
                                    </p:set>
                                    <p:animEffect transition="in" filter="blinds(horizontal)">
                                      <p:cBhvr>
                                        <p:cTn id="16" dur="500"/>
                                        <p:tgtEl>
                                          <p:spTgt spid="1038339">
                                            <p:txEl>
                                              <p:pRg st="6" end="6"/>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38339">
                                            <p:txEl>
                                              <p:pRg st="7" end="7"/>
                                            </p:txEl>
                                          </p:spTgt>
                                        </p:tgtEl>
                                        <p:attrNameLst>
                                          <p:attrName>style.visibility</p:attrName>
                                        </p:attrNameLst>
                                      </p:cBhvr>
                                      <p:to>
                                        <p:strVal val="visible"/>
                                      </p:to>
                                    </p:set>
                                    <p:animEffect transition="in" filter="blinds(horizontal)">
                                      <p:cBhvr>
                                        <p:cTn id="19" dur="500"/>
                                        <p:tgtEl>
                                          <p:spTgt spid="1038339">
                                            <p:txEl>
                                              <p:pRg st="7" end="7"/>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38339">
                                            <p:txEl>
                                              <p:pRg st="9" end="9"/>
                                            </p:txEl>
                                          </p:spTgt>
                                        </p:tgtEl>
                                        <p:attrNameLst>
                                          <p:attrName>style.visibility</p:attrName>
                                        </p:attrNameLst>
                                      </p:cBhvr>
                                      <p:to>
                                        <p:strVal val="visible"/>
                                      </p:to>
                                    </p:set>
                                    <p:animEffect transition="in" filter="blinds(horizontal)">
                                      <p:cBhvr>
                                        <p:cTn id="22" dur="500"/>
                                        <p:tgtEl>
                                          <p:spTgt spid="1038339">
                                            <p:txEl>
                                              <p:pRg st="9" end="9"/>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38339">
                                            <p:txEl>
                                              <p:pRg st="10" end="10"/>
                                            </p:txEl>
                                          </p:spTgt>
                                        </p:tgtEl>
                                        <p:attrNameLst>
                                          <p:attrName>style.visibility</p:attrName>
                                        </p:attrNameLst>
                                      </p:cBhvr>
                                      <p:to>
                                        <p:strVal val="visible"/>
                                      </p:to>
                                    </p:set>
                                    <p:animEffect transition="in" filter="blinds(horizontal)">
                                      <p:cBhvr>
                                        <p:cTn id="25" dur="500"/>
                                        <p:tgtEl>
                                          <p:spTgt spid="1038339">
                                            <p:txEl>
                                              <p:pRg st="10" end="1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38339">
                                            <p:txEl>
                                              <p:pRg st="11" end="11"/>
                                            </p:txEl>
                                          </p:spTgt>
                                        </p:tgtEl>
                                        <p:attrNameLst>
                                          <p:attrName>style.visibility</p:attrName>
                                        </p:attrNameLst>
                                      </p:cBhvr>
                                      <p:to>
                                        <p:strVal val="visible"/>
                                      </p:to>
                                    </p:set>
                                    <p:animEffect transition="in" filter="blinds(horizontal)">
                                      <p:cBhvr>
                                        <p:cTn id="28" dur="500"/>
                                        <p:tgtEl>
                                          <p:spTgt spid="1038339">
                                            <p:txEl>
                                              <p:pRg st="11" end="11"/>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38339">
                                            <p:txEl>
                                              <p:pRg st="12" end="12"/>
                                            </p:txEl>
                                          </p:spTgt>
                                        </p:tgtEl>
                                        <p:attrNameLst>
                                          <p:attrName>style.visibility</p:attrName>
                                        </p:attrNameLst>
                                      </p:cBhvr>
                                      <p:to>
                                        <p:strVal val="visible"/>
                                      </p:to>
                                    </p:set>
                                    <p:animEffect transition="in" filter="blinds(horizontal)">
                                      <p:cBhvr>
                                        <p:cTn id="31" dur="500"/>
                                        <p:tgtEl>
                                          <p:spTgt spid="10383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3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B0BE20B0-4919-4375-A0F6-23A0668D6ED3}" type="slidenum">
              <a:rPr lang="en-US"/>
              <a:pPr>
                <a:defRPr/>
              </a:pPr>
              <a:t>12</a:t>
            </a:fld>
            <a:endParaRPr lang="en-US"/>
          </a:p>
        </p:txBody>
      </p:sp>
      <p:sp>
        <p:nvSpPr>
          <p:cNvPr id="937986" name="Rectangle 2"/>
          <p:cNvSpPr>
            <a:spLocks noGrp="1" noChangeArrowheads="1"/>
          </p:cNvSpPr>
          <p:nvPr>
            <p:ph type="body" idx="1"/>
          </p:nvPr>
        </p:nvSpPr>
        <p:spPr>
          <a:xfrm>
            <a:off x="1066800" y="1600200"/>
            <a:ext cx="7772400" cy="5029200"/>
          </a:xfrm>
        </p:spPr>
        <p:txBody>
          <a:bodyPr lIns="90488" tIns="44450" rIns="90488" bIns="44450"/>
          <a:lstStyle/>
          <a:p>
            <a:pPr eaLnBrk="1" hangingPunct="1">
              <a:spcBef>
                <a:spcPts val="863"/>
              </a:spcBef>
            </a:pPr>
            <a:r>
              <a:rPr lang="en-US" altLang="en-US" sz="2800" smtClean="0"/>
              <a:t>Duress – Contract Voidable</a:t>
            </a:r>
          </a:p>
          <a:p>
            <a:pPr lvl="1" eaLnBrk="1" hangingPunct="1">
              <a:spcBef>
                <a:spcPts val="863"/>
              </a:spcBef>
            </a:pPr>
            <a:r>
              <a:rPr lang="en-US" altLang="en-US" sz="2400" smtClean="0"/>
              <a:t>Physical force or threats</a:t>
            </a:r>
          </a:p>
          <a:p>
            <a:pPr lvl="1" eaLnBrk="1" hangingPunct="1">
              <a:spcBef>
                <a:spcPts val="863"/>
              </a:spcBef>
            </a:pPr>
            <a:r>
              <a:rPr lang="en-US" altLang="en-US" sz="2400" smtClean="0"/>
              <a:t>Party is deprived of a meaningful choice</a:t>
            </a:r>
          </a:p>
          <a:p>
            <a:pPr lvl="1" eaLnBrk="1" hangingPunct="1">
              <a:spcBef>
                <a:spcPts val="863"/>
              </a:spcBef>
            </a:pPr>
            <a:r>
              <a:rPr lang="en-US" altLang="en-US" sz="2400" smtClean="0"/>
              <a:t>Has right of rescission</a:t>
            </a:r>
          </a:p>
          <a:p>
            <a:pPr lvl="1" eaLnBrk="1" hangingPunct="1">
              <a:spcBef>
                <a:spcPts val="863"/>
              </a:spcBef>
            </a:pPr>
            <a:r>
              <a:rPr lang="en-US" altLang="en-US" sz="2400" smtClean="0"/>
              <a:t>Voidable</a:t>
            </a:r>
          </a:p>
          <a:p>
            <a:pPr eaLnBrk="1" hangingPunct="1">
              <a:spcBef>
                <a:spcPts val="863"/>
              </a:spcBef>
            </a:pPr>
            <a:r>
              <a:rPr lang="en-US" altLang="en-US" sz="2800" b="1" smtClean="0">
                <a:solidFill>
                  <a:srgbClr val="FFFF66"/>
                </a:solidFill>
              </a:rPr>
              <a:t>Case 13.3 </a:t>
            </a:r>
            <a:r>
              <a:rPr lang="en-US" altLang="en-US" sz="2800" b="1" i="1" smtClean="0"/>
              <a:t>A.V. ex rel. Vanderhye v. iParadigms, LLC</a:t>
            </a:r>
            <a:r>
              <a:rPr lang="en-US" altLang="en-US" sz="2800" b="1" smtClean="0"/>
              <a:t> (2009)</a:t>
            </a:r>
            <a:endParaRPr lang="en-US" altLang="en-US" sz="2800" b="1" i="1" smtClean="0"/>
          </a:p>
          <a:p>
            <a:pPr lvl="1" eaLnBrk="1" hangingPunct="1">
              <a:spcBef>
                <a:spcPts val="863"/>
              </a:spcBef>
            </a:pPr>
            <a:r>
              <a:rPr lang="en-US" altLang="en-US" sz="2400" smtClean="0"/>
              <a:t>Students were minors but could click “I accept” because school made contract</a:t>
            </a:r>
          </a:p>
          <a:p>
            <a:pPr lvl="1" eaLnBrk="1" hangingPunct="1">
              <a:spcBef>
                <a:spcPts val="863"/>
              </a:spcBef>
            </a:pPr>
            <a:r>
              <a:rPr lang="en-US" altLang="en-US" sz="2400" smtClean="0"/>
              <a:t>Students could not raise duress by a third party as a defense</a:t>
            </a:r>
          </a:p>
        </p:txBody>
      </p:sp>
      <p:sp>
        <p:nvSpPr>
          <p:cNvPr id="93798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Duress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7986">
                                            <p:txEl>
                                              <p:pRg st="0" end="0"/>
                                            </p:txEl>
                                          </p:spTgt>
                                        </p:tgtEl>
                                        <p:attrNameLst>
                                          <p:attrName>style.visibility</p:attrName>
                                        </p:attrNameLst>
                                      </p:cBhvr>
                                      <p:to>
                                        <p:strVal val="visible"/>
                                      </p:to>
                                    </p:set>
                                    <p:animEffect transition="in" filter="blinds(horizontal)">
                                      <p:cBhvr>
                                        <p:cTn id="7" dur="500"/>
                                        <p:tgtEl>
                                          <p:spTgt spid="937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7986">
                                            <p:txEl>
                                              <p:pRg st="1" end="1"/>
                                            </p:txEl>
                                          </p:spTgt>
                                        </p:tgtEl>
                                        <p:attrNameLst>
                                          <p:attrName>style.visibility</p:attrName>
                                        </p:attrNameLst>
                                      </p:cBhvr>
                                      <p:to>
                                        <p:strVal val="visible"/>
                                      </p:to>
                                    </p:set>
                                    <p:animEffect transition="in" filter="blinds(horizontal)">
                                      <p:cBhvr>
                                        <p:cTn id="12" dur="500"/>
                                        <p:tgtEl>
                                          <p:spTgt spid="9379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7986">
                                            <p:txEl>
                                              <p:pRg st="2" end="2"/>
                                            </p:txEl>
                                          </p:spTgt>
                                        </p:tgtEl>
                                        <p:attrNameLst>
                                          <p:attrName>style.visibility</p:attrName>
                                        </p:attrNameLst>
                                      </p:cBhvr>
                                      <p:to>
                                        <p:strVal val="visible"/>
                                      </p:to>
                                    </p:set>
                                    <p:animEffect transition="in" filter="blinds(horizontal)">
                                      <p:cBhvr>
                                        <p:cTn id="17" dur="500"/>
                                        <p:tgtEl>
                                          <p:spTgt spid="9379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7986">
                                            <p:txEl>
                                              <p:pRg st="3" end="3"/>
                                            </p:txEl>
                                          </p:spTgt>
                                        </p:tgtEl>
                                        <p:attrNameLst>
                                          <p:attrName>style.visibility</p:attrName>
                                        </p:attrNameLst>
                                      </p:cBhvr>
                                      <p:to>
                                        <p:strVal val="visible"/>
                                      </p:to>
                                    </p:set>
                                    <p:animEffect transition="in" filter="blinds(horizontal)">
                                      <p:cBhvr>
                                        <p:cTn id="22" dur="500"/>
                                        <p:tgtEl>
                                          <p:spTgt spid="9379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7986">
                                            <p:txEl>
                                              <p:pRg st="4" end="4"/>
                                            </p:txEl>
                                          </p:spTgt>
                                        </p:tgtEl>
                                        <p:attrNameLst>
                                          <p:attrName>style.visibility</p:attrName>
                                        </p:attrNameLst>
                                      </p:cBhvr>
                                      <p:to>
                                        <p:strVal val="visible"/>
                                      </p:to>
                                    </p:set>
                                    <p:animEffect transition="in" filter="blinds(horizontal)">
                                      <p:cBhvr>
                                        <p:cTn id="27" dur="500"/>
                                        <p:tgtEl>
                                          <p:spTgt spid="9379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37986">
                                            <p:txEl>
                                              <p:pRg st="5" end="5"/>
                                            </p:txEl>
                                          </p:spTgt>
                                        </p:tgtEl>
                                        <p:attrNameLst>
                                          <p:attrName>style.visibility</p:attrName>
                                        </p:attrNameLst>
                                      </p:cBhvr>
                                      <p:to>
                                        <p:strVal val="visible"/>
                                      </p:to>
                                    </p:set>
                                    <p:animEffect transition="in" filter="blinds(horizontal)">
                                      <p:cBhvr>
                                        <p:cTn id="32" dur="500"/>
                                        <p:tgtEl>
                                          <p:spTgt spid="9379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37986">
                                            <p:txEl>
                                              <p:pRg st="6" end="6"/>
                                            </p:txEl>
                                          </p:spTgt>
                                        </p:tgtEl>
                                        <p:attrNameLst>
                                          <p:attrName>style.visibility</p:attrName>
                                        </p:attrNameLst>
                                      </p:cBhvr>
                                      <p:to>
                                        <p:strVal val="visible"/>
                                      </p:to>
                                    </p:set>
                                    <p:animEffect transition="in" filter="blinds(horizontal)">
                                      <p:cBhvr>
                                        <p:cTn id="37" dur="500"/>
                                        <p:tgtEl>
                                          <p:spTgt spid="93798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37986">
                                            <p:txEl>
                                              <p:pRg st="7" end="7"/>
                                            </p:txEl>
                                          </p:spTgt>
                                        </p:tgtEl>
                                        <p:attrNameLst>
                                          <p:attrName>style.visibility</p:attrName>
                                        </p:attrNameLst>
                                      </p:cBhvr>
                                      <p:to>
                                        <p:strVal val="visible"/>
                                      </p:to>
                                    </p:set>
                                    <p:animEffect transition="in" filter="blinds(horizontal)">
                                      <p:cBhvr>
                                        <p:cTn id="42" dur="500"/>
                                        <p:tgtEl>
                                          <p:spTgt spid="9379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6"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096963"/>
          </a:xfrm>
        </p:spPr>
        <p:txBody>
          <a:bodyPr/>
          <a:lstStyle/>
          <a:p>
            <a:pPr>
              <a:defRPr/>
            </a:pPr>
            <a:r>
              <a:rPr lang="en-US" dirty="0" smtClean="0"/>
              <a:t>Undue Influence</a:t>
            </a:r>
            <a:endParaRPr lang="en-US" dirty="0"/>
          </a:p>
        </p:txBody>
      </p:sp>
      <p:sp>
        <p:nvSpPr>
          <p:cNvPr id="15363" name="Content Placeholder 2"/>
          <p:cNvSpPr>
            <a:spLocks noGrp="1"/>
          </p:cNvSpPr>
          <p:nvPr>
            <p:ph idx="1"/>
          </p:nvPr>
        </p:nvSpPr>
        <p:spPr/>
        <p:txBody>
          <a:bodyPr/>
          <a:lstStyle/>
          <a:p>
            <a:pPr eaLnBrk="1" hangingPunct="1"/>
            <a:r>
              <a:rPr lang="en-US" altLang="en-US" smtClean="0"/>
              <a:t>Undue Influence – Contract Voidable</a:t>
            </a:r>
          </a:p>
          <a:p>
            <a:pPr lvl="1" eaLnBrk="1" hangingPunct="1"/>
            <a:r>
              <a:rPr lang="en-US" altLang="en-US" smtClean="0"/>
              <a:t>Must have confidential relationship</a:t>
            </a:r>
          </a:p>
          <a:p>
            <a:pPr lvl="2" eaLnBrk="1" hangingPunct="1"/>
            <a:r>
              <a:rPr lang="en-US" altLang="en-US" smtClean="0"/>
              <a:t>Attorneys/clients</a:t>
            </a:r>
          </a:p>
          <a:p>
            <a:pPr lvl="2" eaLnBrk="1" hangingPunct="1"/>
            <a:r>
              <a:rPr lang="en-US" altLang="en-US" smtClean="0"/>
              <a:t>Elderly parents</a:t>
            </a:r>
          </a:p>
          <a:p>
            <a:endParaRPr lang="en-US" altLang="en-US" smtClean="0"/>
          </a:p>
        </p:txBody>
      </p:sp>
      <p:sp>
        <p:nvSpPr>
          <p:cNvPr id="4" name="Slide Number Placeholder 3"/>
          <p:cNvSpPr>
            <a:spLocks noGrp="1"/>
          </p:cNvSpPr>
          <p:nvPr>
            <p:ph type="sldNum" sz="quarter" idx="10"/>
          </p:nvPr>
        </p:nvSpPr>
        <p:spPr/>
        <p:txBody>
          <a:bodyPr/>
          <a:lstStyle/>
          <a:p>
            <a:pPr>
              <a:defRPr/>
            </a:pPr>
            <a:r>
              <a:rPr lang="en-US" smtClean="0"/>
              <a:t>13-</a:t>
            </a:r>
            <a:fld id="{F935DAD7-35F9-4F87-BC16-8235D3A3F6BE}" type="slidenum">
              <a:rPr lang="en-US" smtClean="0"/>
              <a:pPr>
                <a:defRPr/>
              </a:pPr>
              <a:t>13</a:t>
            </a:fld>
            <a:endParaRPr lang="en-US"/>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1572E25F-3572-4AF4-B934-6AC57B469438}" type="slidenum">
              <a:rPr lang="en-US"/>
              <a:pPr>
                <a:defRPr/>
              </a:pPr>
              <a:t>14</a:t>
            </a:fld>
            <a:endParaRPr lang="en-US"/>
          </a:p>
        </p:txBody>
      </p:sp>
      <p:sp>
        <p:nvSpPr>
          <p:cNvPr id="940034" name="Rectangle 2"/>
          <p:cNvSpPr>
            <a:spLocks noGrp="1" noChangeArrowheads="1"/>
          </p:cNvSpPr>
          <p:nvPr>
            <p:ph type="body" idx="1"/>
          </p:nvPr>
        </p:nvSpPr>
        <p:spPr/>
        <p:txBody>
          <a:bodyPr lIns="90488" tIns="44450" rIns="90488" bIns="44450"/>
          <a:lstStyle/>
          <a:p>
            <a:pPr eaLnBrk="1" hangingPunct="1"/>
            <a:r>
              <a:rPr lang="en-US" altLang="en-US" smtClean="0"/>
              <a:t>Illegal Subject Matter</a:t>
            </a:r>
          </a:p>
          <a:p>
            <a:pPr lvl="1" eaLnBrk="1" hangingPunct="1"/>
            <a:r>
              <a:rPr lang="en-US" altLang="en-US" smtClean="0"/>
              <a:t>Contract is </a:t>
            </a:r>
            <a:r>
              <a:rPr lang="en-US" altLang="en-US" u="sng" smtClean="0"/>
              <a:t>void</a:t>
            </a:r>
          </a:p>
          <a:p>
            <a:pPr lvl="1" eaLnBrk="1" hangingPunct="1"/>
            <a:r>
              <a:rPr lang="en-US" altLang="en-US" smtClean="0"/>
              <a:t>Contracts in violation of criminal statutes</a:t>
            </a:r>
          </a:p>
          <a:p>
            <a:pPr lvl="2" eaLnBrk="1" hangingPunct="1"/>
            <a:r>
              <a:rPr lang="en-US" altLang="en-US" smtClean="0"/>
              <a:t>Examples:  Contract to have someone killed; contract to pay for a vote</a:t>
            </a:r>
          </a:p>
        </p:txBody>
      </p:sp>
      <p:sp>
        <p:nvSpPr>
          <p:cNvPr id="940036"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Illegality – Public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0034">
                                            <p:txEl>
                                              <p:pRg st="0" end="0"/>
                                            </p:txEl>
                                          </p:spTgt>
                                        </p:tgtEl>
                                        <p:attrNameLst>
                                          <p:attrName>style.visibility</p:attrName>
                                        </p:attrNameLst>
                                      </p:cBhvr>
                                      <p:to>
                                        <p:strVal val="visible"/>
                                      </p:to>
                                    </p:set>
                                    <p:animEffect transition="in" filter="blinds(horizontal)">
                                      <p:cBhvr>
                                        <p:cTn id="7" dur="500"/>
                                        <p:tgtEl>
                                          <p:spTgt spid="9400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0034">
                                            <p:txEl>
                                              <p:pRg st="1" end="1"/>
                                            </p:txEl>
                                          </p:spTgt>
                                        </p:tgtEl>
                                        <p:attrNameLst>
                                          <p:attrName>style.visibility</p:attrName>
                                        </p:attrNameLst>
                                      </p:cBhvr>
                                      <p:to>
                                        <p:strVal val="visible"/>
                                      </p:to>
                                    </p:set>
                                    <p:animEffect transition="in" filter="blinds(horizontal)">
                                      <p:cBhvr>
                                        <p:cTn id="12" dur="500"/>
                                        <p:tgtEl>
                                          <p:spTgt spid="9400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0034">
                                            <p:txEl>
                                              <p:pRg st="2" end="2"/>
                                            </p:txEl>
                                          </p:spTgt>
                                        </p:tgtEl>
                                        <p:attrNameLst>
                                          <p:attrName>style.visibility</p:attrName>
                                        </p:attrNameLst>
                                      </p:cBhvr>
                                      <p:to>
                                        <p:strVal val="visible"/>
                                      </p:to>
                                    </p:set>
                                    <p:animEffect transition="in" filter="blinds(horizontal)">
                                      <p:cBhvr>
                                        <p:cTn id="17" dur="500"/>
                                        <p:tgtEl>
                                          <p:spTgt spid="940034">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40034">
                                            <p:txEl>
                                              <p:pRg st="3" end="3"/>
                                            </p:txEl>
                                          </p:spTgt>
                                        </p:tgtEl>
                                        <p:attrNameLst>
                                          <p:attrName>style.visibility</p:attrName>
                                        </p:attrNameLst>
                                      </p:cBhvr>
                                      <p:to>
                                        <p:strVal val="visible"/>
                                      </p:to>
                                    </p:set>
                                    <p:animEffect transition="in" filter="blinds(horizontal)">
                                      <p:cBhvr>
                                        <p:cTn id="20" dur="500"/>
                                        <p:tgtEl>
                                          <p:spTgt spid="9400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4"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668FA465-74AD-450C-91C8-AC0CDF594DB6}" type="slidenum">
              <a:rPr lang="en-US"/>
              <a:pPr>
                <a:defRPr/>
              </a:pPr>
              <a:t>15</a:t>
            </a:fld>
            <a:endParaRPr lang="en-US"/>
          </a:p>
        </p:txBody>
      </p:sp>
      <p:sp>
        <p:nvSpPr>
          <p:cNvPr id="942082" name="Rectangle 2"/>
          <p:cNvSpPr>
            <a:spLocks noGrp="1" noChangeArrowheads="1"/>
          </p:cNvSpPr>
          <p:nvPr>
            <p:ph type="body" idx="1"/>
          </p:nvPr>
        </p:nvSpPr>
        <p:spPr/>
        <p:txBody>
          <a:bodyPr lIns="90488" tIns="44450" rIns="90488" bIns="44450"/>
          <a:lstStyle/>
          <a:p>
            <a:pPr eaLnBrk="1" hangingPunct="1"/>
            <a:r>
              <a:rPr lang="en-US" altLang="en-US" smtClean="0"/>
              <a:t>Contracts in Violation of Licensing Statutes Must Be Competency-Based as Opposed to Revenue-raising For Contracts to Be Void</a:t>
            </a:r>
          </a:p>
          <a:p>
            <a:pPr eaLnBrk="1" hangingPunct="1"/>
            <a:r>
              <a:rPr lang="en-US" altLang="en-US" smtClean="0"/>
              <a:t>Contracts in Violation of Usury Laws Charging Interest in Excess of Statutory Maximum</a:t>
            </a:r>
          </a:p>
        </p:txBody>
      </p:sp>
      <p:sp>
        <p:nvSpPr>
          <p:cNvPr id="942084" name="Rectangle 4"/>
          <p:cNvSpPr>
            <a:spLocks noGrp="1" noChangeArrowheads="1"/>
          </p:cNvSpPr>
          <p:nvPr>
            <p:ph type="title"/>
          </p:nvPr>
        </p:nvSpPr>
        <p:spPr>
          <a:xfrm>
            <a:off x="609600" y="304800"/>
            <a:ext cx="8077200" cy="1096963"/>
          </a:xfrm>
        </p:spPr>
        <p:txBody>
          <a:bodyPr/>
          <a:lstStyle/>
          <a:p>
            <a:pPr eaLnBrk="1" hangingPunct="1">
              <a:defRPr/>
            </a:pPr>
            <a:r>
              <a:rPr lang="en-US" smtClean="0"/>
              <a:t>Illegality – Public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082">
                                            <p:txEl>
                                              <p:pRg st="0" end="0"/>
                                            </p:txEl>
                                          </p:spTgt>
                                        </p:tgtEl>
                                        <p:attrNameLst>
                                          <p:attrName>style.visibility</p:attrName>
                                        </p:attrNameLst>
                                      </p:cBhvr>
                                      <p:to>
                                        <p:strVal val="visible"/>
                                      </p:to>
                                    </p:set>
                                    <p:animEffect transition="in" filter="blinds(horizontal)">
                                      <p:cBhvr>
                                        <p:cTn id="7" dur="500"/>
                                        <p:tgtEl>
                                          <p:spTgt spid="942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082">
                                            <p:txEl>
                                              <p:pRg st="1" end="1"/>
                                            </p:txEl>
                                          </p:spTgt>
                                        </p:tgtEl>
                                        <p:attrNameLst>
                                          <p:attrName>style.visibility</p:attrName>
                                        </p:attrNameLst>
                                      </p:cBhvr>
                                      <p:to>
                                        <p:strVal val="visible"/>
                                      </p:to>
                                    </p:set>
                                    <p:animEffect transition="in" filter="blinds(horizontal)">
                                      <p:cBhvr>
                                        <p:cTn id="12" dur="500"/>
                                        <p:tgtEl>
                                          <p:spTgt spid="9420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2"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13593E9A-609E-4731-AE32-057E39BCE160}" type="slidenum">
              <a:rPr lang="en-US"/>
              <a:pPr>
                <a:defRPr/>
              </a:pPr>
              <a:t>16</a:t>
            </a:fld>
            <a:endParaRPr lang="en-US"/>
          </a:p>
        </p:txBody>
      </p:sp>
      <p:sp>
        <p:nvSpPr>
          <p:cNvPr id="944130" name="Rectangle 2"/>
          <p:cNvSpPr>
            <a:spLocks noGrp="1" noChangeArrowheads="1"/>
          </p:cNvSpPr>
          <p:nvPr>
            <p:ph type="body" idx="1"/>
          </p:nvPr>
        </p:nvSpPr>
        <p:spPr/>
        <p:txBody>
          <a:bodyPr lIns="90488" tIns="44450" rIns="90488" bIns="44450"/>
          <a:lstStyle/>
          <a:p>
            <a:pPr eaLnBrk="1" hangingPunct="1"/>
            <a:r>
              <a:rPr lang="en-US" altLang="en-US" smtClean="0"/>
              <a:t>Contracts in Violation of Public Policy</a:t>
            </a:r>
          </a:p>
          <a:p>
            <a:pPr lvl="1" eaLnBrk="1" hangingPunct="1"/>
            <a:r>
              <a:rPr lang="en-US" altLang="en-US" smtClean="0"/>
              <a:t>Exculpatory clauses—full liability elimination is generally invalid</a:t>
            </a:r>
          </a:p>
          <a:p>
            <a:pPr lvl="1" eaLnBrk="1" hangingPunct="1"/>
            <a:r>
              <a:rPr lang="en-US" altLang="en-US" smtClean="0"/>
              <a:t>Covenants not to compete must be reasonable in time and geographic scope</a:t>
            </a:r>
          </a:p>
          <a:p>
            <a:pPr lvl="1" eaLnBrk="1" hangingPunct="1"/>
            <a:r>
              <a:rPr lang="en-US" altLang="en-US" smtClean="0"/>
              <a:t>Unconscionable contracts</a:t>
            </a:r>
          </a:p>
        </p:txBody>
      </p:sp>
      <p:sp>
        <p:nvSpPr>
          <p:cNvPr id="944132"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Illegality – Public Policy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4130">
                                            <p:txEl>
                                              <p:pRg st="0" end="0"/>
                                            </p:txEl>
                                          </p:spTgt>
                                        </p:tgtEl>
                                        <p:attrNameLst>
                                          <p:attrName>style.visibility</p:attrName>
                                        </p:attrNameLst>
                                      </p:cBhvr>
                                      <p:to>
                                        <p:strVal val="visible"/>
                                      </p:to>
                                    </p:set>
                                    <p:animEffect transition="in" filter="blinds(horizontal)">
                                      <p:cBhvr>
                                        <p:cTn id="7" dur="500"/>
                                        <p:tgtEl>
                                          <p:spTgt spid="9441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4130">
                                            <p:txEl>
                                              <p:pRg st="1" end="1"/>
                                            </p:txEl>
                                          </p:spTgt>
                                        </p:tgtEl>
                                        <p:attrNameLst>
                                          <p:attrName>style.visibility</p:attrName>
                                        </p:attrNameLst>
                                      </p:cBhvr>
                                      <p:to>
                                        <p:strVal val="visible"/>
                                      </p:to>
                                    </p:set>
                                    <p:animEffect transition="in" filter="blinds(horizontal)">
                                      <p:cBhvr>
                                        <p:cTn id="12" dur="500"/>
                                        <p:tgtEl>
                                          <p:spTgt spid="9441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4130">
                                            <p:txEl>
                                              <p:pRg st="2" end="2"/>
                                            </p:txEl>
                                          </p:spTgt>
                                        </p:tgtEl>
                                        <p:attrNameLst>
                                          <p:attrName>style.visibility</p:attrName>
                                        </p:attrNameLst>
                                      </p:cBhvr>
                                      <p:to>
                                        <p:strVal val="visible"/>
                                      </p:to>
                                    </p:set>
                                    <p:animEffect transition="in" filter="blinds(horizontal)">
                                      <p:cBhvr>
                                        <p:cTn id="17" dur="500"/>
                                        <p:tgtEl>
                                          <p:spTgt spid="9441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4130">
                                            <p:txEl>
                                              <p:pRg st="3" end="3"/>
                                            </p:txEl>
                                          </p:spTgt>
                                        </p:tgtEl>
                                        <p:attrNameLst>
                                          <p:attrName>style.visibility</p:attrName>
                                        </p:attrNameLst>
                                      </p:cBhvr>
                                      <p:to>
                                        <p:strVal val="visible"/>
                                      </p:to>
                                    </p:set>
                                    <p:animEffect transition="in" filter="blinds(horizontal)">
                                      <p:cBhvr>
                                        <p:cTn id="22" dur="500"/>
                                        <p:tgtEl>
                                          <p:spTgt spid="944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0"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096963"/>
          </a:xfrm>
        </p:spPr>
        <p:txBody>
          <a:bodyPr/>
          <a:lstStyle/>
          <a:p>
            <a:pPr>
              <a:defRPr/>
            </a:pPr>
            <a:r>
              <a:rPr lang="en-US" dirty="0" smtClean="0"/>
              <a:t>Illegality – Public Policy</a:t>
            </a:r>
            <a:endParaRPr lang="en-US" dirty="0"/>
          </a:p>
        </p:txBody>
      </p:sp>
      <p:sp>
        <p:nvSpPr>
          <p:cNvPr id="19459" name="Content Placeholder 2"/>
          <p:cNvSpPr>
            <a:spLocks noGrp="1"/>
          </p:cNvSpPr>
          <p:nvPr>
            <p:ph idx="1"/>
          </p:nvPr>
        </p:nvSpPr>
        <p:spPr/>
        <p:txBody>
          <a:bodyPr/>
          <a:lstStyle/>
          <a:p>
            <a:r>
              <a:rPr lang="en-US" altLang="en-US" b="1" smtClean="0">
                <a:solidFill>
                  <a:srgbClr val="FFFF00"/>
                </a:solidFill>
              </a:rPr>
              <a:t>Case 13.4 	</a:t>
            </a:r>
            <a:r>
              <a:rPr lang="en-US" altLang="en-US" b="1" i="1" smtClean="0"/>
              <a:t>Gonzalez v. Wilshire Credit Corp. </a:t>
            </a:r>
            <a:r>
              <a:rPr lang="en-US" altLang="en-US" b="1" smtClean="0"/>
              <a:t>(2011)</a:t>
            </a:r>
          </a:p>
          <a:p>
            <a:pPr lvl="1"/>
            <a:r>
              <a:rPr lang="en-US" altLang="en-US" smtClean="0"/>
              <a:t>Explain the full history of the loan. </a:t>
            </a:r>
          </a:p>
          <a:p>
            <a:pPr lvl="1"/>
            <a:r>
              <a:rPr lang="en-US" altLang="en-US" smtClean="0"/>
              <a:t>What impact did the language barriers have on the court’s decision? </a:t>
            </a:r>
          </a:p>
        </p:txBody>
      </p:sp>
      <p:sp>
        <p:nvSpPr>
          <p:cNvPr id="4" name="Slide Number Placeholder 3"/>
          <p:cNvSpPr>
            <a:spLocks noGrp="1"/>
          </p:cNvSpPr>
          <p:nvPr>
            <p:ph type="sldNum" sz="quarter" idx="10"/>
          </p:nvPr>
        </p:nvSpPr>
        <p:spPr/>
        <p:txBody>
          <a:bodyPr/>
          <a:lstStyle/>
          <a:p>
            <a:pPr>
              <a:defRPr/>
            </a:pPr>
            <a:r>
              <a:rPr lang="en-US" smtClean="0"/>
              <a:t>13-</a:t>
            </a:r>
            <a:fld id="{B8BAB79E-2149-4659-82D7-780E35CB7282}" type="slidenum">
              <a:rPr lang="en-US" smtClean="0"/>
              <a:pPr>
                <a:defRPr/>
              </a:pPr>
              <a:t>17</a:t>
            </a:fld>
            <a:endParaRPr lang="en-US"/>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7D0570D3-88CF-42FA-A329-B8D457613263}" type="slidenum">
              <a:rPr lang="en-US"/>
              <a:pPr>
                <a:defRPr/>
              </a:pPr>
              <a:t>18</a:t>
            </a:fld>
            <a:endParaRPr lang="en-US"/>
          </a:p>
        </p:txBody>
      </p:sp>
      <p:sp>
        <p:nvSpPr>
          <p:cNvPr id="948227" name="Rectangle 3"/>
          <p:cNvSpPr>
            <a:spLocks noGrp="1" noChangeArrowheads="1"/>
          </p:cNvSpPr>
          <p:nvPr>
            <p:ph type="body" idx="1"/>
          </p:nvPr>
        </p:nvSpPr>
        <p:spPr/>
        <p:txBody>
          <a:bodyPr lIns="90488" tIns="44450" rIns="90488" bIns="44450"/>
          <a:lstStyle/>
          <a:p>
            <a:pPr eaLnBrk="1" hangingPunct="1"/>
            <a:r>
              <a:rPr lang="en-US" altLang="en-US" smtClean="0"/>
              <a:t>When is Performance Due</a:t>
            </a:r>
          </a:p>
          <a:p>
            <a:pPr lvl="1" eaLnBrk="1" hangingPunct="1"/>
            <a:r>
              <a:rPr lang="en-US" altLang="en-US" smtClean="0"/>
              <a:t>Conditions precedent</a:t>
            </a:r>
          </a:p>
          <a:p>
            <a:pPr lvl="1" eaLnBrk="1" hangingPunct="1"/>
            <a:r>
              <a:rPr lang="en-US" altLang="en-US" smtClean="0"/>
              <a:t>Conditions concurrent</a:t>
            </a:r>
          </a:p>
          <a:p>
            <a:pPr lvl="1" eaLnBrk="1" hangingPunct="1"/>
            <a:r>
              <a:rPr lang="en-US" altLang="en-US" smtClean="0"/>
              <a:t>Conditions subsequent</a:t>
            </a:r>
          </a:p>
        </p:txBody>
      </p:sp>
      <p:sp>
        <p:nvSpPr>
          <p:cNvPr id="948228" name="Rectangle 4"/>
          <p:cNvSpPr>
            <a:spLocks noGrp="1" noChangeArrowheads="1"/>
          </p:cNvSpPr>
          <p:nvPr>
            <p:ph type="title"/>
          </p:nvPr>
        </p:nvSpPr>
        <p:spPr>
          <a:xfrm>
            <a:off x="609600" y="304800"/>
            <a:ext cx="8077200" cy="1096963"/>
          </a:xfrm>
        </p:spPr>
        <p:txBody>
          <a:bodyPr/>
          <a:lstStyle/>
          <a:p>
            <a:pPr eaLnBrk="1" hangingPunct="1">
              <a:defRPr/>
            </a:pPr>
            <a:r>
              <a:rPr lang="en-US" smtClean="0"/>
              <a:t>Contract Performance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8227">
                                            <p:txEl>
                                              <p:pRg st="0" end="0"/>
                                            </p:txEl>
                                          </p:spTgt>
                                        </p:tgtEl>
                                        <p:attrNameLst>
                                          <p:attrName>style.visibility</p:attrName>
                                        </p:attrNameLst>
                                      </p:cBhvr>
                                      <p:to>
                                        <p:strVal val="visible"/>
                                      </p:to>
                                    </p:set>
                                    <p:animEffect transition="in" filter="blinds(horizontal)">
                                      <p:cBhvr>
                                        <p:cTn id="7" dur="500"/>
                                        <p:tgtEl>
                                          <p:spTgt spid="948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8227">
                                            <p:txEl>
                                              <p:pRg st="1" end="1"/>
                                            </p:txEl>
                                          </p:spTgt>
                                        </p:tgtEl>
                                        <p:attrNameLst>
                                          <p:attrName>style.visibility</p:attrName>
                                        </p:attrNameLst>
                                      </p:cBhvr>
                                      <p:to>
                                        <p:strVal val="visible"/>
                                      </p:to>
                                    </p:set>
                                    <p:animEffect transition="in" filter="blinds(horizontal)">
                                      <p:cBhvr>
                                        <p:cTn id="12" dur="500"/>
                                        <p:tgtEl>
                                          <p:spTgt spid="948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8227">
                                            <p:txEl>
                                              <p:pRg st="2" end="2"/>
                                            </p:txEl>
                                          </p:spTgt>
                                        </p:tgtEl>
                                        <p:attrNameLst>
                                          <p:attrName>style.visibility</p:attrName>
                                        </p:attrNameLst>
                                      </p:cBhvr>
                                      <p:to>
                                        <p:strVal val="visible"/>
                                      </p:to>
                                    </p:set>
                                    <p:animEffect transition="in" filter="blinds(horizontal)">
                                      <p:cBhvr>
                                        <p:cTn id="17" dur="500"/>
                                        <p:tgtEl>
                                          <p:spTgt spid="948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8227">
                                            <p:txEl>
                                              <p:pRg st="3" end="3"/>
                                            </p:txEl>
                                          </p:spTgt>
                                        </p:tgtEl>
                                        <p:attrNameLst>
                                          <p:attrName>style.visibility</p:attrName>
                                        </p:attrNameLst>
                                      </p:cBhvr>
                                      <p:to>
                                        <p:strVal val="visible"/>
                                      </p:to>
                                    </p:set>
                                    <p:animEffect transition="in" filter="blinds(horizontal)">
                                      <p:cBhvr>
                                        <p:cTn id="22" dur="500"/>
                                        <p:tgtEl>
                                          <p:spTgt spid="948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7"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r>
              <a:rPr lang="en-US"/>
              <a:t>13-</a:t>
            </a:r>
            <a:fld id="{DA3C733C-7F01-4414-850D-40D8508C71AA}" type="slidenum">
              <a:rPr lang="en-US"/>
              <a:pPr>
                <a:defRPr/>
              </a:pPr>
              <a:t>1</a:t>
            </a:fld>
            <a:endParaRPr lang="en-US"/>
          </a:p>
        </p:txBody>
      </p:sp>
      <p:pic>
        <p:nvPicPr>
          <p:cNvPr id="923651" name="Picture 3" descr="Sprit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7315200"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52"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Defenses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3651"/>
                                        </p:tgtEl>
                                        <p:attrNameLst>
                                          <p:attrName>style.visibility</p:attrName>
                                        </p:attrNameLst>
                                      </p:cBhvr>
                                      <p:to>
                                        <p:strVal val="visible"/>
                                      </p:to>
                                    </p:set>
                                    <p:animEffect transition="in" filter="blinds(horizontal)">
                                      <p:cBhvr>
                                        <p:cTn id="7" dur="500"/>
                                        <p:tgtEl>
                                          <p:spTgt spid="923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ECAC1FED-1869-4AA3-88BC-72482F9A0792}" type="slidenum">
              <a:rPr lang="en-US"/>
              <a:pPr>
                <a:defRPr/>
              </a:pPr>
              <a:t>19</a:t>
            </a:fld>
            <a:endParaRPr lang="en-US"/>
          </a:p>
        </p:txBody>
      </p:sp>
      <p:sp>
        <p:nvSpPr>
          <p:cNvPr id="950274" name="Rectangle 2"/>
          <p:cNvSpPr>
            <a:spLocks noGrp="1" noChangeArrowheads="1"/>
          </p:cNvSpPr>
          <p:nvPr>
            <p:ph type="body" idx="1"/>
          </p:nvPr>
        </p:nvSpPr>
        <p:spPr/>
        <p:txBody>
          <a:bodyPr lIns="90488" tIns="44450" rIns="90488" bIns="44450"/>
          <a:lstStyle/>
          <a:p>
            <a:pPr eaLnBrk="1" hangingPunct="1"/>
            <a:r>
              <a:rPr lang="en-US" altLang="en-US" smtClean="0"/>
              <a:t>Standards for Performance</a:t>
            </a:r>
          </a:p>
          <a:p>
            <a:pPr lvl="1" eaLnBrk="1" hangingPunct="1"/>
            <a:r>
              <a:rPr lang="en-US" altLang="en-US" smtClean="0"/>
              <a:t>Complete performance is required</a:t>
            </a:r>
          </a:p>
          <a:p>
            <a:pPr lvl="1" eaLnBrk="1" hangingPunct="1"/>
            <a:r>
              <a:rPr lang="en-US" altLang="en-US" smtClean="0"/>
              <a:t>Substantial performance allowed in contract cases</a:t>
            </a:r>
          </a:p>
          <a:p>
            <a:pPr lvl="2" eaLnBrk="1" hangingPunct="1"/>
            <a:r>
              <a:rPr lang="en-US" altLang="en-US" smtClean="0"/>
              <a:t>Substantial Performance = Nonmaterial Breach</a:t>
            </a:r>
          </a:p>
        </p:txBody>
      </p:sp>
      <p:sp>
        <p:nvSpPr>
          <p:cNvPr id="950276" name="Rectangle 4"/>
          <p:cNvSpPr>
            <a:spLocks noGrp="1" noChangeArrowheads="1"/>
          </p:cNvSpPr>
          <p:nvPr>
            <p:ph type="title"/>
          </p:nvPr>
        </p:nvSpPr>
        <p:spPr>
          <a:xfrm>
            <a:off x="609600" y="304800"/>
            <a:ext cx="8077200" cy="1096963"/>
          </a:xfrm>
        </p:spPr>
        <p:txBody>
          <a:bodyPr/>
          <a:lstStyle/>
          <a:p>
            <a:pPr eaLnBrk="1" hangingPunct="1">
              <a:defRPr/>
            </a:pPr>
            <a:r>
              <a:rPr lang="en-US" smtClean="0"/>
              <a:t>Contract Performance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0274">
                                            <p:txEl>
                                              <p:pRg st="0" end="0"/>
                                            </p:txEl>
                                          </p:spTgt>
                                        </p:tgtEl>
                                        <p:attrNameLst>
                                          <p:attrName>style.visibility</p:attrName>
                                        </p:attrNameLst>
                                      </p:cBhvr>
                                      <p:to>
                                        <p:strVal val="visible"/>
                                      </p:to>
                                    </p:set>
                                    <p:animEffect transition="in" filter="blinds(horizontal)">
                                      <p:cBhvr>
                                        <p:cTn id="7" dur="500"/>
                                        <p:tgtEl>
                                          <p:spTgt spid="9502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0274">
                                            <p:txEl>
                                              <p:pRg st="1" end="1"/>
                                            </p:txEl>
                                          </p:spTgt>
                                        </p:tgtEl>
                                        <p:attrNameLst>
                                          <p:attrName>style.visibility</p:attrName>
                                        </p:attrNameLst>
                                      </p:cBhvr>
                                      <p:to>
                                        <p:strVal val="visible"/>
                                      </p:to>
                                    </p:set>
                                    <p:animEffect transition="in" filter="blinds(horizontal)">
                                      <p:cBhvr>
                                        <p:cTn id="12" dur="500"/>
                                        <p:tgtEl>
                                          <p:spTgt spid="9502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0274">
                                            <p:txEl>
                                              <p:pRg st="2" end="2"/>
                                            </p:txEl>
                                          </p:spTgt>
                                        </p:tgtEl>
                                        <p:attrNameLst>
                                          <p:attrName>style.visibility</p:attrName>
                                        </p:attrNameLst>
                                      </p:cBhvr>
                                      <p:to>
                                        <p:strVal val="visible"/>
                                      </p:to>
                                    </p:set>
                                    <p:animEffect transition="in" filter="blinds(horizontal)">
                                      <p:cBhvr>
                                        <p:cTn id="17" dur="500"/>
                                        <p:tgtEl>
                                          <p:spTgt spid="950274">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50274">
                                            <p:txEl>
                                              <p:pRg st="3" end="3"/>
                                            </p:txEl>
                                          </p:spTgt>
                                        </p:tgtEl>
                                        <p:attrNameLst>
                                          <p:attrName>style.visibility</p:attrName>
                                        </p:attrNameLst>
                                      </p:cBhvr>
                                      <p:to>
                                        <p:strVal val="visible"/>
                                      </p:to>
                                    </p:set>
                                    <p:animEffect transition="in" filter="blinds(horizontal)">
                                      <p:cBhvr>
                                        <p:cTn id="20" dur="500"/>
                                        <p:tgtEl>
                                          <p:spTgt spid="9502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4"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D87B00F5-B39C-440A-80ED-6E18C37ECB4E}" type="slidenum">
              <a:rPr lang="en-US"/>
              <a:pPr>
                <a:defRPr/>
              </a:pPr>
              <a:t>20</a:t>
            </a:fld>
            <a:endParaRPr lang="en-US"/>
          </a:p>
        </p:txBody>
      </p:sp>
      <p:sp>
        <p:nvSpPr>
          <p:cNvPr id="952322" name="Rectangle 2"/>
          <p:cNvSpPr>
            <a:spLocks noGrp="1" noChangeArrowheads="1"/>
          </p:cNvSpPr>
          <p:nvPr>
            <p:ph type="body" idx="1"/>
          </p:nvPr>
        </p:nvSpPr>
        <p:spPr/>
        <p:txBody>
          <a:bodyPr/>
          <a:lstStyle/>
          <a:p>
            <a:pPr eaLnBrk="1" hangingPunct="1"/>
            <a:r>
              <a:rPr lang="en-US" altLang="en-US" smtClean="0"/>
              <a:t>E-Commerce:  Payments</a:t>
            </a:r>
          </a:p>
          <a:p>
            <a:pPr lvl="1" eaLnBrk="1" hangingPunct="1"/>
            <a:r>
              <a:rPr lang="en-US" altLang="en-US" smtClean="0"/>
              <a:t>Credit Cards</a:t>
            </a:r>
          </a:p>
          <a:p>
            <a:pPr lvl="1" eaLnBrk="1" hangingPunct="1"/>
            <a:r>
              <a:rPr lang="en-US" altLang="en-US" smtClean="0"/>
              <a:t>Digital Cash</a:t>
            </a:r>
          </a:p>
          <a:p>
            <a:pPr lvl="1" eaLnBrk="1" hangingPunct="1"/>
            <a:r>
              <a:rPr lang="en-US" altLang="en-US" smtClean="0"/>
              <a:t>Person-to-Person Payment (or PayPal)</a:t>
            </a:r>
          </a:p>
        </p:txBody>
      </p:sp>
      <p:sp>
        <p:nvSpPr>
          <p:cNvPr id="952324" name="Rectangle 4"/>
          <p:cNvSpPr>
            <a:spLocks noGrp="1" noChangeArrowheads="1"/>
          </p:cNvSpPr>
          <p:nvPr>
            <p:ph type="title"/>
          </p:nvPr>
        </p:nvSpPr>
        <p:spPr>
          <a:xfrm>
            <a:off x="609600" y="304800"/>
            <a:ext cx="8077200" cy="1096963"/>
          </a:xfrm>
        </p:spPr>
        <p:txBody>
          <a:bodyPr/>
          <a:lstStyle/>
          <a:p>
            <a:pPr eaLnBrk="1" hangingPunct="1">
              <a:defRPr/>
            </a:pPr>
            <a:r>
              <a:rPr lang="en-US" smtClean="0"/>
              <a:t>Contract Performance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22">
                                            <p:txEl>
                                              <p:pRg st="0" end="0"/>
                                            </p:txEl>
                                          </p:spTgt>
                                        </p:tgtEl>
                                        <p:attrNameLst>
                                          <p:attrName>style.visibility</p:attrName>
                                        </p:attrNameLst>
                                      </p:cBhvr>
                                      <p:to>
                                        <p:strVal val="visible"/>
                                      </p:to>
                                    </p:set>
                                    <p:animEffect transition="in" filter="blinds(horizontal)">
                                      <p:cBhvr>
                                        <p:cTn id="7" dur="500"/>
                                        <p:tgtEl>
                                          <p:spTgt spid="9523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22">
                                            <p:txEl>
                                              <p:pRg st="1" end="1"/>
                                            </p:txEl>
                                          </p:spTgt>
                                        </p:tgtEl>
                                        <p:attrNameLst>
                                          <p:attrName>style.visibility</p:attrName>
                                        </p:attrNameLst>
                                      </p:cBhvr>
                                      <p:to>
                                        <p:strVal val="visible"/>
                                      </p:to>
                                    </p:set>
                                    <p:animEffect transition="in" filter="blinds(horizontal)">
                                      <p:cBhvr>
                                        <p:cTn id="12" dur="500"/>
                                        <p:tgtEl>
                                          <p:spTgt spid="9523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22">
                                            <p:txEl>
                                              <p:pRg st="2" end="2"/>
                                            </p:txEl>
                                          </p:spTgt>
                                        </p:tgtEl>
                                        <p:attrNameLst>
                                          <p:attrName>style.visibility</p:attrName>
                                        </p:attrNameLst>
                                      </p:cBhvr>
                                      <p:to>
                                        <p:strVal val="visible"/>
                                      </p:to>
                                    </p:set>
                                    <p:animEffect transition="in" filter="blinds(horizontal)">
                                      <p:cBhvr>
                                        <p:cTn id="17" dur="500"/>
                                        <p:tgtEl>
                                          <p:spTgt spid="9523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22">
                                            <p:txEl>
                                              <p:pRg st="3" end="3"/>
                                            </p:txEl>
                                          </p:spTgt>
                                        </p:tgtEl>
                                        <p:attrNameLst>
                                          <p:attrName>style.visibility</p:attrName>
                                        </p:attrNameLst>
                                      </p:cBhvr>
                                      <p:to>
                                        <p:strVal val="visible"/>
                                      </p:to>
                                    </p:set>
                                    <p:animEffect transition="in" filter="blinds(horizontal)">
                                      <p:cBhvr>
                                        <p:cTn id="22" dur="500"/>
                                        <p:tgtEl>
                                          <p:spTgt spid="9523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B3208EB0-0A39-4128-A711-951D696C410F}" type="slidenum">
              <a:rPr lang="en-US"/>
              <a:pPr>
                <a:defRPr/>
              </a:pPr>
              <a:t>21</a:t>
            </a:fld>
            <a:endParaRPr lang="en-US"/>
          </a:p>
        </p:txBody>
      </p:sp>
      <p:sp>
        <p:nvSpPr>
          <p:cNvPr id="954370" name="Rectangle 2"/>
          <p:cNvSpPr>
            <a:spLocks noGrp="1" noChangeArrowheads="1"/>
          </p:cNvSpPr>
          <p:nvPr>
            <p:ph type="body" idx="1"/>
          </p:nvPr>
        </p:nvSpPr>
        <p:spPr>
          <a:xfrm>
            <a:off x="1066800" y="1600200"/>
            <a:ext cx="7696200" cy="4800600"/>
          </a:xfrm>
        </p:spPr>
        <p:txBody>
          <a:bodyPr lIns="90488" tIns="44450" rIns="90488" bIns="44450"/>
          <a:lstStyle/>
          <a:p>
            <a:pPr eaLnBrk="1" hangingPunct="1">
              <a:spcBef>
                <a:spcPts val="863"/>
              </a:spcBef>
            </a:pPr>
            <a:r>
              <a:rPr lang="en-US" altLang="en-US" sz="3200" smtClean="0"/>
              <a:t>When Performance is Excused</a:t>
            </a:r>
          </a:p>
          <a:p>
            <a:pPr lvl="1" eaLnBrk="1" hangingPunct="1">
              <a:spcBef>
                <a:spcPts val="863"/>
              </a:spcBef>
            </a:pPr>
            <a:r>
              <a:rPr lang="en-US" altLang="en-US" sz="2800" smtClean="0"/>
              <a:t>Impossibility—contract cannot be performed  </a:t>
            </a:r>
          </a:p>
          <a:p>
            <a:pPr lvl="2" eaLnBrk="1" hangingPunct="1">
              <a:spcBef>
                <a:spcPts val="863"/>
              </a:spcBef>
            </a:pPr>
            <a:r>
              <a:rPr lang="en-US" altLang="en-US" sz="2400" smtClean="0"/>
              <a:t>Example:  Cannot build house if the land is washed away</a:t>
            </a:r>
          </a:p>
          <a:p>
            <a:pPr lvl="1" eaLnBrk="1" hangingPunct="1">
              <a:spcBef>
                <a:spcPts val="863"/>
              </a:spcBef>
            </a:pPr>
            <a:r>
              <a:rPr lang="en-US" altLang="en-US" sz="2800" smtClean="0"/>
              <a:t>Commercial impracticability—UCC-2-615 </a:t>
            </a:r>
          </a:p>
          <a:p>
            <a:pPr lvl="2" eaLnBrk="1" hangingPunct="1">
              <a:spcBef>
                <a:spcPts val="863"/>
              </a:spcBef>
            </a:pPr>
            <a:r>
              <a:rPr lang="en-US" altLang="en-US" sz="2400" smtClean="0"/>
              <a:t>Basic assumptions parties made are no longer true</a:t>
            </a:r>
          </a:p>
          <a:p>
            <a:pPr lvl="2" eaLnBrk="1" hangingPunct="1">
              <a:spcBef>
                <a:spcPts val="863"/>
              </a:spcBef>
            </a:pPr>
            <a:r>
              <a:rPr lang="en-US" altLang="en-US" sz="2400" smtClean="0"/>
              <a:t>Can protect themselves by putting in </a:t>
            </a:r>
            <a:r>
              <a:rPr lang="en-US" altLang="en-US" sz="2400" i="1" smtClean="0"/>
              <a:t>force majeure</a:t>
            </a:r>
            <a:r>
              <a:rPr lang="en-US" altLang="en-US" sz="2400" smtClean="0"/>
              <a:t> clause—covers problems such as wars, embargoes, depressions</a:t>
            </a:r>
          </a:p>
        </p:txBody>
      </p:sp>
      <p:sp>
        <p:nvSpPr>
          <p:cNvPr id="954372" name="Rectangle 4"/>
          <p:cNvSpPr>
            <a:spLocks noGrp="1" noChangeArrowheads="1"/>
          </p:cNvSpPr>
          <p:nvPr>
            <p:ph type="title"/>
          </p:nvPr>
        </p:nvSpPr>
        <p:spPr>
          <a:xfrm>
            <a:off x="609600" y="304800"/>
            <a:ext cx="8077200" cy="1096963"/>
          </a:xfrm>
        </p:spPr>
        <p:txBody>
          <a:bodyPr/>
          <a:lstStyle/>
          <a:p>
            <a:pPr eaLnBrk="1" hangingPunct="1">
              <a:defRPr/>
            </a:pPr>
            <a:r>
              <a:rPr lang="en-US" smtClean="0"/>
              <a:t>Performance: Excuse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4370">
                                            <p:txEl>
                                              <p:pRg st="0" end="0"/>
                                            </p:txEl>
                                          </p:spTgt>
                                        </p:tgtEl>
                                        <p:attrNameLst>
                                          <p:attrName>style.visibility</p:attrName>
                                        </p:attrNameLst>
                                      </p:cBhvr>
                                      <p:to>
                                        <p:strVal val="visible"/>
                                      </p:to>
                                    </p:set>
                                    <p:animEffect transition="in" filter="blinds(horizontal)">
                                      <p:cBhvr>
                                        <p:cTn id="7" dur="500"/>
                                        <p:tgtEl>
                                          <p:spTgt spid="954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4370">
                                            <p:txEl>
                                              <p:pRg st="1" end="1"/>
                                            </p:txEl>
                                          </p:spTgt>
                                        </p:tgtEl>
                                        <p:attrNameLst>
                                          <p:attrName>style.visibility</p:attrName>
                                        </p:attrNameLst>
                                      </p:cBhvr>
                                      <p:to>
                                        <p:strVal val="visible"/>
                                      </p:to>
                                    </p:set>
                                    <p:animEffect transition="in" filter="blinds(horizontal)">
                                      <p:cBhvr>
                                        <p:cTn id="12" dur="500"/>
                                        <p:tgtEl>
                                          <p:spTgt spid="954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4370">
                                            <p:txEl>
                                              <p:pRg st="2" end="2"/>
                                            </p:txEl>
                                          </p:spTgt>
                                        </p:tgtEl>
                                        <p:attrNameLst>
                                          <p:attrName>style.visibility</p:attrName>
                                        </p:attrNameLst>
                                      </p:cBhvr>
                                      <p:to>
                                        <p:strVal val="visible"/>
                                      </p:to>
                                    </p:set>
                                    <p:animEffect transition="in" filter="blinds(horizontal)">
                                      <p:cBhvr>
                                        <p:cTn id="17" dur="500"/>
                                        <p:tgtEl>
                                          <p:spTgt spid="954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4370">
                                            <p:txEl>
                                              <p:pRg st="3" end="3"/>
                                            </p:txEl>
                                          </p:spTgt>
                                        </p:tgtEl>
                                        <p:attrNameLst>
                                          <p:attrName>style.visibility</p:attrName>
                                        </p:attrNameLst>
                                      </p:cBhvr>
                                      <p:to>
                                        <p:strVal val="visible"/>
                                      </p:to>
                                    </p:set>
                                    <p:animEffect transition="in" filter="blinds(horizontal)">
                                      <p:cBhvr>
                                        <p:cTn id="22" dur="500"/>
                                        <p:tgtEl>
                                          <p:spTgt spid="9543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4370">
                                            <p:txEl>
                                              <p:pRg st="4" end="4"/>
                                            </p:txEl>
                                          </p:spTgt>
                                        </p:tgtEl>
                                        <p:attrNameLst>
                                          <p:attrName>style.visibility</p:attrName>
                                        </p:attrNameLst>
                                      </p:cBhvr>
                                      <p:to>
                                        <p:strVal val="visible"/>
                                      </p:to>
                                    </p:set>
                                    <p:animEffect transition="in" filter="blinds(horizontal)">
                                      <p:cBhvr>
                                        <p:cTn id="27" dur="500"/>
                                        <p:tgtEl>
                                          <p:spTgt spid="9543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4370">
                                            <p:txEl>
                                              <p:pRg st="5" end="5"/>
                                            </p:txEl>
                                          </p:spTgt>
                                        </p:tgtEl>
                                        <p:attrNameLst>
                                          <p:attrName>style.visibility</p:attrName>
                                        </p:attrNameLst>
                                      </p:cBhvr>
                                      <p:to>
                                        <p:strVal val="visible"/>
                                      </p:to>
                                    </p:set>
                                    <p:animEffect transition="in" filter="blinds(horizontal)">
                                      <p:cBhvr>
                                        <p:cTn id="32" dur="500"/>
                                        <p:tgtEl>
                                          <p:spTgt spid="9543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0"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E4321B94-8050-4796-A94B-D51DEF28A0A8}" type="slidenum">
              <a:rPr lang="en-US"/>
              <a:pPr>
                <a:defRPr/>
              </a:pPr>
              <a:t>22</a:t>
            </a:fld>
            <a:endParaRPr lang="en-US"/>
          </a:p>
        </p:txBody>
      </p:sp>
      <p:sp>
        <p:nvSpPr>
          <p:cNvPr id="956418" name="Rectangle 2"/>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13.5</a:t>
            </a:r>
            <a:r>
              <a:rPr lang="en-US" altLang="en-US" b="1" smtClean="0"/>
              <a:t> 	</a:t>
            </a:r>
            <a:r>
              <a:rPr lang="en-US" altLang="en-US" b="1" i="1" smtClean="0"/>
              <a:t>Sons of Thunder, Inc. v. Borden, Inc.</a:t>
            </a:r>
            <a:r>
              <a:rPr lang="en-US" altLang="en-US" i="1" smtClean="0"/>
              <a:t> </a:t>
            </a:r>
            <a:r>
              <a:rPr lang="en-US" altLang="en-US" b="1" smtClean="0"/>
              <a:t>(1997)</a:t>
            </a:r>
            <a:endParaRPr lang="en-US" altLang="en-US" b="1" i="1" smtClean="0"/>
          </a:p>
          <a:p>
            <a:pPr lvl="1" eaLnBrk="1" hangingPunct="1"/>
            <a:r>
              <a:rPr lang="en-US" altLang="en-US" smtClean="0"/>
              <a:t>What impact does “good faith” have on termination of a contract?</a:t>
            </a:r>
          </a:p>
          <a:p>
            <a:pPr lvl="1" eaLnBrk="1" hangingPunct="1"/>
            <a:r>
              <a:rPr lang="en-US" altLang="en-US" smtClean="0"/>
              <a:t>What are the damages when there is a lack of good faith in the termination of a conduct?</a:t>
            </a:r>
          </a:p>
        </p:txBody>
      </p:sp>
      <p:sp>
        <p:nvSpPr>
          <p:cNvPr id="956420"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Performance: Good Faith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6418">
                                            <p:txEl>
                                              <p:pRg st="0" end="0"/>
                                            </p:txEl>
                                          </p:spTgt>
                                        </p:tgtEl>
                                        <p:attrNameLst>
                                          <p:attrName>style.visibility</p:attrName>
                                        </p:attrNameLst>
                                      </p:cBhvr>
                                      <p:to>
                                        <p:strVal val="visible"/>
                                      </p:to>
                                    </p:set>
                                    <p:animEffect transition="in" filter="blinds(horizontal)">
                                      <p:cBhvr>
                                        <p:cTn id="7" dur="500"/>
                                        <p:tgtEl>
                                          <p:spTgt spid="956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6418">
                                            <p:txEl>
                                              <p:pRg st="1" end="1"/>
                                            </p:txEl>
                                          </p:spTgt>
                                        </p:tgtEl>
                                        <p:attrNameLst>
                                          <p:attrName>style.visibility</p:attrName>
                                        </p:attrNameLst>
                                      </p:cBhvr>
                                      <p:to>
                                        <p:strVal val="visible"/>
                                      </p:to>
                                    </p:set>
                                    <p:animEffect transition="in" filter="blinds(horizontal)">
                                      <p:cBhvr>
                                        <p:cTn id="12" dur="500"/>
                                        <p:tgtEl>
                                          <p:spTgt spid="9564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6418">
                                            <p:txEl>
                                              <p:pRg st="2" end="2"/>
                                            </p:txEl>
                                          </p:spTgt>
                                        </p:tgtEl>
                                        <p:attrNameLst>
                                          <p:attrName>style.visibility</p:attrName>
                                        </p:attrNameLst>
                                      </p:cBhvr>
                                      <p:to>
                                        <p:strVal val="visible"/>
                                      </p:to>
                                    </p:set>
                                    <p:animEffect transition="in" filter="blinds(horizontal)">
                                      <p:cBhvr>
                                        <p:cTn id="17" dur="500"/>
                                        <p:tgtEl>
                                          <p:spTgt spid="9564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FECD1BCB-FEBC-4A36-9614-2BD277C7BFEC}" type="slidenum">
              <a:rPr lang="en-US"/>
              <a:pPr>
                <a:defRPr/>
              </a:pPr>
              <a:t>23</a:t>
            </a:fld>
            <a:endParaRPr lang="en-US"/>
          </a:p>
        </p:txBody>
      </p:sp>
      <p:sp>
        <p:nvSpPr>
          <p:cNvPr id="958466" name="Rectangle 2"/>
          <p:cNvSpPr>
            <a:spLocks noGrp="1" noChangeArrowheads="1"/>
          </p:cNvSpPr>
          <p:nvPr>
            <p:ph type="body" idx="1"/>
          </p:nvPr>
        </p:nvSpPr>
        <p:spPr/>
        <p:txBody>
          <a:bodyPr lIns="90488" tIns="44450" rIns="90488" bIns="44450"/>
          <a:lstStyle/>
          <a:p>
            <a:pPr eaLnBrk="1" hangingPunct="1"/>
            <a:r>
              <a:rPr lang="en-US" altLang="en-US" smtClean="0"/>
              <a:t>Novation</a:t>
            </a:r>
          </a:p>
          <a:p>
            <a:pPr lvl="1" eaLnBrk="1" hangingPunct="1"/>
            <a:r>
              <a:rPr lang="en-US" altLang="en-US" smtClean="0"/>
              <a:t>Two original parties agree, along with third party, to substitute one party for another</a:t>
            </a:r>
          </a:p>
          <a:p>
            <a:pPr eaLnBrk="1" hangingPunct="1"/>
            <a:r>
              <a:rPr lang="en-US" altLang="en-US" smtClean="0"/>
              <a:t>Accord and Satisfaction</a:t>
            </a:r>
          </a:p>
          <a:p>
            <a:pPr lvl="1" eaLnBrk="1" hangingPunct="1"/>
            <a:r>
              <a:rPr lang="en-US" altLang="en-US" smtClean="0"/>
              <a:t>Agreement reached to discharge a disputed obligation</a:t>
            </a:r>
          </a:p>
        </p:txBody>
      </p:sp>
      <p:sp>
        <p:nvSpPr>
          <p:cNvPr id="958468" name="Rectangle 4"/>
          <p:cNvSpPr>
            <a:spLocks noGrp="1" noChangeArrowheads="1"/>
          </p:cNvSpPr>
          <p:nvPr>
            <p:ph type="title"/>
          </p:nvPr>
        </p:nvSpPr>
        <p:spPr>
          <a:xfrm>
            <a:off x="609600" y="304800"/>
            <a:ext cx="8077200" cy="1096963"/>
          </a:xfrm>
        </p:spPr>
        <p:txBody>
          <a:bodyPr/>
          <a:lstStyle/>
          <a:p>
            <a:pPr eaLnBrk="1" hangingPunct="1">
              <a:defRPr/>
            </a:pPr>
            <a:r>
              <a:rPr lang="en-US" smtClean="0"/>
              <a:t>Substitute Performance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8466">
                                            <p:txEl>
                                              <p:pRg st="0" end="0"/>
                                            </p:txEl>
                                          </p:spTgt>
                                        </p:tgtEl>
                                        <p:attrNameLst>
                                          <p:attrName>style.visibility</p:attrName>
                                        </p:attrNameLst>
                                      </p:cBhvr>
                                      <p:to>
                                        <p:strVal val="visible"/>
                                      </p:to>
                                    </p:set>
                                    <p:animEffect transition="in" filter="blinds(horizontal)">
                                      <p:cBhvr>
                                        <p:cTn id="7" dur="500"/>
                                        <p:tgtEl>
                                          <p:spTgt spid="9584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8466">
                                            <p:txEl>
                                              <p:pRg st="1" end="1"/>
                                            </p:txEl>
                                          </p:spTgt>
                                        </p:tgtEl>
                                        <p:attrNameLst>
                                          <p:attrName>style.visibility</p:attrName>
                                        </p:attrNameLst>
                                      </p:cBhvr>
                                      <p:to>
                                        <p:strVal val="visible"/>
                                      </p:to>
                                    </p:set>
                                    <p:animEffect transition="in" filter="blinds(horizontal)">
                                      <p:cBhvr>
                                        <p:cTn id="12" dur="500"/>
                                        <p:tgtEl>
                                          <p:spTgt spid="9584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8466">
                                            <p:txEl>
                                              <p:pRg st="2" end="2"/>
                                            </p:txEl>
                                          </p:spTgt>
                                        </p:tgtEl>
                                        <p:attrNameLst>
                                          <p:attrName>style.visibility</p:attrName>
                                        </p:attrNameLst>
                                      </p:cBhvr>
                                      <p:to>
                                        <p:strVal val="visible"/>
                                      </p:to>
                                    </p:set>
                                    <p:animEffect transition="in" filter="blinds(horizontal)">
                                      <p:cBhvr>
                                        <p:cTn id="17" dur="500"/>
                                        <p:tgtEl>
                                          <p:spTgt spid="9584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8466">
                                            <p:txEl>
                                              <p:pRg st="3" end="3"/>
                                            </p:txEl>
                                          </p:spTgt>
                                        </p:tgtEl>
                                        <p:attrNameLst>
                                          <p:attrName>style.visibility</p:attrName>
                                        </p:attrNameLst>
                                      </p:cBhvr>
                                      <p:to>
                                        <p:strVal val="visible"/>
                                      </p:to>
                                    </p:set>
                                    <p:animEffect transition="in" filter="blinds(horizontal)">
                                      <p:cBhvr>
                                        <p:cTn id="22" dur="500"/>
                                        <p:tgtEl>
                                          <p:spTgt spid="958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66"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21FAAACC-29EE-4FE4-A949-45DDAA1C6013}" type="slidenum">
              <a:rPr lang="en-US" smtClean="0"/>
              <a:pPr>
                <a:defRPr/>
              </a:pPr>
              <a:t>24</a:t>
            </a:fld>
            <a:endParaRPr lang="en-US" dirty="0"/>
          </a:p>
        </p:txBody>
      </p:sp>
      <p:sp>
        <p:nvSpPr>
          <p:cNvPr id="1001474" name="Rectangle 2"/>
          <p:cNvSpPr>
            <a:spLocks noGrp="1" noChangeArrowheads="1"/>
          </p:cNvSpPr>
          <p:nvPr>
            <p:ph type="body" idx="1"/>
          </p:nvPr>
        </p:nvSpPr>
        <p:spPr>
          <a:xfrm>
            <a:off x="1066800" y="1600200"/>
            <a:ext cx="7696200" cy="4800600"/>
          </a:xfrm>
        </p:spPr>
        <p:txBody>
          <a:bodyPr lIns="90488" tIns="44450" rIns="90488" bIns="44450"/>
          <a:lstStyle/>
          <a:p>
            <a:pPr eaLnBrk="1" hangingPunct="1">
              <a:spcBef>
                <a:spcPts val="863"/>
              </a:spcBef>
            </a:pPr>
            <a:r>
              <a:rPr lang="en-US" altLang="en-US" sz="3200" smtClean="0"/>
              <a:t>Requires Monthly Statement on Open-End Transactions</a:t>
            </a:r>
          </a:p>
          <a:p>
            <a:pPr eaLnBrk="1" hangingPunct="1">
              <a:spcBef>
                <a:spcPts val="863"/>
              </a:spcBef>
            </a:pPr>
            <a:r>
              <a:rPr lang="en-US" altLang="en-US" sz="3200" smtClean="0"/>
              <a:t>Bill Must Have Address to Write for Errors</a:t>
            </a:r>
          </a:p>
          <a:p>
            <a:pPr eaLnBrk="1" hangingPunct="1">
              <a:spcBef>
                <a:spcPts val="863"/>
              </a:spcBef>
            </a:pPr>
            <a:r>
              <a:rPr lang="en-US" altLang="en-US" sz="3200" smtClean="0"/>
              <a:t>Debtors Must Write Bill Objections to Get Damages</a:t>
            </a:r>
          </a:p>
          <a:p>
            <a:pPr lvl="1" eaLnBrk="1" hangingPunct="1">
              <a:spcBef>
                <a:spcPts val="863"/>
              </a:spcBef>
            </a:pPr>
            <a:r>
              <a:rPr lang="en-US" altLang="en-US" sz="2800" smtClean="0"/>
              <a:t>Must send within sixty days of bill’s receipt</a:t>
            </a:r>
          </a:p>
          <a:p>
            <a:pPr lvl="1" eaLnBrk="1" hangingPunct="1">
              <a:spcBef>
                <a:spcPts val="863"/>
              </a:spcBef>
            </a:pPr>
            <a:r>
              <a:rPr lang="en-US" altLang="en-US" sz="2800" smtClean="0"/>
              <a:t>Creditor has thirty days to acknowledge</a:t>
            </a:r>
          </a:p>
          <a:p>
            <a:pPr lvl="1" eaLnBrk="1" hangingPunct="1">
              <a:spcBef>
                <a:spcPts val="863"/>
              </a:spcBef>
            </a:pPr>
            <a:r>
              <a:rPr lang="en-US" altLang="en-US" sz="2800" smtClean="0"/>
              <a:t>Creditor has ninety days to take action</a:t>
            </a:r>
          </a:p>
        </p:txBody>
      </p:sp>
      <p:sp>
        <p:nvSpPr>
          <p:cNvPr id="1001476" name="Rectangle 4"/>
          <p:cNvSpPr>
            <a:spLocks noGrp="1" noChangeArrowheads="1"/>
          </p:cNvSpPr>
          <p:nvPr>
            <p:ph type="title"/>
          </p:nvPr>
        </p:nvSpPr>
        <p:spPr>
          <a:xfrm>
            <a:off x="609600" y="304800"/>
            <a:ext cx="8077200" cy="1096963"/>
          </a:xfrm>
        </p:spPr>
        <p:txBody>
          <a:bodyPr/>
          <a:lstStyle/>
          <a:p>
            <a:pPr eaLnBrk="1" hangingPunct="1">
              <a:defRPr/>
            </a:pPr>
            <a:r>
              <a:rPr lang="en-US" smtClean="0"/>
              <a:t>Fair Credit Billing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1474">
                                            <p:txEl>
                                              <p:pRg st="0" end="0"/>
                                            </p:txEl>
                                          </p:spTgt>
                                        </p:tgtEl>
                                        <p:attrNameLst>
                                          <p:attrName>style.visibility</p:attrName>
                                        </p:attrNameLst>
                                      </p:cBhvr>
                                      <p:to>
                                        <p:strVal val="visible"/>
                                      </p:to>
                                    </p:set>
                                    <p:animEffect transition="in" filter="blinds(horizontal)">
                                      <p:cBhvr>
                                        <p:cTn id="7" dur="500"/>
                                        <p:tgtEl>
                                          <p:spTgt spid="1001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1474">
                                            <p:txEl>
                                              <p:pRg st="1" end="1"/>
                                            </p:txEl>
                                          </p:spTgt>
                                        </p:tgtEl>
                                        <p:attrNameLst>
                                          <p:attrName>style.visibility</p:attrName>
                                        </p:attrNameLst>
                                      </p:cBhvr>
                                      <p:to>
                                        <p:strVal val="visible"/>
                                      </p:to>
                                    </p:set>
                                    <p:animEffect transition="in" filter="blinds(horizontal)">
                                      <p:cBhvr>
                                        <p:cTn id="12" dur="500"/>
                                        <p:tgtEl>
                                          <p:spTgt spid="10014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1474">
                                            <p:txEl>
                                              <p:pRg st="2" end="2"/>
                                            </p:txEl>
                                          </p:spTgt>
                                        </p:tgtEl>
                                        <p:attrNameLst>
                                          <p:attrName>style.visibility</p:attrName>
                                        </p:attrNameLst>
                                      </p:cBhvr>
                                      <p:to>
                                        <p:strVal val="visible"/>
                                      </p:to>
                                    </p:set>
                                    <p:animEffect transition="in" filter="blinds(horizontal)">
                                      <p:cBhvr>
                                        <p:cTn id="17" dur="500"/>
                                        <p:tgtEl>
                                          <p:spTgt spid="10014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1474">
                                            <p:txEl>
                                              <p:pRg st="3" end="3"/>
                                            </p:txEl>
                                          </p:spTgt>
                                        </p:tgtEl>
                                        <p:attrNameLst>
                                          <p:attrName>style.visibility</p:attrName>
                                        </p:attrNameLst>
                                      </p:cBhvr>
                                      <p:to>
                                        <p:strVal val="visible"/>
                                      </p:to>
                                    </p:set>
                                    <p:animEffect transition="in" filter="blinds(horizontal)">
                                      <p:cBhvr>
                                        <p:cTn id="22" dur="500"/>
                                        <p:tgtEl>
                                          <p:spTgt spid="10014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1474">
                                            <p:txEl>
                                              <p:pRg st="4" end="4"/>
                                            </p:txEl>
                                          </p:spTgt>
                                        </p:tgtEl>
                                        <p:attrNameLst>
                                          <p:attrName>style.visibility</p:attrName>
                                        </p:attrNameLst>
                                      </p:cBhvr>
                                      <p:to>
                                        <p:strVal val="visible"/>
                                      </p:to>
                                    </p:set>
                                    <p:animEffect transition="in" filter="blinds(horizontal)">
                                      <p:cBhvr>
                                        <p:cTn id="27" dur="500"/>
                                        <p:tgtEl>
                                          <p:spTgt spid="10014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01474">
                                            <p:txEl>
                                              <p:pRg st="5" end="5"/>
                                            </p:txEl>
                                          </p:spTgt>
                                        </p:tgtEl>
                                        <p:attrNameLst>
                                          <p:attrName>style.visibility</p:attrName>
                                        </p:attrNameLst>
                                      </p:cBhvr>
                                      <p:to>
                                        <p:strVal val="visible"/>
                                      </p:to>
                                    </p:set>
                                    <p:animEffect transition="in" filter="blinds(horizontal)">
                                      <p:cBhvr>
                                        <p:cTn id="32" dur="500"/>
                                        <p:tgtEl>
                                          <p:spTgt spid="10014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4" grpId="0" build="p" bldLvl="3"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021F376E-D9F3-40A6-9B9A-675D6FBD9361}" type="slidenum">
              <a:rPr lang="en-US" smtClean="0"/>
              <a:pPr>
                <a:defRPr/>
              </a:pPr>
              <a:t>25</a:t>
            </a:fld>
            <a:endParaRPr lang="en-US" dirty="0"/>
          </a:p>
        </p:txBody>
      </p:sp>
      <p:sp>
        <p:nvSpPr>
          <p:cNvPr id="1003522" name="Rectangle 2"/>
          <p:cNvSpPr>
            <a:spLocks noGrp="1" noChangeArrowheads="1"/>
          </p:cNvSpPr>
          <p:nvPr>
            <p:ph type="body" idx="1"/>
          </p:nvPr>
        </p:nvSpPr>
        <p:spPr/>
        <p:txBody>
          <a:bodyPr lIns="90488" tIns="44450" rIns="90488" bIns="44450"/>
          <a:lstStyle/>
          <a:p>
            <a:pPr eaLnBrk="1" hangingPunct="1"/>
            <a:r>
              <a:rPr lang="en-US" altLang="en-US" smtClean="0"/>
              <a:t>Fair Credit Billing Act</a:t>
            </a:r>
          </a:p>
          <a:p>
            <a:pPr lvl="1" eaLnBrk="1" hangingPunct="1"/>
            <a:r>
              <a:rPr lang="en-US" altLang="en-US" smtClean="0"/>
              <a:t>Debtor need not pay protested amount or finance charges during protest period</a:t>
            </a:r>
          </a:p>
          <a:p>
            <a:pPr lvl="2" eaLnBrk="1" hangingPunct="1"/>
            <a:r>
              <a:rPr lang="en-US" altLang="en-US" smtClean="0"/>
              <a:t>Once resolved, must pay</a:t>
            </a:r>
          </a:p>
          <a:p>
            <a:pPr lvl="2" eaLnBrk="1" hangingPunct="1"/>
            <a:r>
              <a:rPr lang="en-US" altLang="en-US" smtClean="0"/>
              <a:t>If creditor does not comply with time limits, debtor need not pay (even if creditor is correct)</a:t>
            </a:r>
          </a:p>
        </p:txBody>
      </p:sp>
      <p:sp>
        <p:nvSpPr>
          <p:cNvPr id="1003524" name="Rectangle 4"/>
          <p:cNvSpPr>
            <a:spLocks noGrp="1" noChangeArrowheads="1"/>
          </p:cNvSpPr>
          <p:nvPr>
            <p:ph type="title"/>
          </p:nvPr>
        </p:nvSpPr>
        <p:spPr>
          <a:xfrm>
            <a:off x="609600" y="304800"/>
            <a:ext cx="8077200" cy="1096963"/>
          </a:xfrm>
        </p:spPr>
        <p:txBody>
          <a:bodyPr/>
          <a:lstStyle/>
          <a:p>
            <a:pPr eaLnBrk="1" hangingPunct="1">
              <a:defRPr/>
            </a:pPr>
            <a:r>
              <a:rPr lang="en-US" smtClean="0"/>
              <a:t>Fair Credit Billing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22">
                                            <p:txEl>
                                              <p:pRg st="0" end="0"/>
                                            </p:txEl>
                                          </p:spTgt>
                                        </p:tgtEl>
                                        <p:attrNameLst>
                                          <p:attrName>style.visibility</p:attrName>
                                        </p:attrNameLst>
                                      </p:cBhvr>
                                      <p:to>
                                        <p:strVal val="visible"/>
                                      </p:to>
                                    </p:set>
                                    <p:animEffect transition="in" filter="blinds(horizontal)">
                                      <p:cBhvr>
                                        <p:cTn id="7" dur="500"/>
                                        <p:tgtEl>
                                          <p:spTgt spid="1003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3522">
                                            <p:txEl>
                                              <p:pRg st="1" end="1"/>
                                            </p:txEl>
                                          </p:spTgt>
                                        </p:tgtEl>
                                        <p:attrNameLst>
                                          <p:attrName>style.visibility</p:attrName>
                                        </p:attrNameLst>
                                      </p:cBhvr>
                                      <p:to>
                                        <p:strVal val="visible"/>
                                      </p:to>
                                    </p:set>
                                    <p:animEffect transition="in" filter="blinds(horizontal)">
                                      <p:cBhvr>
                                        <p:cTn id="12" dur="500"/>
                                        <p:tgtEl>
                                          <p:spTgt spid="10035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3522">
                                            <p:txEl>
                                              <p:pRg st="2" end="2"/>
                                            </p:txEl>
                                          </p:spTgt>
                                        </p:tgtEl>
                                        <p:attrNameLst>
                                          <p:attrName>style.visibility</p:attrName>
                                        </p:attrNameLst>
                                      </p:cBhvr>
                                      <p:to>
                                        <p:strVal val="visible"/>
                                      </p:to>
                                    </p:set>
                                    <p:animEffect transition="in" filter="blinds(horizontal)">
                                      <p:cBhvr>
                                        <p:cTn id="17" dur="500"/>
                                        <p:tgtEl>
                                          <p:spTgt spid="10035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3522">
                                            <p:txEl>
                                              <p:pRg st="3" end="3"/>
                                            </p:txEl>
                                          </p:spTgt>
                                        </p:tgtEl>
                                        <p:attrNameLst>
                                          <p:attrName>style.visibility</p:attrName>
                                        </p:attrNameLst>
                                      </p:cBhvr>
                                      <p:to>
                                        <p:strVal val="visible"/>
                                      </p:to>
                                    </p:set>
                                    <p:animEffect transition="in" filter="blinds(horizontal)">
                                      <p:cBhvr>
                                        <p:cTn id="22" dur="500"/>
                                        <p:tgtEl>
                                          <p:spTgt spid="10035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22"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71B9C04D-C951-45E2-A1DF-6DAB7F6F8520}" type="slidenum">
              <a:rPr lang="en-US" smtClean="0"/>
              <a:pPr>
                <a:defRPr/>
              </a:pPr>
              <a:t>26</a:t>
            </a:fld>
            <a:endParaRPr lang="en-US" dirty="0"/>
          </a:p>
        </p:txBody>
      </p:sp>
      <p:sp>
        <p:nvSpPr>
          <p:cNvPr id="1015811" name="Rectangle 3"/>
          <p:cNvSpPr>
            <a:spLocks noGrp="1" noChangeArrowheads="1"/>
          </p:cNvSpPr>
          <p:nvPr>
            <p:ph type="body" idx="1"/>
          </p:nvPr>
        </p:nvSpPr>
        <p:spPr>
          <a:xfrm>
            <a:off x="1066800" y="1600200"/>
            <a:ext cx="7620000" cy="4800600"/>
          </a:xfrm>
        </p:spPr>
        <p:txBody>
          <a:bodyPr lIns="90488" tIns="44450" rIns="90488" bIns="44450"/>
          <a:lstStyle/>
          <a:p>
            <a:pPr eaLnBrk="1" hangingPunct="1"/>
            <a:r>
              <a:rPr lang="en-US" altLang="en-US" smtClean="0"/>
              <a:t>Collection Rights of the Creditor</a:t>
            </a:r>
          </a:p>
          <a:p>
            <a:pPr lvl="1" eaLnBrk="1" hangingPunct="1"/>
            <a:r>
              <a:rPr lang="en-US" altLang="en-US" smtClean="0"/>
              <a:t>Regulated by FDCPA (Fair Debt Collections Practices Act) if it is a consumer debt</a:t>
            </a:r>
          </a:p>
          <a:p>
            <a:pPr lvl="1" eaLnBrk="1" hangingPunct="1"/>
            <a:r>
              <a:rPr lang="en-US" altLang="en-US" smtClean="0"/>
              <a:t>Application</a:t>
            </a:r>
          </a:p>
          <a:p>
            <a:pPr lvl="2" eaLnBrk="1" hangingPunct="1"/>
            <a:r>
              <a:rPr lang="en-US" altLang="en-US" smtClean="0"/>
              <a:t>Third party collection agencies</a:t>
            </a:r>
          </a:p>
          <a:p>
            <a:pPr lvl="2" eaLnBrk="1" hangingPunct="1"/>
            <a:r>
              <a:rPr lang="en-US" altLang="en-US" smtClean="0"/>
              <a:t>Attorneys</a:t>
            </a:r>
          </a:p>
          <a:p>
            <a:pPr lvl="1" eaLnBrk="1" hangingPunct="1"/>
            <a:r>
              <a:rPr lang="en-US" altLang="en-US" smtClean="0"/>
              <a:t>Prohibits unreasonable collection practices by collection agencies</a:t>
            </a:r>
          </a:p>
        </p:txBody>
      </p:sp>
      <p:sp>
        <p:nvSpPr>
          <p:cNvPr id="1015812"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Collection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5811">
                                            <p:txEl>
                                              <p:pRg st="0" end="0"/>
                                            </p:txEl>
                                          </p:spTgt>
                                        </p:tgtEl>
                                        <p:attrNameLst>
                                          <p:attrName>style.visibility</p:attrName>
                                        </p:attrNameLst>
                                      </p:cBhvr>
                                      <p:to>
                                        <p:strVal val="visible"/>
                                      </p:to>
                                    </p:set>
                                    <p:animEffect transition="in" filter="blinds(horizontal)">
                                      <p:cBhvr>
                                        <p:cTn id="7" dur="500"/>
                                        <p:tgtEl>
                                          <p:spTgt spid="101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5811">
                                            <p:txEl>
                                              <p:pRg st="1" end="1"/>
                                            </p:txEl>
                                          </p:spTgt>
                                        </p:tgtEl>
                                        <p:attrNameLst>
                                          <p:attrName>style.visibility</p:attrName>
                                        </p:attrNameLst>
                                      </p:cBhvr>
                                      <p:to>
                                        <p:strVal val="visible"/>
                                      </p:to>
                                    </p:set>
                                    <p:animEffect transition="in" filter="blinds(horizontal)">
                                      <p:cBhvr>
                                        <p:cTn id="12" dur="500"/>
                                        <p:tgtEl>
                                          <p:spTgt spid="1015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5811">
                                            <p:txEl>
                                              <p:pRg st="2" end="2"/>
                                            </p:txEl>
                                          </p:spTgt>
                                        </p:tgtEl>
                                        <p:attrNameLst>
                                          <p:attrName>style.visibility</p:attrName>
                                        </p:attrNameLst>
                                      </p:cBhvr>
                                      <p:to>
                                        <p:strVal val="visible"/>
                                      </p:to>
                                    </p:set>
                                    <p:animEffect transition="in" filter="blinds(horizontal)">
                                      <p:cBhvr>
                                        <p:cTn id="17" dur="500"/>
                                        <p:tgtEl>
                                          <p:spTgt spid="101581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15811">
                                            <p:txEl>
                                              <p:pRg st="3" end="3"/>
                                            </p:txEl>
                                          </p:spTgt>
                                        </p:tgtEl>
                                        <p:attrNameLst>
                                          <p:attrName>style.visibility</p:attrName>
                                        </p:attrNameLst>
                                      </p:cBhvr>
                                      <p:to>
                                        <p:strVal val="visible"/>
                                      </p:to>
                                    </p:set>
                                    <p:animEffect transition="in" filter="blinds(horizontal)">
                                      <p:cBhvr>
                                        <p:cTn id="20" dur="500"/>
                                        <p:tgtEl>
                                          <p:spTgt spid="101581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15811">
                                            <p:txEl>
                                              <p:pRg st="4" end="4"/>
                                            </p:txEl>
                                          </p:spTgt>
                                        </p:tgtEl>
                                        <p:attrNameLst>
                                          <p:attrName>style.visibility</p:attrName>
                                        </p:attrNameLst>
                                      </p:cBhvr>
                                      <p:to>
                                        <p:strVal val="visible"/>
                                      </p:to>
                                    </p:set>
                                    <p:animEffect transition="in" filter="blinds(horizontal)">
                                      <p:cBhvr>
                                        <p:cTn id="23" dur="500"/>
                                        <p:tgtEl>
                                          <p:spTgt spid="101581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15811">
                                            <p:txEl>
                                              <p:pRg st="5" end="5"/>
                                            </p:txEl>
                                          </p:spTgt>
                                        </p:tgtEl>
                                        <p:attrNameLst>
                                          <p:attrName>style.visibility</p:attrName>
                                        </p:attrNameLst>
                                      </p:cBhvr>
                                      <p:to>
                                        <p:strVal val="visible"/>
                                      </p:to>
                                    </p:set>
                                    <p:animEffect transition="in" filter="blinds(horizontal)">
                                      <p:cBhvr>
                                        <p:cTn id="28" dur="500"/>
                                        <p:tgtEl>
                                          <p:spTgt spid="1015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1"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9580DEF3-AEA3-4494-8AF9-7B493B3DC741}" type="slidenum">
              <a:rPr lang="en-US" smtClean="0"/>
              <a:pPr>
                <a:defRPr/>
              </a:pPr>
              <a:t>27</a:t>
            </a:fld>
            <a:endParaRPr lang="en-US" dirty="0"/>
          </a:p>
        </p:txBody>
      </p:sp>
      <p:sp>
        <p:nvSpPr>
          <p:cNvPr id="1017858" name="Rectangle 2"/>
          <p:cNvSpPr>
            <a:spLocks noGrp="1" noChangeArrowheads="1"/>
          </p:cNvSpPr>
          <p:nvPr>
            <p:ph type="body" idx="1"/>
          </p:nvPr>
        </p:nvSpPr>
        <p:spPr>
          <a:xfrm>
            <a:off x="1066800" y="1600200"/>
            <a:ext cx="7391400" cy="4724400"/>
          </a:xfrm>
        </p:spPr>
        <p:txBody>
          <a:bodyPr lIns="90488" tIns="44450" rIns="90488" bIns="44450"/>
          <a:lstStyle/>
          <a:p>
            <a:pPr eaLnBrk="1" hangingPunct="1"/>
            <a:r>
              <a:rPr lang="en-US" altLang="en-US" smtClean="0"/>
              <a:t>Collection Rights </a:t>
            </a:r>
          </a:p>
          <a:p>
            <a:pPr lvl="1" eaLnBrk="1" hangingPunct="1"/>
            <a:r>
              <a:rPr lang="en-US" altLang="en-US" smtClean="0"/>
              <a:t>Collectors’ obligations</a:t>
            </a:r>
          </a:p>
          <a:p>
            <a:pPr lvl="2" eaLnBrk="1" hangingPunct="1"/>
            <a:r>
              <a:rPr lang="en-US" altLang="en-US" smtClean="0"/>
              <a:t>Must provide written verification of debt if debtor asks or within five days after contact with debtor</a:t>
            </a:r>
          </a:p>
          <a:p>
            <a:pPr lvl="2" eaLnBrk="1" hangingPunct="1"/>
            <a:r>
              <a:rPr lang="en-US" altLang="en-US" smtClean="0"/>
              <a:t>Must include amount of debt, name of creditor, debtor’s right to disputed debt</a:t>
            </a:r>
          </a:p>
        </p:txBody>
      </p:sp>
      <p:sp>
        <p:nvSpPr>
          <p:cNvPr id="1017860"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Collection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7858">
                                            <p:txEl>
                                              <p:pRg st="0" end="0"/>
                                            </p:txEl>
                                          </p:spTgt>
                                        </p:tgtEl>
                                        <p:attrNameLst>
                                          <p:attrName>style.visibility</p:attrName>
                                        </p:attrNameLst>
                                      </p:cBhvr>
                                      <p:to>
                                        <p:strVal val="visible"/>
                                      </p:to>
                                    </p:set>
                                    <p:animEffect transition="in" filter="blinds(horizontal)">
                                      <p:cBhvr>
                                        <p:cTn id="7" dur="500"/>
                                        <p:tgtEl>
                                          <p:spTgt spid="10178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7858">
                                            <p:txEl>
                                              <p:pRg st="1" end="1"/>
                                            </p:txEl>
                                          </p:spTgt>
                                        </p:tgtEl>
                                        <p:attrNameLst>
                                          <p:attrName>style.visibility</p:attrName>
                                        </p:attrNameLst>
                                      </p:cBhvr>
                                      <p:to>
                                        <p:strVal val="visible"/>
                                      </p:to>
                                    </p:set>
                                    <p:animEffect transition="in" filter="blinds(horizontal)">
                                      <p:cBhvr>
                                        <p:cTn id="12" dur="500"/>
                                        <p:tgtEl>
                                          <p:spTgt spid="10178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7858">
                                            <p:txEl>
                                              <p:pRg st="2" end="2"/>
                                            </p:txEl>
                                          </p:spTgt>
                                        </p:tgtEl>
                                        <p:attrNameLst>
                                          <p:attrName>style.visibility</p:attrName>
                                        </p:attrNameLst>
                                      </p:cBhvr>
                                      <p:to>
                                        <p:strVal val="visible"/>
                                      </p:to>
                                    </p:set>
                                    <p:animEffect transition="in" filter="blinds(horizontal)">
                                      <p:cBhvr>
                                        <p:cTn id="17" dur="500"/>
                                        <p:tgtEl>
                                          <p:spTgt spid="10178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7858">
                                            <p:txEl>
                                              <p:pRg st="3" end="3"/>
                                            </p:txEl>
                                          </p:spTgt>
                                        </p:tgtEl>
                                        <p:attrNameLst>
                                          <p:attrName>style.visibility</p:attrName>
                                        </p:attrNameLst>
                                      </p:cBhvr>
                                      <p:to>
                                        <p:strVal val="visible"/>
                                      </p:to>
                                    </p:set>
                                    <p:animEffect transition="in" filter="blinds(horizontal)">
                                      <p:cBhvr>
                                        <p:cTn id="22" dur="500"/>
                                        <p:tgtEl>
                                          <p:spTgt spid="10178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8"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2102819F-951B-4C5B-AA80-3AFC9CC93C4B}" type="slidenum">
              <a:rPr lang="en-US" smtClean="0"/>
              <a:pPr>
                <a:defRPr/>
              </a:pPr>
              <a:t>28</a:t>
            </a:fld>
            <a:endParaRPr lang="en-US" dirty="0"/>
          </a:p>
        </p:txBody>
      </p:sp>
      <p:sp>
        <p:nvSpPr>
          <p:cNvPr id="1019906" name="Rectangle 2"/>
          <p:cNvSpPr>
            <a:spLocks noGrp="1" noChangeArrowheads="1"/>
          </p:cNvSpPr>
          <p:nvPr>
            <p:ph type="body" idx="1"/>
          </p:nvPr>
        </p:nvSpPr>
        <p:spPr>
          <a:xfrm>
            <a:off x="1066800" y="1600200"/>
            <a:ext cx="8077200" cy="4525963"/>
          </a:xfrm>
        </p:spPr>
        <p:txBody>
          <a:bodyPr lIns="90488" tIns="44450" rIns="90488" bIns="44450"/>
          <a:lstStyle/>
          <a:p>
            <a:pPr eaLnBrk="1" hangingPunct="1">
              <a:spcBef>
                <a:spcPts val="600"/>
              </a:spcBef>
            </a:pPr>
            <a:r>
              <a:rPr lang="en-US" altLang="en-US" sz="3200" smtClean="0"/>
              <a:t>Collection Rights</a:t>
            </a:r>
          </a:p>
          <a:p>
            <a:pPr lvl="1" eaLnBrk="1" hangingPunct="1">
              <a:spcBef>
                <a:spcPts val="600"/>
              </a:spcBef>
            </a:pPr>
            <a:r>
              <a:rPr lang="en-US" altLang="en-US" sz="2800" smtClean="0"/>
              <a:t>Collector’s restrictions</a:t>
            </a:r>
          </a:p>
          <a:p>
            <a:pPr lvl="2" eaLnBrk="1" hangingPunct="1">
              <a:spcBef>
                <a:spcPts val="600"/>
              </a:spcBef>
            </a:pPr>
            <a:r>
              <a:rPr lang="en-US" altLang="en-US" sz="2400" smtClean="0"/>
              <a:t>Debtor contact</a:t>
            </a:r>
          </a:p>
          <a:p>
            <a:pPr lvl="2" eaLnBrk="1" hangingPunct="1">
              <a:spcBef>
                <a:spcPts val="600"/>
              </a:spcBef>
            </a:pPr>
            <a:r>
              <a:rPr lang="en-US" altLang="en-US" sz="2400" smtClean="0"/>
              <a:t>Third party contact</a:t>
            </a:r>
          </a:p>
          <a:p>
            <a:pPr lvl="2" eaLnBrk="1" hangingPunct="1">
              <a:spcBef>
                <a:spcPts val="600"/>
              </a:spcBef>
            </a:pPr>
            <a:r>
              <a:rPr lang="en-US" altLang="en-US" sz="2400" smtClean="0"/>
              <a:t>Prohibited Acts</a:t>
            </a:r>
          </a:p>
          <a:p>
            <a:pPr lvl="1" eaLnBrk="1" hangingPunct="1">
              <a:spcBef>
                <a:spcPts val="600"/>
              </a:spcBef>
            </a:pPr>
            <a:r>
              <a:rPr lang="en-US" altLang="en-US" sz="2800" smtClean="0"/>
              <a:t>Penalties or FDCPA violations</a:t>
            </a:r>
          </a:p>
          <a:p>
            <a:pPr lvl="2" eaLnBrk="1" hangingPunct="1">
              <a:spcBef>
                <a:spcPts val="600"/>
              </a:spcBef>
            </a:pPr>
            <a:r>
              <a:rPr lang="en-US" altLang="en-US" sz="2400" smtClean="0"/>
              <a:t>FTC responsible for enforcement</a:t>
            </a:r>
          </a:p>
          <a:p>
            <a:pPr lvl="2" eaLnBrk="1" hangingPunct="1">
              <a:spcBef>
                <a:spcPts val="600"/>
              </a:spcBef>
            </a:pPr>
            <a:r>
              <a:rPr lang="en-US" altLang="en-US" sz="2400" smtClean="0"/>
              <a:t>Injunction</a:t>
            </a:r>
          </a:p>
          <a:p>
            <a:pPr lvl="2" eaLnBrk="1" hangingPunct="1">
              <a:spcBef>
                <a:spcPts val="600"/>
              </a:spcBef>
            </a:pPr>
            <a:r>
              <a:rPr lang="en-US" altLang="en-US" sz="2400" smtClean="0"/>
              <a:t>Debtor may collect actual damages</a:t>
            </a:r>
          </a:p>
          <a:p>
            <a:pPr lvl="2" eaLnBrk="1" hangingPunct="1">
              <a:spcBef>
                <a:spcPts val="600"/>
              </a:spcBef>
            </a:pPr>
            <a:r>
              <a:rPr lang="en-US" altLang="en-US" sz="2400" smtClean="0"/>
              <a:t>Debtor may collect up to $1,000 in additional damages</a:t>
            </a:r>
          </a:p>
        </p:txBody>
      </p:sp>
      <p:sp>
        <p:nvSpPr>
          <p:cNvPr id="101990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Collection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9906">
                                            <p:txEl>
                                              <p:pRg st="0" end="0"/>
                                            </p:txEl>
                                          </p:spTgt>
                                        </p:tgtEl>
                                        <p:attrNameLst>
                                          <p:attrName>style.visibility</p:attrName>
                                        </p:attrNameLst>
                                      </p:cBhvr>
                                      <p:to>
                                        <p:strVal val="visible"/>
                                      </p:to>
                                    </p:set>
                                    <p:animEffect transition="in" filter="blinds(horizontal)">
                                      <p:cBhvr>
                                        <p:cTn id="7" dur="500"/>
                                        <p:tgtEl>
                                          <p:spTgt spid="1019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9906">
                                            <p:txEl>
                                              <p:pRg st="1" end="1"/>
                                            </p:txEl>
                                          </p:spTgt>
                                        </p:tgtEl>
                                        <p:attrNameLst>
                                          <p:attrName>style.visibility</p:attrName>
                                        </p:attrNameLst>
                                      </p:cBhvr>
                                      <p:to>
                                        <p:strVal val="visible"/>
                                      </p:to>
                                    </p:set>
                                    <p:animEffect transition="in" filter="blinds(horizontal)">
                                      <p:cBhvr>
                                        <p:cTn id="12" dur="500"/>
                                        <p:tgtEl>
                                          <p:spTgt spid="10199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9906">
                                            <p:txEl>
                                              <p:pRg st="2" end="2"/>
                                            </p:txEl>
                                          </p:spTgt>
                                        </p:tgtEl>
                                        <p:attrNameLst>
                                          <p:attrName>style.visibility</p:attrName>
                                        </p:attrNameLst>
                                      </p:cBhvr>
                                      <p:to>
                                        <p:strVal val="visible"/>
                                      </p:to>
                                    </p:set>
                                    <p:animEffect transition="in" filter="blinds(horizontal)">
                                      <p:cBhvr>
                                        <p:cTn id="17" dur="500"/>
                                        <p:tgtEl>
                                          <p:spTgt spid="10199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9906">
                                            <p:txEl>
                                              <p:pRg st="3" end="3"/>
                                            </p:txEl>
                                          </p:spTgt>
                                        </p:tgtEl>
                                        <p:attrNameLst>
                                          <p:attrName>style.visibility</p:attrName>
                                        </p:attrNameLst>
                                      </p:cBhvr>
                                      <p:to>
                                        <p:strVal val="visible"/>
                                      </p:to>
                                    </p:set>
                                    <p:animEffect transition="in" filter="blinds(horizontal)">
                                      <p:cBhvr>
                                        <p:cTn id="22" dur="500"/>
                                        <p:tgtEl>
                                          <p:spTgt spid="10199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9906">
                                            <p:txEl>
                                              <p:pRg st="4" end="4"/>
                                            </p:txEl>
                                          </p:spTgt>
                                        </p:tgtEl>
                                        <p:attrNameLst>
                                          <p:attrName>style.visibility</p:attrName>
                                        </p:attrNameLst>
                                      </p:cBhvr>
                                      <p:to>
                                        <p:strVal val="visible"/>
                                      </p:to>
                                    </p:set>
                                    <p:animEffect transition="in" filter="blinds(horizontal)">
                                      <p:cBhvr>
                                        <p:cTn id="27" dur="500"/>
                                        <p:tgtEl>
                                          <p:spTgt spid="10199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9906">
                                            <p:txEl>
                                              <p:pRg st="5" end="5"/>
                                            </p:txEl>
                                          </p:spTgt>
                                        </p:tgtEl>
                                        <p:attrNameLst>
                                          <p:attrName>style.visibility</p:attrName>
                                        </p:attrNameLst>
                                      </p:cBhvr>
                                      <p:to>
                                        <p:strVal val="visible"/>
                                      </p:to>
                                    </p:set>
                                    <p:animEffect transition="in" filter="blinds(horizontal)">
                                      <p:cBhvr>
                                        <p:cTn id="32" dur="500"/>
                                        <p:tgtEl>
                                          <p:spTgt spid="101990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19906">
                                            <p:txEl>
                                              <p:pRg st="6" end="6"/>
                                            </p:txEl>
                                          </p:spTgt>
                                        </p:tgtEl>
                                        <p:attrNameLst>
                                          <p:attrName>style.visibility</p:attrName>
                                        </p:attrNameLst>
                                      </p:cBhvr>
                                      <p:to>
                                        <p:strVal val="visible"/>
                                      </p:to>
                                    </p:set>
                                    <p:animEffect transition="in" filter="blinds(horizontal)">
                                      <p:cBhvr>
                                        <p:cTn id="37" dur="500"/>
                                        <p:tgtEl>
                                          <p:spTgt spid="101990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19906">
                                            <p:txEl>
                                              <p:pRg st="7" end="7"/>
                                            </p:txEl>
                                          </p:spTgt>
                                        </p:tgtEl>
                                        <p:attrNameLst>
                                          <p:attrName>style.visibility</p:attrName>
                                        </p:attrNameLst>
                                      </p:cBhvr>
                                      <p:to>
                                        <p:strVal val="visible"/>
                                      </p:to>
                                    </p:set>
                                    <p:animEffect transition="in" filter="blinds(horizontal)">
                                      <p:cBhvr>
                                        <p:cTn id="42" dur="500"/>
                                        <p:tgtEl>
                                          <p:spTgt spid="101990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19906">
                                            <p:txEl>
                                              <p:pRg st="8" end="8"/>
                                            </p:txEl>
                                          </p:spTgt>
                                        </p:tgtEl>
                                        <p:attrNameLst>
                                          <p:attrName>style.visibility</p:attrName>
                                        </p:attrNameLst>
                                      </p:cBhvr>
                                      <p:to>
                                        <p:strVal val="visible"/>
                                      </p:to>
                                    </p:set>
                                    <p:animEffect transition="in" filter="blinds(horizontal)">
                                      <p:cBhvr>
                                        <p:cTn id="47" dur="500"/>
                                        <p:tgtEl>
                                          <p:spTgt spid="101990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19906">
                                            <p:txEl>
                                              <p:pRg st="9" end="9"/>
                                            </p:txEl>
                                          </p:spTgt>
                                        </p:tgtEl>
                                        <p:attrNameLst>
                                          <p:attrName>style.visibility</p:attrName>
                                        </p:attrNameLst>
                                      </p:cBhvr>
                                      <p:to>
                                        <p:strVal val="visible"/>
                                      </p:to>
                                    </p:set>
                                    <p:animEffect transition="in" filter="blinds(horizontal)">
                                      <p:cBhvr>
                                        <p:cTn id="52" dur="500"/>
                                        <p:tgtEl>
                                          <p:spTgt spid="101990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6" grpId="0" build="p" bldLvl="3"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B5A051FC-EC0E-41D7-A591-0CB65EEDE13E}" type="slidenum">
              <a:rPr lang="en-US"/>
              <a:pPr>
                <a:defRPr/>
              </a:pPr>
              <a:t>2</a:t>
            </a:fld>
            <a:endParaRPr lang="en-US"/>
          </a:p>
        </p:txBody>
      </p:sp>
      <p:sp>
        <p:nvSpPr>
          <p:cNvPr id="925698" name="Rectangle 2"/>
          <p:cNvSpPr>
            <a:spLocks noGrp="1" noChangeArrowheads="1"/>
          </p:cNvSpPr>
          <p:nvPr>
            <p:ph type="body" idx="1"/>
          </p:nvPr>
        </p:nvSpPr>
        <p:spPr/>
        <p:txBody>
          <a:bodyPr lIns="90488" tIns="44450" rIns="90488" bIns="44450"/>
          <a:lstStyle/>
          <a:p>
            <a:pPr eaLnBrk="1" hangingPunct="1"/>
            <a:r>
              <a:rPr lang="en-US" altLang="en-US" smtClean="0"/>
              <a:t>Both Parties to a Valid Contract Must Have </a:t>
            </a:r>
            <a:r>
              <a:rPr lang="en-US" altLang="en-US" smtClean="0">
                <a:solidFill>
                  <a:srgbClr val="FFFF66"/>
                </a:solidFill>
              </a:rPr>
              <a:t>Capacity</a:t>
            </a:r>
            <a:r>
              <a:rPr lang="en-US" altLang="en-US" smtClean="0"/>
              <a:t>, Which Includes Age (18) and Mental Capacity</a:t>
            </a:r>
          </a:p>
          <a:p>
            <a:pPr eaLnBrk="1" hangingPunct="1"/>
            <a:r>
              <a:rPr lang="en-US" altLang="en-US" smtClean="0"/>
              <a:t>Age Capacity</a:t>
            </a:r>
          </a:p>
          <a:p>
            <a:pPr lvl="1" eaLnBrk="1" hangingPunct="1"/>
            <a:r>
              <a:rPr lang="en-US" altLang="en-US" smtClean="0"/>
              <a:t>In most states age is 18</a:t>
            </a:r>
          </a:p>
          <a:p>
            <a:pPr lvl="1" eaLnBrk="1" hangingPunct="1"/>
            <a:r>
              <a:rPr lang="en-US" altLang="en-US" smtClean="0"/>
              <a:t>Before that, the party is an infant or minor</a:t>
            </a:r>
          </a:p>
        </p:txBody>
      </p:sp>
      <p:sp>
        <p:nvSpPr>
          <p:cNvPr id="925700"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Defenses:  Capacity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5698">
                                            <p:txEl>
                                              <p:pRg st="0" end="0"/>
                                            </p:txEl>
                                          </p:spTgt>
                                        </p:tgtEl>
                                        <p:attrNameLst>
                                          <p:attrName>style.visibility</p:attrName>
                                        </p:attrNameLst>
                                      </p:cBhvr>
                                      <p:to>
                                        <p:strVal val="visible"/>
                                      </p:to>
                                    </p:set>
                                    <p:animEffect transition="in" filter="blinds(horizontal)">
                                      <p:cBhvr>
                                        <p:cTn id="7" dur="500"/>
                                        <p:tgtEl>
                                          <p:spTgt spid="925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5698">
                                            <p:txEl>
                                              <p:pRg st="1" end="1"/>
                                            </p:txEl>
                                          </p:spTgt>
                                        </p:tgtEl>
                                        <p:attrNameLst>
                                          <p:attrName>style.visibility</p:attrName>
                                        </p:attrNameLst>
                                      </p:cBhvr>
                                      <p:to>
                                        <p:strVal val="visible"/>
                                      </p:to>
                                    </p:set>
                                    <p:animEffect transition="in" filter="blinds(horizontal)">
                                      <p:cBhvr>
                                        <p:cTn id="12" dur="500"/>
                                        <p:tgtEl>
                                          <p:spTgt spid="9256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5698">
                                            <p:txEl>
                                              <p:pRg st="2" end="2"/>
                                            </p:txEl>
                                          </p:spTgt>
                                        </p:tgtEl>
                                        <p:attrNameLst>
                                          <p:attrName>style.visibility</p:attrName>
                                        </p:attrNameLst>
                                      </p:cBhvr>
                                      <p:to>
                                        <p:strVal val="visible"/>
                                      </p:to>
                                    </p:set>
                                    <p:animEffect transition="in" filter="blinds(horizontal)">
                                      <p:cBhvr>
                                        <p:cTn id="17" dur="500"/>
                                        <p:tgtEl>
                                          <p:spTgt spid="9256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5698">
                                            <p:txEl>
                                              <p:pRg st="3" end="3"/>
                                            </p:txEl>
                                          </p:spTgt>
                                        </p:tgtEl>
                                        <p:attrNameLst>
                                          <p:attrName>style.visibility</p:attrName>
                                        </p:attrNameLst>
                                      </p:cBhvr>
                                      <p:to>
                                        <p:strVal val="visible"/>
                                      </p:to>
                                    </p:set>
                                    <p:animEffect transition="in" filter="blinds(horizontal)">
                                      <p:cBhvr>
                                        <p:cTn id="22" dur="500"/>
                                        <p:tgtEl>
                                          <p:spTgt spid="9256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8"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8472772B-2596-4ECF-8375-BEF732463BE6}" type="slidenum">
              <a:rPr lang="en-US" smtClean="0"/>
              <a:pPr>
                <a:defRPr/>
              </a:pPr>
              <a:t>29</a:t>
            </a:fld>
            <a:endParaRPr lang="en-US" dirty="0"/>
          </a:p>
        </p:txBody>
      </p:sp>
      <p:sp>
        <p:nvSpPr>
          <p:cNvPr id="1021954" name="Rectangle 2"/>
          <p:cNvSpPr>
            <a:spLocks noGrp="1" noChangeArrowheads="1"/>
          </p:cNvSpPr>
          <p:nvPr>
            <p:ph type="body" idx="1"/>
          </p:nvPr>
        </p:nvSpPr>
        <p:spPr/>
        <p:txBody>
          <a:bodyPr lIns="90488" tIns="44450" rIns="90488" bIns="44450"/>
          <a:lstStyle/>
          <a:p>
            <a:pPr defTabSz="381000" eaLnBrk="1" hangingPunct="1"/>
            <a:r>
              <a:rPr lang="en-US" altLang="en-US" b="1" smtClean="0">
                <a:solidFill>
                  <a:srgbClr val="FFFF66"/>
                </a:solidFill>
              </a:rPr>
              <a:t>Case 13.6</a:t>
            </a:r>
            <a:r>
              <a:rPr lang="en-US" altLang="en-US" b="1" smtClean="0"/>
              <a:t>  	</a:t>
            </a:r>
            <a:r>
              <a:rPr lang="en-US" altLang="en-US" b="1" i="1" smtClean="0"/>
              <a:t>Gryzbowski v. I.C. System, Inc.</a:t>
            </a:r>
            <a:r>
              <a:rPr lang="en-US" altLang="en-US" i="1" smtClean="0"/>
              <a:t> </a:t>
            </a:r>
            <a:r>
              <a:rPr lang="en-US" altLang="en-US" b="1" smtClean="0"/>
              <a:t>(2010)</a:t>
            </a:r>
            <a:endParaRPr lang="en-US" altLang="en-US" b="1" i="1" smtClean="0"/>
          </a:p>
          <a:p>
            <a:pPr lvl="1" defTabSz="381000" eaLnBrk="1" hangingPunct="1"/>
            <a:r>
              <a:rPr lang="en-US" altLang="en-US" smtClean="0"/>
              <a:t>What violations of FDCPA does the court find?</a:t>
            </a:r>
          </a:p>
          <a:p>
            <a:pPr lvl="1" defTabSz="381000" eaLnBrk="1" hangingPunct="1"/>
            <a:r>
              <a:rPr lang="en-US" altLang="en-US" smtClean="0"/>
              <a:t>What policies should collectors develop on leaving messages?</a:t>
            </a:r>
          </a:p>
        </p:txBody>
      </p:sp>
      <p:sp>
        <p:nvSpPr>
          <p:cNvPr id="1021956" name="Rectangle 4"/>
          <p:cNvSpPr>
            <a:spLocks noGrp="1" noChangeArrowheads="1"/>
          </p:cNvSpPr>
          <p:nvPr>
            <p:ph type="title"/>
          </p:nvPr>
        </p:nvSpPr>
        <p:spPr>
          <a:xfrm>
            <a:off x="609600" y="304800"/>
            <a:ext cx="8077200" cy="1096963"/>
          </a:xfrm>
        </p:spPr>
        <p:txBody>
          <a:bodyPr/>
          <a:lstStyle/>
          <a:p>
            <a:pPr eaLnBrk="1" hangingPunct="1">
              <a:defRPr/>
            </a:pPr>
            <a:r>
              <a:rPr lang="en-US" smtClean="0"/>
              <a:t>Collections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1954">
                                            <p:txEl>
                                              <p:pRg st="0" end="0"/>
                                            </p:txEl>
                                          </p:spTgt>
                                        </p:tgtEl>
                                        <p:attrNameLst>
                                          <p:attrName>style.visibility</p:attrName>
                                        </p:attrNameLst>
                                      </p:cBhvr>
                                      <p:to>
                                        <p:strVal val="visible"/>
                                      </p:to>
                                    </p:set>
                                    <p:animEffect transition="in" filter="blinds(horizontal)">
                                      <p:cBhvr>
                                        <p:cTn id="7" dur="500"/>
                                        <p:tgtEl>
                                          <p:spTgt spid="1021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1954">
                                            <p:txEl>
                                              <p:pRg st="1" end="1"/>
                                            </p:txEl>
                                          </p:spTgt>
                                        </p:tgtEl>
                                        <p:attrNameLst>
                                          <p:attrName>style.visibility</p:attrName>
                                        </p:attrNameLst>
                                      </p:cBhvr>
                                      <p:to>
                                        <p:strVal val="visible"/>
                                      </p:to>
                                    </p:set>
                                    <p:animEffect transition="in" filter="blinds(horizontal)">
                                      <p:cBhvr>
                                        <p:cTn id="12" dur="500"/>
                                        <p:tgtEl>
                                          <p:spTgt spid="10219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1954">
                                            <p:txEl>
                                              <p:pRg st="2" end="2"/>
                                            </p:txEl>
                                          </p:spTgt>
                                        </p:tgtEl>
                                        <p:attrNameLst>
                                          <p:attrName>style.visibility</p:attrName>
                                        </p:attrNameLst>
                                      </p:cBhvr>
                                      <p:to>
                                        <p:strVal val="visible"/>
                                      </p:to>
                                    </p:set>
                                    <p:animEffect transition="in" filter="blinds(horizontal)">
                                      <p:cBhvr>
                                        <p:cTn id="17" dur="500"/>
                                        <p:tgtEl>
                                          <p:spTgt spid="10219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4"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5C88925A-5866-4969-AEB5-61F0F30BD7AF}" type="slidenum">
              <a:rPr lang="en-US" smtClean="0"/>
              <a:pPr>
                <a:defRPr/>
              </a:pPr>
              <a:t>30</a:t>
            </a:fld>
            <a:endParaRPr lang="en-US" dirty="0"/>
          </a:p>
        </p:txBody>
      </p:sp>
      <p:sp>
        <p:nvSpPr>
          <p:cNvPr id="1024002" name="Rectangle 2"/>
          <p:cNvSpPr>
            <a:spLocks noGrp="1" noChangeArrowheads="1"/>
          </p:cNvSpPr>
          <p:nvPr>
            <p:ph type="body" idx="1"/>
          </p:nvPr>
        </p:nvSpPr>
        <p:spPr/>
        <p:txBody>
          <a:bodyPr lIns="90488" tIns="44450" rIns="90488" bIns="44450"/>
          <a:lstStyle/>
          <a:p>
            <a:pPr eaLnBrk="1" hangingPunct="1"/>
            <a:r>
              <a:rPr lang="en-US" altLang="en-US" smtClean="0"/>
              <a:t>Suits to Enforce Debts</a:t>
            </a:r>
          </a:p>
          <a:p>
            <a:pPr lvl="1" eaLnBrk="1" hangingPunct="1"/>
            <a:r>
              <a:rPr lang="en-US" altLang="en-US" smtClean="0"/>
              <a:t>Reduce to judgment</a:t>
            </a:r>
          </a:p>
          <a:p>
            <a:pPr lvl="1" eaLnBrk="1" hangingPunct="1"/>
            <a:r>
              <a:rPr lang="en-US" altLang="en-US" smtClean="0"/>
              <a:t>Use garnishment for wages, accounts, and so on</a:t>
            </a:r>
          </a:p>
          <a:p>
            <a:pPr lvl="2" eaLnBrk="1" hangingPunct="1"/>
            <a:r>
              <a:rPr lang="en-US" altLang="en-US" smtClean="0"/>
              <a:t>Limits wage garnishments to 25 percent of wages (50 percent for child support)</a:t>
            </a:r>
          </a:p>
        </p:txBody>
      </p:sp>
      <p:sp>
        <p:nvSpPr>
          <p:cNvPr id="1024004" name="Rectangle 4"/>
          <p:cNvSpPr>
            <a:spLocks noGrp="1" noChangeArrowheads="1"/>
          </p:cNvSpPr>
          <p:nvPr>
            <p:ph type="title"/>
          </p:nvPr>
        </p:nvSpPr>
        <p:spPr>
          <a:xfrm>
            <a:off x="609600" y="304800"/>
            <a:ext cx="8077200" cy="1096963"/>
          </a:xfrm>
        </p:spPr>
        <p:txBody>
          <a:bodyPr/>
          <a:lstStyle/>
          <a:p>
            <a:pPr eaLnBrk="1" hangingPunct="1">
              <a:defRPr/>
            </a:pPr>
            <a:r>
              <a:rPr lang="en-US" smtClean="0"/>
              <a:t>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02">
                                            <p:txEl>
                                              <p:pRg st="0" end="0"/>
                                            </p:txEl>
                                          </p:spTgt>
                                        </p:tgtEl>
                                        <p:attrNameLst>
                                          <p:attrName>style.visibility</p:attrName>
                                        </p:attrNameLst>
                                      </p:cBhvr>
                                      <p:to>
                                        <p:strVal val="visible"/>
                                      </p:to>
                                    </p:set>
                                    <p:animEffect transition="in" filter="blinds(horizontal)">
                                      <p:cBhvr>
                                        <p:cTn id="7" dur="500"/>
                                        <p:tgtEl>
                                          <p:spTgt spid="10240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002">
                                            <p:txEl>
                                              <p:pRg st="1" end="1"/>
                                            </p:txEl>
                                          </p:spTgt>
                                        </p:tgtEl>
                                        <p:attrNameLst>
                                          <p:attrName>style.visibility</p:attrName>
                                        </p:attrNameLst>
                                      </p:cBhvr>
                                      <p:to>
                                        <p:strVal val="visible"/>
                                      </p:to>
                                    </p:set>
                                    <p:animEffect transition="in" filter="blinds(horizontal)">
                                      <p:cBhvr>
                                        <p:cTn id="12" dur="500"/>
                                        <p:tgtEl>
                                          <p:spTgt spid="10240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002">
                                            <p:txEl>
                                              <p:pRg st="2" end="2"/>
                                            </p:txEl>
                                          </p:spTgt>
                                        </p:tgtEl>
                                        <p:attrNameLst>
                                          <p:attrName>style.visibility</p:attrName>
                                        </p:attrNameLst>
                                      </p:cBhvr>
                                      <p:to>
                                        <p:strVal val="visible"/>
                                      </p:to>
                                    </p:set>
                                    <p:animEffect transition="in" filter="blinds(horizontal)">
                                      <p:cBhvr>
                                        <p:cTn id="17" dur="500"/>
                                        <p:tgtEl>
                                          <p:spTgt spid="1024002">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24002">
                                            <p:txEl>
                                              <p:pRg st="3" end="3"/>
                                            </p:txEl>
                                          </p:spTgt>
                                        </p:tgtEl>
                                        <p:attrNameLst>
                                          <p:attrName>style.visibility</p:attrName>
                                        </p:attrNameLst>
                                      </p:cBhvr>
                                      <p:to>
                                        <p:strVal val="visible"/>
                                      </p:to>
                                    </p:set>
                                    <p:animEffect transition="in" filter="blinds(horizontal)">
                                      <p:cBhvr>
                                        <p:cTn id="20" dur="500"/>
                                        <p:tgtEl>
                                          <p:spTgt spid="10240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02707275-DD5A-4FCA-ABC0-AC08A829B3C4}" type="slidenum">
              <a:rPr lang="en-US" smtClean="0"/>
              <a:pPr>
                <a:defRPr/>
              </a:pPr>
              <a:t>31</a:t>
            </a:fld>
            <a:endParaRPr lang="en-US" dirty="0"/>
          </a:p>
        </p:txBody>
      </p:sp>
      <p:sp>
        <p:nvSpPr>
          <p:cNvPr id="1028098" name="Rectangle 2"/>
          <p:cNvSpPr>
            <a:spLocks noGrp="1" noChangeArrowheads="1"/>
          </p:cNvSpPr>
          <p:nvPr>
            <p:ph type="body" idx="1"/>
          </p:nvPr>
        </p:nvSpPr>
        <p:spPr/>
        <p:txBody>
          <a:bodyPr lIns="90488" tIns="44450" rIns="90488" bIns="44450"/>
          <a:lstStyle/>
          <a:p>
            <a:pPr eaLnBrk="1" hangingPunct="1"/>
            <a:r>
              <a:rPr lang="en-US" altLang="en-US" smtClean="0"/>
              <a:t>The End of the Line on Enforcement of Debts:  Bankruptcy</a:t>
            </a:r>
          </a:p>
          <a:p>
            <a:pPr lvl="1" eaLnBrk="1" hangingPunct="1"/>
            <a:r>
              <a:rPr lang="en-US" altLang="en-US" smtClean="0"/>
              <a:t>Debts discharged in bankruptcy except:</a:t>
            </a:r>
          </a:p>
          <a:p>
            <a:pPr lvl="2" eaLnBrk="1" hangingPunct="1"/>
            <a:r>
              <a:rPr lang="en-US" altLang="en-US" smtClean="0"/>
              <a:t>Alimony</a:t>
            </a:r>
          </a:p>
          <a:p>
            <a:pPr lvl="2" eaLnBrk="1" hangingPunct="1"/>
            <a:r>
              <a:rPr lang="en-US" altLang="en-US" smtClean="0"/>
              <a:t>Child support</a:t>
            </a:r>
          </a:p>
          <a:p>
            <a:pPr lvl="2" eaLnBrk="1" hangingPunct="1"/>
            <a:r>
              <a:rPr lang="en-US" altLang="en-US" smtClean="0"/>
              <a:t>Student loans (seven years)</a:t>
            </a:r>
          </a:p>
          <a:p>
            <a:pPr lvl="2" eaLnBrk="1" hangingPunct="1"/>
            <a:r>
              <a:rPr lang="en-US" altLang="en-US" smtClean="0"/>
              <a:t>Taxes (three years)</a:t>
            </a:r>
          </a:p>
        </p:txBody>
      </p:sp>
      <p:sp>
        <p:nvSpPr>
          <p:cNvPr id="1028100" name="Rectangle 4"/>
          <p:cNvSpPr>
            <a:spLocks noGrp="1" noChangeArrowheads="1"/>
          </p:cNvSpPr>
          <p:nvPr>
            <p:ph type="title"/>
          </p:nvPr>
        </p:nvSpPr>
        <p:spPr>
          <a:xfrm>
            <a:off x="609600" y="304800"/>
            <a:ext cx="8077200" cy="1096963"/>
          </a:xfrm>
        </p:spPr>
        <p:txBody>
          <a:bodyPr/>
          <a:lstStyle/>
          <a:p>
            <a:pPr eaLnBrk="1" hangingPunct="1">
              <a:defRPr/>
            </a:pPr>
            <a:r>
              <a:rPr lang="en-US" smtClean="0"/>
              <a:t>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098">
                                            <p:txEl>
                                              <p:pRg st="0" end="0"/>
                                            </p:txEl>
                                          </p:spTgt>
                                        </p:tgtEl>
                                        <p:attrNameLst>
                                          <p:attrName>style.visibility</p:attrName>
                                        </p:attrNameLst>
                                      </p:cBhvr>
                                      <p:to>
                                        <p:strVal val="visible"/>
                                      </p:to>
                                    </p:set>
                                    <p:animEffect transition="in" filter="blinds(horizontal)">
                                      <p:cBhvr>
                                        <p:cTn id="7" dur="500"/>
                                        <p:tgtEl>
                                          <p:spTgt spid="1028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8098">
                                            <p:txEl>
                                              <p:pRg st="1" end="1"/>
                                            </p:txEl>
                                          </p:spTgt>
                                        </p:tgtEl>
                                        <p:attrNameLst>
                                          <p:attrName>style.visibility</p:attrName>
                                        </p:attrNameLst>
                                      </p:cBhvr>
                                      <p:to>
                                        <p:strVal val="visible"/>
                                      </p:to>
                                    </p:set>
                                    <p:animEffect transition="in" filter="blinds(horizontal)">
                                      <p:cBhvr>
                                        <p:cTn id="12" dur="500"/>
                                        <p:tgtEl>
                                          <p:spTgt spid="10280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8098">
                                            <p:txEl>
                                              <p:pRg st="2" end="2"/>
                                            </p:txEl>
                                          </p:spTgt>
                                        </p:tgtEl>
                                        <p:attrNameLst>
                                          <p:attrName>style.visibility</p:attrName>
                                        </p:attrNameLst>
                                      </p:cBhvr>
                                      <p:to>
                                        <p:strVal val="visible"/>
                                      </p:to>
                                    </p:set>
                                    <p:animEffect transition="in" filter="blinds(horizontal)">
                                      <p:cBhvr>
                                        <p:cTn id="17" dur="500"/>
                                        <p:tgtEl>
                                          <p:spTgt spid="10280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8098">
                                            <p:txEl>
                                              <p:pRg st="3" end="3"/>
                                            </p:txEl>
                                          </p:spTgt>
                                        </p:tgtEl>
                                        <p:attrNameLst>
                                          <p:attrName>style.visibility</p:attrName>
                                        </p:attrNameLst>
                                      </p:cBhvr>
                                      <p:to>
                                        <p:strVal val="visible"/>
                                      </p:to>
                                    </p:set>
                                    <p:animEffect transition="in" filter="blinds(horizontal)">
                                      <p:cBhvr>
                                        <p:cTn id="22" dur="500"/>
                                        <p:tgtEl>
                                          <p:spTgt spid="10280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8098">
                                            <p:txEl>
                                              <p:pRg st="4" end="4"/>
                                            </p:txEl>
                                          </p:spTgt>
                                        </p:tgtEl>
                                        <p:attrNameLst>
                                          <p:attrName>style.visibility</p:attrName>
                                        </p:attrNameLst>
                                      </p:cBhvr>
                                      <p:to>
                                        <p:strVal val="visible"/>
                                      </p:to>
                                    </p:set>
                                    <p:animEffect transition="in" filter="blinds(horizontal)">
                                      <p:cBhvr>
                                        <p:cTn id="27" dur="500"/>
                                        <p:tgtEl>
                                          <p:spTgt spid="10280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8098">
                                            <p:txEl>
                                              <p:pRg st="5" end="5"/>
                                            </p:txEl>
                                          </p:spTgt>
                                        </p:tgtEl>
                                        <p:attrNameLst>
                                          <p:attrName>style.visibility</p:attrName>
                                        </p:attrNameLst>
                                      </p:cBhvr>
                                      <p:to>
                                        <p:strVal val="visible"/>
                                      </p:to>
                                    </p:set>
                                    <p:animEffect transition="in" filter="blinds(horizontal)">
                                      <p:cBhvr>
                                        <p:cTn id="32" dur="500"/>
                                        <p:tgtEl>
                                          <p:spTgt spid="1028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8" grpId="0" build="p" bldLvl="3"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522926DE-BA22-4BF9-9478-3B2681368322}" type="slidenum">
              <a:rPr lang="en-US" smtClean="0"/>
              <a:pPr>
                <a:defRPr/>
              </a:pPr>
              <a:t>32</a:t>
            </a:fld>
            <a:endParaRPr lang="en-US" dirty="0"/>
          </a:p>
        </p:txBody>
      </p:sp>
      <p:sp>
        <p:nvSpPr>
          <p:cNvPr id="1005570" name="Rectangle 2"/>
          <p:cNvSpPr>
            <a:spLocks noGrp="1" noChangeArrowheads="1"/>
          </p:cNvSpPr>
          <p:nvPr>
            <p:ph type="body" idx="1"/>
          </p:nvPr>
        </p:nvSpPr>
        <p:spPr>
          <a:xfrm>
            <a:off x="1066800" y="1600200"/>
            <a:ext cx="7696200" cy="4800600"/>
          </a:xfrm>
        </p:spPr>
        <p:txBody>
          <a:bodyPr lIns="90488" tIns="44450" rIns="90488" bIns="44450"/>
          <a:lstStyle/>
          <a:p>
            <a:pPr eaLnBrk="1" hangingPunct="1"/>
            <a:r>
              <a:rPr lang="en-US" altLang="en-US" smtClean="0"/>
              <a:t>Fair Credit Reporting Act</a:t>
            </a:r>
          </a:p>
          <a:p>
            <a:pPr lvl="1" eaLnBrk="1" hangingPunct="1"/>
            <a:r>
              <a:rPr lang="en-US" altLang="en-US" smtClean="0"/>
              <a:t>Applies to consumer reporting agencies: third parties (not creditors)</a:t>
            </a:r>
          </a:p>
          <a:p>
            <a:pPr lvl="1" eaLnBrk="1" hangingPunct="1"/>
            <a:r>
              <a:rPr lang="en-US" altLang="en-US" smtClean="0"/>
              <a:t>Limitations on disclosure:</a:t>
            </a:r>
          </a:p>
          <a:p>
            <a:pPr lvl="2" eaLnBrk="1" hangingPunct="1"/>
            <a:r>
              <a:rPr lang="en-US" altLang="en-US" smtClean="0"/>
              <a:t>Can disclose to debtor his/her own report</a:t>
            </a:r>
          </a:p>
          <a:p>
            <a:pPr lvl="2" eaLnBrk="1" hangingPunct="1"/>
            <a:r>
              <a:rPr lang="en-US" altLang="en-US" smtClean="0"/>
              <a:t>Can disclose to creditor with signed credit application</a:t>
            </a:r>
          </a:p>
          <a:p>
            <a:pPr lvl="2" eaLnBrk="1" hangingPunct="1"/>
            <a:r>
              <a:rPr lang="en-US" altLang="en-US" smtClean="0"/>
              <a:t>Can disclose to potential employer</a:t>
            </a:r>
          </a:p>
          <a:p>
            <a:pPr lvl="2" eaLnBrk="1" hangingPunct="1"/>
            <a:r>
              <a:rPr lang="en-US" altLang="en-US" smtClean="0"/>
              <a:t>Can disclose for court subpoena</a:t>
            </a:r>
          </a:p>
        </p:txBody>
      </p:sp>
      <p:sp>
        <p:nvSpPr>
          <p:cNvPr id="1005572"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Fair Credit Reporting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5570">
                                            <p:txEl>
                                              <p:pRg st="0" end="0"/>
                                            </p:txEl>
                                          </p:spTgt>
                                        </p:tgtEl>
                                        <p:attrNameLst>
                                          <p:attrName>style.visibility</p:attrName>
                                        </p:attrNameLst>
                                      </p:cBhvr>
                                      <p:to>
                                        <p:strVal val="visible"/>
                                      </p:to>
                                    </p:set>
                                    <p:animEffect transition="in" filter="blinds(horizontal)">
                                      <p:cBhvr>
                                        <p:cTn id="7" dur="500"/>
                                        <p:tgtEl>
                                          <p:spTgt spid="10055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5570">
                                            <p:txEl>
                                              <p:pRg st="1" end="1"/>
                                            </p:txEl>
                                          </p:spTgt>
                                        </p:tgtEl>
                                        <p:attrNameLst>
                                          <p:attrName>style.visibility</p:attrName>
                                        </p:attrNameLst>
                                      </p:cBhvr>
                                      <p:to>
                                        <p:strVal val="visible"/>
                                      </p:to>
                                    </p:set>
                                    <p:animEffect transition="in" filter="blinds(horizontal)">
                                      <p:cBhvr>
                                        <p:cTn id="12" dur="500"/>
                                        <p:tgtEl>
                                          <p:spTgt spid="10055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5570">
                                            <p:txEl>
                                              <p:pRg st="2" end="2"/>
                                            </p:txEl>
                                          </p:spTgt>
                                        </p:tgtEl>
                                        <p:attrNameLst>
                                          <p:attrName>style.visibility</p:attrName>
                                        </p:attrNameLst>
                                      </p:cBhvr>
                                      <p:to>
                                        <p:strVal val="visible"/>
                                      </p:to>
                                    </p:set>
                                    <p:animEffect transition="in" filter="blinds(horizontal)">
                                      <p:cBhvr>
                                        <p:cTn id="17" dur="500"/>
                                        <p:tgtEl>
                                          <p:spTgt spid="10055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5570">
                                            <p:txEl>
                                              <p:pRg st="3" end="3"/>
                                            </p:txEl>
                                          </p:spTgt>
                                        </p:tgtEl>
                                        <p:attrNameLst>
                                          <p:attrName>style.visibility</p:attrName>
                                        </p:attrNameLst>
                                      </p:cBhvr>
                                      <p:to>
                                        <p:strVal val="visible"/>
                                      </p:to>
                                    </p:set>
                                    <p:animEffect transition="in" filter="blinds(horizontal)">
                                      <p:cBhvr>
                                        <p:cTn id="22" dur="500"/>
                                        <p:tgtEl>
                                          <p:spTgt spid="10055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5570">
                                            <p:txEl>
                                              <p:pRg st="4" end="4"/>
                                            </p:txEl>
                                          </p:spTgt>
                                        </p:tgtEl>
                                        <p:attrNameLst>
                                          <p:attrName>style.visibility</p:attrName>
                                        </p:attrNameLst>
                                      </p:cBhvr>
                                      <p:to>
                                        <p:strVal val="visible"/>
                                      </p:to>
                                    </p:set>
                                    <p:animEffect transition="in" filter="blinds(horizontal)">
                                      <p:cBhvr>
                                        <p:cTn id="27" dur="500"/>
                                        <p:tgtEl>
                                          <p:spTgt spid="10055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05570">
                                            <p:txEl>
                                              <p:pRg st="5" end="5"/>
                                            </p:txEl>
                                          </p:spTgt>
                                        </p:tgtEl>
                                        <p:attrNameLst>
                                          <p:attrName>style.visibility</p:attrName>
                                        </p:attrNameLst>
                                      </p:cBhvr>
                                      <p:to>
                                        <p:strVal val="visible"/>
                                      </p:to>
                                    </p:set>
                                    <p:animEffect transition="in" filter="blinds(horizontal)">
                                      <p:cBhvr>
                                        <p:cTn id="32" dur="500"/>
                                        <p:tgtEl>
                                          <p:spTgt spid="10055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05570">
                                            <p:txEl>
                                              <p:pRg st="6" end="6"/>
                                            </p:txEl>
                                          </p:spTgt>
                                        </p:tgtEl>
                                        <p:attrNameLst>
                                          <p:attrName>style.visibility</p:attrName>
                                        </p:attrNameLst>
                                      </p:cBhvr>
                                      <p:to>
                                        <p:strVal val="visible"/>
                                      </p:to>
                                    </p:set>
                                    <p:animEffect transition="in" filter="blinds(horizontal)">
                                      <p:cBhvr>
                                        <p:cTn id="37" dur="500"/>
                                        <p:tgtEl>
                                          <p:spTgt spid="10055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E06781D6-F37D-487A-ACF2-345EE587D75D}" type="slidenum">
              <a:rPr lang="en-US" smtClean="0"/>
              <a:pPr>
                <a:defRPr/>
              </a:pPr>
              <a:t>33</a:t>
            </a:fld>
            <a:endParaRPr lang="en-US" dirty="0"/>
          </a:p>
        </p:txBody>
      </p:sp>
      <p:sp>
        <p:nvSpPr>
          <p:cNvPr id="1007618" name="Rectangle 2"/>
          <p:cNvSpPr>
            <a:spLocks noGrp="1" noChangeArrowheads="1"/>
          </p:cNvSpPr>
          <p:nvPr>
            <p:ph type="body" idx="1"/>
          </p:nvPr>
        </p:nvSpPr>
        <p:spPr>
          <a:xfrm>
            <a:off x="1066800" y="1676400"/>
            <a:ext cx="7848600" cy="4800600"/>
          </a:xfrm>
        </p:spPr>
        <p:txBody>
          <a:bodyPr lIns="90488" tIns="44450" rIns="90488" bIns="44450"/>
          <a:lstStyle/>
          <a:p>
            <a:pPr eaLnBrk="1" hangingPunct="1">
              <a:lnSpc>
                <a:spcPct val="90000"/>
              </a:lnSpc>
            </a:pPr>
            <a:r>
              <a:rPr lang="en-US" altLang="en-US" sz="3200" smtClean="0"/>
              <a:t>Limitations on Content</a:t>
            </a:r>
          </a:p>
          <a:p>
            <a:pPr lvl="1" eaLnBrk="1" hangingPunct="1">
              <a:lnSpc>
                <a:spcPct val="90000"/>
              </a:lnSpc>
            </a:pPr>
            <a:r>
              <a:rPr lang="en-US" altLang="en-US" sz="2800" smtClean="0"/>
              <a:t>No bankruptcies longer than ten years ago</a:t>
            </a:r>
          </a:p>
          <a:p>
            <a:pPr lvl="1" eaLnBrk="1" hangingPunct="1">
              <a:lnSpc>
                <a:spcPct val="90000"/>
              </a:lnSpc>
            </a:pPr>
            <a:r>
              <a:rPr lang="en-US" altLang="en-US" sz="2800" smtClean="0"/>
              <a:t>No lawsuits finalized longer than seven years ago</a:t>
            </a:r>
          </a:p>
          <a:p>
            <a:pPr lvl="1" eaLnBrk="1" hangingPunct="1">
              <a:lnSpc>
                <a:spcPct val="90000"/>
              </a:lnSpc>
            </a:pPr>
            <a:r>
              <a:rPr lang="en-US" altLang="en-US" sz="2800" smtClean="0"/>
              <a:t>No disclosures of criminal convictions finalized more than seven years ago UNLESS applying for $50,000 in credit or $20,000/year job</a:t>
            </a:r>
          </a:p>
          <a:p>
            <a:pPr lvl="1" eaLnBrk="1" hangingPunct="1">
              <a:lnSpc>
                <a:spcPct val="90000"/>
              </a:lnSpc>
            </a:pPr>
            <a:r>
              <a:rPr lang="en-US" altLang="en-US" sz="2800" smtClean="0"/>
              <a:t>Debtor’s right of correction</a:t>
            </a:r>
          </a:p>
          <a:p>
            <a:pPr lvl="2" eaLnBrk="1" hangingPunct="1">
              <a:lnSpc>
                <a:spcPct val="90000"/>
              </a:lnSpc>
            </a:pPr>
            <a:r>
              <a:rPr lang="en-US" altLang="en-US" sz="2400" smtClean="0"/>
              <a:t>Notify agency</a:t>
            </a:r>
          </a:p>
          <a:p>
            <a:pPr lvl="2" eaLnBrk="1" hangingPunct="1">
              <a:lnSpc>
                <a:spcPct val="90000"/>
              </a:lnSpc>
            </a:pPr>
            <a:r>
              <a:rPr lang="en-US" altLang="en-US" sz="2400" smtClean="0"/>
              <a:t>If no connection, debtor can write 100-word statement of clarification</a:t>
            </a:r>
          </a:p>
        </p:txBody>
      </p:sp>
      <p:sp>
        <p:nvSpPr>
          <p:cNvPr id="1007620" name="Rectangle 4"/>
          <p:cNvSpPr>
            <a:spLocks noGrp="1" noChangeArrowheads="1"/>
          </p:cNvSpPr>
          <p:nvPr>
            <p:ph type="title"/>
          </p:nvPr>
        </p:nvSpPr>
        <p:spPr>
          <a:xfrm>
            <a:off x="609600" y="304800"/>
            <a:ext cx="8077200" cy="1096963"/>
          </a:xfrm>
        </p:spPr>
        <p:txBody>
          <a:bodyPr/>
          <a:lstStyle/>
          <a:p>
            <a:pPr eaLnBrk="1" hangingPunct="1">
              <a:defRPr/>
            </a:pPr>
            <a:r>
              <a:rPr lang="en-US" smtClean="0"/>
              <a:t>Fair Credit Reporting 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7618">
                                            <p:txEl>
                                              <p:pRg st="0" end="0"/>
                                            </p:txEl>
                                          </p:spTgt>
                                        </p:tgtEl>
                                        <p:attrNameLst>
                                          <p:attrName>style.visibility</p:attrName>
                                        </p:attrNameLst>
                                      </p:cBhvr>
                                      <p:to>
                                        <p:strVal val="visible"/>
                                      </p:to>
                                    </p:set>
                                    <p:animEffect transition="in" filter="blinds(horizontal)">
                                      <p:cBhvr>
                                        <p:cTn id="7" dur="500"/>
                                        <p:tgtEl>
                                          <p:spTgt spid="10076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7618">
                                            <p:txEl>
                                              <p:pRg st="1" end="1"/>
                                            </p:txEl>
                                          </p:spTgt>
                                        </p:tgtEl>
                                        <p:attrNameLst>
                                          <p:attrName>style.visibility</p:attrName>
                                        </p:attrNameLst>
                                      </p:cBhvr>
                                      <p:to>
                                        <p:strVal val="visible"/>
                                      </p:to>
                                    </p:set>
                                    <p:animEffect transition="in" filter="blinds(horizontal)">
                                      <p:cBhvr>
                                        <p:cTn id="12" dur="500"/>
                                        <p:tgtEl>
                                          <p:spTgt spid="10076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7618">
                                            <p:txEl>
                                              <p:pRg st="2" end="2"/>
                                            </p:txEl>
                                          </p:spTgt>
                                        </p:tgtEl>
                                        <p:attrNameLst>
                                          <p:attrName>style.visibility</p:attrName>
                                        </p:attrNameLst>
                                      </p:cBhvr>
                                      <p:to>
                                        <p:strVal val="visible"/>
                                      </p:to>
                                    </p:set>
                                    <p:animEffect transition="in" filter="blinds(horizontal)">
                                      <p:cBhvr>
                                        <p:cTn id="17" dur="500"/>
                                        <p:tgtEl>
                                          <p:spTgt spid="10076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7618">
                                            <p:txEl>
                                              <p:pRg st="3" end="3"/>
                                            </p:txEl>
                                          </p:spTgt>
                                        </p:tgtEl>
                                        <p:attrNameLst>
                                          <p:attrName>style.visibility</p:attrName>
                                        </p:attrNameLst>
                                      </p:cBhvr>
                                      <p:to>
                                        <p:strVal val="visible"/>
                                      </p:to>
                                    </p:set>
                                    <p:animEffect transition="in" filter="blinds(horizontal)">
                                      <p:cBhvr>
                                        <p:cTn id="22" dur="500"/>
                                        <p:tgtEl>
                                          <p:spTgt spid="10076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7618">
                                            <p:txEl>
                                              <p:pRg st="4" end="4"/>
                                            </p:txEl>
                                          </p:spTgt>
                                        </p:tgtEl>
                                        <p:attrNameLst>
                                          <p:attrName>style.visibility</p:attrName>
                                        </p:attrNameLst>
                                      </p:cBhvr>
                                      <p:to>
                                        <p:strVal val="visible"/>
                                      </p:to>
                                    </p:set>
                                    <p:animEffect transition="in" filter="blinds(horizontal)">
                                      <p:cBhvr>
                                        <p:cTn id="27" dur="500"/>
                                        <p:tgtEl>
                                          <p:spTgt spid="10076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07618">
                                            <p:txEl>
                                              <p:pRg st="5" end="5"/>
                                            </p:txEl>
                                          </p:spTgt>
                                        </p:tgtEl>
                                        <p:attrNameLst>
                                          <p:attrName>style.visibility</p:attrName>
                                        </p:attrNameLst>
                                      </p:cBhvr>
                                      <p:to>
                                        <p:strVal val="visible"/>
                                      </p:to>
                                    </p:set>
                                    <p:animEffect transition="in" filter="blinds(horizontal)">
                                      <p:cBhvr>
                                        <p:cTn id="32" dur="500"/>
                                        <p:tgtEl>
                                          <p:spTgt spid="10076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07618">
                                            <p:txEl>
                                              <p:pRg st="6" end="6"/>
                                            </p:txEl>
                                          </p:spTgt>
                                        </p:tgtEl>
                                        <p:attrNameLst>
                                          <p:attrName>style.visibility</p:attrName>
                                        </p:attrNameLst>
                                      </p:cBhvr>
                                      <p:to>
                                        <p:strVal val="visible"/>
                                      </p:to>
                                    </p:set>
                                    <p:animEffect transition="in" filter="blinds(horizontal)">
                                      <p:cBhvr>
                                        <p:cTn id="37" dur="500"/>
                                        <p:tgtEl>
                                          <p:spTgt spid="10076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8"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13-</a:t>
            </a:r>
            <a:fld id="{85AC157B-6C8C-48EF-AB15-F6A7B9DDC8A9}" type="slidenum">
              <a:rPr lang="en-US" smtClean="0"/>
              <a:pPr>
                <a:defRPr/>
              </a:pPr>
              <a:t>34</a:t>
            </a:fld>
            <a:endParaRPr lang="en-US" dirty="0"/>
          </a:p>
        </p:txBody>
      </p:sp>
      <p:sp>
        <p:nvSpPr>
          <p:cNvPr id="1009666" name="Rectangle 2"/>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13.7</a:t>
            </a:r>
            <a:r>
              <a:rPr lang="en-US" altLang="en-US" b="1" smtClean="0"/>
              <a:t>  </a:t>
            </a:r>
            <a:r>
              <a:rPr lang="en-US" altLang="en-US" b="1" i="1" smtClean="0"/>
              <a:t>Morris v. Trans Union, LLC</a:t>
            </a:r>
            <a:r>
              <a:rPr lang="en-US" altLang="en-US" i="1" smtClean="0"/>
              <a:t> </a:t>
            </a:r>
            <a:r>
              <a:rPr lang="en-US" altLang="en-US" b="1" smtClean="0"/>
              <a:t>(1993)</a:t>
            </a:r>
            <a:endParaRPr lang="en-US" altLang="en-US" b="1" i="1" smtClean="0"/>
          </a:p>
          <a:p>
            <a:pPr lvl="1" eaLnBrk="1" hangingPunct="1"/>
            <a:r>
              <a:rPr lang="en-US" altLang="en-US" smtClean="0"/>
              <a:t>What would you do differently if you were trying to correct your report?</a:t>
            </a:r>
          </a:p>
          <a:p>
            <a:pPr lvl="1" eaLnBrk="1" hangingPunct="1"/>
            <a:r>
              <a:rPr lang="en-US" altLang="en-US" smtClean="0"/>
              <a:t>What lessons on divorce and credit issues does the case offer?</a:t>
            </a:r>
          </a:p>
        </p:txBody>
      </p:sp>
      <p:sp>
        <p:nvSpPr>
          <p:cNvPr id="1009668" name="Rectangle 4"/>
          <p:cNvSpPr>
            <a:spLocks noGrp="1" noChangeArrowheads="1"/>
          </p:cNvSpPr>
          <p:nvPr>
            <p:ph type="title"/>
          </p:nvPr>
        </p:nvSpPr>
        <p:spPr>
          <a:xfrm>
            <a:off x="609600" y="304800"/>
            <a:ext cx="8077200" cy="1096963"/>
          </a:xfrm>
        </p:spPr>
        <p:txBody>
          <a:bodyPr/>
          <a:lstStyle/>
          <a:p>
            <a:pPr eaLnBrk="1" hangingPunct="1">
              <a:defRPr/>
            </a:pPr>
            <a:r>
              <a:rPr lang="en-US" smtClean="0"/>
              <a:t>Inaccurate Report?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9666">
                                            <p:txEl>
                                              <p:pRg st="0" end="0"/>
                                            </p:txEl>
                                          </p:spTgt>
                                        </p:tgtEl>
                                        <p:attrNameLst>
                                          <p:attrName>style.visibility</p:attrName>
                                        </p:attrNameLst>
                                      </p:cBhvr>
                                      <p:to>
                                        <p:strVal val="visible"/>
                                      </p:to>
                                    </p:set>
                                    <p:animEffect transition="in" filter="blinds(horizontal)">
                                      <p:cBhvr>
                                        <p:cTn id="7" dur="500"/>
                                        <p:tgtEl>
                                          <p:spTgt spid="10096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9666">
                                            <p:txEl>
                                              <p:pRg st="1" end="1"/>
                                            </p:txEl>
                                          </p:spTgt>
                                        </p:tgtEl>
                                        <p:attrNameLst>
                                          <p:attrName>style.visibility</p:attrName>
                                        </p:attrNameLst>
                                      </p:cBhvr>
                                      <p:to>
                                        <p:strVal val="visible"/>
                                      </p:to>
                                    </p:set>
                                    <p:animEffect transition="in" filter="blinds(horizontal)">
                                      <p:cBhvr>
                                        <p:cTn id="12" dur="500"/>
                                        <p:tgtEl>
                                          <p:spTgt spid="10096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9666">
                                            <p:txEl>
                                              <p:pRg st="2" end="2"/>
                                            </p:txEl>
                                          </p:spTgt>
                                        </p:tgtEl>
                                        <p:attrNameLst>
                                          <p:attrName>style.visibility</p:attrName>
                                        </p:attrNameLst>
                                      </p:cBhvr>
                                      <p:to>
                                        <p:strVal val="visible"/>
                                      </p:to>
                                    </p:set>
                                    <p:animEffect transition="in" filter="blinds(horizontal)">
                                      <p:cBhvr>
                                        <p:cTn id="17" dur="500"/>
                                        <p:tgtEl>
                                          <p:spTgt spid="10096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6"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53863763-A8CF-4717-AE4A-3222AF8EF846}" type="slidenum">
              <a:rPr lang="en-US"/>
              <a:pPr>
                <a:defRPr/>
              </a:pPr>
              <a:t>35</a:t>
            </a:fld>
            <a:endParaRPr lang="en-US"/>
          </a:p>
        </p:txBody>
      </p:sp>
      <p:sp>
        <p:nvSpPr>
          <p:cNvPr id="960514" name="Rectangle 2"/>
          <p:cNvSpPr>
            <a:spLocks noGrp="1" noChangeArrowheads="1"/>
          </p:cNvSpPr>
          <p:nvPr>
            <p:ph type="body" idx="1"/>
          </p:nvPr>
        </p:nvSpPr>
        <p:spPr>
          <a:xfrm>
            <a:off x="1066800" y="1600200"/>
            <a:ext cx="7467600" cy="4724400"/>
          </a:xfrm>
        </p:spPr>
        <p:txBody>
          <a:bodyPr lIns="90488" tIns="44450" rIns="90488" bIns="44450"/>
          <a:lstStyle/>
          <a:p>
            <a:pPr eaLnBrk="1" hangingPunct="1"/>
            <a:r>
              <a:rPr lang="en-US" altLang="en-US" smtClean="0"/>
              <a:t>Types of Damages</a:t>
            </a:r>
          </a:p>
          <a:p>
            <a:pPr lvl="1" eaLnBrk="1" hangingPunct="1"/>
            <a:r>
              <a:rPr lang="en-US" altLang="en-US" smtClean="0"/>
              <a:t>Compensatory—put party in same position they would have been in without the breach</a:t>
            </a:r>
          </a:p>
          <a:p>
            <a:pPr lvl="2" eaLnBrk="1" hangingPunct="1"/>
            <a:r>
              <a:rPr lang="en-US" altLang="en-US" smtClean="0"/>
              <a:t>Example:  Sales—buyer has to buy car for $7,000 as opposed to original $6,000—gets $1,000 in damages</a:t>
            </a:r>
          </a:p>
          <a:p>
            <a:pPr lvl="1" eaLnBrk="1" hangingPunct="1"/>
            <a:r>
              <a:rPr lang="en-US" altLang="en-US" smtClean="0"/>
              <a:t>Incidental damages, e.g., cost of finding the other car; attorney’s fees</a:t>
            </a:r>
          </a:p>
        </p:txBody>
      </p:sp>
      <p:sp>
        <p:nvSpPr>
          <p:cNvPr id="960516" name="Rectangle 4"/>
          <p:cNvSpPr>
            <a:spLocks noGrp="1" noChangeArrowheads="1"/>
          </p:cNvSpPr>
          <p:nvPr>
            <p:ph type="title"/>
          </p:nvPr>
        </p:nvSpPr>
        <p:spPr>
          <a:xfrm>
            <a:off x="609600" y="304800"/>
            <a:ext cx="8077200" cy="1096963"/>
          </a:xfrm>
        </p:spPr>
        <p:txBody>
          <a:bodyPr/>
          <a:lstStyle/>
          <a:p>
            <a:pPr eaLnBrk="1" hangingPunct="1">
              <a:defRPr/>
            </a:pPr>
            <a:r>
              <a:rPr lang="en-US" smtClean="0"/>
              <a:t>Contract Remedies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0514">
                                            <p:txEl>
                                              <p:pRg st="0" end="0"/>
                                            </p:txEl>
                                          </p:spTgt>
                                        </p:tgtEl>
                                        <p:attrNameLst>
                                          <p:attrName>style.visibility</p:attrName>
                                        </p:attrNameLst>
                                      </p:cBhvr>
                                      <p:to>
                                        <p:strVal val="visible"/>
                                      </p:to>
                                    </p:set>
                                    <p:animEffect transition="in" filter="blinds(horizontal)">
                                      <p:cBhvr>
                                        <p:cTn id="7" dur="500"/>
                                        <p:tgtEl>
                                          <p:spTgt spid="960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0514">
                                            <p:txEl>
                                              <p:pRg st="1" end="1"/>
                                            </p:txEl>
                                          </p:spTgt>
                                        </p:tgtEl>
                                        <p:attrNameLst>
                                          <p:attrName>style.visibility</p:attrName>
                                        </p:attrNameLst>
                                      </p:cBhvr>
                                      <p:to>
                                        <p:strVal val="visible"/>
                                      </p:to>
                                    </p:set>
                                    <p:animEffect transition="in" filter="blinds(horizontal)">
                                      <p:cBhvr>
                                        <p:cTn id="12" dur="500"/>
                                        <p:tgtEl>
                                          <p:spTgt spid="9605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0514">
                                            <p:txEl>
                                              <p:pRg st="2" end="2"/>
                                            </p:txEl>
                                          </p:spTgt>
                                        </p:tgtEl>
                                        <p:attrNameLst>
                                          <p:attrName>style.visibility</p:attrName>
                                        </p:attrNameLst>
                                      </p:cBhvr>
                                      <p:to>
                                        <p:strVal val="visible"/>
                                      </p:to>
                                    </p:set>
                                    <p:animEffect transition="in" filter="blinds(horizontal)">
                                      <p:cBhvr>
                                        <p:cTn id="17" dur="500"/>
                                        <p:tgtEl>
                                          <p:spTgt spid="9605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0514">
                                            <p:txEl>
                                              <p:pRg st="3" end="3"/>
                                            </p:txEl>
                                          </p:spTgt>
                                        </p:tgtEl>
                                        <p:attrNameLst>
                                          <p:attrName>style.visibility</p:attrName>
                                        </p:attrNameLst>
                                      </p:cBhvr>
                                      <p:to>
                                        <p:strVal val="visible"/>
                                      </p:to>
                                    </p:set>
                                    <p:animEffect transition="in" filter="blinds(horizontal)">
                                      <p:cBhvr>
                                        <p:cTn id="22" dur="500"/>
                                        <p:tgtEl>
                                          <p:spTgt spid="9605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4"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C49CB31F-89FD-44A0-8C6D-A7AA45ECCB6C}" type="slidenum">
              <a:rPr lang="en-US"/>
              <a:pPr>
                <a:defRPr/>
              </a:pPr>
              <a:t>36</a:t>
            </a:fld>
            <a:endParaRPr lang="en-US"/>
          </a:p>
        </p:txBody>
      </p:sp>
      <p:sp>
        <p:nvSpPr>
          <p:cNvPr id="962562" name="Rectangle 2"/>
          <p:cNvSpPr>
            <a:spLocks noGrp="1" noChangeArrowheads="1"/>
          </p:cNvSpPr>
          <p:nvPr>
            <p:ph type="body" idx="1"/>
          </p:nvPr>
        </p:nvSpPr>
        <p:spPr/>
        <p:txBody>
          <a:bodyPr lIns="90488" tIns="44450" rIns="90488" bIns="44450"/>
          <a:lstStyle/>
          <a:p>
            <a:pPr eaLnBrk="1" hangingPunct="1"/>
            <a:r>
              <a:rPr lang="en-US" altLang="en-US" smtClean="0"/>
              <a:t>Types of Damages</a:t>
            </a:r>
          </a:p>
          <a:p>
            <a:pPr lvl="1" eaLnBrk="1" hangingPunct="1"/>
            <a:r>
              <a:rPr lang="en-US" altLang="en-US" smtClean="0"/>
              <a:t>Consequential damages</a:t>
            </a:r>
          </a:p>
          <a:p>
            <a:pPr lvl="2" eaLnBrk="1" hangingPunct="1"/>
            <a:r>
              <a:rPr lang="en-US" altLang="en-US" smtClean="0"/>
              <a:t>Damages experienced in relation to third parties</a:t>
            </a:r>
          </a:p>
          <a:p>
            <a:pPr lvl="2" eaLnBrk="1" hangingPunct="1"/>
            <a:r>
              <a:rPr lang="en-US" altLang="en-US" smtClean="0"/>
              <a:t>Late fees or loss of income for delays</a:t>
            </a:r>
          </a:p>
          <a:p>
            <a:pPr lvl="1" eaLnBrk="1" hangingPunct="1"/>
            <a:r>
              <a:rPr lang="en-US" altLang="en-US" smtClean="0"/>
              <a:t>Liquidated damages</a:t>
            </a:r>
          </a:p>
          <a:p>
            <a:pPr lvl="2" eaLnBrk="1" hangingPunct="1"/>
            <a:r>
              <a:rPr lang="en-US" altLang="en-US" smtClean="0"/>
              <a:t>Parties agree on damage amount in advance</a:t>
            </a:r>
          </a:p>
        </p:txBody>
      </p:sp>
      <p:sp>
        <p:nvSpPr>
          <p:cNvPr id="962564" name="Rectangle 4"/>
          <p:cNvSpPr>
            <a:spLocks noGrp="1" noChangeArrowheads="1"/>
          </p:cNvSpPr>
          <p:nvPr>
            <p:ph type="title"/>
          </p:nvPr>
        </p:nvSpPr>
        <p:spPr>
          <a:xfrm>
            <a:off x="609600" y="304800"/>
            <a:ext cx="8077200" cy="1096963"/>
          </a:xfrm>
        </p:spPr>
        <p:txBody>
          <a:bodyPr/>
          <a:lstStyle/>
          <a:p>
            <a:pPr eaLnBrk="1" hangingPunct="1">
              <a:defRPr/>
            </a:pPr>
            <a:r>
              <a:rPr lang="en-US" smtClean="0"/>
              <a:t>Contract Remedies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62">
                                            <p:txEl>
                                              <p:pRg st="0" end="0"/>
                                            </p:txEl>
                                          </p:spTgt>
                                        </p:tgtEl>
                                        <p:attrNameLst>
                                          <p:attrName>style.visibility</p:attrName>
                                        </p:attrNameLst>
                                      </p:cBhvr>
                                      <p:to>
                                        <p:strVal val="visible"/>
                                      </p:to>
                                    </p:set>
                                    <p:animEffect transition="in" filter="blinds(horizontal)">
                                      <p:cBhvr>
                                        <p:cTn id="7" dur="500"/>
                                        <p:tgtEl>
                                          <p:spTgt spid="962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562">
                                            <p:txEl>
                                              <p:pRg st="1" end="1"/>
                                            </p:txEl>
                                          </p:spTgt>
                                        </p:tgtEl>
                                        <p:attrNameLst>
                                          <p:attrName>style.visibility</p:attrName>
                                        </p:attrNameLst>
                                      </p:cBhvr>
                                      <p:to>
                                        <p:strVal val="visible"/>
                                      </p:to>
                                    </p:set>
                                    <p:animEffect transition="in" filter="blinds(horizontal)">
                                      <p:cBhvr>
                                        <p:cTn id="12" dur="500"/>
                                        <p:tgtEl>
                                          <p:spTgt spid="9625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2562">
                                            <p:txEl>
                                              <p:pRg st="2" end="2"/>
                                            </p:txEl>
                                          </p:spTgt>
                                        </p:tgtEl>
                                        <p:attrNameLst>
                                          <p:attrName>style.visibility</p:attrName>
                                        </p:attrNameLst>
                                      </p:cBhvr>
                                      <p:to>
                                        <p:strVal val="visible"/>
                                      </p:to>
                                    </p:set>
                                    <p:animEffect transition="in" filter="blinds(horizontal)">
                                      <p:cBhvr>
                                        <p:cTn id="17" dur="500"/>
                                        <p:tgtEl>
                                          <p:spTgt spid="9625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2562">
                                            <p:txEl>
                                              <p:pRg st="3" end="3"/>
                                            </p:txEl>
                                          </p:spTgt>
                                        </p:tgtEl>
                                        <p:attrNameLst>
                                          <p:attrName>style.visibility</p:attrName>
                                        </p:attrNameLst>
                                      </p:cBhvr>
                                      <p:to>
                                        <p:strVal val="visible"/>
                                      </p:to>
                                    </p:set>
                                    <p:animEffect transition="in" filter="blinds(horizontal)">
                                      <p:cBhvr>
                                        <p:cTn id="22" dur="500"/>
                                        <p:tgtEl>
                                          <p:spTgt spid="9625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62562">
                                            <p:txEl>
                                              <p:pRg st="4" end="4"/>
                                            </p:txEl>
                                          </p:spTgt>
                                        </p:tgtEl>
                                        <p:attrNameLst>
                                          <p:attrName>style.visibility</p:attrName>
                                        </p:attrNameLst>
                                      </p:cBhvr>
                                      <p:to>
                                        <p:strVal val="visible"/>
                                      </p:to>
                                    </p:set>
                                    <p:animEffect transition="in" filter="blinds(horizontal)">
                                      <p:cBhvr>
                                        <p:cTn id="27" dur="500"/>
                                        <p:tgtEl>
                                          <p:spTgt spid="9625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62562">
                                            <p:txEl>
                                              <p:pRg st="5" end="5"/>
                                            </p:txEl>
                                          </p:spTgt>
                                        </p:tgtEl>
                                        <p:attrNameLst>
                                          <p:attrName>style.visibility</p:attrName>
                                        </p:attrNameLst>
                                      </p:cBhvr>
                                      <p:to>
                                        <p:strVal val="visible"/>
                                      </p:to>
                                    </p:set>
                                    <p:animEffect transition="in" filter="blinds(horizontal)">
                                      <p:cBhvr>
                                        <p:cTn id="32" dur="500"/>
                                        <p:tgtEl>
                                          <p:spTgt spid="9625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2"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816DD8FB-AD7E-4E21-B468-2FF60331B745}" type="slidenum">
              <a:rPr lang="en-US"/>
              <a:pPr>
                <a:defRPr/>
              </a:pPr>
              <a:t>37</a:t>
            </a:fld>
            <a:endParaRPr lang="en-US"/>
          </a:p>
        </p:txBody>
      </p:sp>
      <p:sp>
        <p:nvSpPr>
          <p:cNvPr id="964610" name="Rectangle 2"/>
          <p:cNvSpPr>
            <a:spLocks noGrp="1" noChangeArrowheads="1"/>
          </p:cNvSpPr>
          <p:nvPr>
            <p:ph type="body" idx="1"/>
          </p:nvPr>
        </p:nvSpPr>
        <p:spPr>
          <a:xfrm>
            <a:off x="1066800" y="1600200"/>
            <a:ext cx="7696200" cy="4648200"/>
          </a:xfrm>
        </p:spPr>
        <p:txBody>
          <a:bodyPr lIns="90488" tIns="44450" rIns="90488" bIns="44450"/>
          <a:lstStyle/>
          <a:p>
            <a:pPr eaLnBrk="1" hangingPunct="1"/>
            <a:r>
              <a:rPr lang="en-US" altLang="en-US" sz="3200" smtClean="0"/>
              <a:t>Assignments</a:t>
            </a:r>
          </a:p>
          <a:p>
            <a:pPr lvl="1" eaLnBrk="1" hangingPunct="1"/>
            <a:r>
              <a:rPr lang="en-US" altLang="en-US" sz="2800" smtClean="0"/>
              <a:t>Original party to contract assigns his/her benefits under the contract to another</a:t>
            </a:r>
          </a:p>
          <a:p>
            <a:pPr lvl="2" eaLnBrk="1" hangingPunct="1"/>
            <a:r>
              <a:rPr lang="en-US" altLang="en-US" sz="2400" smtClean="0"/>
              <a:t>Example:  Credit company sells credit contract for present value to another who undertakes its collection</a:t>
            </a:r>
          </a:p>
          <a:p>
            <a:pPr lvl="1" eaLnBrk="1" hangingPunct="1"/>
            <a:r>
              <a:rPr lang="en-US" altLang="en-US" sz="2800" smtClean="0"/>
              <a:t>Assignee has same rights as original party</a:t>
            </a:r>
          </a:p>
          <a:p>
            <a:pPr eaLnBrk="1" hangingPunct="1"/>
            <a:r>
              <a:rPr lang="en-US" altLang="en-US" sz="3200" smtClean="0"/>
              <a:t>Delegation</a:t>
            </a:r>
          </a:p>
          <a:p>
            <a:pPr lvl="1" eaLnBrk="1" hangingPunct="1"/>
            <a:r>
              <a:rPr lang="en-US" altLang="en-US" sz="2800" smtClean="0"/>
              <a:t>Transfer of obligations under contract</a:t>
            </a:r>
          </a:p>
        </p:txBody>
      </p:sp>
      <p:sp>
        <p:nvSpPr>
          <p:cNvPr id="964612" name="Rectangle 4"/>
          <p:cNvSpPr>
            <a:spLocks noGrp="1" noChangeArrowheads="1"/>
          </p:cNvSpPr>
          <p:nvPr>
            <p:ph type="title"/>
          </p:nvPr>
        </p:nvSpPr>
        <p:spPr>
          <a:xfrm>
            <a:off x="609600" y="304800"/>
            <a:ext cx="8077200" cy="1096963"/>
          </a:xfrm>
        </p:spPr>
        <p:txBody>
          <a:bodyPr/>
          <a:lstStyle/>
          <a:p>
            <a:pPr eaLnBrk="1" hangingPunct="1">
              <a:defRPr/>
            </a:pPr>
            <a:r>
              <a:rPr lang="en-US" smtClean="0"/>
              <a:t>Third Party Rights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4610">
                                            <p:txEl>
                                              <p:pRg st="0" end="0"/>
                                            </p:txEl>
                                          </p:spTgt>
                                        </p:tgtEl>
                                        <p:attrNameLst>
                                          <p:attrName>style.visibility</p:attrName>
                                        </p:attrNameLst>
                                      </p:cBhvr>
                                      <p:to>
                                        <p:strVal val="visible"/>
                                      </p:to>
                                    </p:set>
                                    <p:animEffect transition="in" filter="blinds(horizontal)">
                                      <p:cBhvr>
                                        <p:cTn id="7" dur="500"/>
                                        <p:tgtEl>
                                          <p:spTgt spid="964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4610">
                                            <p:txEl>
                                              <p:pRg st="1" end="1"/>
                                            </p:txEl>
                                          </p:spTgt>
                                        </p:tgtEl>
                                        <p:attrNameLst>
                                          <p:attrName>style.visibility</p:attrName>
                                        </p:attrNameLst>
                                      </p:cBhvr>
                                      <p:to>
                                        <p:strVal val="visible"/>
                                      </p:to>
                                    </p:set>
                                    <p:animEffect transition="in" filter="blinds(horizontal)">
                                      <p:cBhvr>
                                        <p:cTn id="12" dur="500"/>
                                        <p:tgtEl>
                                          <p:spTgt spid="9646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4610">
                                            <p:txEl>
                                              <p:pRg st="2" end="2"/>
                                            </p:txEl>
                                          </p:spTgt>
                                        </p:tgtEl>
                                        <p:attrNameLst>
                                          <p:attrName>style.visibility</p:attrName>
                                        </p:attrNameLst>
                                      </p:cBhvr>
                                      <p:to>
                                        <p:strVal val="visible"/>
                                      </p:to>
                                    </p:set>
                                    <p:animEffect transition="in" filter="blinds(horizontal)">
                                      <p:cBhvr>
                                        <p:cTn id="17" dur="500"/>
                                        <p:tgtEl>
                                          <p:spTgt spid="9646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4610">
                                            <p:txEl>
                                              <p:pRg st="3" end="3"/>
                                            </p:txEl>
                                          </p:spTgt>
                                        </p:tgtEl>
                                        <p:attrNameLst>
                                          <p:attrName>style.visibility</p:attrName>
                                        </p:attrNameLst>
                                      </p:cBhvr>
                                      <p:to>
                                        <p:strVal val="visible"/>
                                      </p:to>
                                    </p:set>
                                    <p:animEffect transition="in" filter="blinds(horizontal)">
                                      <p:cBhvr>
                                        <p:cTn id="22" dur="500"/>
                                        <p:tgtEl>
                                          <p:spTgt spid="9646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64610">
                                            <p:txEl>
                                              <p:pRg st="4" end="4"/>
                                            </p:txEl>
                                          </p:spTgt>
                                        </p:tgtEl>
                                        <p:attrNameLst>
                                          <p:attrName>style.visibility</p:attrName>
                                        </p:attrNameLst>
                                      </p:cBhvr>
                                      <p:to>
                                        <p:strVal val="visible"/>
                                      </p:to>
                                    </p:set>
                                    <p:animEffect transition="in" filter="blinds(horizontal)">
                                      <p:cBhvr>
                                        <p:cTn id="27" dur="500"/>
                                        <p:tgtEl>
                                          <p:spTgt spid="9646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64610">
                                            <p:txEl>
                                              <p:pRg st="5" end="5"/>
                                            </p:txEl>
                                          </p:spTgt>
                                        </p:tgtEl>
                                        <p:attrNameLst>
                                          <p:attrName>style.visibility</p:attrName>
                                        </p:attrNameLst>
                                      </p:cBhvr>
                                      <p:to>
                                        <p:strVal val="visible"/>
                                      </p:to>
                                    </p:set>
                                    <p:animEffect transition="in" filter="blinds(horizontal)">
                                      <p:cBhvr>
                                        <p:cTn id="32" dur="500"/>
                                        <p:tgtEl>
                                          <p:spTgt spid="9646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10"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1D44BF96-9C5A-4B36-9324-5054F484A982}" type="slidenum">
              <a:rPr lang="en-US"/>
              <a:pPr>
                <a:defRPr/>
              </a:pPr>
              <a:t>38</a:t>
            </a:fld>
            <a:endParaRPr lang="en-US"/>
          </a:p>
        </p:txBody>
      </p:sp>
      <p:sp>
        <p:nvSpPr>
          <p:cNvPr id="966658" name="Rectangle 2"/>
          <p:cNvSpPr>
            <a:spLocks noGrp="1" noChangeArrowheads="1"/>
          </p:cNvSpPr>
          <p:nvPr>
            <p:ph type="title"/>
          </p:nvPr>
        </p:nvSpPr>
        <p:spPr>
          <a:xfrm>
            <a:off x="609600" y="304800"/>
            <a:ext cx="8077200" cy="1096963"/>
          </a:xfrm>
        </p:spPr>
        <p:txBody>
          <a:bodyPr/>
          <a:lstStyle/>
          <a:p>
            <a:pPr eaLnBrk="1" hangingPunct="1">
              <a:defRPr/>
            </a:pPr>
            <a:r>
              <a:rPr lang="en-US" smtClean="0"/>
              <a:t>Third Party Rights</a:t>
            </a:r>
          </a:p>
        </p:txBody>
      </p:sp>
      <p:sp>
        <p:nvSpPr>
          <p:cNvPr id="966659" name="Rectangle 3"/>
          <p:cNvSpPr>
            <a:spLocks noGrp="1" noChangeArrowheads="1"/>
          </p:cNvSpPr>
          <p:nvPr>
            <p:ph type="body" idx="1"/>
          </p:nvPr>
        </p:nvSpPr>
        <p:spPr/>
        <p:txBody>
          <a:bodyPr/>
          <a:lstStyle/>
          <a:p>
            <a:pPr eaLnBrk="1" hangingPunct="1"/>
            <a:r>
              <a:rPr lang="en-US" altLang="en-US" smtClean="0"/>
              <a:t>Third Party Beneficiary</a:t>
            </a:r>
          </a:p>
          <a:p>
            <a:pPr lvl="1" eaLnBrk="1" hangingPunct="1"/>
            <a:r>
              <a:rPr lang="en-US" altLang="en-US" smtClean="0"/>
              <a:t>Originally named in the contract to benefit from the contract</a:t>
            </a:r>
          </a:p>
          <a:p>
            <a:pPr lvl="2" eaLnBrk="1" hangingPunct="1"/>
            <a:r>
              <a:rPr lang="en-US" altLang="en-US" smtClean="0"/>
              <a:t>Insurance beneficiaries are third party beneficiaries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6659">
                                            <p:txEl>
                                              <p:pRg st="0" end="0"/>
                                            </p:txEl>
                                          </p:spTgt>
                                        </p:tgtEl>
                                        <p:attrNameLst>
                                          <p:attrName>style.visibility</p:attrName>
                                        </p:attrNameLst>
                                      </p:cBhvr>
                                      <p:to>
                                        <p:strVal val="visible"/>
                                      </p:to>
                                    </p:set>
                                    <p:animEffect transition="in" filter="blinds(horizontal)">
                                      <p:cBhvr>
                                        <p:cTn id="7" dur="500"/>
                                        <p:tgtEl>
                                          <p:spTgt spid="96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6659">
                                            <p:txEl>
                                              <p:pRg st="1" end="1"/>
                                            </p:txEl>
                                          </p:spTgt>
                                        </p:tgtEl>
                                        <p:attrNameLst>
                                          <p:attrName>style.visibility</p:attrName>
                                        </p:attrNameLst>
                                      </p:cBhvr>
                                      <p:to>
                                        <p:strVal val="visible"/>
                                      </p:to>
                                    </p:set>
                                    <p:animEffect transition="in" filter="blinds(horizontal)">
                                      <p:cBhvr>
                                        <p:cTn id="12" dur="500"/>
                                        <p:tgtEl>
                                          <p:spTgt spid="966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6659">
                                            <p:txEl>
                                              <p:pRg st="2" end="2"/>
                                            </p:txEl>
                                          </p:spTgt>
                                        </p:tgtEl>
                                        <p:attrNameLst>
                                          <p:attrName>style.visibility</p:attrName>
                                        </p:attrNameLst>
                                      </p:cBhvr>
                                      <p:to>
                                        <p:strVal val="visible"/>
                                      </p:to>
                                    </p:set>
                                    <p:animEffect transition="in" filter="blinds(horizontal)">
                                      <p:cBhvr>
                                        <p:cTn id="17" dur="500"/>
                                        <p:tgtEl>
                                          <p:spTgt spid="966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F32F8F3A-0747-4422-99A3-07497DFD9AE9}" type="slidenum">
              <a:rPr lang="en-US"/>
              <a:pPr>
                <a:defRPr/>
              </a:pPr>
              <a:t>3</a:t>
            </a:fld>
            <a:endParaRPr lang="en-US"/>
          </a:p>
        </p:txBody>
      </p:sp>
      <p:sp>
        <p:nvSpPr>
          <p:cNvPr id="927746" name="Rectangle 2"/>
          <p:cNvSpPr>
            <a:spLocks noGrp="1" noChangeArrowheads="1"/>
          </p:cNvSpPr>
          <p:nvPr>
            <p:ph type="body" idx="1"/>
          </p:nvPr>
        </p:nvSpPr>
        <p:spPr/>
        <p:txBody>
          <a:bodyPr lIns="90488" tIns="44450" rIns="90488" bIns="44450"/>
          <a:lstStyle/>
          <a:p>
            <a:pPr eaLnBrk="1" hangingPunct="1"/>
            <a:r>
              <a:rPr lang="en-US" altLang="en-US" smtClean="0"/>
              <a:t>Capacity – Age</a:t>
            </a:r>
          </a:p>
          <a:p>
            <a:pPr lvl="1" eaLnBrk="1" hangingPunct="1"/>
            <a:r>
              <a:rPr lang="en-US" altLang="en-US" smtClean="0"/>
              <a:t>Contracts are voidable—minor can get out at his/her option</a:t>
            </a:r>
          </a:p>
          <a:p>
            <a:pPr lvl="1" eaLnBrk="1" hangingPunct="1"/>
            <a:r>
              <a:rPr lang="en-US" altLang="en-US" smtClean="0"/>
              <a:t>Liable in quasi-contract for necessaries</a:t>
            </a:r>
          </a:p>
          <a:p>
            <a:pPr lvl="1" eaLnBrk="1" hangingPunct="1"/>
            <a:r>
              <a:rPr lang="en-US" altLang="en-US" smtClean="0"/>
              <a:t>Some exceptions—student loans; military service</a:t>
            </a:r>
          </a:p>
          <a:p>
            <a:pPr lvl="1" eaLnBrk="1" hangingPunct="1">
              <a:buFontTx/>
              <a:buNone/>
            </a:pPr>
            <a:endParaRPr lang="en-US" altLang="en-US" smtClean="0"/>
          </a:p>
          <a:p>
            <a:pPr lvl="1" eaLnBrk="1" hangingPunct="1"/>
            <a:endParaRPr lang="en-US" altLang="en-US" smtClean="0"/>
          </a:p>
        </p:txBody>
      </p:sp>
      <p:sp>
        <p:nvSpPr>
          <p:cNvPr id="927748"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Defenses:  Capacity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7746">
                                            <p:txEl>
                                              <p:pRg st="0" end="0"/>
                                            </p:txEl>
                                          </p:spTgt>
                                        </p:tgtEl>
                                        <p:attrNameLst>
                                          <p:attrName>style.visibility</p:attrName>
                                        </p:attrNameLst>
                                      </p:cBhvr>
                                      <p:to>
                                        <p:strVal val="visible"/>
                                      </p:to>
                                    </p:set>
                                    <p:animEffect transition="in" filter="blinds(horizontal)">
                                      <p:cBhvr>
                                        <p:cTn id="7" dur="500"/>
                                        <p:tgtEl>
                                          <p:spTgt spid="9277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7746">
                                            <p:txEl>
                                              <p:pRg st="1" end="1"/>
                                            </p:txEl>
                                          </p:spTgt>
                                        </p:tgtEl>
                                        <p:attrNameLst>
                                          <p:attrName>style.visibility</p:attrName>
                                        </p:attrNameLst>
                                      </p:cBhvr>
                                      <p:to>
                                        <p:strVal val="visible"/>
                                      </p:to>
                                    </p:set>
                                    <p:animEffect transition="in" filter="blinds(horizontal)">
                                      <p:cBhvr>
                                        <p:cTn id="12" dur="500"/>
                                        <p:tgtEl>
                                          <p:spTgt spid="9277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7746">
                                            <p:txEl>
                                              <p:pRg st="2" end="2"/>
                                            </p:txEl>
                                          </p:spTgt>
                                        </p:tgtEl>
                                        <p:attrNameLst>
                                          <p:attrName>style.visibility</p:attrName>
                                        </p:attrNameLst>
                                      </p:cBhvr>
                                      <p:to>
                                        <p:strVal val="visible"/>
                                      </p:to>
                                    </p:set>
                                    <p:animEffect transition="in" filter="blinds(horizontal)">
                                      <p:cBhvr>
                                        <p:cTn id="17" dur="500"/>
                                        <p:tgtEl>
                                          <p:spTgt spid="9277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7746">
                                            <p:txEl>
                                              <p:pRg st="3" end="3"/>
                                            </p:txEl>
                                          </p:spTgt>
                                        </p:tgtEl>
                                        <p:attrNameLst>
                                          <p:attrName>style.visibility</p:attrName>
                                        </p:attrNameLst>
                                      </p:cBhvr>
                                      <p:to>
                                        <p:strVal val="visible"/>
                                      </p:to>
                                    </p:set>
                                    <p:animEffect transition="in" filter="blinds(horizontal)">
                                      <p:cBhvr>
                                        <p:cTn id="22" dur="500"/>
                                        <p:tgtEl>
                                          <p:spTgt spid="9277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6" grpId="0" build="p" bldLvl="3"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35B0EBF0-F49B-44DA-8C7E-95843D026F2B}" type="slidenum">
              <a:rPr lang="en-US"/>
              <a:pPr>
                <a:defRPr/>
              </a:pPr>
              <a:t>39</a:t>
            </a:fld>
            <a:endParaRPr lang="en-US"/>
          </a:p>
        </p:txBody>
      </p:sp>
      <p:sp>
        <p:nvSpPr>
          <p:cNvPr id="968707" name="Rectangle 3"/>
          <p:cNvSpPr>
            <a:spLocks noGrp="1" noChangeArrowheads="1"/>
          </p:cNvSpPr>
          <p:nvPr>
            <p:ph type="body" idx="1"/>
          </p:nvPr>
        </p:nvSpPr>
        <p:spPr>
          <a:xfrm>
            <a:off x="1066800" y="1600200"/>
            <a:ext cx="7772400" cy="4953000"/>
          </a:xfrm>
        </p:spPr>
        <p:txBody>
          <a:bodyPr lIns="90488" tIns="44450" rIns="90488" bIns="44450"/>
          <a:lstStyle/>
          <a:p>
            <a:pPr eaLnBrk="1" hangingPunct="1">
              <a:spcBef>
                <a:spcPts val="863"/>
              </a:spcBef>
            </a:pPr>
            <a:r>
              <a:rPr lang="en-US" altLang="en-US" smtClean="0"/>
              <a:t>Assuring Payment</a:t>
            </a:r>
          </a:p>
          <a:p>
            <a:pPr lvl="1" eaLnBrk="1" hangingPunct="1">
              <a:spcBef>
                <a:spcPts val="863"/>
              </a:spcBef>
            </a:pPr>
            <a:r>
              <a:rPr lang="en-US" altLang="en-US" smtClean="0"/>
              <a:t>Use a bill of lading</a:t>
            </a:r>
          </a:p>
          <a:p>
            <a:pPr lvl="2" eaLnBrk="1" hangingPunct="1">
              <a:spcBef>
                <a:spcPts val="863"/>
              </a:spcBef>
            </a:pPr>
            <a:r>
              <a:rPr lang="en-US" altLang="en-US" smtClean="0"/>
              <a:t>Title to goods controlled</a:t>
            </a:r>
          </a:p>
          <a:p>
            <a:pPr lvl="2" eaLnBrk="1" hangingPunct="1">
              <a:spcBef>
                <a:spcPts val="863"/>
              </a:spcBef>
            </a:pPr>
            <a:r>
              <a:rPr lang="en-US" altLang="en-US" smtClean="0"/>
              <a:t>Used in connection with letter of credit or draft</a:t>
            </a:r>
          </a:p>
          <a:p>
            <a:pPr lvl="1" eaLnBrk="1" hangingPunct="1">
              <a:spcBef>
                <a:spcPts val="863"/>
              </a:spcBef>
            </a:pPr>
            <a:r>
              <a:rPr lang="en-US" altLang="en-US" smtClean="0"/>
              <a:t>Letter of Credit issued by buyers bank to seller</a:t>
            </a:r>
          </a:p>
          <a:p>
            <a:pPr lvl="2" eaLnBrk="1" hangingPunct="1">
              <a:spcBef>
                <a:spcPts val="863"/>
              </a:spcBef>
            </a:pPr>
            <a:r>
              <a:rPr lang="en-US" altLang="en-US" smtClean="0"/>
              <a:t>Seller may draw on L/C to receive payment</a:t>
            </a:r>
          </a:p>
        </p:txBody>
      </p:sp>
      <p:sp>
        <p:nvSpPr>
          <p:cNvPr id="968708" name="Rectangle 4"/>
          <p:cNvSpPr>
            <a:spLocks noGrp="1" noChangeArrowheads="1"/>
          </p:cNvSpPr>
          <p:nvPr>
            <p:ph type="title"/>
          </p:nvPr>
        </p:nvSpPr>
        <p:spPr>
          <a:xfrm>
            <a:off x="609600" y="304800"/>
            <a:ext cx="8077200" cy="1096963"/>
          </a:xfrm>
        </p:spPr>
        <p:txBody>
          <a:bodyPr/>
          <a:lstStyle/>
          <a:p>
            <a:pPr eaLnBrk="1" hangingPunct="1">
              <a:defRPr/>
            </a:pPr>
            <a:r>
              <a:rPr lang="en-US" smtClean="0"/>
              <a:t>International Issues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8707">
                                            <p:txEl>
                                              <p:pRg st="0" end="0"/>
                                            </p:txEl>
                                          </p:spTgt>
                                        </p:tgtEl>
                                        <p:attrNameLst>
                                          <p:attrName>style.visibility</p:attrName>
                                        </p:attrNameLst>
                                      </p:cBhvr>
                                      <p:to>
                                        <p:strVal val="visible"/>
                                      </p:to>
                                    </p:set>
                                    <p:animEffect transition="in" filter="blinds(horizontal)">
                                      <p:cBhvr>
                                        <p:cTn id="7" dur="500"/>
                                        <p:tgtEl>
                                          <p:spTgt spid="968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8707">
                                            <p:txEl>
                                              <p:pRg st="1" end="1"/>
                                            </p:txEl>
                                          </p:spTgt>
                                        </p:tgtEl>
                                        <p:attrNameLst>
                                          <p:attrName>style.visibility</p:attrName>
                                        </p:attrNameLst>
                                      </p:cBhvr>
                                      <p:to>
                                        <p:strVal val="visible"/>
                                      </p:to>
                                    </p:set>
                                    <p:animEffect transition="in" filter="blinds(horizontal)">
                                      <p:cBhvr>
                                        <p:cTn id="12" dur="500"/>
                                        <p:tgtEl>
                                          <p:spTgt spid="968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8707">
                                            <p:txEl>
                                              <p:pRg st="2" end="2"/>
                                            </p:txEl>
                                          </p:spTgt>
                                        </p:tgtEl>
                                        <p:attrNameLst>
                                          <p:attrName>style.visibility</p:attrName>
                                        </p:attrNameLst>
                                      </p:cBhvr>
                                      <p:to>
                                        <p:strVal val="visible"/>
                                      </p:to>
                                    </p:set>
                                    <p:animEffect transition="in" filter="blinds(horizontal)">
                                      <p:cBhvr>
                                        <p:cTn id="17" dur="500"/>
                                        <p:tgtEl>
                                          <p:spTgt spid="968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8707">
                                            <p:txEl>
                                              <p:pRg st="3" end="3"/>
                                            </p:txEl>
                                          </p:spTgt>
                                        </p:tgtEl>
                                        <p:attrNameLst>
                                          <p:attrName>style.visibility</p:attrName>
                                        </p:attrNameLst>
                                      </p:cBhvr>
                                      <p:to>
                                        <p:strVal val="visible"/>
                                      </p:to>
                                    </p:set>
                                    <p:animEffect transition="in" filter="blinds(horizontal)">
                                      <p:cBhvr>
                                        <p:cTn id="22" dur="500"/>
                                        <p:tgtEl>
                                          <p:spTgt spid="968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68707">
                                            <p:txEl>
                                              <p:pRg st="4" end="4"/>
                                            </p:txEl>
                                          </p:spTgt>
                                        </p:tgtEl>
                                        <p:attrNameLst>
                                          <p:attrName>style.visibility</p:attrName>
                                        </p:attrNameLst>
                                      </p:cBhvr>
                                      <p:to>
                                        <p:strVal val="visible"/>
                                      </p:to>
                                    </p:set>
                                    <p:animEffect transition="in" filter="blinds(horizontal)">
                                      <p:cBhvr>
                                        <p:cTn id="27" dur="500"/>
                                        <p:tgtEl>
                                          <p:spTgt spid="9687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68707">
                                            <p:txEl>
                                              <p:pRg st="5" end="5"/>
                                            </p:txEl>
                                          </p:spTgt>
                                        </p:tgtEl>
                                        <p:attrNameLst>
                                          <p:attrName>style.visibility</p:attrName>
                                        </p:attrNameLst>
                                      </p:cBhvr>
                                      <p:to>
                                        <p:strVal val="visible"/>
                                      </p:to>
                                    </p:set>
                                    <p:animEffect transition="in" filter="blinds(horizontal)">
                                      <p:cBhvr>
                                        <p:cTn id="32" dur="500"/>
                                        <p:tgtEl>
                                          <p:spTgt spid="9687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931D838A-7C8B-4C25-A806-9D597E37A21D}" type="slidenum">
              <a:rPr lang="en-US"/>
              <a:pPr>
                <a:defRPr/>
              </a:pPr>
              <a:t>40</a:t>
            </a:fld>
            <a:endParaRPr lang="en-US"/>
          </a:p>
        </p:txBody>
      </p:sp>
      <p:sp>
        <p:nvSpPr>
          <p:cNvPr id="970755" name="Rectangle 3"/>
          <p:cNvSpPr>
            <a:spLocks noGrp="1" noChangeArrowheads="1"/>
          </p:cNvSpPr>
          <p:nvPr>
            <p:ph type="body" idx="1"/>
          </p:nvPr>
        </p:nvSpPr>
        <p:spPr/>
        <p:txBody>
          <a:bodyPr lIns="90488" tIns="44450" rIns="90488" bIns="44450"/>
          <a:lstStyle/>
          <a:p>
            <a:pPr eaLnBrk="1" hangingPunct="1"/>
            <a:r>
              <a:rPr lang="en-US" altLang="en-US" smtClean="0"/>
              <a:t>Assuring Performance</a:t>
            </a:r>
          </a:p>
          <a:p>
            <a:pPr lvl="1" eaLnBrk="1" hangingPunct="1"/>
            <a:r>
              <a:rPr lang="en-US" altLang="en-US" smtClean="0"/>
              <a:t>Need force majeure clause</a:t>
            </a:r>
          </a:p>
          <a:p>
            <a:pPr lvl="1" eaLnBrk="1" hangingPunct="1"/>
            <a:r>
              <a:rPr lang="en-US" altLang="en-US" smtClean="0"/>
              <a:t>Stability of currencies</a:t>
            </a:r>
          </a:p>
        </p:txBody>
      </p:sp>
      <p:sp>
        <p:nvSpPr>
          <p:cNvPr id="970756" name="Rectangle 4"/>
          <p:cNvSpPr>
            <a:spLocks noGrp="1" noChangeArrowheads="1"/>
          </p:cNvSpPr>
          <p:nvPr>
            <p:ph type="title"/>
          </p:nvPr>
        </p:nvSpPr>
        <p:spPr>
          <a:xfrm>
            <a:off x="609600" y="304800"/>
            <a:ext cx="8077200" cy="1096963"/>
          </a:xfrm>
        </p:spPr>
        <p:txBody>
          <a:bodyPr/>
          <a:lstStyle/>
          <a:p>
            <a:pPr eaLnBrk="1" hangingPunct="1">
              <a:defRPr/>
            </a:pPr>
            <a:r>
              <a:rPr lang="en-US" dirty="0" smtClean="0"/>
              <a:t>International Issues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0755">
                                            <p:txEl>
                                              <p:pRg st="0" end="0"/>
                                            </p:txEl>
                                          </p:spTgt>
                                        </p:tgtEl>
                                        <p:attrNameLst>
                                          <p:attrName>style.visibility</p:attrName>
                                        </p:attrNameLst>
                                      </p:cBhvr>
                                      <p:to>
                                        <p:strVal val="visible"/>
                                      </p:to>
                                    </p:set>
                                    <p:animEffect transition="in" filter="blinds(horizontal)">
                                      <p:cBhvr>
                                        <p:cTn id="7" dur="500"/>
                                        <p:tgtEl>
                                          <p:spTgt spid="970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0755">
                                            <p:txEl>
                                              <p:pRg st="1" end="1"/>
                                            </p:txEl>
                                          </p:spTgt>
                                        </p:tgtEl>
                                        <p:attrNameLst>
                                          <p:attrName>style.visibility</p:attrName>
                                        </p:attrNameLst>
                                      </p:cBhvr>
                                      <p:to>
                                        <p:strVal val="visible"/>
                                      </p:to>
                                    </p:set>
                                    <p:animEffect transition="in" filter="blinds(horizontal)">
                                      <p:cBhvr>
                                        <p:cTn id="12" dur="500"/>
                                        <p:tgtEl>
                                          <p:spTgt spid="970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0755">
                                            <p:txEl>
                                              <p:pRg st="2" end="2"/>
                                            </p:txEl>
                                          </p:spTgt>
                                        </p:tgtEl>
                                        <p:attrNameLst>
                                          <p:attrName>style.visibility</p:attrName>
                                        </p:attrNameLst>
                                      </p:cBhvr>
                                      <p:to>
                                        <p:strVal val="visible"/>
                                      </p:to>
                                    </p:set>
                                    <p:animEffect transition="in" filter="blinds(horizontal)">
                                      <p:cBhvr>
                                        <p:cTn id="17" dur="500"/>
                                        <p:tgtEl>
                                          <p:spTgt spid="970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CE9B2418-AB8C-4D3A-9FD5-9449851BEF0C}" type="slidenum">
              <a:rPr lang="en-US"/>
              <a:pPr>
                <a:defRPr/>
              </a:pPr>
              <a:t>4</a:t>
            </a:fld>
            <a:endParaRPr lang="en-US"/>
          </a:p>
        </p:txBody>
      </p:sp>
      <p:sp>
        <p:nvSpPr>
          <p:cNvPr id="972802" name="Rectangle 2"/>
          <p:cNvSpPr>
            <a:spLocks noGrp="1" noChangeArrowheads="1"/>
          </p:cNvSpPr>
          <p:nvPr>
            <p:ph type="title"/>
          </p:nvPr>
        </p:nvSpPr>
        <p:spPr>
          <a:xfrm>
            <a:off x="609600" y="304800"/>
            <a:ext cx="8077200" cy="1096963"/>
          </a:xfrm>
        </p:spPr>
        <p:txBody>
          <a:bodyPr/>
          <a:lstStyle/>
          <a:p>
            <a:pPr eaLnBrk="1" hangingPunct="1">
              <a:defRPr/>
            </a:pPr>
            <a:r>
              <a:rPr lang="en-US" sz="4000" dirty="0" smtClean="0"/>
              <a:t>Capacity, Necessities and Parents</a:t>
            </a:r>
          </a:p>
        </p:txBody>
      </p:sp>
      <p:sp>
        <p:nvSpPr>
          <p:cNvPr id="972803" name="Rectangle 3"/>
          <p:cNvSpPr>
            <a:spLocks noGrp="1" noChangeArrowheads="1"/>
          </p:cNvSpPr>
          <p:nvPr>
            <p:ph type="body" idx="1"/>
          </p:nvPr>
        </p:nvSpPr>
        <p:spPr/>
        <p:txBody>
          <a:bodyPr/>
          <a:lstStyle/>
          <a:p>
            <a:pPr eaLnBrk="1" hangingPunct="1"/>
            <a:r>
              <a:rPr lang="en-US" altLang="en-US" b="1" smtClean="0">
                <a:solidFill>
                  <a:srgbClr val="FFFF66"/>
                </a:solidFill>
              </a:rPr>
              <a:t>Case 13.1</a:t>
            </a:r>
            <a:r>
              <a:rPr lang="en-US" altLang="en-US" smtClean="0"/>
              <a:t>  </a:t>
            </a:r>
            <a:r>
              <a:rPr lang="en-US" altLang="en-US" b="1" i="1" smtClean="0"/>
              <a:t>Yale Diagnostic Radiology v. Estate of Fountain </a:t>
            </a:r>
            <a:r>
              <a:rPr lang="en-US" altLang="en-US" b="1" smtClean="0"/>
              <a:t>(2003)</a:t>
            </a:r>
          </a:p>
          <a:p>
            <a:pPr lvl="1" eaLnBrk="1" hangingPunct="1"/>
            <a:r>
              <a:rPr lang="en-US" altLang="en-US" smtClean="0"/>
              <a:t>What was the nature of the medical care?</a:t>
            </a:r>
          </a:p>
          <a:p>
            <a:pPr lvl="1" eaLnBrk="1" hangingPunct="1"/>
            <a:r>
              <a:rPr lang="en-US" altLang="en-US" smtClean="0"/>
              <a:t>Why was there money available for payment?</a:t>
            </a:r>
          </a:p>
          <a:p>
            <a:pPr lvl="1" eaLnBrk="1" hangingPunct="1"/>
            <a:r>
              <a:rPr lang="en-US" altLang="en-US" smtClean="0"/>
              <a:t>Why does the court see unfairness in excusing the minor and the minor’s parent?</a:t>
            </a:r>
            <a:endParaRPr lang="en-US" altLang="en-US" sz="300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03">
                                            <p:txEl>
                                              <p:pRg st="0" end="0"/>
                                            </p:txEl>
                                          </p:spTgt>
                                        </p:tgtEl>
                                        <p:attrNameLst>
                                          <p:attrName>style.visibility</p:attrName>
                                        </p:attrNameLst>
                                      </p:cBhvr>
                                      <p:to>
                                        <p:strVal val="visible"/>
                                      </p:to>
                                    </p:set>
                                    <p:animEffect transition="in" filter="blinds(horizontal)">
                                      <p:cBhvr>
                                        <p:cTn id="7" dur="500"/>
                                        <p:tgtEl>
                                          <p:spTgt spid="972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03">
                                            <p:txEl>
                                              <p:pRg st="1" end="1"/>
                                            </p:txEl>
                                          </p:spTgt>
                                        </p:tgtEl>
                                        <p:attrNameLst>
                                          <p:attrName>style.visibility</p:attrName>
                                        </p:attrNameLst>
                                      </p:cBhvr>
                                      <p:to>
                                        <p:strVal val="visible"/>
                                      </p:to>
                                    </p:set>
                                    <p:animEffect transition="in" filter="blinds(horizontal)">
                                      <p:cBhvr>
                                        <p:cTn id="12" dur="500"/>
                                        <p:tgtEl>
                                          <p:spTgt spid="972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2803">
                                            <p:txEl>
                                              <p:pRg st="2" end="2"/>
                                            </p:txEl>
                                          </p:spTgt>
                                        </p:tgtEl>
                                        <p:attrNameLst>
                                          <p:attrName>style.visibility</p:attrName>
                                        </p:attrNameLst>
                                      </p:cBhvr>
                                      <p:to>
                                        <p:strVal val="visible"/>
                                      </p:to>
                                    </p:set>
                                    <p:animEffect transition="in" filter="blinds(horizontal)">
                                      <p:cBhvr>
                                        <p:cTn id="17" dur="500"/>
                                        <p:tgtEl>
                                          <p:spTgt spid="972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2803">
                                            <p:txEl>
                                              <p:pRg st="3" end="3"/>
                                            </p:txEl>
                                          </p:spTgt>
                                        </p:tgtEl>
                                        <p:attrNameLst>
                                          <p:attrName>style.visibility</p:attrName>
                                        </p:attrNameLst>
                                      </p:cBhvr>
                                      <p:to>
                                        <p:strVal val="visible"/>
                                      </p:to>
                                    </p:set>
                                    <p:animEffect transition="in" filter="blinds(horizontal)">
                                      <p:cBhvr>
                                        <p:cTn id="22" dur="500"/>
                                        <p:tgtEl>
                                          <p:spTgt spid="972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B488454A-3B92-42F6-BA12-598A6C6158E5}" type="slidenum">
              <a:rPr lang="en-US"/>
              <a:pPr>
                <a:defRPr/>
              </a:pPr>
              <a:t>5</a:t>
            </a:fld>
            <a:endParaRPr lang="en-US"/>
          </a:p>
        </p:txBody>
      </p:sp>
      <p:sp>
        <p:nvSpPr>
          <p:cNvPr id="929794" name="Rectangle 2"/>
          <p:cNvSpPr>
            <a:spLocks noGrp="1" noChangeArrowheads="1"/>
          </p:cNvSpPr>
          <p:nvPr>
            <p:ph type="body" idx="1"/>
          </p:nvPr>
        </p:nvSpPr>
        <p:spPr>
          <a:xfrm>
            <a:off x="1066800" y="1600200"/>
            <a:ext cx="7620000" cy="4678363"/>
          </a:xfrm>
        </p:spPr>
        <p:txBody>
          <a:bodyPr lIns="90488" tIns="44450" rIns="90488" bIns="44450"/>
          <a:lstStyle/>
          <a:p>
            <a:pPr eaLnBrk="1" hangingPunct="1">
              <a:spcBef>
                <a:spcPts val="863"/>
              </a:spcBef>
            </a:pPr>
            <a:r>
              <a:rPr lang="en-US" altLang="en-US" sz="3200" smtClean="0"/>
              <a:t>Person Understands Contracts are Enforceable and Significance of Legal Documents</a:t>
            </a:r>
          </a:p>
          <a:p>
            <a:pPr eaLnBrk="1" hangingPunct="1">
              <a:spcBef>
                <a:spcPts val="863"/>
              </a:spcBef>
            </a:pPr>
            <a:r>
              <a:rPr lang="en-US" altLang="en-US" sz="3200" smtClean="0"/>
              <a:t>Understands Contracts Involve Costs and Litigation</a:t>
            </a:r>
          </a:p>
          <a:p>
            <a:pPr eaLnBrk="1" hangingPunct="1">
              <a:spcBef>
                <a:spcPts val="863"/>
              </a:spcBef>
            </a:pPr>
            <a:r>
              <a:rPr lang="en-US" altLang="en-US" sz="3200" smtClean="0"/>
              <a:t>If Declared Legally Incompetent – Contracts are </a:t>
            </a:r>
            <a:r>
              <a:rPr lang="en-US" altLang="en-US" sz="3200" u="sng" smtClean="0"/>
              <a:t>Void!</a:t>
            </a:r>
          </a:p>
          <a:p>
            <a:pPr eaLnBrk="1" hangingPunct="1">
              <a:spcBef>
                <a:spcPts val="863"/>
              </a:spcBef>
            </a:pPr>
            <a:r>
              <a:rPr lang="en-US" altLang="en-US" sz="3200" smtClean="0"/>
              <a:t>Otherwise, If No Legal Capacity, Contracts are Voidable	</a:t>
            </a:r>
          </a:p>
        </p:txBody>
      </p:sp>
      <p:sp>
        <p:nvSpPr>
          <p:cNvPr id="929796" name="Rectangle 4"/>
          <p:cNvSpPr>
            <a:spLocks noGrp="1" noChangeArrowheads="1"/>
          </p:cNvSpPr>
          <p:nvPr>
            <p:ph type="title"/>
          </p:nvPr>
        </p:nvSpPr>
        <p:spPr>
          <a:xfrm>
            <a:off x="609600" y="304800"/>
            <a:ext cx="8077200" cy="1096963"/>
          </a:xfrm>
        </p:spPr>
        <p:txBody>
          <a:bodyPr/>
          <a:lstStyle/>
          <a:p>
            <a:pPr eaLnBrk="1" hangingPunct="1">
              <a:defRPr/>
            </a:pPr>
            <a:r>
              <a:rPr lang="en-US" sz="4800" dirty="0" smtClean="0"/>
              <a:t>Defenses: Mental Capacity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9794">
                                            <p:txEl>
                                              <p:pRg st="0" end="0"/>
                                            </p:txEl>
                                          </p:spTgt>
                                        </p:tgtEl>
                                        <p:attrNameLst>
                                          <p:attrName>style.visibility</p:attrName>
                                        </p:attrNameLst>
                                      </p:cBhvr>
                                      <p:to>
                                        <p:strVal val="visible"/>
                                      </p:to>
                                    </p:set>
                                    <p:animEffect transition="in" filter="blinds(horizontal)">
                                      <p:cBhvr>
                                        <p:cTn id="7" dur="500"/>
                                        <p:tgtEl>
                                          <p:spTgt spid="929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9794">
                                            <p:txEl>
                                              <p:pRg st="1" end="1"/>
                                            </p:txEl>
                                          </p:spTgt>
                                        </p:tgtEl>
                                        <p:attrNameLst>
                                          <p:attrName>style.visibility</p:attrName>
                                        </p:attrNameLst>
                                      </p:cBhvr>
                                      <p:to>
                                        <p:strVal val="visible"/>
                                      </p:to>
                                    </p:set>
                                    <p:animEffect transition="in" filter="blinds(horizontal)">
                                      <p:cBhvr>
                                        <p:cTn id="12" dur="500"/>
                                        <p:tgtEl>
                                          <p:spTgt spid="9297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9794">
                                            <p:txEl>
                                              <p:pRg st="2" end="2"/>
                                            </p:txEl>
                                          </p:spTgt>
                                        </p:tgtEl>
                                        <p:attrNameLst>
                                          <p:attrName>style.visibility</p:attrName>
                                        </p:attrNameLst>
                                      </p:cBhvr>
                                      <p:to>
                                        <p:strVal val="visible"/>
                                      </p:to>
                                    </p:set>
                                    <p:animEffect transition="in" filter="blinds(horizontal)">
                                      <p:cBhvr>
                                        <p:cTn id="17" dur="500"/>
                                        <p:tgtEl>
                                          <p:spTgt spid="9297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9794">
                                            <p:txEl>
                                              <p:pRg st="3" end="3"/>
                                            </p:txEl>
                                          </p:spTgt>
                                        </p:tgtEl>
                                        <p:attrNameLst>
                                          <p:attrName>style.visibility</p:attrName>
                                        </p:attrNameLst>
                                      </p:cBhvr>
                                      <p:to>
                                        <p:strVal val="visible"/>
                                      </p:to>
                                    </p:set>
                                    <p:animEffect transition="in" filter="blinds(horizontal)">
                                      <p:cBhvr>
                                        <p:cTn id="22" dur="500"/>
                                        <p:tgtEl>
                                          <p:spTgt spid="9297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4" grpId="0" build="p" bldLvl="3"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F4A918A3-FF53-4619-9AA9-B4A28FC12A53}" type="slidenum">
              <a:rPr lang="en-US"/>
              <a:pPr>
                <a:defRPr/>
              </a:pPr>
              <a:t>6</a:t>
            </a:fld>
            <a:endParaRPr lang="en-US"/>
          </a:p>
        </p:txBody>
      </p:sp>
      <p:sp>
        <p:nvSpPr>
          <p:cNvPr id="931842" name="Rectangle 2"/>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Elements</a:t>
            </a:r>
          </a:p>
          <a:p>
            <a:pPr lvl="1" eaLnBrk="1" hangingPunct="1">
              <a:spcBef>
                <a:spcPts val="863"/>
              </a:spcBef>
            </a:pPr>
            <a:r>
              <a:rPr lang="en-US" altLang="en-US" sz="2800" smtClean="0"/>
              <a:t>Misstatement of a material fact</a:t>
            </a:r>
          </a:p>
          <a:p>
            <a:pPr lvl="1" eaLnBrk="1" hangingPunct="1">
              <a:spcBef>
                <a:spcPts val="863"/>
              </a:spcBef>
            </a:pPr>
            <a:r>
              <a:rPr lang="en-US" altLang="en-US" sz="2800" smtClean="0"/>
              <a:t>Reliance</a:t>
            </a:r>
          </a:p>
          <a:p>
            <a:pPr lvl="1" eaLnBrk="1" hangingPunct="1">
              <a:spcBef>
                <a:spcPts val="863"/>
              </a:spcBef>
            </a:pPr>
            <a:r>
              <a:rPr lang="en-US" altLang="en-US" sz="2800" smtClean="0"/>
              <a:t>Damages</a:t>
            </a:r>
          </a:p>
          <a:p>
            <a:pPr eaLnBrk="1" hangingPunct="1">
              <a:spcBef>
                <a:spcPts val="863"/>
              </a:spcBef>
            </a:pPr>
            <a:r>
              <a:rPr lang="en-US" altLang="en-US" sz="3200" smtClean="0"/>
              <a:t>Remedy Can Be Rescission – Contract is Set Aside</a:t>
            </a:r>
          </a:p>
          <a:p>
            <a:pPr eaLnBrk="1" hangingPunct="1">
              <a:spcBef>
                <a:spcPts val="863"/>
              </a:spcBef>
            </a:pPr>
            <a:r>
              <a:rPr lang="en-US" altLang="en-US" sz="3200" smtClean="0"/>
              <a:t>Must Have Been Material</a:t>
            </a:r>
          </a:p>
          <a:p>
            <a:pPr eaLnBrk="1" hangingPunct="1">
              <a:spcBef>
                <a:spcPts val="863"/>
              </a:spcBef>
            </a:pPr>
            <a:r>
              <a:rPr lang="en-US" altLang="en-US" sz="3200" smtClean="0"/>
              <a:t>Cannot Be Sales Puffing (Opinion)</a:t>
            </a:r>
          </a:p>
        </p:txBody>
      </p:sp>
      <p:sp>
        <p:nvSpPr>
          <p:cNvPr id="931844" name="Rectangle 4"/>
          <p:cNvSpPr>
            <a:spLocks noGrp="1" noChangeArrowheads="1"/>
          </p:cNvSpPr>
          <p:nvPr>
            <p:ph type="title"/>
          </p:nvPr>
        </p:nvSpPr>
        <p:spPr>
          <a:xfrm>
            <a:off x="609600" y="304800"/>
            <a:ext cx="8077200" cy="1096963"/>
          </a:xfrm>
        </p:spPr>
        <p:txBody>
          <a:bodyPr/>
          <a:lstStyle/>
          <a:p>
            <a:pPr eaLnBrk="1" hangingPunct="1">
              <a:defRPr/>
            </a:pPr>
            <a:r>
              <a:rPr lang="en-US" smtClean="0"/>
              <a:t>Misrepresentation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42">
                                            <p:txEl>
                                              <p:pRg st="0" end="0"/>
                                            </p:txEl>
                                          </p:spTgt>
                                        </p:tgtEl>
                                        <p:attrNameLst>
                                          <p:attrName>style.visibility</p:attrName>
                                        </p:attrNameLst>
                                      </p:cBhvr>
                                      <p:to>
                                        <p:strVal val="visible"/>
                                      </p:to>
                                    </p:set>
                                    <p:animEffect transition="in" filter="blinds(horizontal)">
                                      <p:cBhvr>
                                        <p:cTn id="7" dur="500"/>
                                        <p:tgtEl>
                                          <p:spTgt spid="9318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842">
                                            <p:txEl>
                                              <p:pRg st="1" end="1"/>
                                            </p:txEl>
                                          </p:spTgt>
                                        </p:tgtEl>
                                        <p:attrNameLst>
                                          <p:attrName>style.visibility</p:attrName>
                                        </p:attrNameLst>
                                      </p:cBhvr>
                                      <p:to>
                                        <p:strVal val="visible"/>
                                      </p:to>
                                    </p:set>
                                    <p:animEffect transition="in" filter="blinds(horizontal)">
                                      <p:cBhvr>
                                        <p:cTn id="12" dur="500"/>
                                        <p:tgtEl>
                                          <p:spTgt spid="9318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1842">
                                            <p:txEl>
                                              <p:pRg st="2" end="2"/>
                                            </p:txEl>
                                          </p:spTgt>
                                        </p:tgtEl>
                                        <p:attrNameLst>
                                          <p:attrName>style.visibility</p:attrName>
                                        </p:attrNameLst>
                                      </p:cBhvr>
                                      <p:to>
                                        <p:strVal val="visible"/>
                                      </p:to>
                                    </p:set>
                                    <p:animEffect transition="in" filter="blinds(horizontal)">
                                      <p:cBhvr>
                                        <p:cTn id="17" dur="500"/>
                                        <p:tgtEl>
                                          <p:spTgt spid="9318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1842">
                                            <p:txEl>
                                              <p:pRg st="3" end="3"/>
                                            </p:txEl>
                                          </p:spTgt>
                                        </p:tgtEl>
                                        <p:attrNameLst>
                                          <p:attrName>style.visibility</p:attrName>
                                        </p:attrNameLst>
                                      </p:cBhvr>
                                      <p:to>
                                        <p:strVal val="visible"/>
                                      </p:to>
                                    </p:set>
                                    <p:animEffect transition="in" filter="blinds(horizontal)">
                                      <p:cBhvr>
                                        <p:cTn id="22" dur="500"/>
                                        <p:tgtEl>
                                          <p:spTgt spid="9318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1842">
                                            <p:txEl>
                                              <p:pRg st="4" end="4"/>
                                            </p:txEl>
                                          </p:spTgt>
                                        </p:tgtEl>
                                        <p:attrNameLst>
                                          <p:attrName>style.visibility</p:attrName>
                                        </p:attrNameLst>
                                      </p:cBhvr>
                                      <p:to>
                                        <p:strVal val="visible"/>
                                      </p:to>
                                    </p:set>
                                    <p:animEffect transition="in" filter="blinds(horizontal)">
                                      <p:cBhvr>
                                        <p:cTn id="27" dur="500"/>
                                        <p:tgtEl>
                                          <p:spTgt spid="9318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31842">
                                            <p:txEl>
                                              <p:pRg st="5" end="5"/>
                                            </p:txEl>
                                          </p:spTgt>
                                        </p:tgtEl>
                                        <p:attrNameLst>
                                          <p:attrName>style.visibility</p:attrName>
                                        </p:attrNameLst>
                                      </p:cBhvr>
                                      <p:to>
                                        <p:strVal val="visible"/>
                                      </p:to>
                                    </p:set>
                                    <p:animEffect transition="in" filter="blinds(horizontal)">
                                      <p:cBhvr>
                                        <p:cTn id="32" dur="500"/>
                                        <p:tgtEl>
                                          <p:spTgt spid="9318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31842">
                                            <p:txEl>
                                              <p:pRg st="6" end="6"/>
                                            </p:txEl>
                                          </p:spTgt>
                                        </p:tgtEl>
                                        <p:attrNameLst>
                                          <p:attrName>style.visibility</p:attrName>
                                        </p:attrNameLst>
                                      </p:cBhvr>
                                      <p:to>
                                        <p:strVal val="visible"/>
                                      </p:to>
                                    </p:set>
                                    <p:animEffect transition="in" filter="blinds(horizontal)">
                                      <p:cBhvr>
                                        <p:cTn id="37" dur="500"/>
                                        <p:tgtEl>
                                          <p:spTgt spid="9318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2"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534BBEF2-0E76-4DBC-B6AE-7F1F3E9481F7}" type="slidenum">
              <a:rPr lang="en-US"/>
              <a:pPr>
                <a:defRPr/>
              </a:pPr>
              <a:t>7</a:t>
            </a:fld>
            <a:endParaRPr lang="en-US"/>
          </a:p>
        </p:txBody>
      </p:sp>
      <p:sp>
        <p:nvSpPr>
          <p:cNvPr id="933890" name="Rectangle 2"/>
          <p:cNvSpPr>
            <a:spLocks noGrp="1" noChangeArrowheads="1"/>
          </p:cNvSpPr>
          <p:nvPr>
            <p:ph type="body" idx="1"/>
          </p:nvPr>
        </p:nvSpPr>
        <p:spPr>
          <a:xfrm>
            <a:off x="1066800" y="1600200"/>
            <a:ext cx="7620000" cy="4953000"/>
          </a:xfrm>
        </p:spPr>
        <p:txBody>
          <a:bodyPr lIns="90488" tIns="44450" rIns="90488" bIns="44450"/>
          <a:lstStyle/>
          <a:p>
            <a:pPr eaLnBrk="1" hangingPunct="1">
              <a:spcBef>
                <a:spcPts val="863"/>
              </a:spcBef>
            </a:pPr>
            <a:r>
              <a:rPr lang="en-US" altLang="en-US" sz="3200" smtClean="0"/>
              <a:t>Elements</a:t>
            </a:r>
          </a:p>
          <a:p>
            <a:pPr lvl="1" eaLnBrk="1" hangingPunct="1">
              <a:spcBef>
                <a:spcPts val="863"/>
              </a:spcBef>
            </a:pPr>
            <a:r>
              <a:rPr lang="en-US" altLang="en-US" sz="2800" smtClean="0"/>
              <a:t>Knowing and intentional use of false information</a:t>
            </a:r>
          </a:p>
          <a:p>
            <a:pPr lvl="1" eaLnBrk="1" hangingPunct="1">
              <a:spcBef>
                <a:spcPts val="863"/>
              </a:spcBef>
            </a:pPr>
            <a:r>
              <a:rPr lang="en-US" altLang="en-US" sz="2800" smtClean="0"/>
              <a:t>Knowing and intentional failure to disclose</a:t>
            </a:r>
          </a:p>
          <a:p>
            <a:pPr lvl="1" eaLnBrk="1" hangingPunct="1">
              <a:spcBef>
                <a:spcPts val="863"/>
              </a:spcBef>
            </a:pPr>
            <a:r>
              <a:rPr lang="en-US" altLang="en-US" sz="2800" smtClean="0"/>
              <a:t>Many states have statutes exempting the disclosure of a murder or AIDS victims as previous owners or residents</a:t>
            </a:r>
          </a:p>
          <a:p>
            <a:pPr lvl="2" eaLnBrk="1" hangingPunct="1">
              <a:spcBef>
                <a:spcPts val="863"/>
              </a:spcBef>
            </a:pPr>
            <a:r>
              <a:rPr lang="en-US" altLang="en-US" sz="2400" smtClean="0"/>
              <a:t>However, if there is an inquiry by the potential buyer, the information cannot be withheld</a:t>
            </a:r>
          </a:p>
        </p:txBody>
      </p:sp>
      <p:sp>
        <p:nvSpPr>
          <p:cNvPr id="933892" name="Rectangle 4"/>
          <p:cNvSpPr>
            <a:spLocks noGrp="1" noChangeArrowheads="1"/>
          </p:cNvSpPr>
          <p:nvPr>
            <p:ph type="title"/>
          </p:nvPr>
        </p:nvSpPr>
        <p:spPr>
          <a:xfrm>
            <a:off x="609600" y="304800"/>
            <a:ext cx="8077200" cy="1096963"/>
          </a:xfrm>
        </p:spPr>
        <p:txBody>
          <a:bodyPr/>
          <a:lstStyle/>
          <a:p>
            <a:pPr eaLnBrk="1" hangingPunct="1">
              <a:defRPr/>
            </a:pPr>
            <a:r>
              <a:rPr lang="en-US" smtClean="0"/>
              <a:t>Fraud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3890">
                                            <p:txEl>
                                              <p:pRg st="0" end="0"/>
                                            </p:txEl>
                                          </p:spTgt>
                                        </p:tgtEl>
                                        <p:attrNameLst>
                                          <p:attrName>style.visibility</p:attrName>
                                        </p:attrNameLst>
                                      </p:cBhvr>
                                      <p:to>
                                        <p:strVal val="visible"/>
                                      </p:to>
                                    </p:set>
                                    <p:animEffect transition="in" filter="blinds(horizontal)">
                                      <p:cBhvr>
                                        <p:cTn id="7" dur="500"/>
                                        <p:tgtEl>
                                          <p:spTgt spid="933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3890">
                                            <p:txEl>
                                              <p:pRg st="1" end="1"/>
                                            </p:txEl>
                                          </p:spTgt>
                                        </p:tgtEl>
                                        <p:attrNameLst>
                                          <p:attrName>style.visibility</p:attrName>
                                        </p:attrNameLst>
                                      </p:cBhvr>
                                      <p:to>
                                        <p:strVal val="visible"/>
                                      </p:to>
                                    </p:set>
                                    <p:animEffect transition="in" filter="blinds(horizontal)">
                                      <p:cBhvr>
                                        <p:cTn id="12" dur="500"/>
                                        <p:tgtEl>
                                          <p:spTgt spid="933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3890">
                                            <p:txEl>
                                              <p:pRg st="2" end="2"/>
                                            </p:txEl>
                                          </p:spTgt>
                                        </p:tgtEl>
                                        <p:attrNameLst>
                                          <p:attrName>style.visibility</p:attrName>
                                        </p:attrNameLst>
                                      </p:cBhvr>
                                      <p:to>
                                        <p:strVal val="visible"/>
                                      </p:to>
                                    </p:set>
                                    <p:animEffect transition="in" filter="blinds(horizontal)">
                                      <p:cBhvr>
                                        <p:cTn id="17" dur="500"/>
                                        <p:tgtEl>
                                          <p:spTgt spid="933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3890">
                                            <p:txEl>
                                              <p:pRg st="3" end="3"/>
                                            </p:txEl>
                                          </p:spTgt>
                                        </p:tgtEl>
                                        <p:attrNameLst>
                                          <p:attrName>style.visibility</p:attrName>
                                        </p:attrNameLst>
                                      </p:cBhvr>
                                      <p:to>
                                        <p:strVal val="visible"/>
                                      </p:to>
                                    </p:set>
                                    <p:animEffect transition="in" filter="blinds(horizontal)">
                                      <p:cBhvr>
                                        <p:cTn id="22" dur="500"/>
                                        <p:tgtEl>
                                          <p:spTgt spid="933890">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33890">
                                            <p:txEl>
                                              <p:pRg st="4" end="4"/>
                                            </p:txEl>
                                          </p:spTgt>
                                        </p:tgtEl>
                                        <p:attrNameLst>
                                          <p:attrName>style.visibility</p:attrName>
                                        </p:attrNameLst>
                                      </p:cBhvr>
                                      <p:to>
                                        <p:strVal val="visible"/>
                                      </p:to>
                                    </p:set>
                                    <p:animEffect transition="in" filter="blinds(horizontal)">
                                      <p:cBhvr>
                                        <p:cTn id="25" dur="500"/>
                                        <p:tgtEl>
                                          <p:spTgt spid="9338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0"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13-</a:t>
            </a:r>
            <a:fld id="{80773C7F-769C-40C3-B08D-706AD963343E}" type="slidenum">
              <a:rPr lang="en-US"/>
              <a:pPr>
                <a:defRPr/>
              </a:pPr>
              <a:t>8</a:t>
            </a:fld>
            <a:endParaRPr lang="en-US"/>
          </a:p>
        </p:txBody>
      </p:sp>
      <p:sp>
        <p:nvSpPr>
          <p:cNvPr id="935938" name="Rectangle 2"/>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Fraud:  The Failure to Disclose Material Information Can Be Fraud or Misrepresentation</a:t>
            </a:r>
            <a:endParaRPr lang="en-US" altLang="en-US" sz="2400" smtClean="0"/>
          </a:p>
          <a:p>
            <a:pPr eaLnBrk="1" hangingPunct="1">
              <a:spcBef>
                <a:spcPts val="863"/>
              </a:spcBef>
            </a:pPr>
            <a:r>
              <a:rPr lang="en-US" altLang="en-US" sz="3200" b="1" smtClean="0">
                <a:solidFill>
                  <a:srgbClr val="FFFF66"/>
                </a:solidFill>
              </a:rPr>
              <a:t>Case 13.2</a:t>
            </a:r>
            <a:r>
              <a:rPr lang="en-US" altLang="en-US" sz="3200" b="1" smtClean="0"/>
              <a:t>    </a:t>
            </a:r>
            <a:r>
              <a:rPr lang="en-US" altLang="en-US" sz="3200" b="1" i="1" smtClean="0"/>
              <a:t>Reed v. King</a:t>
            </a:r>
            <a:r>
              <a:rPr lang="en-US" altLang="en-US" sz="3200" i="1" smtClean="0"/>
              <a:t> </a:t>
            </a:r>
            <a:r>
              <a:rPr lang="en-US" altLang="en-US" sz="3200" b="1" smtClean="0"/>
              <a:t>(1983)</a:t>
            </a:r>
            <a:endParaRPr lang="en-US" altLang="en-US" sz="3200" b="1" i="1" smtClean="0"/>
          </a:p>
          <a:p>
            <a:pPr lvl="1" eaLnBrk="1" hangingPunct="1">
              <a:spcBef>
                <a:spcPts val="863"/>
              </a:spcBef>
            </a:pPr>
            <a:r>
              <a:rPr lang="en-US" altLang="en-US" sz="2800" smtClean="0"/>
              <a:t>What does Mrs. Reed need to establish to be entitled to recession and damages?</a:t>
            </a:r>
          </a:p>
          <a:p>
            <a:pPr lvl="1" eaLnBrk="1" hangingPunct="1">
              <a:spcBef>
                <a:spcPts val="863"/>
              </a:spcBef>
            </a:pPr>
            <a:r>
              <a:rPr lang="en-US" altLang="en-US" sz="2800" smtClean="0"/>
              <a:t>Would the information about the house make a difference to you in making a buying decision?</a:t>
            </a:r>
          </a:p>
        </p:txBody>
      </p:sp>
      <p:sp>
        <p:nvSpPr>
          <p:cNvPr id="935940" name="Rectangle 4"/>
          <p:cNvSpPr>
            <a:spLocks noGrp="1" noChangeArrowheads="1"/>
          </p:cNvSpPr>
          <p:nvPr>
            <p:ph type="title"/>
          </p:nvPr>
        </p:nvSpPr>
        <p:spPr>
          <a:xfrm>
            <a:off x="609600" y="304800"/>
            <a:ext cx="8077200" cy="1096963"/>
          </a:xfrm>
        </p:spPr>
        <p:txBody>
          <a:bodyPr/>
          <a:lstStyle/>
          <a:p>
            <a:pPr eaLnBrk="1" hangingPunct="1">
              <a:defRPr/>
            </a:pPr>
            <a:r>
              <a:rPr lang="en-US" smtClean="0"/>
              <a:t>Fraud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5938">
                                            <p:txEl>
                                              <p:pRg st="0" end="0"/>
                                            </p:txEl>
                                          </p:spTgt>
                                        </p:tgtEl>
                                        <p:attrNameLst>
                                          <p:attrName>style.visibility</p:attrName>
                                        </p:attrNameLst>
                                      </p:cBhvr>
                                      <p:to>
                                        <p:strVal val="visible"/>
                                      </p:to>
                                    </p:set>
                                    <p:animEffect transition="in" filter="blinds(horizontal)">
                                      <p:cBhvr>
                                        <p:cTn id="7" dur="500"/>
                                        <p:tgtEl>
                                          <p:spTgt spid="935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5938">
                                            <p:txEl>
                                              <p:pRg st="1" end="1"/>
                                            </p:txEl>
                                          </p:spTgt>
                                        </p:tgtEl>
                                        <p:attrNameLst>
                                          <p:attrName>style.visibility</p:attrName>
                                        </p:attrNameLst>
                                      </p:cBhvr>
                                      <p:to>
                                        <p:strVal val="visible"/>
                                      </p:to>
                                    </p:set>
                                    <p:animEffect transition="in" filter="blinds(horizontal)">
                                      <p:cBhvr>
                                        <p:cTn id="12" dur="500"/>
                                        <p:tgtEl>
                                          <p:spTgt spid="935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5938">
                                            <p:txEl>
                                              <p:pRg st="2" end="2"/>
                                            </p:txEl>
                                          </p:spTgt>
                                        </p:tgtEl>
                                        <p:attrNameLst>
                                          <p:attrName>style.visibility</p:attrName>
                                        </p:attrNameLst>
                                      </p:cBhvr>
                                      <p:to>
                                        <p:strVal val="visible"/>
                                      </p:to>
                                    </p:set>
                                    <p:animEffect transition="in" filter="blinds(horizontal)">
                                      <p:cBhvr>
                                        <p:cTn id="17" dur="500"/>
                                        <p:tgtEl>
                                          <p:spTgt spid="935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5938">
                                            <p:txEl>
                                              <p:pRg st="3" end="3"/>
                                            </p:txEl>
                                          </p:spTgt>
                                        </p:tgtEl>
                                        <p:attrNameLst>
                                          <p:attrName>style.visibility</p:attrName>
                                        </p:attrNameLst>
                                      </p:cBhvr>
                                      <p:to>
                                        <p:strVal val="visible"/>
                                      </p:to>
                                    </p:set>
                                    <p:animEffect transition="in" filter="blinds(horizontal)">
                                      <p:cBhvr>
                                        <p:cTn id="22" dur="500"/>
                                        <p:tgtEl>
                                          <p:spTgt spid="9359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MT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TotalTime>
  <Words>1426</Words>
  <Application>Microsoft Office PowerPoint</Application>
  <PresentationFormat>On-screen Show (4:3)</PresentationFormat>
  <Paragraphs>320</Paragraphs>
  <Slides>41</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Marlett</vt:lpstr>
      <vt:lpstr>Times New Roman</vt:lpstr>
      <vt:lpstr>Times New Roman MT Extra Bold</vt:lpstr>
      <vt:lpstr>Default Design</vt:lpstr>
      <vt:lpstr>PowerPoint Presentation</vt:lpstr>
      <vt:lpstr>Defenses</vt:lpstr>
      <vt:lpstr>Defenses:  Capacity</vt:lpstr>
      <vt:lpstr>Defenses:  Capacity</vt:lpstr>
      <vt:lpstr>Capacity, Necessities and Parents</vt:lpstr>
      <vt:lpstr>Defenses: Mental Capacity</vt:lpstr>
      <vt:lpstr>Misrepresentation</vt:lpstr>
      <vt:lpstr>Fraud</vt:lpstr>
      <vt:lpstr>Fraud</vt:lpstr>
      <vt:lpstr>Canceling Credit Contracts</vt:lpstr>
      <vt:lpstr>Three-Day Cancellation Notice</vt:lpstr>
      <vt:lpstr>Three-Day Cancellation Notice</vt:lpstr>
      <vt:lpstr>Duress</vt:lpstr>
      <vt:lpstr>Undue Influence</vt:lpstr>
      <vt:lpstr>Illegality – Public Policy</vt:lpstr>
      <vt:lpstr>Illegality – Public Policy</vt:lpstr>
      <vt:lpstr>Illegality – Public Policy</vt:lpstr>
      <vt:lpstr>Illegality – Public Policy</vt:lpstr>
      <vt:lpstr>Contract Performance</vt:lpstr>
      <vt:lpstr>Contract Performance</vt:lpstr>
      <vt:lpstr>Contract Performance</vt:lpstr>
      <vt:lpstr>Performance: Excuse</vt:lpstr>
      <vt:lpstr>Performance: Good Faith</vt:lpstr>
      <vt:lpstr>Substitute Performance</vt:lpstr>
      <vt:lpstr>Fair Credit Billing Act</vt:lpstr>
      <vt:lpstr>Fair Credit Billing Act</vt:lpstr>
      <vt:lpstr>Collection</vt:lpstr>
      <vt:lpstr>Collection</vt:lpstr>
      <vt:lpstr>Collection</vt:lpstr>
      <vt:lpstr>Collections</vt:lpstr>
      <vt:lpstr>Enforcement</vt:lpstr>
      <vt:lpstr>Enforcement</vt:lpstr>
      <vt:lpstr>Fair Credit Reporting Act</vt:lpstr>
      <vt:lpstr>Fair Credit Reporting Act</vt:lpstr>
      <vt:lpstr>Inaccurate Report?</vt:lpstr>
      <vt:lpstr>Contract Remedies</vt:lpstr>
      <vt:lpstr>Contract Remedies</vt:lpstr>
      <vt:lpstr>Third Party Rights</vt:lpstr>
      <vt:lpstr>Third Party Rights</vt:lpstr>
      <vt:lpstr>International Issues</vt:lpstr>
      <vt:lpstr>International Issues</vt:lpstr>
    </vt:vector>
  </TitlesOfParts>
  <Company>UTB/TSC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Jennings 7th Ed.  Business-Legal Ethical Global</dc:title>
  <dc:creator>Joe Zavaletta</dc:creator>
  <cp:lastModifiedBy>Laurie</cp:lastModifiedBy>
  <cp:revision>259</cp:revision>
  <dcterms:created xsi:type="dcterms:W3CDTF">2005-02-05T01:05:54Z</dcterms:created>
  <dcterms:modified xsi:type="dcterms:W3CDTF">2015-08-07T19:13:10Z</dcterms:modified>
</cp:coreProperties>
</file>