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5" r:id="rId2"/>
    <p:sldId id="261" r:id="rId3"/>
    <p:sldId id="262" r:id="rId4"/>
    <p:sldId id="291" r:id="rId5"/>
    <p:sldId id="263" r:id="rId6"/>
    <p:sldId id="294" r:id="rId7"/>
    <p:sldId id="293" r:id="rId8"/>
    <p:sldId id="264" r:id="rId9"/>
    <p:sldId id="287" r:id="rId10"/>
    <p:sldId id="265" r:id="rId11"/>
    <p:sldId id="266" r:id="rId12"/>
    <p:sldId id="267" r:id="rId13"/>
    <p:sldId id="288" r:id="rId14"/>
    <p:sldId id="268" r:id="rId15"/>
    <p:sldId id="289" r:id="rId16"/>
    <p:sldId id="290" r:id="rId17"/>
    <p:sldId id="29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437B7C4-4842-43D5-9B0E-95545B47B9C9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97F7CF9-9737-4975-8709-5D7BF5C4F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C0F44C-93B9-497D-BBB3-6659DE4F5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4FA30-58CA-479F-BEC3-A005E3B461D6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6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631D62-3DF4-4794-8982-9C231EC770F2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FF92A-8B9C-487A-A152-16940605D86A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E3B37-56B7-4AD2-8EB8-6DA60EDA0E0B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54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1CB40-876D-44A8-968C-8C2E0BB56D86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0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199852-A529-4CE6-BFB5-FFC146D39B62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74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8D3C6C-BE60-4972-BB0B-269A81DE104A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ED17FF-4E29-4441-B148-AFEB319EDDD6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52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A2AF68-48AC-48C1-A287-7AFACD6465CF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3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18EAD4-28E3-493D-AD8C-80788E8EA7EF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5289C8-EF83-4FFA-A87F-4742590DF2C5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0C8547-46D0-4515-B820-FCF9EFC19B7A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4A98A5-2AAE-4AAB-A880-33C78DF9F658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3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A2229C-5F3E-4252-B7A2-9CE5D43654B6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0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525A1-AAD2-4438-910F-BE49757CAD34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6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7B6F5-1FB6-45FA-B762-A1AD636E8EF6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0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6BBE30-B706-42DA-A4DF-D018C4D60585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3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C86990-8C50-44C6-82D0-432CCAD18515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6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EE8BF5A8-D00E-4EAD-8D2A-14903F93B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5938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AA56BBB-9468-4DDD-B03E-69BCB217B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0484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330E9AC-28F8-47F7-B193-DFAB17B0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870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80772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670FF693-E29C-49C2-871F-8584A7AB4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303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C191E0F8-9863-44AE-BE76-02409DAC4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940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380C9A5-CBC6-4D95-AFA7-919B993E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143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2ACB996D-BF16-4D2E-8A74-D571BA044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272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4CFBDB2E-56D3-4BC4-88E7-C8DEC2BE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817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84E525E-0AA9-466F-859E-60CBCB17D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957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69588745-26EA-4887-AD99-54BB7153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935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BC573312-E273-46A8-B72E-FCB4B0435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5822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850A3F26-CEBF-4080-A87C-6DB110B47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692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15-</a:t>
            </a:r>
            <a:fld id="{05989ED3-3561-4865-BF97-554F1236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altLang="en-US" sz="900" smtClean="0">
                <a:solidFill>
                  <a:schemeClr val="bg1"/>
                </a:solidFill>
              </a:rPr>
              <a:t>© 2015 Cengage Learning.  All Rights Reserved.  May not e scanned, copied or duplicated, or posted to a publicly accessible website, in whole or in part.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1219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72390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15</a:t>
            </a:r>
            <a:br>
              <a:rPr lang="en-US" altLang="en-US" sz="4800" b="1" smtClean="0"/>
            </a:br>
            <a:r>
              <a:rPr lang="en-US" altLang="en-US" sz="4800" b="1" smtClean="0"/>
              <a:t>Products:  Business Intellectual Property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C7211EA4-FC9D-4F3A-8C26-47BA9BC4867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Case 15.3 </a:t>
            </a:r>
            <a:r>
              <a:rPr lang="en-US" altLang="en-US" b="1" dirty="0" smtClean="0"/>
              <a:t>	</a:t>
            </a:r>
            <a:r>
              <a:rPr lang="en-US" altLang="en-US" b="1" i="1" dirty="0" smtClean="0"/>
              <a:t>Campbell v. </a:t>
            </a:r>
            <a:r>
              <a:rPr lang="en-US" altLang="en-US" b="1" i="1" dirty="0" err="1" smtClean="0"/>
              <a:t>Acuff</a:t>
            </a:r>
            <a:r>
              <a:rPr lang="en-US" altLang="en-US" b="1" i="1" dirty="0" smtClean="0"/>
              <a:t>-Rose Music, Inc. </a:t>
            </a:r>
            <a:r>
              <a:rPr lang="en-US" altLang="en-US" b="1" dirty="0" smtClean="0"/>
              <a:t>(1994)</a:t>
            </a:r>
            <a:endParaRPr lang="en-US" altLang="en-US" b="1" i="1" dirty="0" smtClean="0"/>
          </a:p>
          <a:p>
            <a:pPr lvl="1" eaLnBrk="1" hangingPunct="1"/>
            <a:r>
              <a:rPr lang="en-US" altLang="en-US" dirty="0" smtClean="0"/>
              <a:t>What is the significance of 2 Live Crew’s commercial gain from the parody?</a:t>
            </a:r>
          </a:p>
          <a:p>
            <a:pPr lvl="1" eaLnBrk="1" hangingPunct="1"/>
            <a:r>
              <a:rPr lang="en-US" altLang="en-US" dirty="0" smtClean="0"/>
              <a:t>Do you agree with the Court’s decision?</a:t>
            </a:r>
          </a:p>
          <a:p>
            <a:pPr lvl="1" eaLnBrk="1" hangingPunct="1"/>
            <a:r>
              <a:rPr lang="en-US" altLang="en-US" dirty="0" smtClean="0"/>
              <a:t>Was it a fair use?</a:t>
            </a:r>
            <a:endParaRPr lang="en-US" altLang="en-US" i="1" dirty="0" smtClean="0"/>
          </a:p>
        </p:txBody>
      </p:sp>
      <p:sp>
        <p:nvSpPr>
          <p:cNvPr id="1049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Is Parody Fair Use?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2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B4F0485-A7FE-48A6-A647-90A5362B366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02163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Words, Pictures, Designs, or Symbols Used to Identify a Product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Lanham Act of 1946 and Subsequent Amendments Provide Protection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Must Be Unique and Non-generic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Holder Must Maintain Unique Nature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Recent Changes Allow Registration Prior to Use of the Trademark</a:t>
            </a:r>
          </a:p>
        </p:txBody>
      </p:sp>
      <p:sp>
        <p:nvSpPr>
          <p:cNvPr id="1051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Trademarks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1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0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801E377-129C-4D04-9D1C-EDB11C70CD6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Federal Trademark Dilution Act (an Amendment to the Lanham Act)</a:t>
            </a:r>
          </a:p>
          <a:p>
            <a:pPr lvl="1" eaLnBrk="1" hangingPunct="1"/>
            <a:r>
              <a:rPr lang="en-US" altLang="en-US" smtClean="0"/>
              <a:t>Passed in 1996</a:t>
            </a:r>
          </a:p>
          <a:p>
            <a:pPr lvl="1" eaLnBrk="1" hangingPunct="1"/>
            <a:r>
              <a:rPr lang="en-US" altLang="en-US" smtClean="0"/>
              <a:t>Protects against dilution of trademarks and includes both profit and non-profit uses</a:t>
            </a:r>
          </a:p>
        </p:txBody>
      </p:sp>
      <p:sp>
        <p:nvSpPr>
          <p:cNvPr id="1053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Trademark Dilution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F15FA91-5E20-40A9-BE4E-21792E9D7A1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Trademark Dilution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Case 15.4    </a:t>
            </a:r>
            <a:r>
              <a:rPr lang="en-US" altLang="en-US" b="1" i="1" dirty="0" smtClean="0"/>
              <a:t>Moseley, </a:t>
            </a:r>
            <a:r>
              <a:rPr lang="en-US" altLang="en-US" b="1" i="1" dirty="0" err="1" smtClean="0"/>
              <a:t>dba</a:t>
            </a:r>
            <a:r>
              <a:rPr lang="en-US" altLang="en-US" b="1" i="1" dirty="0" smtClean="0"/>
              <a:t> Victor’s Little Secret, v. V Secret Catalogue,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Inc.</a:t>
            </a:r>
            <a:r>
              <a:rPr lang="en-US" altLang="en-US" b="1" dirty="0" smtClean="0"/>
              <a:t> (2003)</a:t>
            </a:r>
          </a:p>
          <a:p>
            <a:pPr lvl="1" eaLnBrk="1" hangingPunct="1"/>
            <a:r>
              <a:rPr lang="en-US" altLang="en-US" dirty="0" smtClean="0"/>
              <a:t>Were the two names confusing?</a:t>
            </a:r>
          </a:p>
          <a:p>
            <a:pPr lvl="1" eaLnBrk="1" hangingPunct="1"/>
            <a:r>
              <a:rPr lang="en-US" altLang="en-US" dirty="0" smtClean="0"/>
              <a:t>What connection do the two companies have?</a:t>
            </a:r>
          </a:p>
          <a:p>
            <a:pPr lvl="1" eaLnBrk="1" hangingPunct="1"/>
            <a:r>
              <a:rPr lang="en-US" altLang="en-US" dirty="0" smtClean="0"/>
              <a:t>What does VS have to prove to prevail?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2A9B5803-876B-47A5-AE64-3D406CF79EE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Colors, Shapes, and Designs Associated With a Product</a:t>
            </a:r>
          </a:p>
          <a:p>
            <a:pPr lvl="1" eaLnBrk="1" hangingPunct="1"/>
            <a:r>
              <a:rPr lang="en-US" altLang="en-US" dirty="0" smtClean="0"/>
              <a:t>Allowing their use is likely to create confusion</a:t>
            </a:r>
          </a:p>
          <a:p>
            <a:pPr lvl="1" eaLnBrk="1" hangingPunct="1"/>
            <a:r>
              <a:rPr lang="en-US" altLang="en-US" dirty="0" smtClean="0"/>
              <a:t>Consumer surveys are used to establish whether consumers will be misled</a:t>
            </a:r>
          </a:p>
          <a:p>
            <a:pPr eaLnBrk="1" hangingPunct="1"/>
            <a:r>
              <a:rPr lang="en-US" altLang="en-US" dirty="0" smtClean="0"/>
              <a:t>Penalties for Infringement</a:t>
            </a:r>
          </a:p>
          <a:p>
            <a:pPr lvl="1" eaLnBrk="1" hangingPunct="1"/>
            <a:r>
              <a:rPr lang="en-US" altLang="en-US" dirty="0" smtClean="0"/>
              <a:t>Civil suits</a:t>
            </a:r>
          </a:p>
          <a:p>
            <a:pPr lvl="1" eaLnBrk="1" hangingPunct="1"/>
            <a:r>
              <a:rPr lang="en-US" altLang="en-US" dirty="0" smtClean="0"/>
              <a:t>Criminal penalties</a:t>
            </a:r>
          </a:p>
        </p:txBody>
      </p:sp>
      <p:sp>
        <p:nvSpPr>
          <p:cNvPr id="1055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Trade Dress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6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5818A5E1-CB6F-487E-A74D-4D507561AB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Infringement and the Web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dirty="0" smtClean="0"/>
              <a:t>Cyber Infringement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dirty="0" smtClean="0"/>
              <a:t>Federal Trademark Dilution Act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dirty="0" smtClean="0"/>
              <a:t>Applies to Internet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dirty="0" smtClean="0"/>
              <a:t>Self-enforcing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53BD52C-7954-4A92-B0E5-331E0CC8A40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000" dirty="0" smtClean="0"/>
              <a:t>Intellectual Property Rights</a:t>
            </a:r>
          </a:p>
        </p:txBody>
      </p:sp>
      <p:graphicFrame>
        <p:nvGraphicFramePr>
          <p:cNvPr id="1097802" name="Group 74"/>
          <p:cNvGraphicFramePr>
            <a:graphicFrameLocks noGrp="1"/>
          </p:cNvGraphicFramePr>
          <p:nvPr>
            <p:ph/>
          </p:nvPr>
        </p:nvGraphicFramePr>
        <p:xfrm>
          <a:off x="990600" y="1524000"/>
          <a:ext cx="8077199" cy="4854575"/>
        </p:xfrm>
        <a:graphic>
          <a:graphicData uri="http://schemas.openxmlformats.org/drawingml/2006/table">
            <a:tbl>
              <a:tblPr/>
              <a:tblGrid>
                <a:gridCol w="1523999"/>
                <a:gridCol w="1600200"/>
                <a:gridCol w="1600200"/>
                <a:gridCol w="1676400"/>
                <a:gridCol w="1676400"/>
              </a:tblGrid>
              <a:tr h="800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 OF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INTELLECTUAL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PROPERTY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TRADENARKS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COPYRIGHTS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PATENTS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TRADE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SECRETS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4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Protection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Applicable standard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Where to apply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Duration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Words, names, symbols, or devices used to identify a product or service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Identifies and distinguishes a product or service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Patent and Trademark Office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Indefinite so long as it continues to be used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Original creative works of authorship, such as writings, movies, records, and computer software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Original creative works in writing or another format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Register of Copyrights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Life of author plus 70 years; corporate is 120 years from creation or 95 years from publication of the work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Utility, design, and plant patents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New and nonobvious advances in the 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Patent and Trademark Office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Utility and plant patents, 20 years from date of application; design patents, 14 years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Advantageous formulas, devices, or compilation of information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Not readily ascertainable, not disclosed to the public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public registration necessary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Indefinite so long as secret is not disclosed to public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Trade Secrets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smtClean="0"/>
              <a:t>Customer Lists, Customer Information, Data Processed a Certain Way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Uniform Trade Secrets Act 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Protects employers from having former employees take trade secrets to new employer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Industrial Espionage Act 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Makes it a federal crime to transfer trade secrets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6DA047C9-6598-417F-9BCE-3FB45590E5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63C525C-0CA8-4208-BF57-F8451ADB716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Patent Protection</a:t>
            </a:r>
          </a:p>
          <a:p>
            <a:pPr lvl="1" eaLnBrk="1" hangingPunct="1"/>
            <a:r>
              <a:rPr lang="en-US" altLang="en-US" dirty="0" smtClean="0"/>
              <a:t>Some countries require opposition proceedings for defense of the patent</a:t>
            </a:r>
          </a:p>
          <a:p>
            <a:pPr lvl="1" eaLnBrk="1" hangingPunct="1"/>
            <a:r>
              <a:rPr lang="en-US" altLang="en-US" dirty="0" smtClean="0"/>
              <a:t>Some countries impose working requirements</a:t>
            </a:r>
          </a:p>
        </p:txBody>
      </p:sp>
      <p:sp>
        <p:nvSpPr>
          <p:cNvPr id="1061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International I.P.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32EF8FE-98A5-493F-B048-C1BC2B2913C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Trademark Protection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Name, symbol, mark, letter, word or figure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be registered in United States and other countries for full protection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Protects the goodwill of the firm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Common law countries establish trademark through establishing use and recognition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Now in United States you can register a trademark before you begin using it</a:t>
            </a:r>
          </a:p>
        </p:txBody>
      </p:sp>
      <p:sp>
        <p:nvSpPr>
          <p:cNvPr id="1063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International Trademark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3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3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3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3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63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8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CDE6BA8-3D35-487C-89A7-94D45D60A40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Examples</a:t>
            </a:r>
          </a:p>
          <a:p>
            <a:pPr lvl="1" eaLnBrk="1" hangingPunct="1"/>
            <a:r>
              <a:rPr lang="en-US" altLang="en-US" smtClean="0"/>
              <a:t>Patents</a:t>
            </a:r>
          </a:p>
          <a:p>
            <a:pPr lvl="1" eaLnBrk="1" hangingPunct="1"/>
            <a:r>
              <a:rPr lang="en-US" altLang="en-US" smtClean="0"/>
              <a:t>Copyrights</a:t>
            </a:r>
          </a:p>
          <a:p>
            <a:pPr lvl="1" eaLnBrk="1" hangingPunct="1"/>
            <a:r>
              <a:rPr lang="en-US" altLang="en-US" smtClean="0"/>
              <a:t>Trademarks</a:t>
            </a:r>
          </a:p>
          <a:p>
            <a:pPr lvl="1" eaLnBrk="1" hangingPunct="1"/>
            <a:r>
              <a:rPr lang="en-US" altLang="en-US" smtClean="0"/>
              <a:t>Trade Names</a:t>
            </a:r>
          </a:p>
          <a:p>
            <a:pPr lvl="1" eaLnBrk="1" hangingPunct="1"/>
            <a:r>
              <a:rPr lang="en-US" altLang="en-US" smtClean="0"/>
              <a:t>Trade Dress</a:t>
            </a:r>
          </a:p>
        </p:txBody>
      </p:sp>
      <p:sp>
        <p:nvSpPr>
          <p:cNvPr id="1041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Intangible Personal Property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0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01D7E6D-EC1E-4BEB-A1CC-7601914E91A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525963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Trademark Protection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 1996, EU opened a centralized office for Trademark registration for member states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Provides a one-step registration for all EU countries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1891 Madrid Agreement provides for international registry of trademarks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Effective in all member countries for five years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1929 Pan American Convention provides protection for registered trademarks in all member countries</a:t>
            </a:r>
          </a:p>
        </p:txBody>
      </p:sp>
      <p:sp>
        <p:nvSpPr>
          <p:cNvPr id="10659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International Trademark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6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ADD6833F-AD8F-4DA4-932E-758480CA312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Trademark Protection</a:t>
            </a:r>
          </a:p>
          <a:p>
            <a:pPr lvl="1" eaLnBrk="1" hangingPunct="1"/>
            <a:r>
              <a:rPr lang="en-US" altLang="en-US" smtClean="0"/>
              <a:t>Knock-off goods: goods carrying trademarks that are not produced by the trademark holder</a:t>
            </a:r>
          </a:p>
          <a:p>
            <a:pPr lvl="1" eaLnBrk="1" hangingPunct="1"/>
            <a:r>
              <a:rPr lang="en-US" altLang="en-US" smtClean="0"/>
              <a:t>Gray market goods: actual trademark goods that are sold without authorization of trademark holder</a:t>
            </a:r>
          </a:p>
        </p:txBody>
      </p:sp>
      <p:sp>
        <p:nvSpPr>
          <p:cNvPr id="106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International Trademark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0B2640E6-5B3E-429C-A68E-43E5C2C3E59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Copyrights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Berne convention membership:  registration in one is registration in all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Will be part of WIPO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Simultaneous publication in member country is protected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International standards vary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China’s software piracy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China is on trade watch list because so much software is copied</a:t>
            </a:r>
          </a:p>
        </p:txBody>
      </p:sp>
      <p:sp>
        <p:nvSpPr>
          <p:cNvPr id="1070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International Trademark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7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7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2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15-</a:t>
            </a:r>
            <a:fld id="{4E55BF25-983F-480B-B872-8B65FE76820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Product Disparagement: Defamation for Products/Businesses</a:t>
            </a:r>
          </a:p>
          <a:p>
            <a:pPr lvl="1" eaLnBrk="1" hangingPunct="1"/>
            <a:r>
              <a:rPr lang="en-US" altLang="en-US" smtClean="0"/>
              <a:t>Elements</a:t>
            </a:r>
          </a:p>
          <a:p>
            <a:pPr lvl="2" eaLnBrk="1" hangingPunct="1"/>
            <a:r>
              <a:rPr lang="en-US" altLang="en-US" smtClean="0"/>
              <a:t>Statement about a business’ reputation, honesty, or integrity that is untrue</a:t>
            </a:r>
          </a:p>
          <a:p>
            <a:pPr lvl="2" eaLnBrk="1" hangingPunct="1"/>
            <a:r>
              <a:rPr lang="en-US" altLang="en-US" smtClean="0"/>
              <a:t>Publication</a:t>
            </a:r>
          </a:p>
          <a:p>
            <a:pPr lvl="2" eaLnBrk="1" hangingPunct="1"/>
            <a:r>
              <a:rPr lang="en-US" altLang="en-US" smtClean="0"/>
              <a:t>Statement is directed at business with intent to injure</a:t>
            </a:r>
          </a:p>
          <a:p>
            <a:pPr lvl="2" eaLnBrk="1" hangingPunct="1"/>
            <a:r>
              <a:rPr lang="en-US" altLang="en-US" smtClean="0"/>
              <a:t>Damages</a:t>
            </a:r>
          </a:p>
        </p:txBody>
      </p:sp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Enforcing Business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8B72CD7-147F-4E5D-A95A-EB1C20A6B15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Case 15.5 </a:t>
            </a:r>
            <a:r>
              <a:rPr lang="en-US" altLang="en-US" b="1" dirty="0" smtClean="0"/>
              <a:t>	</a:t>
            </a:r>
            <a:r>
              <a:rPr lang="en-US" altLang="en-US" b="1" i="1" dirty="0" smtClean="0"/>
              <a:t>Bose Corporation v. Consumers Union of the United States, Inc. </a:t>
            </a:r>
            <a:r>
              <a:rPr lang="en-US" altLang="en-US" b="1" dirty="0" smtClean="0"/>
              <a:t>(1984)</a:t>
            </a:r>
            <a:endParaRPr lang="en-US" altLang="en-US" b="1" i="1" dirty="0" smtClean="0"/>
          </a:p>
          <a:p>
            <a:pPr lvl="1" eaLnBrk="1" hangingPunct="1"/>
            <a:r>
              <a:rPr lang="en-US" altLang="en-US" dirty="0" smtClean="0"/>
              <a:t>Why is Malice an important part of the case?</a:t>
            </a:r>
          </a:p>
          <a:p>
            <a:pPr lvl="1" eaLnBrk="1" hangingPunct="1"/>
            <a:r>
              <a:rPr lang="en-US" altLang="en-US" dirty="0" smtClean="0"/>
              <a:t>What classes of speech are excepted from First Amendment protection?</a:t>
            </a:r>
            <a:endParaRPr lang="en-US" altLang="en-US" i="1" dirty="0" smtClean="0"/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Enforcing Business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8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422B50A4-2099-4B12-85F3-30D5BBF5368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7545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Palming Off</a:t>
            </a:r>
          </a:p>
          <a:p>
            <a:pPr lvl="1" eaLnBrk="1" hangingPunct="1"/>
            <a:r>
              <a:rPr lang="en-US" altLang="en-US" smtClean="0"/>
              <a:t>Company sells product by leading buyers to believe the product is something else</a:t>
            </a:r>
          </a:p>
          <a:p>
            <a:pPr lvl="2" eaLnBrk="1" hangingPunct="1"/>
            <a:r>
              <a:rPr lang="en-US" altLang="en-US" smtClean="0"/>
              <a:t>Examples:  Fake Rolex watches; Cabbage Patch dolls</a:t>
            </a:r>
          </a:p>
          <a:p>
            <a:pPr lvl="1" eaLnBrk="1" hangingPunct="1"/>
            <a:r>
              <a:rPr lang="en-US" altLang="en-US" smtClean="0"/>
              <a:t>Plaintiff must establish that confusion is likely</a:t>
            </a:r>
          </a:p>
        </p:txBody>
      </p:sp>
      <p:sp>
        <p:nvSpPr>
          <p:cNvPr id="1076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Enforcing Business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6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E5923F7-76BE-4F30-A053-3D43CDD04AD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07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7545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Misappropriation</a:t>
            </a:r>
          </a:p>
          <a:p>
            <a:pPr lvl="1" eaLnBrk="1" hangingPunct="1"/>
            <a:r>
              <a:rPr lang="en-US" altLang="en-US" smtClean="0"/>
              <a:t>Protects business trade secrets such as the customer list      </a:t>
            </a:r>
          </a:p>
          <a:p>
            <a:pPr lvl="1" eaLnBrk="1" hangingPunct="1"/>
            <a:r>
              <a:rPr lang="en-US" altLang="en-US" smtClean="0"/>
              <a:t>Some theft, espionage or bribery must be used to obtain secret information</a:t>
            </a:r>
          </a:p>
        </p:txBody>
      </p:sp>
      <p:sp>
        <p:nvSpPr>
          <p:cNvPr id="1078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Enforcing Business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4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FBAF961B-01B7-492E-9A82-0BC1C2C14A4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20 Years From Filing/14 Years for Design Patent</a:t>
            </a:r>
          </a:p>
          <a:p>
            <a:pPr eaLnBrk="1" hangingPunct="1"/>
            <a:r>
              <a:rPr lang="en-US" altLang="en-US" smtClean="0"/>
              <a:t>Exclusive Rights to Use and Profits</a:t>
            </a:r>
          </a:p>
          <a:p>
            <a:pPr eaLnBrk="1" hangingPunct="1"/>
            <a:r>
              <a:rPr lang="en-US" altLang="en-US" smtClean="0"/>
              <a:t>Must Be Non-obvious, Novel, and Useful</a:t>
            </a:r>
          </a:p>
          <a:p>
            <a:pPr eaLnBrk="1" hangingPunct="1"/>
            <a:r>
              <a:rPr lang="en-US" altLang="en-US" smtClean="0"/>
              <a:t>Using the Idea Without Consent Constitutes Infringement</a:t>
            </a:r>
          </a:p>
        </p:txBody>
      </p:sp>
      <p:sp>
        <p:nvSpPr>
          <p:cNvPr id="1043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Patents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8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Remedies for Patent Infringement</a:t>
            </a:r>
            <a:endParaRPr lang="en-US" sz="40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FF00"/>
                </a:solidFill>
              </a:rPr>
              <a:t>Case 15.1</a:t>
            </a:r>
            <a:r>
              <a:rPr lang="en-US" altLang="en-US" b="1" smtClean="0"/>
              <a:t>	</a:t>
            </a:r>
            <a:r>
              <a:rPr lang="en-US" altLang="en-US" b="1" i="1" smtClean="0"/>
              <a:t>eBay, Inc. v. MercExchange, LLC </a:t>
            </a:r>
            <a:r>
              <a:rPr lang="en-US" altLang="en-US" b="1" smtClean="0"/>
              <a:t>(2006)</a:t>
            </a:r>
          </a:p>
          <a:p>
            <a:pPr lvl="1"/>
            <a:r>
              <a:rPr lang="en-US" altLang="en-US" smtClean="0"/>
              <a:t>The issue of a permanent injunction</a:t>
            </a:r>
          </a:p>
          <a:p>
            <a:pPr lvl="1"/>
            <a:r>
              <a:rPr lang="en-US" altLang="en-US" smtClean="0"/>
              <a:t>How do we balance interest in protecting property rights without depriving the world of new developments and technologies?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6B8EB320-759B-492C-AEFF-CF8BC3F93B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D43319E-C5CB-41BD-AC54-DCDD1152AE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Protect Authors of Books, Magazine Articles, Plays, Movies, Songs, Dances, Photographs</a:t>
            </a:r>
          </a:p>
          <a:p>
            <a:pPr eaLnBrk="1" hangingPunct="1"/>
            <a:r>
              <a:rPr lang="en-US" altLang="en-US" smtClean="0"/>
              <a:t>Protects Against Vicarious Infringement </a:t>
            </a:r>
          </a:p>
          <a:p>
            <a:pPr lvl="1" eaLnBrk="1" hangingPunct="1"/>
            <a:r>
              <a:rPr lang="en-US" altLang="en-US" smtClean="0"/>
              <a:t>Third parties who facilitate infringement</a:t>
            </a:r>
          </a:p>
        </p:txBody>
      </p:sp>
      <p:sp>
        <p:nvSpPr>
          <p:cNvPr id="1045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Copyrights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5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6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FF00"/>
                </a:solidFill>
              </a:rPr>
              <a:t>Case 15.2</a:t>
            </a:r>
            <a:r>
              <a:rPr lang="en-US" altLang="en-US" i="1" dirty="0" smtClean="0"/>
              <a:t>	</a:t>
            </a:r>
            <a:r>
              <a:rPr lang="en-US" altLang="en-US" b="1" i="1" dirty="0" smtClean="0"/>
              <a:t>Sony BMG Music Entertainment v. </a:t>
            </a:r>
            <a:r>
              <a:rPr lang="en-US" altLang="en-US" b="1" i="1" dirty="0" err="1" smtClean="0"/>
              <a:t>Tenebaum</a:t>
            </a:r>
            <a:r>
              <a:rPr lang="en-US" altLang="en-US" b="1" dirty="0" smtClean="0"/>
              <a:t> (2011)</a:t>
            </a:r>
          </a:p>
          <a:p>
            <a:pPr lvl="1"/>
            <a:r>
              <a:rPr lang="en-US" altLang="en-US" dirty="0" smtClean="0"/>
              <a:t>What happens if you are warned against facilitating infringement or are infringing and don’t stop?</a:t>
            </a:r>
          </a:p>
          <a:p>
            <a:pPr lvl="1"/>
            <a:r>
              <a:rPr lang="en-US" altLang="en-US" dirty="0" smtClean="0"/>
              <a:t>What is the school’s liability for use of its server? 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AD87B7AF-EE90-4B8A-A853-3A56F446A86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Runs For Lifetime of Author Plus Seventy Years</a:t>
            </a:r>
          </a:p>
          <a:p>
            <a:pPr eaLnBrk="1" hangingPunct="1"/>
            <a:r>
              <a:rPr lang="en-US" altLang="en-US" smtClean="0"/>
              <a:t>120 Years From Creation or 95 Years From Publication, Whichever is Shorter, if Company Holds Rights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94C2D92D-DFCA-4A42-A625-B64939DF3A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41D4BD90-10EE-4BBD-B7B0-1F4887A678D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Federal Statutes</a:t>
            </a:r>
          </a:p>
          <a:p>
            <a:pPr lvl="1" eaLnBrk="1" hangingPunct="1"/>
            <a:r>
              <a:rPr lang="en-US" altLang="en-US" dirty="0" smtClean="0"/>
              <a:t>Sonny Bono Copyright Extension Act</a:t>
            </a:r>
          </a:p>
          <a:p>
            <a:pPr lvl="1" eaLnBrk="1" hangingPunct="1"/>
            <a:r>
              <a:rPr lang="en-US" altLang="en-US" dirty="0" smtClean="0"/>
              <a:t>Digital Millennium Copyright Act</a:t>
            </a:r>
          </a:p>
          <a:p>
            <a:pPr lvl="1" eaLnBrk="1" hangingPunct="1"/>
            <a:r>
              <a:rPr lang="en-US" altLang="en-US" dirty="0" smtClean="0"/>
              <a:t>Computer Software Copyright Act of 1980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047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Copyrights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2AB2843-9077-418F-B3B6-C12E2095884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Copyrights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Works Automatically Copyrighted But No Suits Can be Filed Until the Copyright Office is Given a Copy</a:t>
            </a:r>
          </a:p>
          <a:p>
            <a:pPr eaLnBrk="1" hangingPunct="1"/>
            <a:r>
              <a:rPr lang="en-US" altLang="en-US" smtClean="0"/>
              <a:t>Damages Include Profits, Costs, Attorney’s Fees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Fair Use is Permitted—Short Quotes; Research Copies, Criticism, Commentary and Parody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5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922</Words>
  <Application>Microsoft Office PowerPoint</Application>
  <PresentationFormat>On-screen Show (4:3)</PresentationFormat>
  <Paragraphs>241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Intangible Personal Property</vt:lpstr>
      <vt:lpstr>Patents</vt:lpstr>
      <vt:lpstr>Remedies for Patent Infringement</vt:lpstr>
      <vt:lpstr>Copyrights</vt:lpstr>
      <vt:lpstr>Copyrights</vt:lpstr>
      <vt:lpstr>Copyrights</vt:lpstr>
      <vt:lpstr>Copyrights</vt:lpstr>
      <vt:lpstr>Copyrights</vt:lpstr>
      <vt:lpstr>Is Parody Fair Use?</vt:lpstr>
      <vt:lpstr>Trademarks</vt:lpstr>
      <vt:lpstr>Trademark Dilution</vt:lpstr>
      <vt:lpstr>Trademark Dilution</vt:lpstr>
      <vt:lpstr>Trade Dress</vt:lpstr>
      <vt:lpstr>Infringement and the Web</vt:lpstr>
      <vt:lpstr>Intellectual Property Rights</vt:lpstr>
      <vt:lpstr>Trade Secrets</vt:lpstr>
      <vt:lpstr>International I.P. Issues</vt:lpstr>
      <vt:lpstr>International Trademark</vt:lpstr>
      <vt:lpstr>International Trademark</vt:lpstr>
      <vt:lpstr>International Trademark</vt:lpstr>
      <vt:lpstr>International Trademark</vt:lpstr>
      <vt:lpstr>Enforcing Business Rights</vt:lpstr>
      <vt:lpstr>Enforcing Business Rights</vt:lpstr>
      <vt:lpstr>Enforcing Business Rights</vt:lpstr>
      <vt:lpstr>Enforcing Business Rights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313</cp:revision>
  <dcterms:created xsi:type="dcterms:W3CDTF">2005-02-05T01:05:54Z</dcterms:created>
  <dcterms:modified xsi:type="dcterms:W3CDTF">2015-08-07T19:14:55Z</dcterms:modified>
</cp:coreProperties>
</file>