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5" r:id="rId2"/>
    <p:sldId id="257" r:id="rId3"/>
    <p:sldId id="289" r:id="rId4"/>
    <p:sldId id="258" r:id="rId5"/>
    <p:sldId id="259" r:id="rId6"/>
    <p:sldId id="290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91" r:id="rId20"/>
    <p:sldId id="292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7" r:id="rId30"/>
    <p:sldId id="293" r:id="rId31"/>
    <p:sldId id="294" r:id="rId32"/>
    <p:sldId id="288" r:id="rId3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66699"/>
    <a:srgbClr val="8768C6"/>
    <a:srgbClr val="613EA6"/>
    <a:srgbClr val="3346B1"/>
    <a:srgbClr val="221C22"/>
    <a:srgbClr val="D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2" autoAdjust="0"/>
    <p:restoredTop sz="94660"/>
  </p:normalViewPr>
  <p:slideViewPr>
    <p:cSldViewPr>
      <p:cViewPr varScale="1">
        <p:scale>
          <a:sx n="70" d="100"/>
          <a:sy n="70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0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0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0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3672656-DE14-4129-B6AE-3493E2C0F6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52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DA3BB43-82F9-4B33-88C4-9CE452303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0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1EFB35-4EC7-4204-BC2D-D602CC269324}" type="slidenum">
              <a:rPr lang="en-US" smtClean="0">
                <a:latin typeface="Arial" pitchFamily="34" charset="0"/>
              </a:rPr>
              <a:pPr>
                <a:defRPr/>
              </a:pPr>
              <a:t>0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47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CC20AC-4862-41D1-867F-863A8EBF25CC}" type="slidenum">
              <a:rPr lang="en-US" smtClean="0">
                <a:latin typeface="Arial" pitchFamily="34" charset="0"/>
              </a:rPr>
              <a:pPr>
                <a:defRPr/>
              </a:pPr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4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282B7-F205-456A-937B-0DFF4E6B26CC}" type="slidenum">
              <a:rPr lang="en-US" smtClean="0">
                <a:latin typeface="Arial" pitchFamily="34" charset="0"/>
              </a:rPr>
              <a:pPr>
                <a:defRPr/>
              </a:pPr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19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017D09-56FF-4356-9C9E-B20006A6C83A}" type="slidenum">
              <a:rPr lang="en-US" smtClean="0">
                <a:latin typeface="Arial" pitchFamily="34" charset="0"/>
              </a:rPr>
              <a:pPr>
                <a:defRPr/>
              </a:pPr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37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CFC1C7-BDFD-4E5B-894C-16D1AF1DB6F3}" type="slidenum">
              <a:rPr lang="en-US" smtClean="0">
                <a:latin typeface="Arial" pitchFamily="34" charset="0"/>
              </a:rPr>
              <a:pPr>
                <a:defRPr/>
              </a:pPr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25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97C1B9-2474-480D-8F17-69E0959BC042}" type="slidenum">
              <a:rPr lang="en-US" smtClean="0">
                <a:latin typeface="Arial" pitchFamily="34" charset="0"/>
              </a:rPr>
              <a:pPr>
                <a:defRPr/>
              </a:pPr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399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F80558-8698-43CF-8736-02A3F4FDD200}" type="slidenum">
              <a:rPr lang="en-US" smtClean="0">
                <a:latin typeface="Arial" pitchFamily="34" charset="0"/>
              </a:rPr>
              <a:pPr>
                <a:defRPr/>
              </a:pPr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35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78D48-4BB0-41C9-A29E-122AECE93F83}" type="slidenum">
              <a:rPr lang="en-US" smtClean="0">
                <a:latin typeface="Arial" pitchFamily="34" charset="0"/>
              </a:rPr>
              <a:pPr>
                <a:defRPr/>
              </a:pPr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06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62AD1A-DCFA-4551-928A-14D5A7B09270}" type="slidenum">
              <a:rPr lang="en-US" smtClean="0">
                <a:latin typeface="Arial" pitchFamily="34" charset="0"/>
              </a:rPr>
              <a:pPr>
                <a:defRPr/>
              </a:pPr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53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B3418D-08C6-4462-8F98-624C1CC592D4}" type="slidenum">
              <a:rPr lang="en-US" smtClean="0">
                <a:latin typeface="Arial" pitchFamily="34" charset="0"/>
              </a:rPr>
              <a:pPr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30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21246C-2F09-44E5-8770-5297D2435CE7}" type="slidenum">
              <a:rPr lang="en-US" smtClean="0">
                <a:latin typeface="Arial" pitchFamily="34" charset="0"/>
              </a:rPr>
              <a:pPr>
                <a:defRPr/>
              </a:pPr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4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06AC9-7DD7-44F4-BE52-D03C5235C3C9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19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7ED546-A9BF-41F0-A8D2-B824995BD282}" type="slidenum">
              <a:rPr lang="en-US" smtClean="0">
                <a:latin typeface="Arial" pitchFamily="34" charset="0"/>
              </a:rPr>
              <a:pPr>
                <a:defRPr/>
              </a:pPr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06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F9369A-3A37-4960-9EC1-CA9D42657F6F}" type="slidenum">
              <a:rPr lang="en-US" smtClean="0">
                <a:latin typeface="Arial" pitchFamily="34" charset="0"/>
              </a:rPr>
              <a:pPr>
                <a:defRPr/>
              </a:pPr>
              <a:t>24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65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BEED35-630D-4EB5-A305-6518B19225D6}" type="slidenum">
              <a:rPr lang="en-US" smtClean="0">
                <a:latin typeface="Arial" pitchFamily="34" charset="0"/>
              </a:rPr>
              <a:pPr>
                <a:defRPr/>
              </a:pPr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50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92AF7B-4793-49A3-9ADA-0A98EC758474}" type="slidenum">
              <a:rPr lang="en-US" smtClean="0">
                <a:latin typeface="Arial" pitchFamily="34" charset="0"/>
              </a:rPr>
              <a:pPr>
                <a:defRPr/>
              </a:pPr>
              <a:t>26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66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220FC4-FC0E-4BDB-A266-DF269F6025FB}" type="slidenum">
              <a:rPr lang="en-US" smtClean="0">
                <a:latin typeface="Arial" pitchFamily="34" charset="0"/>
              </a:rPr>
              <a:pPr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31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B72186-3F2E-4996-B584-7B3E7FAAA4DB}" type="slidenum">
              <a:rPr lang="en-US" smtClean="0">
                <a:latin typeface="Arial" pitchFamily="34" charset="0"/>
              </a:rPr>
              <a:pPr>
                <a:defRPr/>
              </a:pPr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64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03D6-3CAE-473E-8CEA-F9BC899602D9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1B6D16-0CF7-4181-AD75-AFBA49033B7F}" type="slidenum">
              <a:rPr lang="en-US" smtClean="0">
                <a:latin typeface="Arial" pitchFamily="34" charset="0"/>
              </a:rPr>
              <a:pPr>
                <a:defRPr/>
              </a:pPr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80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98F84F-CE3F-4281-87AA-890856218E7A}" type="slidenum">
              <a:rPr lang="en-US" smtClean="0">
                <a:latin typeface="Arial" pitchFamily="34" charset="0"/>
              </a:rPr>
              <a:pPr>
                <a:defRPr/>
              </a:pPr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4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B24599-4D8C-4FF5-9009-47E870C7F9C5}" type="slidenum">
              <a:rPr lang="en-US" smtClean="0">
                <a:latin typeface="Arial" pitchFamily="34" charset="0"/>
              </a:rPr>
              <a:pPr>
                <a:defRPr/>
              </a:pPr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75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C5253B-750E-4E2C-B510-79F0024476B6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57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E0DBD5-D360-4618-978C-6EBC6C4CEE6F}" type="slidenum">
              <a:rPr lang="en-US" smtClean="0">
                <a:latin typeface="Arial" pitchFamily="34" charset="0"/>
              </a:rPr>
              <a:pPr>
                <a:defRPr/>
              </a:pPr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72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802FCA-8B2A-4D3F-93F8-B3A2A00C0E54}" type="slidenum">
              <a:rPr lang="en-US" smtClean="0">
                <a:latin typeface="Arial" pitchFamily="34" charset="0"/>
              </a:rPr>
              <a:pPr>
                <a:defRPr/>
              </a:pPr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7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CE9D48-98D8-433D-899D-67FF23611501}" type="slidenum">
              <a:rPr lang="en-US" smtClean="0">
                <a:latin typeface="Arial" pitchFamily="34" charset="0"/>
              </a:rPr>
              <a:pPr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1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3AEBFDC-9FF5-47FF-AFC5-31286A358D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64236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3838F1CE-BC5E-4A3E-8856-468FE95E5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932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20193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59055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13353C57-B670-4EF7-AACA-F36D7C46D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1253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E6277532-19F5-4326-B527-27B7A7B18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3086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3E745DB0-3E1D-4226-AE05-771D42CE9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17004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10263594-32FD-44BF-AD66-A4FF9E08B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3493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4FE53FA-9A9B-42DA-B938-617C3656B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64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364C3265-C656-4A7C-A132-0CDB0764C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63123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E630C65-80A4-44AB-B8DC-7630F8CAE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4462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C1A923F9-34E3-4974-818D-F739F22F8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80688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B2718356-34F5-41E1-81CD-63AD8F8EB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86128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ris\Pictures\Jennings_BLEG_Cvr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7"/>
          <a:stretch>
            <a:fillRect/>
          </a:stretch>
        </p:blipFill>
        <p:spPr bwMode="auto">
          <a:xfrm>
            <a:off x="0" y="0"/>
            <a:ext cx="99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949325" y="0"/>
            <a:ext cx="8194675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16-</a:t>
            </a:r>
            <a:fld id="{4583355C-1D8D-4F49-A637-2AACC081B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2"/>
          <p:cNvSpPr>
            <a:spLocks noChangeArrowheads="1"/>
          </p:cNvSpPr>
          <p:nvPr userDrawn="1"/>
        </p:nvSpPr>
        <p:spPr bwMode="auto">
          <a:xfrm>
            <a:off x="6248400" y="6405563"/>
            <a:ext cx="2895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Marlett" pitchFamily="2" charset="2"/>
              <a:buNone/>
            </a:pPr>
            <a:r>
              <a:rPr lang="en-US" altLang="en-US" sz="900">
                <a:solidFill>
                  <a:schemeClr val="bg1"/>
                </a:solidFill>
              </a:rPr>
              <a:t>© 2015 Cengage Learning.  All Rights Reserved.  May not be scanned, copied or duplicated, or posted to a publicly accessible website, in whole or in part.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8077200" cy="1173162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10000"/>
            <a:ext cx="7239000" cy="2286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4800" b="1" smtClean="0"/>
              <a:t>Chapter 16</a:t>
            </a:r>
            <a:br>
              <a:rPr lang="en-US" altLang="en-US" sz="4800" b="1" smtClean="0"/>
            </a:br>
            <a:r>
              <a:rPr lang="en-US" altLang="en-US" sz="4800" b="1" smtClean="0"/>
              <a:t>Business Competition:  Antitrust</a:t>
            </a: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524000" y="25908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Its Legal, Ethical, and </a:t>
            </a:r>
            <a:b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</a:b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Global Environment</a:t>
            </a:r>
          </a:p>
        </p:txBody>
      </p:sp>
      <p:sp>
        <p:nvSpPr>
          <p:cNvPr id="2052" name="Text Box 13"/>
          <p:cNvSpPr txBox="1">
            <a:spLocks noChangeArrowheads="1"/>
          </p:cNvSpPr>
          <p:nvPr/>
        </p:nvSpPr>
        <p:spPr bwMode="auto">
          <a:xfrm>
            <a:off x="2057400" y="1066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Marianne M. Jennings</a:t>
            </a:r>
          </a:p>
        </p:txBody>
      </p:sp>
      <p:pic>
        <p:nvPicPr>
          <p:cNvPr id="2053" name="Picture 9" descr="C:\Users\Kris\AppData\Local\Microsoft\Windows\Temporary Internet Files\Content.IE5\CSSZ9PX8\Jennings_Logo_black.jpg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"/>
            <a:ext cx="627063" cy="685800"/>
          </a:xfrm>
          <a:prstGeom prst="rect">
            <a:avLst/>
          </a:prstGeom>
          <a:solidFill>
            <a:srgbClr val="C00000"/>
          </a:solidFill>
          <a:ln w="38100">
            <a:solidFill>
              <a:srgbClr val="FF9999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24000" y="1600200"/>
            <a:ext cx="4419600" cy="914400"/>
          </a:xfrm>
          <a:prstGeom prst="rect">
            <a:avLst/>
          </a:prstGeom>
          <a:solidFill>
            <a:srgbClr val="FF9999"/>
          </a:solidFill>
        </p:spPr>
        <p:txBody>
          <a:bodyPr anchor="ctr"/>
          <a:lstStyle/>
          <a:p>
            <a:pPr algn="ctr" eaLnBrk="0" hangingPunct="0">
              <a:defRPr/>
            </a:pPr>
            <a:r>
              <a:rPr lang="en-US" sz="7200" cap="small" dirty="0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4876800" y="259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10</a:t>
            </a:r>
            <a:r>
              <a:rPr lang="en-US" sz="2400" i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th</a:t>
            </a: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 Ed.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974A8AC1-BD1A-46AD-8242-74818D11B98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114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876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/>
              <a:t>Sherman Act Restraints—Monopolization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Elements of monopolization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Purposeful act required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Monopoly has resulted from something other than superior skill, foresight, and industry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Predatory pricing—pricing below cost for a temporary period to drive others out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Exclusionary conduct—prevents competitor from entering the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Attempts to monopolization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Section 2 of Sherman Act may be violated even though no monopoly exists</a:t>
            </a:r>
          </a:p>
        </p:txBody>
      </p:sp>
      <p:sp>
        <p:nvSpPr>
          <p:cNvPr id="1114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Horizontal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4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4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4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4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14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14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14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14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E2D43596-8CC4-4E3E-B7D0-5DD80AD5390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Sherman Act Restraints—Price Fixing</a:t>
            </a:r>
          </a:p>
          <a:p>
            <a:pPr lvl="1" eaLnBrk="1" hangingPunct="1"/>
            <a:r>
              <a:rPr lang="en-US" altLang="en-US" smtClean="0"/>
              <a:t>Collaboration among competitors for the purpose of raising, depressing, fixing, pegging, or stabilizing the price of a commodity</a:t>
            </a:r>
          </a:p>
          <a:p>
            <a:pPr lvl="1" eaLnBrk="1" hangingPunct="1"/>
            <a:r>
              <a:rPr lang="en-US" altLang="en-US" i="1" smtClean="0"/>
              <a:t>Per se</a:t>
            </a:r>
            <a:r>
              <a:rPr lang="en-US" altLang="en-US" smtClean="0"/>
              <a:t> violation</a:t>
            </a:r>
          </a:p>
          <a:p>
            <a:pPr lvl="2" eaLnBrk="1" hangingPunct="1"/>
            <a:r>
              <a:rPr lang="en-US" altLang="en-US" smtClean="0"/>
              <a:t>Conduct is unreasonable and illegal</a:t>
            </a:r>
          </a:p>
          <a:p>
            <a:pPr lvl="2" eaLnBrk="1" hangingPunct="1"/>
            <a:r>
              <a:rPr lang="en-US" altLang="en-US" smtClean="0"/>
              <a:t>No defenses for such action</a:t>
            </a:r>
          </a:p>
        </p:txBody>
      </p:sp>
      <p:sp>
        <p:nvSpPr>
          <p:cNvPr id="1118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Horizontal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1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1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1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C78A8991-448E-4C30-8111-F50048A90E7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20000" cy="4953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3200" smtClean="0"/>
              <a:t>Sherman Act Restraints—Price Fixing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Minimum prices—discourages competition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Maximum prices—stabilizes prices </a:t>
            </a:r>
            <a:r>
              <a:rPr lang="en-US" altLang="en-US" sz="2800" u="sng" smtClean="0"/>
              <a:t>but see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State Oil Co. v. Khan</a:t>
            </a:r>
            <a:r>
              <a:rPr lang="en-US" altLang="en-US" sz="2800" smtClean="0"/>
              <a:t>, 522 U.S. 3 (1997)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List prices—exchange of price information hurts market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Production limitations—controls supply and controls price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Limitations on competitive bidding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Credit arrangements—universal agreement on charges is price-fixing</a:t>
            </a:r>
          </a:p>
        </p:txBody>
      </p:sp>
      <p:sp>
        <p:nvSpPr>
          <p:cNvPr id="1120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Horizontal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5F5B9EF0-546D-44D4-9128-3B674178198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Division of Markets</a:t>
            </a:r>
          </a:p>
          <a:p>
            <a:pPr lvl="1" eaLnBrk="1" hangingPunct="1"/>
            <a:r>
              <a:rPr lang="en-US" altLang="en-US" i="1" smtClean="0"/>
              <a:t>Per se</a:t>
            </a:r>
            <a:r>
              <a:rPr lang="en-US" altLang="en-US" smtClean="0"/>
              <a:t> violation; lessens competition in that market</a:t>
            </a:r>
          </a:p>
          <a:p>
            <a:pPr eaLnBrk="1" hangingPunct="1"/>
            <a:r>
              <a:rPr lang="en-US" altLang="en-US" smtClean="0"/>
              <a:t>Group Boycotts and Refusals to Deal</a:t>
            </a:r>
          </a:p>
          <a:p>
            <a:pPr lvl="1" eaLnBrk="1" hangingPunct="1"/>
            <a:r>
              <a:rPr lang="en-US" altLang="en-US" smtClean="0"/>
              <a:t>May have the best intentions in the world but boycotts are still illegal</a:t>
            </a:r>
          </a:p>
          <a:p>
            <a:pPr lvl="2" eaLnBrk="1" hangingPunct="1"/>
            <a:r>
              <a:rPr lang="en-US" altLang="en-US" smtClean="0"/>
              <a:t>Example:  Garment boycotts on knock-offs</a:t>
            </a:r>
            <a:endParaRPr lang="en-US" altLang="en-US" sz="3200" smtClean="0"/>
          </a:p>
          <a:p>
            <a:pPr eaLnBrk="1" hangingPunct="1"/>
            <a:endParaRPr lang="en-US" altLang="en-US" sz="4000" smtClean="0"/>
          </a:p>
        </p:txBody>
      </p:sp>
      <p:sp>
        <p:nvSpPr>
          <p:cNvPr id="1122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Horizontal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30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54AAC626-5286-4F84-A7D6-7B0AD029ED6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96200" cy="4495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Free Speech and Anticompetitive Behavior</a:t>
            </a:r>
          </a:p>
          <a:p>
            <a:pPr lvl="1" eaLnBrk="1" hangingPunct="1"/>
            <a:r>
              <a:rPr lang="en-US" altLang="en-US" sz="2800" smtClean="0"/>
              <a:t>Noerr-Pennington doctrine                </a:t>
            </a:r>
          </a:p>
          <a:p>
            <a:pPr lvl="2" eaLnBrk="1" hangingPunct="1"/>
            <a:r>
              <a:rPr lang="en-US" altLang="en-US" sz="2400" smtClean="0"/>
              <a:t>Competitors can work together for governmental action               </a:t>
            </a:r>
          </a:p>
          <a:p>
            <a:pPr lvl="2" eaLnBrk="1" hangingPunct="1"/>
            <a:r>
              <a:rPr lang="en-US" altLang="en-US" sz="2400" smtClean="0"/>
              <a:t>Lobbying and political efforts                  </a:t>
            </a:r>
          </a:p>
          <a:p>
            <a:pPr lvl="2" eaLnBrk="1" hangingPunct="1"/>
            <a:r>
              <a:rPr lang="en-US" altLang="en-US" sz="2400" smtClean="0"/>
              <a:t>Cannot restrain this activity—First Amendment protection</a:t>
            </a:r>
          </a:p>
          <a:p>
            <a:pPr lvl="1" eaLnBrk="1" hangingPunct="1"/>
            <a:r>
              <a:rPr lang="en-US" altLang="en-US" sz="2800" smtClean="0"/>
              <a:t>Local Government Antitrust Act</a:t>
            </a:r>
          </a:p>
          <a:p>
            <a:pPr lvl="2" eaLnBrk="1" hangingPunct="1"/>
            <a:r>
              <a:rPr lang="en-US" altLang="en-US" sz="2400" smtClean="0"/>
              <a:t>Exempts state and local government from antitrust suits</a:t>
            </a:r>
          </a:p>
          <a:p>
            <a:pPr lvl="2" eaLnBrk="1" hangingPunct="1"/>
            <a:r>
              <a:rPr lang="en-US" altLang="en-US" sz="2400" smtClean="0"/>
              <a:t>Must have state policy to allow suit</a:t>
            </a:r>
          </a:p>
        </p:txBody>
      </p:sp>
      <p:sp>
        <p:nvSpPr>
          <p:cNvPr id="1128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Horizontal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FD8C9AB7-2E2C-4399-9C2E-A2507D04A08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Subtle Anticompetitive Behavior: Interlocking Directorates</a:t>
            </a:r>
          </a:p>
          <a:p>
            <a:pPr lvl="1" eaLnBrk="1" hangingPunct="1"/>
            <a:r>
              <a:rPr lang="en-US" altLang="en-US" smtClean="0"/>
              <a:t>Prohibits director of firm with $1 million or more in capital from being a director for a competitor</a:t>
            </a:r>
          </a:p>
          <a:p>
            <a:pPr lvl="1" eaLnBrk="1" hangingPunct="1"/>
            <a:r>
              <a:rPr lang="en-US" altLang="en-US" smtClean="0"/>
              <a:t>Lessens likelihood of exchange of anti-competitive information</a:t>
            </a:r>
          </a:p>
        </p:txBody>
      </p:sp>
      <p:sp>
        <p:nvSpPr>
          <p:cNvPr id="1130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Horizontal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49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AC5CE11D-5CEC-4C29-B16C-44C9E2F6511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Merging Competitors and the Effect on Competition             </a:t>
            </a:r>
          </a:p>
          <a:p>
            <a:pPr lvl="1" eaLnBrk="1" hangingPunct="1"/>
            <a:r>
              <a:rPr lang="en-US" altLang="en-US" smtClean="0"/>
              <a:t>Presumptively illegal to have horizontal mergers</a:t>
            </a:r>
          </a:p>
          <a:p>
            <a:pPr lvl="1" eaLnBrk="1" hangingPunct="1"/>
            <a:r>
              <a:rPr lang="en-US" altLang="en-US" smtClean="0"/>
              <a:t>Courts look at market share to determine true illegality</a:t>
            </a:r>
          </a:p>
          <a:p>
            <a:pPr lvl="1" eaLnBrk="1" hangingPunct="1"/>
            <a:r>
              <a:rPr lang="en-US" altLang="en-US" smtClean="0"/>
              <a:t>Today Justice Department follows the Herfindahl-Hirschman Index to evaluate market concentration</a:t>
            </a:r>
          </a:p>
        </p:txBody>
      </p:sp>
      <p:sp>
        <p:nvSpPr>
          <p:cNvPr id="1132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Horizontal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7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92410D37-317A-41CD-9DE8-9570435DD00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Covers Parties in Chain of Distribution</a:t>
            </a:r>
          </a:p>
          <a:p>
            <a:pPr lvl="1" eaLnBrk="1" hangingPunct="1"/>
            <a:r>
              <a:rPr lang="en-US" altLang="en-US" sz="2800" smtClean="0"/>
              <a:t>Manufacturer</a:t>
            </a:r>
          </a:p>
          <a:p>
            <a:pPr lvl="1" eaLnBrk="1" hangingPunct="1"/>
            <a:r>
              <a:rPr lang="en-US" altLang="en-US" sz="2800" smtClean="0"/>
              <a:t>Wholesaler</a:t>
            </a:r>
          </a:p>
          <a:p>
            <a:pPr lvl="1" eaLnBrk="1" hangingPunct="1"/>
            <a:r>
              <a:rPr lang="en-US" altLang="en-US" sz="2800" smtClean="0"/>
              <a:t>Retailer</a:t>
            </a:r>
          </a:p>
          <a:p>
            <a:pPr eaLnBrk="1" hangingPunct="1"/>
            <a:r>
              <a:rPr lang="en-US" altLang="en-US" sz="3200" smtClean="0"/>
              <a:t>Resale Price Maintenance</a:t>
            </a:r>
          </a:p>
          <a:p>
            <a:pPr lvl="1" eaLnBrk="1" hangingPunct="1"/>
            <a:r>
              <a:rPr lang="en-US" altLang="en-US" sz="2800" smtClean="0"/>
              <a:t>Attempt by manufacturer to control price retailers charge for the product</a:t>
            </a:r>
          </a:p>
          <a:p>
            <a:pPr lvl="1" eaLnBrk="1" hangingPunct="1"/>
            <a:r>
              <a:rPr lang="en-US" altLang="en-US" sz="2800" smtClean="0"/>
              <a:t>May be a violation of Section 1</a:t>
            </a:r>
          </a:p>
          <a:p>
            <a:pPr lvl="1" eaLnBrk="1" hangingPunct="1"/>
            <a:r>
              <a:rPr lang="en-US" altLang="en-US" sz="2800" smtClean="0"/>
              <a:t>Applies to minimum and maximum prices as well</a:t>
            </a:r>
          </a:p>
        </p:txBody>
      </p:sp>
      <p:sp>
        <p:nvSpPr>
          <p:cNvPr id="1134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Vertical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3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3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3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595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A56EE8C0-CBD1-4958-855D-1B98E3E045B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13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Vertical Restraints</a:t>
            </a:r>
          </a:p>
        </p:txBody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543800" cy="4525963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FF66"/>
                </a:solidFill>
              </a:rPr>
              <a:t>Case 16.2</a:t>
            </a:r>
            <a:r>
              <a:rPr lang="en-US" altLang="en-US" b="1" smtClean="0"/>
              <a:t>	</a:t>
            </a:r>
            <a:r>
              <a:rPr lang="en-US" altLang="en-US" b="1" i="1" smtClean="0"/>
              <a:t>State Oil v. Khan </a:t>
            </a:r>
            <a:r>
              <a:rPr lang="en-US" altLang="en-US" b="1" smtClean="0"/>
              <a:t>(1997)</a:t>
            </a:r>
            <a:endParaRPr lang="en-US" altLang="en-US" b="1" i="1" smtClean="0"/>
          </a:p>
          <a:p>
            <a:pPr lvl="1" eaLnBrk="1" hangingPunct="1"/>
            <a:r>
              <a:rPr lang="en-US" altLang="en-US" smtClean="0"/>
              <a:t>Is vertical price fixing a per se violation?</a:t>
            </a:r>
          </a:p>
          <a:p>
            <a:pPr lvl="1" eaLnBrk="1" hangingPunct="1"/>
            <a:r>
              <a:rPr lang="en-US" altLang="en-US" smtClean="0"/>
              <a:t>What does the court say about long-standing precedent and </a:t>
            </a:r>
            <a:r>
              <a:rPr lang="en-US" altLang="en-US" i="1" smtClean="0"/>
              <a:t>stare decisis?</a:t>
            </a:r>
            <a:r>
              <a:rPr lang="en-US" altLang="en-US" sz="2800" i="1" smtClean="0"/>
              <a:t/>
            </a:r>
            <a:br>
              <a:rPr lang="en-US" altLang="en-US" sz="2800" i="1" smtClean="0"/>
            </a:br>
            <a:endParaRPr lang="en-US" altLang="en-US" sz="2800" i="1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3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9783C600-1CF6-4716-A1C9-10B4770C43F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Vertical Restraints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FF66"/>
                </a:solidFill>
              </a:rPr>
              <a:t>Case 16.3</a:t>
            </a:r>
            <a:r>
              <a:rPr lang="en-US" altLang="en-US" b="1" smtClean="0"/>
              <a:t>	</a:t>
            </a:r>
            <a:r>
              <a:rPr lang="en-US" altLang="en-US" b="1" i="1" smtClean="0"/>
              <a:t>Leegin Creative Leather Products, Inc. v. PSKS, Inc. </a:t>
            </a:r>
            <a:r>
              <a:rPr lang="en-US" altLang="en-US" b="1" smtClean="0"/>
              <a:t>(2007)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What happened to retailers who discounted the products?</a:t>
            </a:r>
          </a:p>
          <a:p>
            <a:pPr lvl="1" eaLnBrk="1" hangingPunct="1"/>
            <a:r>
              <a:rPr lang="en-US" altLang="en-US" smtClean="0"/>
              <a:t>Why does the court see customer service as a part of competition?</a:t>
            </a:r>
          </a:p>
          <a:p>
            <a:pPr lvl="1" eaLnBrk="1" hangingPunct="1"/>
            <a:r>
              <a:rPr lang="en-US" altLang="en-US" smtClean="0"/>
              <a:t>Does the court see services as a means of justifying minimum prices?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6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6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6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2FD73B15-B238-493B-8AB6-D5E85259D3C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Covenants Not to Compete</a:t>
            </a:r>
          </a:p>
          <a:p>
            <a:pPr lvl="1" eaLnBrk="1" hangingPunct="1"/>
            <a:r>
              <a:rPr lang="en-US" altLang="en-US" smtClean="0"/>
              <a:t>Initially were void</a:t>
            </a:r>
          </a:p>
          <a:p>
            <a:pPr eaLnBrk="1" hangingPunct="1"/>
            <a:r>
              <a:rPr lang="en-US" altLang="en-US" smtClean="0"/>
              <a:t>Gradually Became Acceptable</a:t>
            </a:r>
          </a:p>
          <a:p>
            <a:pPr lvl="1" eaLnBrk="1" hangingPunct="1"/>
            <a:r>
              <a:rPr lang="en-US" altLang="en-US" smtClean="0"/>
              <a:t>If  necessary to protect business</a:t>
            </a:r>
          </a:p>
          <a:p>
            <a:pPr lvl="1" eaLnBrk="1" hangingPunct="1"/>
            <a:r>
              <a:rPr lang="en-US" altLang="en-US" smtClean="0"/>
              <a:t>If reasonable as to time</a:t>
            </a:r>
          </a:p>
          <a:p>
            <a:pPr lvl="1" eaLnBrk="1" hangingPunct="1"/>
            <a:r>
              <a:rPr lang="en-US" altLang="en-US" smtClean="0"/>
              <a:t>If reasonable as to geographic scope</a:t>
            </a:r>
          </a:p>
        </p:txBody>
      </p:sp>
      <p:sp>
        <p:nvSpPr>
          <p:cNvPr id="1097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Common Law Protections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31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F3300C0C-561C-4932-BFB3-B378E1FFB22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Vertical Restraints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9248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Monopsony</a:t>
            </a:r>
          </a:p>
          <a:p>
            <a:pPr lvl="1" eaLnBrk="1" hangingPunct="1"/>
            <a:r>
              <a:rPr lang="en-US" altLang="en-US" smtClean="0"/>
              <a:t>A monopsony is price control by the buyer</a:t>
            </a:r>
          </a:p>
          <a:p>
            <a:pPr lvl="1" eaLnBrk="1" hangingPunct="1"/>
            <a:r>
              <a:rPr lang="en-US" altLang="en-US" smtClean="0"/>
              <a:t>In </a:t>
            </a:r>
            <a:r>
              <a:rPr lang="en-US" altLang="en-US" i="1" smtClean="0"/>
              <a:t>Weyerhaeuser v. Ross-Simons</a:t>
            </a:r>
            <a:r>
              <a:rPr lang="en-US" altLang="en-US" smtClean="0"/>
              <a:t>, the court held that a buyer was not artificially driving up suppler prices through its large orders – its manufacturing process was superior and it needed more supplies just because it could process more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3A222A08-CACC-4B9A-B7AF-29C9846E7BB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Vertical Restraints</a:t>
            </a:r>
          </a:p>
        </p:txBody>
      </p:sp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/>
              <a:t>Sole Outlets and Exclusive Distributorships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Manufacturer appoints a distributor or retailer as the exclusive outlet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Subject to a rule of reason analysis: Not automatically illegal; violators can present justification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Factors examined in rule of reason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Manufacturers can pick and choose dealers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There must be inter-brand competition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If there is little inter-brand competition, then intra-brand competition is required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3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3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691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D7114B17-C906-4F1C-AA6A-F7147E192A0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495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Customer and Territorial Restrictions</a:t>
            </a:r>
          </a:p>
          <a:p>
            <a:pPr lvl="1" eaLnBrk="1" hangingPunct="1"/>
            <a:r>
              <a:rPr lang="en-US" altLang="en-US" smtClean="0"/>
              <a:t>Restricting to whom and where a dealer can sell</a:t>
            </a:r>
          </a:p>
          <a:p>
            <a:pPr lvl="1" eaLnBrk="1" hangingPunct="1"/>
            <a:r>
              <a:rPr lang="en-US" altLang="en-US" smtClean="0"/>
              <a:t>Subject to a rule of reason analysis</a:t>
            </a:r>
          </a:p>
          <a:p>
            <a:pPr lvl="2" eaLnBrk="1" hangingPunct="1"/>
            <a:r>
              <a:rPr lang="en-US" altLang="en-US" smtClean="0"/>
              <a:t>Consider amount of inter-brand competition</a:t>
            </a:r>
          </a:p>
          <a:p>
            <a:pPr lvl="2" eaLnBrk="1" hangingPunct="1"/>
            <a:r>
              <a:rPr lang="en-US" altLang="en-US" smtClean="0"/>
              <a:t>Consider market power of manufacturer</a:t>
            </a:r>
          </a:p>
        </p:txBody>
      </p:sp>
      <p:sp>
        <p:nvSpPr>
          <p:cNvPr id="11407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Vertical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4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4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39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85918EAC-6C52-4850-B933-23C85F08DA4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1427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Tying Arrangements</a:t>
            </a:r>
          </a:p>
          <a:p>
            <a:pPr lvl="1" eaLnBrk="1" hangingPunct="1"/>
            <a:r>
              <a:rPr lang="en-US" altLang="en-US" smtClean="0"/>
              <a:t>Sales arrangements that require buyers to buy an additional product in order to get the product they want</a:t>
            </a:r>
          </a:p>
          <a:p>
            <a:pPr lvl="2" eaLnBrk="1" hangingPunct="1"/>
            <a:r>
              <a:rPr lang="en-US" altLang="en-US" smtClean="0"/>
              <a:t>Tying product = desired product</a:t>
            </a:r>
          </a:p>
          <a:p>
            <a:pPr lvl="2" eaLnBrk="1" hangingPunct="1"/>
            <a:r>
              <a:rPr lang="en-US" altLang="en-US" smtClean="0"/>
              <a:t>Tied product = additional product</a:t>
            </a:r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Vertical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2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2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2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78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717A5DC3-1DD1-4B60-9840-0ECDEA8F5C0F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Tying Arrangements</a:t>
            </a:r>
          </a:p>
          <a:p>
            <a:pPr lvl="1" eaLnBrk="1" hangingPunct="1"/>
            <a:r>
              <a:rPr lang="en-US" altLang="en-US" smtClean="0"/>
              <a:t>Generally illegal per se violation (Clayton Act Section 3)</a:t>
            </a:r>
          </a:p>
          <a:p>
            <a:pPr lvl="2" eaLnBrk="1" hangingPunct="1"/>
            <a:r>
              <a:rPr lang="en-US" altLang="en-US" smtClean="0"/>
              <a:t>Clayton Act—covers goods</a:t>
            </a:r>
          </a:p>
          <a:p>
            <a:pPr lvl="2" eaLnBrk="1" hangingPunct="1"/>
            <a:r>
              <a:rPr lang="en-US" altLang="en-US" smtClean="0"/>
              <a:t>Sherman Act—Section 1 covers services, real property, and intangibles</a:t>
            </a:r>
          </a:p>
          <a:p>
            <a:pPr lvl="2" eaLnBrk="1" hangingPunct="1"/>
            <a:r>
              <a:rPr lang="en-US" altLang="en-US" smtClean="0"/>
              <a:t>Violation depends on market and power—is tying product unique?</a:t>
            </a:r>
          </a:p>
        </p:txBody>
      </p:sp>
      <p:sp>
        <p:nvSpPr>
          <p:cNvPr id="1144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Vertical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835" grpId="0" build="p" bldLvl="3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C8F29061-2E7C-47BA-8399-BD7128BDF35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Tying Arrangements:  Defenses        </a:t>
            </a:r>
          </a:p>
          <a:p>
            <a:pPr lvl="1" eaLnBrk="1" hangingPunct="1"/>
            <a:r>
              <a:rPr lang="en-US" altLang="en-US" smtClean="0"/>
              <a:t>New industry defense:  needed to protect quality of tying product </a:t>
            </a:r>
          </a:p>
          <a:p>
            <a:pPr lvl="1" eaLnBrk="1" hangingPunct="1"/>
            <a:r>
              <a:rPr lang="en-US" altLang="en-US" smtClean="0"/>
              <a:t>Quality control for protection of goodwill specifications are so detailed, could not be supplied by anyone else</a:t>
            </a:r>
          </a:p>
        </p:txBody>
      </p:sp>
      <p:sp>
        <p:nvSpPr>
          <p:cNvPr id="1146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Vertical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883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F2EE3221-CD55-404E-973C-B213A56734D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14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b="1" smtClean="0">
                <a:solidFill>
                  <a:srgbClr val="FFFF66"/>
                </a:solidFill>
              </a:rPr>
              <a:t>Case 16.4</a:t>
            </a:r>
            <a:r>
              <a:rPr lang="en-US" altLang="en-US" b="1" smtClean="0"/>
              <a:t>	</a:t>
            </a:r>
            <a:r>
              <a:rPr lang="en-US" altLang="en-US" b="1" i="1" smtClean="0"/>
              <a:t>Illinois Tool Works, Inc. v. Independent Ink, Inc. </a:t>
            </a:r>
            <a:r>
              <a:rPr lang="en-US" altLang="en-US" b="1" smtClean="0"/>
              <a:t>(2006)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Is the arrangement illegal </a:t>
            </a:r>
            <a:r>
              <a:rPr lang="en-US" altLang="en-US" i="1" smtClean="0"/>
              <a:t>per se</a:t>
            </a:r>
            <a:r>
              <a:rPr lang="en-US" altLang="en-US" smtClean="0"/>
              <a:t>?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Is proof of market power required for typing?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Is there a problem with tying unsuccessful products with successful ones?</a:t>
            </a:r>
          </a:p>
        </p:txBody>
      </p:sp>
      <p:sp>
        <p:nvSpPr>
          <p:cNvPr id="1148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Tying Arrangement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2B0B9A81-594F-4981-A7D9-22095BCBE321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876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Price Discrimination</a:t>
            </a:r>
          </a:p>
          <a:p>
            <a:pPr lvl="1" eaLnBrk="1" hangingPunct="1"/>
            <a:r>
              <a:rPr lang="en-US" altLang="en-US" sz="2800" smtClean="0"/>
              <a:t>Prohibited by Robinson-Patman Act</a:t>
            </a:r>
          </a:p>
          <a:p>
            <a:pPr lvl="1" eaLnBrk="1" hangingPunct="1"/>
            <a:r>
              <a:rPr lang="en-US" altLang="en-US" sz="2800" smtClean="0"/>
              <a:t>Selling goods at prices that have different ratios to the marginal cost of producing them</a:t>
            </a:r>
          </a:p>
          <a:p>
            <a:pPr lvl="1" eaLnBrk="1" hangingPunct="1"/>
            <a:r>
              <a:rPr lang="en-US" altLang="en-US" sz="2800" smtClean="0"/>
              <a:t>Required elements (if established, both buyer and seller are guilty)</a:t>
            </a:r>
            <a:r>
              <a:rPr lang="en-US" altLang="en-US" smtClean="0"/>
              <a:t>           </a:t>
            </a:r>
          </a:p>
          <a:p>
            <a:pPr lvl="2" eaLnBrk="1" hangingPunct="1"/>
            <a:r>
              <a:rPr lang="en-US" altLang="en-US" sz="2400" smtClean="0"/>
              <a:t>Interstate commerce</a:t>
            </a:r>
          </a:p>
          <a:p>
            <a:pPr lvl="2" eaLnBrk="1" hangingPunct="1"/>
            <a:r>
              <a:rPr lang="en-US" altLang="en-US" sz="2400" smtClean="0"/>
              <a:t>Price discrimination between purchasers</a:t>
            </a:r>
          </a:p>
          <a:p>
            <a:pPr lvl="2" eaLnBrk="1" hangingPunct="1"/>
            <a:r>
              <a:rPr lang="en-US" altLang="en-US" sz="2400" smtClean="0"/>
              <a:t>Commodities of like grade and quality</a:t>
            </a:r>
          </a:p>
          <a:p>
            <a:pPr lvl="2" eaLnBrk="1" hangingPunct="1"/>
            <a:r>
              <a:rPr lang="en-US" altLang="en-US" sz="2400" smtClean="0"/>
              <a:t>Lessening or injuring competition</a:t>
            </a:r>
          </a:p>
        </p:txBody>
      </p:sp>
      <p:sp>
        <p:nvSpPr>
          <p:cNvPr id="1153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Vertical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5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53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027" grpId="0" build="p" bldLvl="3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AE896EF1-6B3D-47FA-ABFC-ADF89048E16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Price Discrimination: Defenses             </a:t>
            </a:r>
          </a:p>
          <a:p>
            <a:pPr lvl="1" eaLnBrk="1" hangingPunct="1"/>
            <a:r>
              <a:rPr lang="en-US" altLang="en-US" smtClean="0"/>
              <a:t>Legitimate cost differences</a:t>
            </a:r>
          </a:p>
          <a:p>
            <a:pPr lvl="1" eaLnBrk="1" hangingPunct="1"/>
            <a:r>
              <a:rPr lang="en-US" altLang="en-US" smtClean="0"/>
              <a:t>Quantity discounts OK (if there is an actual savings)</a:t>
            </a:r>
          </a:p>
          <a:p>
            <a:pPr lvl="1" eaLnBrk="1" hangingPunct="1"/>
            <a:r>
              <a:rPr lang="en-US" altLang="en-US" smtClean="0"/>
              <a:t>Market changes, inflation, material costs</a:t>
            </a:r>
          </a:p>
          <a:p>
            <a:pPr lvl="1" eaLnBrk="1" hangingPunct="1"/>
            <a:r>
              <a:rPr lang="en-US" altLang="en-US" smtClean="0"/>
              <a:t>Meeting the competition</a:t>
            </a:r>
          </a:p>
        </p:txBody>
      </p:sp>
      <p:sp>
        <p:nvSpPr>
          <p:cNvPr id="1155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Vertical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5" grpId="0" build="p" bldLvl="3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889F9CDD-A85A-47CD-94DE-C381D890265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48768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Vertical Mergers: Mergers Between Firms With a Buyer-Seller Relationship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Illegality Depends Upon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Geographic and product markets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Whether entry of competitors would be difficult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Failing Firm Defense             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No other offers to buy             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Chapter 11 bankruptcy would not help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States Now Have Authority to Step in and Regulate Mergers if Feds Do Not</a:t>
            </a:r>
          </a:p>
        </p:txBody>
      </p:sp>
      <p:sp>
        <p:nvSpPr>
          <p:cNvPr id="1159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Vertical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5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5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171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33751B96-02AC-4EF0-B43D-0CD26B31817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Negotiating Valid Covenants Not To Compete</a:t>
            </a:r>
          </a:p>
        </p:txBody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20000" cy="4525963"/>
          </a:xfrm>
        </p:spPr>
        <p:txBody>
          <a:bodyPr/>
          <a:lstStyle/>
          <a:p>
            <a:pPr marL="457200" indent="-457200" defTabSz="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smtClean="0"/>
              <a:t>State the reason for the covenant</a:t>
            </a:r>
          </a:p>
          <a:p>
            <a:pPr marL="457200" indent="-457200" defTabSz="457200" eaLnBrk="1" hangingPunct="1">
              <a:lnSpc>
                <a:spcPct val="90000"/>
              </a:lnSpc>
              <a:buFontTx/>
              <a:buNone/>
            </a:pPr>
            <a:r>
              <a:rPr lang="en-US" altLang="en-US" sz="2700" smtClean="0"/>
              <a:t>		</a:t>
            </a:r>
            <a:r>
              <a:rPr lang="en-US" altLang="en-US" sz="2400" smtClean="0"/>
              <a:t>Mix of tenants</a:t>
            </a:r>
          </a:p>
          <a:p>
            <a:pPr marL="457200" indent="-457200" defTabSz="4572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		Goodwill preservation</a:t>
            </a:r>
          </a:p>
          <a:p>
            <a:pPr marL="457200" indent="-457200" defTabSz="4572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		Protection of proprietary information</a:t>
            </a:r>
          </a:p>
          <a:p>
            <a:pPr marL="457200" indent="-457200" defTabSz="457200" eaLnBrk="1" hangingPunct="1">
              <a:lnSpc>
                <a:spcPct val="90000"/>
              </a:lnSpc>
              <a:buFontTx/>
              <a:buAutoNum type="arabicPeriod" startAt="2"/>
            </a:pPr>
            <a:r>
              <a:rPr lang="en-US" altLang="en-US" sz="2800" smtClean="0"/>
              <a:t>Be sure the covenant is reasonable</a:t>
            </a:r>
          </a:p>
          <a:p>
            <a:pPr marL="457200" indent="-457200" defTabSz="457200" eaLnBrk="1" hangingPunct="1">
              <a:lnSpc>
                <a:spcPct val="90000"/>
              </a:lnSpc>
              <a:buFontTx/>
              <a:buNone/>
            </a:pPr>
            <a:r>
              <a:rPr lang="en-US" altLang="en-US" sz="2700" smtClean="0"/>
              <a:t>		</a:t>
            </a:r>
            <a:r>
              <a:rPr lang="en-US" altLang="en-US" sz="2400" smtClean="0"/>
              <a:t>Time</a:t>
            </a:r>
          </a:p>
          <a:p>
            <a:pPr marL="457200" indent="-457200" defTabSz="4572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		Geographic scope</a:t>
            </a:r>
          </a:p>
          <a:p>
            <a:pPr marL="457200" indent="-457200" defTabSz="4572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altLang="en-US" sz="2800" smtClean="0"/>
              <a:t>Make the covenant part of the sale, lease, or employment agreement</a:t>
            </a:r>
          </a:p>
          <a:p>
            <a:pPr marL="457200" indent="-457200" defTabSz="4572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altLang="en-US" sz="2800" smtClean="0"/>
              <a:t>Have the parties initial the noncompete clause</a:t>
            </a:r>
          </a:p>
          <a:p>
            <a:pPr marL="457200" indent="-457200" defTabSz="4572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altLang="en-US" sz="2800" smtClean="0"/>
              <a:t>Have legal representation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6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6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6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63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2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F06C5189-8F53-4D35-BD85-546974C0B3A3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Antitrust Remedies	</a:t>
            </a:r>
          </a:p>
        </p:txBody>
      </p:sp>
      <p:pic>
        <p:nvPicPr>
          <p:cNvPr id="1168388" name="Picture 4" descr="55541_f160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600200"/>
            <a:ext cx="7237413" cy="4495800"/>
          </a:xfr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C2352B41-3FDC-4E51-B7A6-3C2FE7B9350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Antitrust Modernization Commission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Released Its Findings in 2007 After Being Created in 2002</a:t>
            </a:r>
          </a:p>
          <a:p>
            <a:pPr eaLnBrk="1" hangingPunct="1"/>
            <a:r>
              <a:rPr lang="en-US" altLang="en-US" smtClean="0"/>
              <a:t>Recommendations Tended to Favor Status Quo</a:t>
            </a:r>
          </a:p>
          <a:p>
            <a:pPr eaLnBrk="1" hangingPunct="1"/>
            <a:r>
              <a:rPr lang="en-US" altLang="en-US" smtClean="0"/>
              <a:t>Courts Need to Refine on a Case-by-Case Basis </a:t>
            </a:r>
          </a:p>
          <a:p>
            <a:pPr eaLnBrk="1" hangingPunct="1"/>
            <a:r>
              <a:rPr lang="en-US" altLang="en-US" smtClean="0"/>
              <a:t>Courts Should Consider the Economic Issues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4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C9CDE145-133B-4665-994C-3A6AC1565B70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8006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International Competition and the World Market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United States allows joint ventures in international markets that would not be permitted in the United States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Antitrust laws most stringent in the United States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Foreign companies doing business in the United States are still subject to U.S. Antitrust laws</a:t>
            </a:r>
          </a:p>
        </p:txBody>
      </p:sp>
      <p:sp>
        <p:nvSpPr>
          <p:cNvPr id="1161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International Competition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1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52401C91-1A5E-429E-AB58-1228791012E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0997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b="1" smtClean="0">
                <a:solidFill>
                  <a:srgbClr val="FFFF66"/>
                </a:solidFill>
              </a:rPr>
              <a:t>Case 16.1</a:t>
            </a:r>
            <a:r>
              <a:rPr lang="en-US" altLang="en-US" b="1" smtClean="0"/>
              <a:t>	</a:t>
            </a:r>
            <a:r>
              <a:rPr lang="en-US" altLang="en-US" b="1" i="1" smtClean="0"/>
              <a:t>Mark-It Place Foods, Inc. v. New Plan Excel Realty Trust </a:t>
            </a:r>
            <a:r>
              <a:rPr lang="en-US" altLang="en-US" b="1" smtClean="0"/>
              <a:t>(2004)</a:t>
            </a:r>
            <a:endParaRPr lang="en-US" altLang="en-US" b="1" i="1" smtClean="0"/>
          </a:p>
          <a:p>
            <a:pPr lvl="1" eaLnBrk="1" hangingPunct="1"/>
            <a:r>
              <a:rPr lang="en-US" altLang="en-US" smtClean="0"/>
              <a:t>Discuss the difference between intra- and inter-shopping center competition?</a:t>
            </a:r>
          </a:p>
          <a:p>
            <a:pPr lvl="1" eaLnBrk="1" hangingPunct="1"/>
            <a:r>
              <a:rPr lang="en-US" altLang="en-US" smtClean="0"/>
              <a:t>Why is the court willing to allow restrictions in the shopping center?</a:t>
            </a:r>
          </a:p>
        </p:txBody>
      </p:sp>
      <p:sp>
        <p:nvSpPr>
          <p:cNvPr id="1099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Modern Trade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9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9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9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778" grpId="0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D895D5AE-3774-4B6F-BA66-5D51434381C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101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Federal Antitrust Statutes</a:t>
            </a:r>
          </a:p>
        </p:txBody>
      </p:sp>
      <p:pic>
        <p:nvPicPr>
          <p:cNvPr id="1101829" name="Picture 5" descr="55541_f16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00200"/>
            <a:ext cx="5943600" cy="4770438"/>
          </a:xfr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7758BB8B-4255-4304-89AD-36A9DA9771B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A Look At Markets, Competition, and Antitrust Laws</a:t>
            </a:r>
          </a:p>
        </p:txBody>
      </p:sp>
      <p:sp>
        <p:nvSpPr>
          <p:cNvPr id="1164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600200"/>
            <a:ext cx="35814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 smtClean="0"/>
              <a:t>HORIZONTAL MARKETS</a:t>
            </a: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Monopolization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Price-Fixing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(Sherman Act)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Refusals to deal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Group Boycotts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Mergers Among Competitors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(Clayton Act)</a:t>
            </a:r>
          </a:p>
        </p:txBody>
      </p:sp>
      <p:sp>
        <p:nvSpPr>
          <p:cNvPr id="11642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b="1" smtClean="0"/>
              <a:t>VERTICAL MARKETS</a:t>
            </a: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Tying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Monopsony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Price Discrimination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(Robinson-Patman Act)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Resale Price Maintenance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Exclusive Dealing, Sole Outlets, Customer and Territory Restrictions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Mergers Along the Supply Chain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smtClean="0"/>
              <a:t>(Clayton Act)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4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4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4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4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4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64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642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42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6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64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64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64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64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64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64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642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642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292" grpId="0" build="p"/>
      <p:bldP spid="116429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A9422497-0358-4862-93B6-DEF1ADF10D8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Designed to Lessen Competition Among a Firm’s Competitors</a:t>
            </a:r>
          </a:p>
          <a:p>
            <a:pPr lvl="1" eaLnBrk="1" hangingPunct="1"/>
            <a:r>
              <a:rPr lang="en-US" altLang="en-US" smtClean="0"/>
              <a:t>Examples</a:t>
            </a:r>
          </a:p>
          <a:p>
            <a:pPr lvl="2" eaLnBrk="1" hangingPunct="1"/>
            <a:r>
              <a:rPr lang="en-US" altLang="en-US" smtClean="0"/>
              <a:t>Price Fixing</a:t>
            </a:r>
          </a:p>
          <a:p>
            <a:pPr lvl="2" eaLnBrk="1" hangingPunct="1"/>
            <a:r>
              <a:rPr lang="en-US" altLang="en-US" smtClean="0"/>
              <a:t>Group boycotts/refusals to deal</a:t>
            </a:r>
          </a:p>
          <a:p>
            <a:pPr lvl="2" eaLnBrk="1" hangingPunct="1"/>
            <a:r>
              <a:rPr lang="en-US" altLang="en-US" smtClean="0"/>
              <a:t>Joint Ventures/Mergers/Monopolization</a:t>
            </a:r>
          </a:p>
        </p:txBody>
      </p:sp>
      <p:sp>
        <p:nvSpPr>
          <p:cNvPr id="1107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Horizontal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971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999E61C0-318A-4CB2-A1C1-31F2C89F049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Sherman Act Restraints—Monopolization</a:t>
            </a:r>
          </a:p>
          <a:p>
            <a:pPr lvl="1" eaLnBrk="1" hangingPunct="1"/>
            <a:r>
              <a:rPr lang="en-US" altLang="en-US" smtClean="0"/>
              <a:t>Section 2 prohibits monopolization</a:t>
            </a:r>
          </a:p>
          <a:p>
            <a:pPr lvl="1" eaLnBrk="1" hangingPunct="1"/>
            <a:r>
              <a:rPr lang="en-US" altLang="en-US" smtClean="0"/>
              <a:t>Some monopolies are permitted</a:t>
            </a:r>
          </a:p>
          <a:p>
            <a:pPr lvl="2" eaLnBrk="1" hangingPunct="1"/>
            <a:r>
              <a:rPr lang="en-US" altLang="en-US" smtClean="0"/>
              <a:t>Newspapers—town cannot support more than one business</a:t>
            </a:r>
          </a:p>
          <a:p>
            <a:pPr lvl="2" eaLnBrk="1" hangingPunct="1"/>
            <a:r>
              <a:rPr lang="en-US" altLang="en-US" smtClean="0"/>
              <a:t>Monopoly gained by nature of product—superior skill, foresight, and industry</a:t>
            </a:r>
          </a:p>
        </p:txBody>
      </p:sp>
      <p:sp>
        <p:nvSpPr>
          <p:cNvPr id="1110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Horizontal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</a:t>
            </a:r>
            <a:fld id="{533B2E8E-E9DF-427C-92A9-882183E7DA8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1120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Sherman Act Restraints—Monopolization</a:t>
            </a:r>
          </a:p>
          <a:p>
            <a:pPr lvl="1" eaLnBrk="1" hangingPunct="1"/>
            <a:r>
              <a:rPr lang="en-US" altLang="en-US" smtClean="0"/>
              <a:t>Monopoly power</a:t>
            </a:r>
          </a:p>
          <a:p>
            <a:pPr lvl="2" eaLnBrk="1" hangingPunct="1"/>
            <a:r>
              <a:rPr lang="en-US" altLang="en-US" smtClean="0"/>
              <a:t>Power to control prices or exclude competition in the relevant market</a:t>
            </a:r>
          </a:p>
          <a:p>
            <a:pPr lvl="2" eaLnBrk="1" hangingPunct="1"/>
            <a:r>
              <a:rPr lang="en-US" altLang="en-US" smtClean="0"/>
              <a:t>Examine firm’s market power</a:t>
            </a:r>
          </a:p>
          <a:p>
            <a:pPr lvl="2" eaLnBrk="1" hangingPunct="1"/>
            <a:r>
              <a:rPr lang="en-US" altLang="en-US" smtClean="0"/>
              <a:t>Examine relevant markets</a:t>
            </a:r>
          </a:p>
          <a:p>
            <a:pPr lvl="3" eaLnBrk="1" hangingPunct="1"/>
            <a:r>
              <a:rPr lang="en-US" altLang="en-US" smtClean="0"/>
              <a:t>Geographic market</a:t>
            </a:r>
          </a:p>
          <a:p>
            <a:pPr lvl="3" eaLnBrk="1" hangingPunct="1"/>
            <a:r>
              <a:rPr lang="en-US" altLang="en-US" smtClean="0"/>
              <a:t>Product Market</a:t>
            </a:r>
          </a:p>
        </p:txBody>
      </p:sp>
      <p:sp>
        <p:nvSpPr>
          <p:cNvPr id="1112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Horizontal Restraints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2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2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2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12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12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6" grpId="0" build="p" bldLvl="3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 MT Extra Bol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1095</Words>
  <Application>Microsoft Office PowerPoint</Application>
  <PresentationFormat>On-screen Show (4:3)</PresentationFormat>
  <Paragraphs>280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Marlett</vt:lpstr>
      <vt:lpstr>Times New Roman</vt:lpstr>
      <vt:lpstr>Times New Roman MT Extra Bold</vt:lpstr>
      <vt:lpstr>Default Design</vt:lpstr>
      <vt:lpstr>PowerPoint Presentation</vt:lpstr>
      <vt:lpstr>Common Law Protections</vt:lpstr>
      <vt:lpstr>Negotiating Valid Covenants Not To Compete</vt:lpstr>
      <vt:lpstr>Modern Trade Restraints</vt:lpstr>
      <vt:lpstr>Federal Antitrust Statutes</vt:lpstr>
      <vt:lpstr>A Look At Markets, Competition, and Antitrust Laws</vt:lpstr>
      <vt:lpstr>Horizontal Restraints</vt:lpstr>
      <vt:lpstr>Horizontal Restraints</vt:lpstr>
      <vt:lpstr>Horizontal Restraints</vt:lpstr>
      <vt:lpstr>Horizontal Restraints</vt:lpstr>
      <vt:lpstr>Horizontal Restraints</vt:lpstr>
      <vt:lpstr>Horizontal Restraints</vt:lpstr>
      <vt:lpstr>Horizontal Restraints</vt:lpstr>
      <vt:lpstr>Horizontal Restraints</vt:lpstr>
      <vt:lpstr>Horizontal Restraints</vt:lpstr>
      <vt:lpstr>Horizontal Restraints</vt:lpstr>
      <vt:lpstr>Vertical Restraints</vt:lpstr>
      <vt:lpstr>Vertical Restraints</vt:lpstr>
      <vt:lpstr>Vertical Restraints</vt:lpstr>
      <vt:lpstr>Vertical Restraints</vt:lpstr>
      <vt:lpstr>Vertical Restraints</vt:lpstr>
      <vt:lpstr>Vertical Restraints</vt:lpstr>
      <vt:lpstr>Vertical Restraints</vt:lpstr>
      <vt:lpstr>Vertical Restraints</vt:lpstr>
      <vt:lpstr>Vertical Restraints</vt:lpstr>
      <vt:lpstr>Tying Arrangement</vt:lpstr>
      <vt:lpstr>Vertical Restraints</vt:lpstr>
      <vt:lpstr>Vertical Restraints</vt:lpstr>
      <vt:lpstr>Vertical Restraints</vt:lpstr>
      <vt:lpstr>Antitrust Remedies </vt:lpstr>
      <vt:lpstr>Antitrust Modernization Commission</vt:lpstr>
      <vt:lpstr>International Competition</vt:lpstr>
    </vt:vector>
  </TitlesOfParts>
  <Company>UTB/TSC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Jennings 7th Ed.  Business-Legal Ethical Global</dc:title>
  <dc:creator>Joe Zavaletta</dc:creator>
  <cp:lastModifiedBy>Laurie</cp:lastModifiedBy>
  <cp:revision>319</cp:revision>
  <dcterms:created xsi:type="dcterms:W3CDTF">2005-02-05T01:05:54Z</dcterms:created>
  <dcterms:modified xsi:type="dcterms:W3CDTF">2015-08-07T19:16:09Z</dcterms:modified>
</cp:coreProperties>
</file>