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05" r:id="rId2"/>
    <p:sldId id="257" r:id="rId3"/>
    <p:sldId id="258" r:id="rId4"/>
    <p:sldId id="259" r:id="rId5"/>
    <p:sldId id="294" r:id="rId6"/>
    <p:sldId id="260" r:id="rId7"/>
    <p:sldId id="29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93" r:id="rId18"/>
    <p:sldId id="301" r:id="rId19"/>
    <p:sldId id="302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  <p:sldId id="278" r:id="rId29"/>
    <p:sldId id="304" r:id="rId30"/>
    <p:sldId id="306" r:id="rId31"/>
    <p:sldId id="303" r:id="rId32"/>
    <p:sldId id="280" r:id="rId33"/>
    <p:sldId id="296" r:id="rId34"/>
    <p:sldId id="281" r:id="rId35"/>
    <p:sldId id="282" r:id="rId36"/>
    <p:sldId id="283" r:id="rId37"/>
    <p:sldId id="284" r:id="rId38"/>
    <p:sldId id="285" r:id="rId39"/>
    <p:sldId id="297" r:id="rId40"/>
    <p:sldId id="286" r:id="rId41"/>
    <p:sldId id="287" r:id="rId42"/>
    <p:sldId id="288" r:id="rId43"/>
    <p:sldId id="289" r:id="rId44"/>
    <p:sldId id="298" r:id="rId45"/>
    <p:sldId id="307" r:id="rId46"/>
    <p:sldId id="299" r:id="rId47"/>
    <p:sldId id="308" r:id="rId48"/>
    <p:sldId id="300" r:id="rId49"/>
    <p:sldId id="292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666699"/>
    <a:srgbClr val="8768C6"/>
    <a:srgbClr val="613EA6"/>
    <a:srgbClr val="3346B1"/>
    <a:srgbClr val="221C22"/>
    <a:srgbClr val="D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2" autoAdjust="0"/>
    <p:restoredTop sz="94660"/>
  </p:normalViewPr>
  <p:slideViewPr>
    <p:cSldViewPr>
      <p:cViewPr varScale="1">
        <p:scale>
          <a:sx n="70" d="100"/>
          <a:sy n="70" d="100"/>
        </p:scale>
        <p:origin x="14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067ED36-F229-46B4-8B7F-7594F49F645B}" type="datetimeFigureOut">
              <a:rPr lang="en-US"/>
              <a:pPr>
                <a:defRPr/>
              </a:pPr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A6B446F-957B-490C-AA71-EE3766824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5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1683E21-40B6-4A49-9472-C2EE24521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02975-50AF-41E5-92AB-BBA4844C4EFB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4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0550E9-83B4-4CB9-B93F-D1829A34D563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2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CB8534-E0BC-4811-8381-86CF78AAADA2}" type="slidenum">
              <a:rPr lang="en-US" smtClean="0">
                <a:latin typeface="Arial" pitchFamily="34" charset="0"/>
              </a:rPr>
              <a:pPr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47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17D5EC-7A17-4252-A860-9E16BD780960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7721AC-01AF-4A1C-99D7-6AD8C3E75D48}" type="slidenum">
              <a:rPr lang="en-US" smtClean="0">
                <a:latin typeface="Arial" pitchFamily="34" charset="0"/>
              </a:rPr>
              <a:pPr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9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9EAD0C-D16F-467D-81F6-2482FB3FDD55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68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F1E0B-565B-4611-B010-64049C13565F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309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60AC16-C909-4BAE-9D55-668FC7F048C8}" type="slidenum">
              <a:rPr lang="en-US" smtClean="0">
                <a:latin typeface="Arial" pitchFamily="34" charset="0"/>
              </a:rPr>
              <a:pPr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001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A1553E-1B0B-4268-BAAE-105F8C5CE99F}" type="slidenum">
              <a:rPr lang="en-US" smtClean="0">
                <a:latin typeface="Arial" pitchFamily="34" charset="0"/>
              </a:rPr>
              <a:pPr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4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A075CB-12D6-4988-9E74-CD37C3AA7DC8}" type="slidenum">
              <a:rPr lang="en-US" smtClean="0">
                <a:latin typeface="Arial" pitchFamily="34" charset="0"/>
              </a:rPr>
              <a:pPr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3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4146A4-E2A7-42F2-BAE6-55E3AA21C97E}" type="slidenum">
              <a:rPr lang="en-US" smtClean="0">
                <a:latin typeface="Arial" pitchFamily="34" charset="0"/>
              </a:rPr>
              <a:pPr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7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5429EF-F902-4E84-9752-15F45138B706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95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0404A9-A1B1-4B5E-B291-37C82423254B}" type="slidenum">
              <a:rPr lang="en-US" smtClean="0">
                <a:latin typeface="Arial" pitchFamily="34" charset="0"/>
              </a:rPr>
              <a:pPr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73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67BAC-BB7A-45C0-90EC-83D85CB3A584}" type="slidenum">
              <a:rPr lang="en-US" smtClean="0">
                <a:latin typeface="Arial" pitchFamily="34" charset="0"/>
              </a:rPr>
              <a:pPr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57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7DECC8-224F-4427-9A7B-3E49B8B4997C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04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32DB11-9555-493C-AA6A-B952AEFC57AB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53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FC45E-0B7E-4DFD-AE08-02B782ADBCB2}" type="slidenum">
              <a:rPr lang="en-US" smtClean="0">
                <a:latin typeface="Arial" pitchFamily="34" charset="0"/>
              </a:rPr>
              <a:pPr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451488-2764-4499-971F-8DA21190027D}" type="slidenum">
              <a:rPr lang="en-US" smtClean="0">
                <a:latin typeface="Arial" pitchFamily="34" charset="0"/>
              </a:rPr>
              <a:pPr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87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8618B4-A90A-4CB2-8F70-6DF683578E45}" type="slidenum">
              <a:rPr lang="en-US" smtClean="0">
                <a:latin typeface="Arial" pitchFamily="34" charset="0"/>
              </a:rPr>
              <a:pPr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87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99961A-DB03-4F44-A160-33C498851EC6}" type="slidenum">
              <a:rPr lang="en-US" smtClean="0">
                <a:latin typeface="Arial" pitchFamily="34" charset="0"/>
              </a:rPr>
              <a:pPr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69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3945A0-B2BB-41F6-B776-C63DB21F05B3}" type="slidenum">
              <a:rPr lang="en-US" smtClean="0">
                <a:latin typeface="Arial" pitchFamily="34" charset="0"/>
              </a:rPr>
              <a:pPr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56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F20256-D0E0-4E83-9D41-60955BAB4699}" type="slidenum">
              <a:rPr lang="en-US" smtClean="0">
                <a:latin typeface="Arial" pitchFamily="34" charset="0"/>
              </a:rPr>
              <a:pPr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919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E598A6-4DDD-4F51-BA21-83C3488093F6}" type="slidenum">
              <a:rPr lang="en-US" smtClean="0">
                <a:latin typeface="Arial" pitchFamily="34" charset="0"/>
              </a:rPr>
              <a:pPr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7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8494F4-0B0A-4F05-938D-42EE45AF07E2}" type="slidenum">
              <a:rPr lang="en-US" smtClean="0">
                <a:latin typeface="Arial" pitchFamily="34" charset="0"/>
              </a:rPr>
              <a:pPr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757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2F9988-87B0-41EE-B712-170109C67E18}" type="slidenum">
              <a:rPr lang="en-US" smtClean="0">
                <a:latin typeface="Arial" pitchFamily="34" charset="0"/>
              </a:rPr>
              <a:pPr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73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5B946-AD15-464C-A3A2-D8BDB60E8C54}" type="slidenum">
              <a:rPr lang="en-US" smtClean="0">
                <a:latin typeface="Arial" pitchFamily="34" charset="0"/>
              </a:rPr>
              <a:pPr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3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382A2-B2E9-4E5F-ABA5-41E89296268A}" type="slidenum">
              <a:rPr lang="en-US" smtClean="0">
                <a:latin typeface="Arial" pitchFamily="34" charset="0"/>
              </a:rPr>
              <a:pPr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000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CC33CF-4564-4355-8076-2E742DBCD482}" type="slidenum">
              <a:rPr lang="en-US" smtClean="0">
                <a:latin typeface="Arial" pitchFamily="34" charset="0"/>
              </a:rPr>
              <a:pPr>
                <a:defRPr/>
              </a:pPr>
              <a:t>48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0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796A25-0C95-467D-9CBB-533258150E02}" type="slidenum">
              <a:rPr lang="en-US" smtClean="0">
                <a:latin typeface="Arial" pitchFamily="34" charset="0"/>
              </a:rPr>
              <a:pPr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1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20EBC0-F6B1-4227-B6DB-052AEDB4934C}" type="slidenum">
              <a:rPr lang="en-US" smtClean="0">
                <a:latin typeface="Arial" pitchFamily="34" charset="0"/>
              </a:rPr>
              <a:pPr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01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BAFDF-404F-4B4E-BB56-E8D0569EAE59}" type="slidenum">
              <a:rPr lang="en-US" smtClean="0">
                <a:latin typeface="Arial" pitchFamily="34" charset="0"/>
              </a:rPr>
              <a:pPr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8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E7B5D-B7E6-4DE9-8425-181EA3E87C58}" type="slidenum">
              <a:rPr lang="en-US" smtClean="0">
                <a:latin typeface="Arial" pitchFamily="34" charset="0"/>
              </a:rPr>
              <a:pPr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9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D23161-CF1B-49C8-9D9C-F06147C1EC0A}" type="slidenum">
              <a:rPr lang="en-US" smtClean="0">
                <a:latin typeface="Arial" pitchFamily="34" charset="0"/>
              </a:rPr>
              <a:pPr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BFCE0E-D5CD-438D-A31F-5C2B94394EDA}" type="slidenum">
              <a:rPr lang="en-US" smtClean="0">
                <a:latin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BE92E8C6-ADB8-4878-B016-A15C80EA8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32160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A1373DEE-C97B-4668-96C5-706E0656D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06285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20193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59055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803D046B-0B29-4994-B970-83BB3AE3A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8691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DB43E0AD-9067-4B08-BB6D-982E0C9B22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156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926212C9-5DC7-4668-BFE2-B4E888A1BB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45167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3733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CFA3B486-20DE-4D21-A5BC-6202D87F3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6285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90420E5A-B065-4061-B148-B76CABFF4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4883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6F2F9EC1-C072-40D0-9C5A-0764A6A63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5418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48F607C1-2075-436E-9841-274C80685F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9062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B4FEBC19-6A05-4A48-9EAD-11F501A52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9542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19-</a:t>
            </a:r>
            <a:fld id="{D185EA98-BFC6-4267-AD70-E7FAEF62C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15112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6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ris\Pictures\Jennings_BLEG_Cvr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67"/>
          <a:stretch>
            <a:fillRect/>
          </a:stretch>
        </p:blipFill>
        <p:spPr bwMode="auto">
          <a:xfrm>
            <a:off x="0" y="0"/>
            <a:ext cx="990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949325" y="0"/>
            <a:ext cx="8194675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19-</a:t>
            </a:r>
            <a:fld id="{E873F68B-39A8-4BCE-A321-00F074165D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6248400" y="6405563"/>
            <a:ext cx="2895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Marlett" pitchFamily="2" charset="2"/>
              <a:buNone/>
              <a:defRPr/>
            </a:pPr>
            <a:r>
              <a:rPr lang="en-US" altLang="en-US" sz="900" smtClean="0">
                <a:solidFill>
                  <a:schemeClr val="bg1"/>
                </a:solidFill>
              </a:rPr>
              <a:t>© 2015 Cengage Learning.  All Rights Reserved.  May not be scanned, copied or duplicated, or posted to a publicly accessible website, in whole or in part.</a:t>
            </a: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8077200" cy="1173162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Times New Roman MT Extra Bol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7620000" cy="2209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4600" b="1" smtClean="0"/>
              <a:t>Chapter 19</a:t>
            </a:r>
            <a:br>
              <a:rPr lang="en-US" altLang="en-US" sz="4600" b="1" smtClean="0"/>
            </a:br>
            <a:r>
              <a:rPr lang="en-US" altLang="en-US" sz="4600" b="1" smtClean="0"/>
              <a:t>Governance and Regulation:  Securities Law</a:t>
            </a: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524000" y="2590800"/>
            <a:ext cx="441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Its Legal, Ethical, and </a:t>
            </a:r>
            <a:b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</a:b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Global Environment</a:t>
            </a: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auto">
          <a:xfrm>
            <a:off x="2057400" y="1066800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Marianne M. Jennings</a:t>
            </a:r>
          </a:p>
        </p:txBody>
      </p:sp>
      <p:pic>
        <p:nvPicPr>
          <p:cNvPr id="2053" name="Picture 9" descr="C:\Users\Kris\AppData\Local\Microsoft\Windows\Temporary Internet Files\Content.IE5\CSSZ9PX8\Jennings_Logo_black.jpg"/>
          <p:cNvPicPr>
            <a:picLocks noChangeAspect="1" noChangeArrowheads="1"/>
          </p:cNvPicPr>
          <p:nvPr/>
        </p:nvPicPr>
        <p:blipFill>
          <a:blip r:embed="rId3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"/>
            <a:ext cx="627063" cy="685800"/>
          </a:xfrm>
          <a:prstGeom prst="rect">
            <a:avLst/>
          </a:prstGeom>
          <a:solidFill>
            <a:srgbClr val="C00000"/>
          </a:solidFill>
          <a:ln w="38100">
            <a:solidFill>
              <a:srgbClr val="FF9999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0" y="1600200"/>
            <a:ext cx="4419600" cy="914400"/>
          </a:xfrm>
          <a:prstGeom prst="rect">
            <a:avLst/>
          </a:prstGeom>
          <a:solidFill>
            <a:srgbClr val="FF9999"/>
          </a:solidFill>
        </p:spPr>
        <p:txBody>
          <a:bodyPr anchor="ctr"/>
          <a:lstStyle/>
          <a:p>
            <a:pPr algn="ctr" eaLnBrk="0" hangingPunct="0">
              <a:defRPr/>
            </a:pPr>
            <a:r>
              <a:rPr lang="en-US" sz="7200" cap="small" dirty="0">
                <a:solidFill>
                  <a:schemeClr val="accent4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4876800" y="2590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10</a:t>
            </a:r>
            <a:r>
              <a:rPr lang="en-US" sz="2400" i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th</a:t>
            </a:r>
            <a:r>
              <a:rPr lang="en-US" sz="24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+mn-cs"/>
              </a:rPr>
              <a:t> Ed.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0822A53-650C-458C-B824-74644CFA3F7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534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449763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Reg D Offerings to “Accredited Investors”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Bank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Private Business Development Co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Director, Officer of Issuer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Natural persons with net worth &gt;$1million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Natural persons with annual income of $200,000-300,000 /year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Dodd-Frank continues to make changes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1933 Act: Exempt Transactions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4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4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4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4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4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4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34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97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9FF18F0E-5647-4D2B-A59A-BF1884E2448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537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Reg D Offerings</a:t>
            </a:r>
          </a:p>
          <a:p>
            <a:pPr lvl="1" eaLnBrk="1" hangingPunct="1"/>
            <a:r>
              <a:rPr lang="en-US" altLang="en-US" smtClean="0"/>
              <a:t>504 :  $1million or less during 12 months (up to $2,000,0000 under JOBS)</a:t>
            </a:r>
          </a:p>
          <a:p>
            <a:pPr lvl="1" eaLnBrk="1" hangingPunct="1"/>
            <a:r>
              <a:rPr lang="en-US" altLang="en-US" smtClean="0"/>
              <a:t>505:   up to $5 million with less than 35 unaccredited investors (up to $7.5 million under JOBS)</a:t>
            </a:r>
          </a:p>
          <a:p>
            <a:pPr lvl="1" eaLnBrk="1" hangingPunct="1"/>
            <a:r>
              <a:rPr lang="en-US" altLang="en-US" smtClean="0"/>
              <a:t>506:  no dollar cap, no limit on accredited investors, unaccredited less than 35</a:t>
            </a:r>
          </a:p>
        </p:txBody>
      </p:sp>
      <p:sp>
        <p:nvSpPr>
          <p:cNvPr id="1537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1933 Act: Exempt Transactions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7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2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F273C20-7D3C-4675-8BD3-EFC9F999A798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5390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What Must Be Filed—Documents and Information for Registration</a:t>
            </a:r>
          </a:p>
          <a:p>
            <a:pPr lvl="1" eaLnBrk="1" hangingPunct="1"/>
            <a:r>
              <a:rPr lang="en-US" altLang="en-US" smtClean="0"/>
              <a:t>Materials include</a:t>
            </a:r>
          </a:p>
          <a:p>
            <a:pPr lvl="2" eaLnBrk="1" hangingPunct="1"/>
            <a:r>
              <a:rPr lang="en-US" altLang="en-US" smtClean="0"/>
              <a:t>Description of securities</a:t>
            </a:r>
          </a:p>
          <a:p>
            <a:pPr lvl="2" eaLnBrk="1" hangingPunct="1"/>
            <a:r>
              <a:rPr lang="en-US" altLang="en-US" smtClean="0"/>
              <a:t>Audited financial statement</a:t>
            </a:r>
          </a:p>
          <a:p>
            <a:pPr lvl="2" eaLnBrk="1" hangingPunct="1"/>
            <a:r>
              <a:rPr lang="en-US" altLang="en-US" smtClean="0"/>
              <a:t>List of assets</a:t>
            </a:r>
          </a:p>
          <a:p>
            <a:pPr lvl="2" eaLnBrk="1" hangingPunct="1"/>
            <a:r>
              <a:rPr lang="en-US" altLang="en-US" smtClean="0"/>
              <a:t>Nature of business</a:t>
            </a:r>
          </a:p>
          <a:p>
            <a:pPr lvl="2" eaLnBrk="1" hangingPunct="1"/>
            <a:r>
              <a:rPr lang="en-US" altLang="en-US" smtClean="0"/>
              <a:t>List of management and their shares</a:t>
            </a:r>
          </a:p>
        </p:txBody>
      </p:sp>
      <p:sp>
        <p:nvSpPr>
          <p:cNvPr id="15390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1933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9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9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9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9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074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2630A0EE-A742-473D-A399-9C8C0A37420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541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Must Be Filed—Documents and Information for Registration</a:t>
            </a:r>
          </a:p>
          <a:p>
            <a:pPr lvl="1" eaLnBrk="1" hangingPunct="1"/>
            <a:r>
              <a:rPr lang="en-US" altLang="en-US" smtClean="0"/>
              <a:t>Before registration statement is effective</a:t>
            </a:r>
          </a:p>
          <a:p>
            <a:pPr lvl="2" eaLnBrk="1" hangingPunct="1"/>
            <a:r>
              <a:rPr lang="en-US" altLang="en-US" smtClean="0"/>
              <a:t>Can run tombstone ad</a:t>
            </a:r>
          </a:p>
          <a:p>
            <a:pPr lvl="2" eaLnBrk="1" hangingPunct="1"/>
            <a:r>
              <a:rPr lang="en-US" altLang="en-US" smtClean="0"/>
              <a:t>Can issue red herring (sample prospectus)</a:t>
            </a:r>
          </a:p>
          <a:p>
            <a:pPr lvl="2" eaLnBrk="1" hangingPunct="1"/>
            <a:r>
              <a:rPr lang="en-US" altLang="en-US" smtClean="0"/>
              <a:t>Cannot make offers to sell</a:t>
            </a:r>
          </a:p>
          <a:p>
            <a:pPr eaLnBrk="1" hangingPunct="1"/>
            <a:endParaRPr lang="en-US" altLang="en-US" b="1" smtClean="0"/>
          </a:p>
        </p:txBody>
      </p:sp>
      <p:sp>
        <p:nvSpPr>
          <p:cNvPr id="1541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1933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1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2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C1E933A-A718-4137-8A56-05780E288E9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543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Violations of 1933 Act</a:t>
            </a:r>
          </a:p>
          <a:p>
            <a:pPr lvl="1" eaLnBrk="1" hangingPunct="1"/>
            <a:r>
              <a:rPr lang="en-US" altLang="en-US" smtClean="0"/>
              <a:t>Section 11 Violations</a:t>
            </a:r>
          </a:p>
          <a:p>
            <a:pPr lvl="2" eaLnBrk="1" hangingPunct="1"/>
            <a:r>
              <a:rPr lang="en-US" altLang="en-US" smtClean="0"/>
              <a:t>Civil liability for inaccurate information in registration statement</a:t>
            </a:r>
          </a:p>
          <a:p>
            <a:pPr lvl="1" eaLnBrk="1" hangingPunct="1"/>
            <a:r>
              <a:rPr lang="en-US" altLang="en-US" smtClean="0"/>
              <a:t>What is required for a violation?</a:t>
            </a:r>
          </a:p>
          <a:p>
            <a:pPr lvl="2" eaLnBrk="1" hangingPunct="1"/>
            <a:r>
              <a:rPr lang="en-US" altLang="en-US" smtClean="0"/>
              <a:t>Failure to make full disclosure</a:t>
            </a:r>
          </a:p>
          <a:p>
            <a:pPr lvl="2" eaLnBrk="1" hangingPunct="1"/>
            <a:r>
              <a:rPr lang="en-US" altLang="en-US" smtClean="0"/>
              <a:t>Registration statement contains a material misstatement or omission</a:t>
            </a:r>
          </a:p>
        </p:txBody>
      </p:sp>
      <p:sp>
        <p:nvSpPr>
          <p:cNvPr id="154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1933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3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3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3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43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43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70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46D402B-D861-46D8-9959-A2DA37718B2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545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Violations of 1933 Act</a:t>
            </a:r>
          </a:p>
          <a:p>
            <a:pPr lvl="1" eaLnBrk="1" hangingPunct="1"/>
            <a:r>
              <a:rPr lang="en-US" altLang="en-US" smtClean="0"/>
              <a:t>Who is liable for a violation?</a:t>
            </a:r>
          </a:p>
          <a:p>
            <a:pPr lvl="2" eaLnBrk="1" hangingPunct="1"/>
            <a:r>
              <a:rPr lang="en-US" altLang="en-US" smtClean="0"/>
              <a:t>Officers</a:t>
            </a:r>
          </a:p>
          <a:p>
            <a:pPr lvl="2" eaLnBrk="1" hangingPunct="1"/>
            <a:r>
              <a:rPr lang="en-US" altLang="en-US" smtClean="0"/>
              <a:t>Directors</a:t>
            </a:r>
          </a:p>
          <a:p>
            <a:pPr lvl="2" eaLnBrk="1" hangingPunct="1"/>
            <a:r>
              <a:rPr lang="en-US" altLang="en-US" smtClean="0"/>
              <a:t>Anyone who signed registration statement</a:t>
            </a:r>
          </a:p>
          <a:p>
            <a:pPr lvl="2" eaLnBrk="1" hangingPunct="1"/>
            <a:r>
              <a:rPr lang="en-US" altLang="en-US" smtClean="0"/>
              <a:t>Experts (lawyers, accountants, appraisers, geologists)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1933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5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5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5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5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5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5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5218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7A160A0B-4638-415A-8EED-E47CD32E67A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547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Violations of 1933 Act</a:t>
            </a:r>
          </a:p>
          <a:p>
            <a:pPr lvl="1" eaLnBrk="1" hangingPunct="1"/>
            <a:r>
              <a:rPr lang="en-US" altLang="en-US" smtClean="0"/>
              <a:t>Defenses for Section 11 violations</a:t>
            </a:r>
          </a:p>
          <a:p>
            <a:pPr lvl="2" eaLnBrk="1" hangingPunct="1"/>
            <a:r>
              <a:rPr lang="en-US" altLang="en-US" smtClean="0"/>
              <a:t>Immaterial misstatement</a:t>
            </a:r>
          </a:p>
          <a:p>
            <a:pPr lvl="2" eaLnBrk="1" hangingPunct="1"/>
            <a:r>
              <a:rPr lang="en-US" altLang="en-US" smtClean="0"/>
              <a:t>Investor knew of misstatement and bought anyway</a:t>
            </a:r>
          </a:p>
          <a:p>
            <a:pPr lvl="2" eaLnBrk="1" hangingPunct="1"/>
            <a:r>
              <a:rPr lang="en-US" altLang="en-US" smtClean="0"/>
              <a:t>Due diligence—acted with prudence and had no reason to believe there was a problem -  not available to issuer</a:t>
            </a:r>
          </a:p>
        </p:txBody>
      </p:sp>
      <p:sp>
        <p:nvSpPr>
          <p:cNvPr id="1547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1933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7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7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7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7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7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6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F65FC0F-AA4F-49A1-9A53-83B30D86607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1933 Securities Act</a:t>
            </a: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Due Diligence and Sarbanes-Oxley</a:t>
            </a:r>
          </a:p>
          <a:p>
            <a:pPr lvl="1" eaLnBrk="1" hangingPunct="1"/>
            <a:r>
              <a:rPr lang="en-US" altLang="en-US" smtClean="0"/>
              <a:t>Registration with Public Company Accounting Oversight Board</a:t>
            </a:r>
          </a:p>
          <a:p>
            <a:pPr lvl="1" eaLnBrk="1" hangingPunct="1"/>
            <a:r>
              <a:rPr lang="en-US" altLang="en-US" smtClean="0"/>
              <a:t>Auditor Independence</a:t>
            </a:r>
          </a:p>
          <a:p>
            <a:pPr lvl="2" eaLnBrk="1" hangingPunct="1"/>
            <a:r>
              <a:rPr lang="en-US" altLang="en-US" smtClean="0"/>
              <a:t>Eliminates conflict of interest</a:t>
            </a:r>
          </a:p>
          <a:p>
            <a:pPr lvl="2" eaLnBrk="1" hangingPunct="1"/>
            <a:r>
              <a:rPr lang="en-US" altLang="en-US" smtClean="0"/>
              <a:t>Prohibits e.g., bookkeeping, actuarial services, internal audits, legal audits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2F267EE-F938-41BC-ADFD-B89991BD28F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PCAOB	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Consists of Five Presidential Appointees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Nonprofit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No More Than Two Members Who are CPAs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Will Develop Registration System for Public Accounting Firms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Establish Rules to Ensure Quality, Ethics and Auditor Independence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Will Inspect Firms to Determine Compliance With Sarbanes-Oxley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Will Investigation Violations and Impose Discipline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Will Encourage High Standard in the Accounting Profession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Dodd-Frank expands PCAOB’s authority to regulating analysts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6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21D8BBA-AADA-4D0F-9671-03F43D886B2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60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SOX Auditor Conflicts</a:t>
            </a:r>
          </a:p>
        </p:txBody>
      </p:sp>
      <p:sp>
        <p:nvSpPr>
          <p:cNvPr id="160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Bookkeeping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Information Systems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Appraisals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Actuarial Services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Management or Human Resources Services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Broker, Dealer Services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Legal Services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Expert Services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Other as PCAOB Dictates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0B6A6F4-0CFE-4FDC-9A0C-4A7DFB14B32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391400" cy="45259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Initially Regulated at the State Level</a:t>
            </a:r>
          </a:p>
          <a:p>
            <a:pPr eaLnBrk="1" hangingPunct="1"/>
            <a:r>
              <a:rPr lang="en-US" altLang="en-US" smtClean="0"/>
              <a:t>1929 Stock Market Crash Precipitated Federal Regulation</a:t>
            </a:r>
          </a:p>
        </p:txBody>
      </p:sp>
      <p:sp>
        <p:nvSpPr>
          <p:cNvPr id="1522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History of Securities Law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269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DA32427-BF42-4EF9-B1DC-6758E3CCA36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549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19.1</a:t>
            </a:r>
            <a:r>
              <a:rPr lang="en-US" altLang="en-US" b="1" smtClean="0"/>
              <a:t>	</a:t>
            </a:r>
            <a:r>
              <a:rPr lang="en-US" altLang="en-US" b="1" i="1" smtClean="0"/>
              <a:t>Escott v. BarChris Construction Corp. </a:t>
            </a:r>
            <a:r>
              <a:rPr lang="en-US" altLang="en-US" b="1" smtClean="0"/>
              <a:t>(1968)</a:t>
            </a:r>
          </a:p>
          <a:p>
            <a:pPr lvl="1" eaLnBrk="1" hangingPunct="1"/>
            <a:r>
              <a:rPr lang="en-US" altLang="en-US" smtClean="0"/>
              <a:t>Did BarChris disclose all its debts?</a:t>
            </a:r>
          </a:p>
          <a:p>
            <a:pPr lvl="1" eaLnBrk="1" hangingPunct="1"/>
            <a:r>
              <a:rPr lang="en-US" altLang="en-US" smtClean="0"/>
              <a:t>Were all of the misstatements or omissions material?</a:t>
            </a:r>
          </a:p>
          <a:p>
            <a:pPr lvl="1" eaLnBrk="1" hangingPunct="1"/>
            <a:r>
              <a:rPr lang="en-US" altLang="en-US" smtClean="0"/>
              <a:t>Who was held liable?</a:t>
            </a:r>
          </a:p>
        </p:txBody>
      </p:sp>
      <p:sp>
        <p:nvSpPr>
          <p:cNvPr id="1549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Due Diligence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9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9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9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314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5D9C25B-2B42-4BDD-806D-98E606E70ED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551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Penalties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$10,000 and/or five years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Injunctions to stop sales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Civil suits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Securities Litigation Reform Act of 1995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Limits attorneys’ fees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Addresses “professional plaintiff”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Allows “safe harbor” protection for financial predictions</a:t>
            </a:r>
          </a:p>
        </p:txBody>
      </p:sp>
      <p:sp>
        <p:nvSpPr>
          <p:cNvPr id="155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Violations of 1933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1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1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1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51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51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51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51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1362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A4D9E6E2-C797-49AB-BEB7-7AC24A94D77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553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Section 12 Violations</a:t>
            </a:r>
          </a:p>
          <a:p>
            <a:pPr lvl="1" eaLnBrk="1" hangingPunct="1"/>
            <a:r>
              <a:rPr lang="en-US" altLang="en-US" smtClean="0"/>
              <a:t>Selling without registration (unless exempt)</a:t>
            </a:r>
          </a:p>
          <a:p>
            <a:pPr lvl="1" eaLnBrk="1" hangingPunct="1"/>
            <a:r>
              <a:rPr lang="en-US" altLang="en-US" smtClean="0"/>
              <a:t>Selling before the effective date</a:t>
            </a:r>
          </a:p>
          <a:p>
            <a:pPr lvl="1" eaLnBrk="1" hangingPunct="1"/>
            <a:r>
              <a:rPr lang="en-US" altLang="en-US" smtClean="0"/>
              <a:t>False information in the prospectus-same penalties as Section 11</a:t>
            </a:r>
          </a:p>
        </p:txBody>
      </p:sp>
      <p:sp>
        <p:nvSpPr>
          <p:cNvPr id="155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Violations of 1933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3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3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3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0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D9782FD-34A8-4AC3-B09D-9B4D9124157F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55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Regulates Secondary Market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The 1934 act regulates securities and their issuers once they are on the market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Securities Registration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All traded securities on exchanges must be registered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All securities of firms with over $10 million in assets and 500 or more shareholders must be registered</a:t>
            </a:r>
          </a:p>
        </p:txBody>
      </p:sp>
      <p:sp>
        <p:nvSpPr>
          <p:cNvPr id="1555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5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459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522A3D7-0B13-420E-9E86-5A1126AFEE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557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Periodic Filing</a:t>
            </a:r>
          </a:p>
          <a:p>
            <a:pPr lvl="1" eaLnBrk="1" hangingPunct="1"/>
            <a:r>
              <a:rPr lang="en-US" altLang="en-US" smtClean="0"/>
              <a:t>Same firms—national stock exchange and/or 500 or more shareholders and $10 million or more in assets</a:t>
            </a:r>
          </a:p>
          <a:p>
            <a:pPr lvl="2" eaLnBrk="1" hangingPunct="1"/>
            <a:r>
              <a:rPr lang="en-US" altLang="en-US" smtClean="0"/>
              <a:t>10-Q—quarterly financial report</a:t>
            </a:r>
          </a:p>
          <a:p>
            <a:pPr lvl="2" eaLnBrk="1" hangingPunct="1"/>
            <a:r>
              <a:rPr lang="en-US" altLang="en-US" smtClean="0"/>
              <a:t>10-K—annual report</a:t>
            </a:r>
          </a:p>
          <a:p>
            <a:pPr lvl="2" eaLnBrk="1" hangingPunct="1"/>
            <a:r>
              <a:rPr lang="en-US" altLang="en-US" smtClean="0"/>
              <a:t>8-K—unusual events, spin-offs</a:t>
            </a:r>
          </a:p>
        </p:txBody>
      </p:sp>
      <p:sp>
        <p:nvSpPr>
          <p:cNvPr id="1557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7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7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7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7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57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06" grpId="0" build="p" bldLvl="3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DA9162E-086E-4CE0-9F80-0AD06E2C0AB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559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Anti-Fraud Provision 10(b) and Regulation 10(b)-5</a:t>
            </a:r>
          </a:p>
          <a:p>
            <a:pPr lvl="1" eaLnBrk="1" hangingPunct="1"/>
            <a:r>
              <a:rPr lang="en-US" altLang="en-US" smtClean="0"/>
              <a:t>Fraud or misrepresentation in the sale of securities</a:t>
            </a:r>
          </a:p>
          <a:p>
            <a:pPr lvl="1" eaLnBrk="1" hangingPunct="1"/>
            <a:r>
              <a:rPr lang="en-US" altLang="en-US" smtClean="0"/>
              <a:t>Applies to all firms (only requires interstate commerce)</a:t>
            </a:r>
          </a:p>
        </p:txBody>
      </p:sp>
      <p:sp>
        <p:nvSpPr>
          <p:cNvPr id="1559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9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9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9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9554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EA7D071-7577-45BA-9D66-1F7B47EF178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1561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The Anti-Fraud Provision 10(b) and Regulation 10(b)-5</a:t>
            </a:r>
          </a:p>
          <a:p>
            <a:pPr lvl="1" eaLnBrk="1" hangingPunct="1"/>
            <a:r>
              <a:rPr lang="en-US" altLang="en-US" smtClean="0"/>
              <a:t>Failure to give information or giving overly pessimistic information results in violation</a:t>
            </a:r>
          </a:p>
          <a:p>
            <a:pPr lvl="2" eaLnBrk="1" hangingPunct="1"/>
            <a:r>
              <a:rPr lang="en-US" altLang="en-US" smtClean="0"/>
              <a:t>Examples:  Failure to disclose pending merger—Texas Gulf Sulphur’s failure to disclose a rich mineral strike</a:t>
            </a:r>
          </a:p>
        </p:txBody>
      </p:sp>
      <p:sp>
        <p:nvSpPr>
          <p:cNvPr id="1561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2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A7FFC0AD-4FFB-4B40-A2D9-C3576DCB397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567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The Anti-Fraud Provision 10(b) and Regulation 10(b)-5</a:t>
            </a:r>
          </a:p>
          <a:p>
            <a:pPr lvl="1" eaLnBrk="1" hangingPunct="1"/>
            <a:r>
              <a:rPr lang="en-US" altLang="en-US" sz="2800" smtClean="0"/>
              <a:t>What should be disclosed?</a:t>
            </a:r>
          </a:p>
          <a:p>
            <a:pPr lvl="2" eaLnBrk="1" hangingPunct="1"/>
            <a:r>
              <a:rPr lang="en-US" altLang="en-US" sz="2400" smtClean="0"/>
              <a:t>Pending takeovers</a:t>
            </a:r>
          </a:p>
          <a:p>
            <a:pPr lvl="2" eaLnBrk="1" hangingPunct="1"/>
            <a:r>
              <a:rPr lang="en-US" altLang="en-US" sz="2400" smtClean="0"/>
              <a:t>Drops in quarterly earnings</a:t>
            </a:r>
          </a:p>
          <a:p>
            <a:pPr lvl="2" eaLnBrk="1" hangingPunct="1"/>
            <a:r>
              <a:rPr lang="en-US" altLang="en-US" sz="2400" smtClean="0"/>
              <a:t>Pending large dividend</a:t>
            </a:r>
          </a:p>
          <a:p>
            <a:pPr lvl="2" eaLnBrk="1" hangingPunct="1"/>
            <a:r>
              <a:rPr lang="en-US" altLang="en-US" sz="2400" smtClean="0"/>
              <a:t>Possible lawsuits</a:t>
            </a:r>
          </a:p>
          <a:p>
            <a:pPr lvl="1" eaLnBrk="1" hangingPunct="1"/>
            <a:r>
              <a:rPr lang="en-US" altLang="en-US" sz="2800" smtClean="0"/>
              <a:t>When to disclose?</a:t>
            </a:r>
          </a:p>
          <a:p>
            <a:pPr lvl="2" eaLnBrk="1" hangingPunct="1"/>
            <a:r>
              <a:rPr lang="en-US" altLang="en-US" sz="2400" smtClean="0"/>
              <a:t>Once information becomes public knowledge, insiders and tippees are free to buy and sell the affected shares</a:t>
            </a:r>
          </a:p>
        </p:txBody>
      </p:sp>
      <p:sp>
        <p:nvSpPr>
          <p:cNvPr id="1567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7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7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7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7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67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67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6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46" grpId="0" build="p" bldLvl="3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77F43B68-6577-418A-B316-FFF2721EA0C3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565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b="1" smtClean="0">
                <a:solidFill>
                  <a:srgbClr val="FFFF66"/>
                </a:solidFill>
              </a:rPr>
              <a:t>Case 19.2</a:t>
            </a:r>
            <a:r>
              <a:rPr lang="en-US" altLang="en-US" b="1" smtClean="0"/>
              <a:t>	</a:t>
            </a:r>
            <a:r>
              <a:rPr lang="en-US" altLang="en-US" b="1" i="1" smtClean="0"/>
              <a:t>Siracusano v. Matrixx Initiatives, Inc. </a:t>
            </a:r>
            <a:r>
              <a:rPr lang="en-US" altLang="en-US" b="1" smtClean="0"/>
              <a:t>(2011)</a:t>
            </a:r>
            <a:endParaRPr lang="en-US" altLang="en-US" b="1" i="1" smtClean="0"/>
          </a:p>
          <a:p>
            <a:pPr lvl="1" eaLnBrk="1" hangingPunct="1"/>
            <a:r>
              <a:rPr lang="en-US" altLang="en-US" smtClean="0"/>
              <a:t>What does the Court say the misappropriation theory is?</a:t>
            </a:r>
          </a:p>
          <a:p>
            <a:pPr lvl="1" eaLnBrk="1" hangingPunct="1"/>
            <a:r>
              <a:rPr lang="en-US" altLang="en-US" smtClean="0"/>
              <a:t>Could others have done research and obtained the same information?</a:t>
            </a:r>
          </a:p>
        </p:txBody>
      </p:sp>
      <p:sp>
        <p:nvSpPr>
          <p:cNvPr id="1565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5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5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5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698" grpId="0" build="p" bldLvl="3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1934 Securities Act</a:t>
            </a:r>
            <a:endParaRPr lang="en-US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3200" smtClean="0"/>
              <a:t>Insiders, tippees are all responsible under 10(b)</a:t>
            </a:r>
          </a:p>
          <a:p>
            <a:pPr>
              <a:spcBef>
                <a:spcPts val="863"/>
              </a:spcBef>
            </a:pPr>
            <a:r>
              <a:rPr lang="en-US" altLang="en-US" sz="3200" b="1" smtClean="0">
                <a:solidFill>
                  <a:srgbClr val="FFFF00"/>
                </a:solidFill>
              </a:rPr>
              <a:t>Case 19.3 </a:t>
            </a:r>
            <a:r>
              <a:rPr lang="en-US" altLang="en-US" sz="3200" b="1" i="1" smtClean="0"/>
              <a:t>United States v. O’Hagan </a:t>
            </a:r>
            <a:r>
              <a:rPr lang="en-US" altLang="en-US" sz="3200" b="1" smtClean="0"/>
              <a:t>(1997)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How did the lawyer come to possess the information?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Is there something about a duty beyond being the actual lawyer for the client?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A95C0AFE-F638-45D3-ABE3-C27CE0AE139D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5250B82-2CEC-401B-BE97-3F7DCB80BE9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8001000" cy="49530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Primary Offerings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A primary offering, or an initial public offering (IPO), is a sale of securities by the business itself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What is a Security?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Investment in a common enterprise with profits to come from the efforts of another (</a:t>
            </a:r>
            <a:r>
              <a:rPr lang="en-US" altLang="en-US" sz="2800" i="1" smtClean="0"/>
              <a:t>SEC v. Howey)</a:t>
            </a:r>
            <a:endParaRPr lang="en-US" altLang="en-US" sz="2800" smtClean="0"/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Includes stocks, bonds, warrants, debentures, voting-trust certificates, oil wells, and so forth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Pension plans are not covered</a:t>
            </a:r>
          </a:p>
        </p:txBody>
      </p:sp>
      <p:sp>
        <p:nvSpPr>
          <p:cNvPr id="15247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1933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2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39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1934 Securities Act</a:t>
            </a:r>
            <a:endParaRPr 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 Soon Can You Trade After Corporate Disclosures?</a:t>
            </a:r>
          </a:p>
          <a:p>
            <a:pPr lvl="1"/>
            <a:r>
              <a:rPr lang="en-US" altLang="en-US" smtClean="0"/>
              <a:t>Must allow information to go public</a:t>
            </a:r>
          </a:p>
          <a:p>
            <a:pPr lvl="1"/>
            <a:r>
              <a:rPr lang="en-US" altLang="en-US" i="1" smtClean="0"/>
              <a:t>Texas Gulf Sulphur</a:t>
            </a:r>
            <a:r>
              <a:rPr lang="en-US" altLang="en-US" smtClean="0"/>
              <a:t> case and adequate disclosure</a:t>
            </a:r>
            <a:endParaRPr lang="en-US" altLang="en-US" i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F0892E60-C439-4420-B992-833C86682633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400" dirty="0" smtClean="0"/>
              <a:t>1934 Act:  Aiders and Abettors</a:t>
            </a:r>
            <a:endParaRPr lang="en-US" sz="4400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63"/>
              </a:spcBef>
            </a:pPr>
            <a:r>
              <a:rPr lang="en-US" altLang="en-US" sz="3200" i="1" smtClean="0"/>
              <a:t>Stoneridge </a:t>
            </a:r>
            <a:r>
              <a:rPr lang="en-US" altLang="en-US" sz="3200" smtClean="0"/>
              <a:t>decision was troublesome to investors and regulators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Third parties joined with the company to dupe the auditors about the company’s true financial picture</a:t>
            </a:r>
          </a:p>
          <a:p>
            <a:pPr>
              <a:spcBef>
                <a:spcPts val="863"/>
              </a:spcBef>
            </a:pPr>
            <a:r>
              <a:rPr lang="en-US" altLang="en-US" sz="3200" smtClean="0"/>
              <a:t>Dodd-Frank changes their immunity under 10b; they can be liable for knowing participation in dissemination of false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0F8C80E3-C8D6-4F2F-839D-A540A0B7131F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BD718C93-E825-4EBA-9DA9-557C59EB44F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1569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The Anti-Fraud Provision 10(b) and Regulation 10(b)-5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Standing to sue:  must have been an actual sale or purchaser to sue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Mental state:  need scienter – the intent to defraud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Penalties include $100,000 and up to five years per violation</a:t>
            </a:r>
          </a:p>
        </p:txBody>
      </p:sp>
      <p:sp>
        <p:nvSpPr>
          <p:cNvPr id="1569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9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9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9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9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9794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B9E5AA3-DA08-4760-B19B-30F6C617F173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Section 16 – Short Swing Profits</a:t>
            </a:r>
          </a:p>
        </p:txBody>
      </p:sp>
      <p:sp>
        <p:nvSpPr>
          <p:cNvPr id="159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525963"/>
          </a:xfrm>
        </p:spPr>
        <p:txBody>
          <a:bodyPr/>
          <a:lstStyle/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700" smtClean="0"/>
              <a:t>May 1, 2013		Director A buys 100 shares at $10 each</a:t>
            </a:r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700" smtClean="0"/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700" smtClean="0"/>
              <a:t>June 1, 2013		Director A sells 100 shares at $6 each</a:t>
            </a:r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700" smtClean="0"/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700" smtClean="0"/>
              <a:t>July 1, 2013 		Director A buys 100 shares at $4 each</a:t>
            </a:r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700" smtClean="0"/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700" smtClean="0"/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700" smtClean="0"/>
              <a:t>				Profit of $200</a:t>
            </a:r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700" smtClean="0"/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700" smtClean="0"/>
              <a:t>							Highest sale		$600</a:t>
            </a:r>
          </a:p>
          <a:p>
            <a:pPr defTabSz="12065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700" smtClean="0"/>
              <a:t>							Lowest purchase	$400		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94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79D30964-1B92-472A-B117-54AD2A0F300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571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Section 16—Insider Trading and Short Swing Profits</a:t>
            </a:r>
          </a:p>
          <a:p>
            <a:pPr lvl="1" eaLnBrk="1" hangingPunct="1"/>
            <a:r>
              <a:rPr lang="en-US" altLang="en-US" smtClean="0"/>
              <a:t>Applies to officers, directors, and 10 percent shareholders</a:t>
            </a:r>
          </a:p>
          <a:p>
            <a:pPr lvl="1" eaLnBrk="1" hangingPunct="1"/>
            <a:r>
              <a:rPr lang="en-US" altLang="en-US" smtClean="0"/>
              <a:t>Liable to corporations for profits made on sales and purchase or purchases and sales during any six month period</a:t>
            </a:r>
          </a:p>
          <a:p>
            <a:pPr lvl="1" eaLnBrk="1" hangingPunct="1"/>
            <a:r>
              <a:rPr lang="en-US" altLang="en-US" smtClean="0"/>
              <a:t>SEC matches highest sale with the lowest purchase</a:t>
            </a:r>
          </a:p>
        </p:txBody>
      </p:sp>
      <p:sp>
        <p:nvSpPr>
          <p:cNvPr id="1571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1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1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42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01C4CC1-1464-4AF9-B173-3040085AA686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573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Section 14—Regulating Voting Information</a:t>
            </a:r>
          </a:p>
          <a:p>
            <a:pPr lvl="1" eaLnBrk="1" hangingPunct="1"/>
            <a:r>
              <a:rPr lang="en-US" altLang="en-US" smtClean="0"/>
              <a:t>Idea is to have full disclosure</a:t>
            </a:r>
          </a:p>
          <a:p>
            <a:pPr lvl="1" eaLnBrk="1" hangingPunct="1"/>
            <a:r>
              <a:rPr lang="en-US" altLang="en-US" smtClean="0"/>
              <a:t>Proxy materials must be registered with the SEC</a:t>
            </a:r>
          </a:p>
          <a:p>
            <a:pPr lvl="2" eaLnBrk="1" hangingPunct="1"/>
            <a:r>
              <a:rPr lang="en-US" altLang="en-US" smtClean="0"/>
              <a:t>Who is soliciting</a:t>
            </a:r>
          </a:p>
          <a:p>
            <a:pPr lvl="2" eaLnBrk="1" hangingPunct="1"/>
            <a:r>
              <a:rPr lang="en-US" altLang="en-US" smtClean="0"/>
              <a:t>How the materials will be sent</a:t>
            </a:r>
          </a:p>
          <a:p>
            <a:pPr lvl="2" eaLnBrk="1" hangingPunct="1"/>
            <a:r>
              <a:rPr lang="en-US" altLang="en-US" smtClean="0"/>
              <a:t>Who is paying</a:t>
            </a:r>
          </a:p>
        </p:txBody>
      </p:sp>
      <p:sp>
        <p:nvSpPr>
          <p:cNvPr id="1573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3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3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3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3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3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3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3890" grpId="0" build="p" bldLvl="3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7C41871-B359-4EE4-836B-CACDCEECFCC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1575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95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3200" smtClean="0"/>
              <a:t>Section 14—Regulation of Voting Materials</a:t>
            </a:r>
          </a:p>
          <a:p>
            <a:pPr lvl="1" eaLnBrk="1" hangingPunct="1"/>
            <a:r>
              <a:rPr lang="en-US" altLang="en-US" sz="2800" smtClean="0"/>
              <a:t>Proxy materials must be registered with the SEC</a:t>
            </a:r>
          </a:p>
          <a:p>
            <a:pPr lvl="2" eaLnBrk="1" hangingPunct="1"/>
            <a:r>
              <a:rPr lang="en-US" altLang="en-US" sz="2400" smtClean="0"/>
              <a:t>How much has and will be spent</a:t>
            </a:r>
          </a:p>
          <a:p>
            <a:pPr lvl="2" eaLnBrk="1" hangingPunct="1"/>
            <a:r>
              <a:rPr lang="en-US" altLang="en-US" sz="2400" smtClean="0"/>
              <a:t>Purpose of proxy—an annual meeting</a:t>
            </a:r>
          </a:p>
          <a:p>
            <a:pPr lvl="1" eaLnBrk="1" hangingPunct="1"/>
            <a:r>
              <a:rPr lang="en-US" altLang="en-US" sz="2800" smtClean="0"/>
              <a:t>Shareholder proposal</a:t>
            </a:r>
          </a:p>
          <a:p>
            <a:pPr lvl="2" eaLnBrk="1" hangingPunct="1"/>
            <a:r>
              <a:rPr lang="en-US" altLang="en-US" sz="2400" smtClean="0"/>
              <a:t>Management must include under Dodd-Frank if subject matter is appropriate</a:t>
            </a:r>
          </a:p>
          <a:p>
            <a:pPr lvl="2" eaLnBrk="1" hangingPunct="1"/>
            <a:r>
              <a:rPr lang="en-US" altLang="en-US" sz="2400" smtClean="0"/>
              <a:t>Can get list for solicitation, but management now absorbs the expense so this is less likely</a:t>
            </a:r>
          </a:p>
        </p:txBody>
      </p:sp>
      <p:sp>
        <p:nvSpPr>
          <p:cNvPr id="1575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5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5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5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5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75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5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75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938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E97FE488-690C-401C-AE2E-47321C3A0C8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577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Section 14—Regulation of Proxy Materials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Shareholders and executive compensation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Shareholders have right to advisory vote every three years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Compensation committees are now comprised of independent directors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800" smtClean="0"/>
              <a:t>Remedies for Section 14 violations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Invalidate proxies</a:t>
            </a:r>
          </a:p>
          <a:p>
            <a:pPr lvl="2" eaLnBrk="1" hangingPunct="1">
              <a:spcBef>
                <a:spcPts val="863"/>
              </a:spcBef>
            </a:pPr>
            <a:r>
              <a:rPr lang="en-US" altLang="en-US" sz="2400" smtClean="0"/>
              <a:t>Invalidate actions at meeting</a:t>
            </a:r>
          </a:p>
        </p:txBody>
      </p:sp>
      <p:sp>
        <p:nvSpPr>
          <p:cNvPr id="1577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1934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7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7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7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7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77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986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F1D34F32-7E72-4E07-9349-4933D42DC47D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543800" cy="4495800"/>
          </a:xfrm>
        </p:spPr>
        <p:txBody>
          <a:bodyPr/>
          <a:lstStyle/>
          <a:p>
            <a:pPr eaLnBrk="1" hangingPunct="1"/>
            <a:r>
              <a:rPr lang="en-US" altLang="en-US" smtClean="0"/>
              <a:t>Merger: a combination of two or more corporations in which only one of the original corporations continues to exist</a:t>
            </a:r>
          </a:p>
          <a:p>
            <a:pPr eaLnBrk="1" hangingPunct="1"/>
            <a:r>
              <a:rPr lang="en-US" altLang="en-US" smtClean="0"/>
              <a:t>Consolidation: a combination of two or more corporation into a new corporation</a:t>
            </a:r>
          </a:p>
          <a:p>
            <a:pPr eaLnBrk="1" hangingPunct="1">
              <a:spcBef>
                <a:spcPct val="0"/>
              </a:spcBef>
            </a:pPr>
            <a:endParaRPr lang="en-US" altLang="en-US" sz="4400" smtClean="0"/>
          </a:p>
        </p:txBody>
      </p:sp>
      <p:sp>
        <p:nvSpPr>
          <p:cNvPr id="1580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035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E94784E-6209-4108-8359-65AB1402BD2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160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/>
              <a:t>Mergers and Consolidations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1600516" name="Object 4"/>
          <p:cNvGraphicFramePr>
            <a:graphicFrameLocks noChangeAspect="1"/>
          </p:cNvGraphicFramePr>
          <p:nvPr/>
        </p:nvGraphicFramePr>
        <p:xfrm>
          <a:off x="1295400" y="2057400"/>
          <a:ext cx="724058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r:id="rId3" imgW="6438849" imgH="2752776" progId="">
                  <p:embed/>
                </p:oleObj>
              </mc:Choice>
              <mc:Fallback>
                <p:oleObj r:id="rId3" imgW="6438849" imgH="275277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566" t="-659" r="-566" b="-659"/>
                      <a:stretch>
                        <a:fillRect/>
                      </a:stretch>
                    </p:blipFill>
                    <p:spPr bwMode="auto">
                      <a:xfrm>
                        <a:off x="1295400" y="2057400"/>
                        <a:ext cx="7240588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9C817A6-2EEC-45C1-B2DC-799B6C5D65F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526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Securities and Exchange Commission</a:t>
            </a:r>
          </a:p>
          <a:p>
            <a:pPr lvl="1" eaLnBrk="1" hangingPunct="1"/>
            <a:r>
              <a:rPr lang="en-US" altLang="en-US" smtClean="0"/>
              <a:t>Administrative Agency responsible for regulating the sale of securities under both the 1933 and 1934 Acts</a:t>
            </a:r>
          </a:p>
        </p:txBody>
      </p:sp>
      <p:sp>
        <p:nvSpPr>
          <p:cNvPr id="1526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1933 Securities Act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6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6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786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1C505180-742E-4607-B304-73A91AFDD70B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582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96200" cy="4800600"/>
          </a:xfrm>
        </p:spPr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Tender Offer: A Public Offer to Shareholders of a Company to Purchase Their Shares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Takeovers: Obtaining Control of Company Through Use of Tender Offer – May Be Either Friendly or Hostile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3200" smtClean="0"/>
              <a:t>Acquisitions: Purchase of Asset (Not Stock) of Another Company</a:t>
            </a:r>
          </a:p>
        </p:txBody>
      </p:sp>
      <p:sp>
        <p:nvSpPr>
          <p:cNvPr id="1582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208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86CDA98-22D7-4756-A11C-D0C2BD20E8A6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584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Williams Act Requires Registration of Tender Offer Statement</a:t>
            </a:r>
          </a:p>
          <a:p>
            <a:pPr eaLnBrk="1" hangingPunct="1"/>
            <a:r>
              <a:rPr lang="en-US" altLang="en-US" smtClean="0"/>
              <a:t>Shareholders Have 7 Days To Withdraw Shares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584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4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4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13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CDB3BC42-AA9C-41BF-A300-D7DCA264D06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1586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863"/>
              </a:spcBef>
            </a:pPr>
            <a:r>
              <a:rPr lang="en-US" altLang="en-US" smtClean="0"/>
              <a:t>State Laws Affecting Tender Offers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Focuses on corporate governance such as dissenters’ rights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mtClean="0"/>
              <a:t>The Future for State Antitakeover Statutes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mtClean="0"/>
              <a:t>New state laws requires extended waiting period to takeover company without consent of target company Board of Directors</a:t>
            </a:r>
          </a:p>
        </p:txBody>
      </p:sp>
      <p:sp>
        <p:nvSpPr>
          <p:cNvPr id="1586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6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6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6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6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8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8122F961-49AD-4423-BE3E-60AD071F6D7D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1588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Proxy Regulations and Tender Offers</a:t>
            </a:r>
          </a:p>
          <a:p>
            <a:pPr lvl="1" eaLnBrk="1" hangingPunct="1"/>
            <a:r>
              <a:rPr lang="en-US" altLang="en-US" smtClean="0"/>
              <a:t>Proxy solicitation is also governed by SEC</a:t>
            </a:r>
          </a:p>
          <a:p>
            <a:pPr lvl="1" eaLnBrk="1" hangingPunct="1"/>
            <a:r>
              <a:rPr lang="en-US" altLang="en-US" smtClean="0"/>
              <a:t>Proxy solicitation must be registered with SEC</a:t>
            </a:r>
          </a:p>
        </p:txBody>
      </p:sp>
      <p:sp>
        <p:nvSpPr>
          <p:cNvPr id="1588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Shareholder Rights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8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8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26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DAA0B06B-0A97-4D3B-BA4B-7A05DC5E5E5D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State and Federal Securities Laws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1933 Act</a:t>
            </a:r>
          </a:p>
          <a:p>
            <a:pPr lvl="1" eaLnBrk="1" hangingPunct="1"/>
            <a:r>
              <a:rPr lang="en-US" altLang="en-US" sz="2400" smtClean="0"/>
              <a:t>S1 – Registration statement</a:t>
            </a:r>
          </a:p>
          <a:p>
            <a:pPr lvl="2" eaLnBrk="1" hangingPunct="1"/>
            <a:r>
              <a:rPr lang="en-US" altLang="en-US" sz="2000" smtClean="0"/>
              <a:t>Financial information</a:t>
            </a:r>
          </a:p>
          <a:p>
            <a:pPr lvl="2" eaLnBrk="1" hangingPunct="1"/>
            <a:r>
              <a:rPr lang="en-US" altLang="en-US" sz="2000" smtClean="0"/>
              <a:t>Officers/directors</a:t>
            </a:r>
          </a:p>
          <a:p>
            <a:pPr lvl="2" eaLnBrk="1" hangingPunct="1"/>
            <a:r>
              <a:rPr lang="en-US" altLang="en-US" sz="2000" smtClean="0"/>
              <a:t>Prospectus</a:t>
            </a:r>
          </a:p>
          <a:p>
            <a:pPr lvl="2" eaLnBrk="1" hangingPunct="1"/>
            <a:r>
              <a:rPr lang="en-US" altLang="en-US" sz="2000" smtClean="0"/>
              <a:t>20-day effective date, deficiency letter</a:t>
            </a:r>
          </a:p>
          <a:p>
            <a:pPr lvl="1" eaLnBrk="1" hangingPunct="1"/>
            <a:r>
              <a:rPr lang="en-US" altLang="en-US" sz="2400" smtClean="0"/>
              <a:t>Section 11 – Filing False Registration Statement</a:t>
            </a:r>
          </a:p>
          <a:p>
            <a:pPr lvl="2" eaLnBrk="1" hangingPunct="1"/>
            <a:r>
              <a:rPr lang="en-US" altLang="en-US" sz="2000" smtClean="0"/>
              <a:t>Liability:  Anyone named in prospectus or offering expert materials for it</a:t>
            </a:r>
          </a:p>
          <a:p>
            <a:pPr lvl="2" eaLnBrk="1" hangingPunct="1"/>
            <a:r>
              <a:rPr lang="en-US" altLang="en-US" sz="2000" smtClean="0"/>
              <a:t>Material, false statement; privity not required unless longer than one year</a:t>
            </a:r>
          </a:p>
          <a:p>
            <a:pPr lvl="2" eaLnBrk="1" hangingPunct="1"/>
            <a:r>
              <a:rPr lang="en-US" altLang="en-US" sz="2000" smtClean="0"/>
              <a:t>Defenses:  due diligence; buyer’s knowledge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1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0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AAC5AACB-36B6-4A09-83B0-996B466C1E19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State and Federal Securities Laws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1933 Act</a:t>
            </a:r>
          </a:p>
          <a:p>
            <a:pPr lvl="1" eaLnBrk="1" hangingPunct="1"/>
            <a:r>
              <a:rPr lang="en-US" altLang="en-US" smtClean="0"/>
              <a:t>Section 12 – Failure to File; Selling Before Effective Date; False Prospectus</a:t>
            </a:r>
          </a:p>
          <a:p>
            <a:pPr lvl="2" eaLnBrk="1" hangingPunct="1"/>
            <a:r>
              <a:rPr lang="en-US" altLang="en-US" smtClean="0"/>
              <a:t>Material; false statement; privity required</a:t>
            </a:r>
          </a:p>
          <a:p>
            <a:pPr lvl="2" eaLnBrk="1" hangingPunct="1"/>
            <a:r>
              <a:rPr lang="en-US" altLang="en-US" smtClean="0"/>
              <a:t>Defenses:  due diligence; buyer’s knowledge</a:t>
            </a:r>
          </a:p>
          <a:p>
            <a:pPr lvl="1" eaLnBrk="1" hangingPunct="1"/>
            <a:r>
              <a:rPr lang="en-US" altLang="en-US" smtClean="0"/>
              <a:t>Penalties	</a:t>
            </a:r>
          </a:p>
          <a:p>
            <a:pPr lvl="2" eaLnBrk="1" hangingPunct="1"/>
            <a:r>
              <a:rPr lang="en-US" altLang="en-US" smtClean="0"/>
              <a:t>$10,000 and/or five years (criminal/civil suit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664484D-276D-45E4-92CA-7515A8B709AF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State and Federal Securities Laws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1934 Act</a:t>
            </a:r>
          </a:p>
          <a:p>
            <a:pPr lvl="1" eaLnBrk="1" hangingPunct="1"/>
            <a:r>
              <a:rPr lang="en-US" altLang="en-US" smtClean="0"/>
              <a:t>10b – Securities Fraud</a:t>
            </a:r>
          </a:p>
          <a:p>
            <a:pPr lvl="1" eaLnBrk="1" hangingPunct="1"/>
            <a:r>
              <a:rPr lang="en-US" altLang="en-US" smtClean="0"/>
              <a:t>Penalties - $1,000,000 and/or 25 years</a:t>
            </a:r>
          </a:p>
          <a:p>
            <a:pPr lvl="1" eaLnBrk="1" hangingPunct="1"/>
            <a:r>
              <a:rPr lang="en-US" altLang="en-US" smtClean="0"/>
              <a:t>Section 14</a:t>
            </a:r>
          </a:p>
          <a:p>
            <a:pPr lvl="2" eaLnBrk="1" hangingPunct="1"/>
            <a:r>
              <a:rPr lang="en-US" altLang="en-US" smtClean="0"/>
              <a:t>Proxy registration</a:t>
            </a:r>
          </a:p>
          <a:p>
            <a:pPr lvl="2" eaLnBrk="1" hangingPunct="1"/>
            <a:r>
              <a:rPr lang="en-US" altLang="en-US" smtClean="0"/>
              <a:t>Compensation disclosure</a:t>
            </a:r>
          </a:p>
          <a:p>
            <a:pPr lvl="1" eaLnBrk="1" hangingPunct="1"/>
            <a:r>
              <a:rPr lang="en-US" altLang="en-US" smtClean="0"/>
              <a:t>500 or more shareholders with $5 million or more in assets or listed on national exchange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256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8B903605-EEEB-49A3-8C90-AB68C517AAF4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State and Federal Securities Laws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1934 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8K – Regular reporting at time of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10K – Annual reports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10Q – Quarterly report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Foreign Corrupt Practices Act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Financial reports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Internal controls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Applies to 1933 and 1934 act registrants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smtClean="0"/>
              <a:t>Section 16A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Officers, directors, 10% shareholders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smtClean="0"/>
              <a:t>Sales registration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0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0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25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2EC4EF1-230F-49A6-9A06-788F44DB2E06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160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State Securities Laws</a:t>
            </a:r>
          </a:p>
        </p:txBody>
      </p:sp>
      <p:sp>
        <p:nvSpPr>
          <p:cNvPr id="160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Blue-Sky Laws</a:t>
            </a:r>
          </a:p>
          <a:p>
            <a:pPr lvl="1" eaLnBrk="1" hangingPunct="1"/>
            <a:r>
              <a:rPr lang="en-US" altLang="en-US" smtClean="0"/>
              <a:t>State registration requirements</a:t>
            </a:r>
          </a:p>
          <a:p>
            <a:pPr lvl="1" eaLnBrk="1" hangingPunct="1"/>
            <a:r>
              <a:rPr lang="en-US" altLang="en-US" smtClean="0"/>
              <a:t>Merit vs. disclosure standards</a:t>
            </a:r>
          </a:p>
          <a:p>
            <a:pPr lvl="1" eaLnBrk="1" hangingPunct="1"/>
            <a:r>
              <a:rPr lang="en-US" altLang="en-US" smtClean="0"/>
              <a:t>Federally exempt securities may still need to register at state level</a:t>
            </a:r>
          </a:p>
          <a:p>
            <a:pPr eaLnBrk="1" hangingPunct="1"/>
            <a:r>
              <a:rPr lang="en-US" altLang="en-US" smtClean="0"/>
              <a:t>Can Follow a Merit Review Standard</a:t>
            </a:r>
          </a:p>
          <a:p>
            <a:pPr lvl="1" eaLnBrk="1" hangingPunct="1"/>
            <a:r>
              <a:rPr lang="en-US" altLang="en-US" smtClean="0"/>
              <a:t>Securities reviewed for their merit must be “fair, just, and equitable”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8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6BE5186F-15DB-4D4E-B26D-3344444C2BF3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Money Flows Freely Across Borders</a:t>
            </a:r>
          </a:p>
          <a:p>
            <a:pPr lvl="1" eaLnBrk="1" hangingPunct="1"/>
            <a:r>
              <a:rPr lang="en-US" altLang="en-US" smtClean="0"/>
              <a:t>United States has most stock exchanges</a:t>
            </a:r>
          </a:p>
          <a:p>
            <a:pPr lvl="1" eaLnBrk="1" hangingPunct="1"/>
            <a:r>
              <a:rPr lang="en-US" altLang="en-US" smtClean="0"/>
              <a:t>European Union has regulations on disclosure</a:t>
            </a:r>
          </a:p>
          <a:p>
            <a:pPr lvl="1" eaLnBrk="1" hangingPunct="1"/>
            <a:r>
              <a:rPr lang="en-US" altLang="en-US" smtClean="0"/>
              <a:t>Insider trading becoming more vigorously regulated in other countries</a:t>
            </a:r>
          </a:p>
          <a:p>
            <a:pPr lvl="1" eaLnBrk="1" hangingPunct="1"/>
            <a:r>
              <a:rPr lang="en-US" altLang="en-US" smtClean="0"/>
              <a:t>Only United States has proxy disclosures</a:t>
            </a:r>
          </a:p>
        </p:txBody>
      </p:sp>
      <p:sp>
        <p:nvSpPr>
          <p:cNvPr id="1594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International Securities Issues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9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9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9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437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D57B2962-E2C0-4290-BAE5-298D58403A1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59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1933 Act: Exempt Transactions</a:t>
            </a:r>
          </a:p>
        </p:txBody>
      </p:sp>
      <p:pic>
        <p:nvPicPr>
          <p:cNvPr id="1598317" name="Picture 877" descr="55541_f21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59A89456-2D01-4980-BC7F-6AF6AD1009A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288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Exempt Securities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Securities issued by federal, state, county, or municipal governments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Commercial paper (less than nine months)</a:t>
            </a:r>
          </a:p>
          <a:p>
            <a:pPr lvl="1" eaLnBrk="1" hangingPunct="1">
              <a:spcBef>
                <a:spcPts val="863"/>
              </a:spcBef>
            </a:pPr>
            <a:r>
              <a:rPr lang="en-US" altLang="en-US" sz="2400" smtClean="0"/>
              <a:t>Banks, savings and loans, religious and charitable organization securities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Insurance Policies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Annuities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Common Carriers (ICC Regulates)</a:t>
            </a:r>
          </a:p>
          <a:p>
            <a:pPr eaLnBrk="1" hangingPunct="1">
              <a:spcBef>
                <a:spcPts val="863"/>
              </a:spcBef>
            </a:pPr>
            <a:r>
              <a:rPr lang="en-US" altLang="en-US" sz="2800" smtClean="0"/>
              <a:t>Stock Dividends and Splits</a:t>
            </a:r>
          </a:p>
        </p:txBody>
      </p:sp>
      <p:sp>
        <p:nvSpPr>
          <p:cNvPr id="15288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1933 Act: Exempt Transactions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8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8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8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8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28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28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28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28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4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47A98B42-B11C-41DE-B4F6-8F494423BC0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 smtClean="0"/>
              <a:t>1933 Securities Act Transaction Exemptions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66800" y="1600200"/>
            <a:ext cx="7620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 smtClean="0"/>
              <a:t>See Exhibit 19.1, p. 630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746EE07-4322-41F2-B69C-ECBA61C16C8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5308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Intrastate Offerings - Rule 147</a:t>
            </a:r>
          </a:p>
          <a:p>
            <a:pPr lvl="1" eaLnBrk="1" hangingPunct="1"/>
            <a:r>
              <a:rPr lang="en-US" altLang="en-US" smtClean="0"/>
              <a:t>Issuer must be domestic business in state where offering is made</a:t>
            </a:r>
          </a:p>
          <a:p>
            <a:pPr lvl="1" eaLnBrk="1" hangingPunct="1"/>
            <a:r>
              <a:rPr lang="en-US" altLang="en-US" smtClean="0"/>
              <a:t>Offerees must all be residents of the state</a:t>
            </a:r>
          </a:p>
          <a:p>
            <a:pPr lvl="1" eaLnBrk="1" hangingPunct="1"/>
            <a:r>
              <a:rPr lang="en-US" altLang="en-US" smtClean="0"/>
              <a:t>Triple 80 requirements</a:t>
            </a:r>
          </a:p>
          <a:p>
            <a:pPr lvl="1" eaLnBrk="1" hangingPunct="1"/>
            <a:r>
              <a:rPr lang="en-US" altLang="en-US" smtClean="0"/>
              <a:t>Transfer restrictions apply</a:t>
            </a:r>
          </a:p>
        </p:txBody>
      </p:sp>
      <p:sp>
        <p:nvSpPr>
          <p:cNvPr id="1530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1933 Act: Exempt Transactions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0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0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0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0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2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19-</a:t>
            </a:r>
            <a:fld id="{39CD5705-2A6B-4913-8DD0-CFF226AA7CC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5329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Reg A Offering</a:t>
            </a:r>
          </a:p>
          <a:p>
            <a:pPr lvl="1" eaLnBrk="1" hangingPunct="1"/>
            <a:r>
              <a:rPr lang="en-US" altLang="en-US" smtClean="0"/>
              <a:t>Shortcut method of registration</a:t>
            </a:r>
          </a:p>
          <a:p>
            <a:pPr lvl="1" eaLnBrk="1" hangingPunct="1"/>
            <a:r>
              <a:rPr lang="en-US" altLang="en-US" smtClean="0"/>
              <a:t>Applies to $5 million ($7.5 JOBS expansion) or less during a 12 month period</a:t>
            </a:r>
          </a:p>
        </p:txBody>
      </p:sp>
      <p:sp>
        <p:nvSpPr>
          <p:cNvPr id="15329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400" dirty="0" smtClean="0"/>
              <a:t>1933 Act: Exempt Transactions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2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2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2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0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 MT Extra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1812</Words>
  <Application>Microsoft Office PowerPoint</Application>
  <PresentationFormat>On-screen Show (4:3)</PresentationFormat>
  <Paragraphs>376</Paragraphs>
  <Slides>49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Marlett</vt:lpstr>
      <vt:lpstr>Times New Roman</vt:lpstr>
      <vt:lpstr>Times New Roman MT Extra Bold</vt:lpstr>
      <vt:lpstr>Default Design</vt:lpstr>
      <vt:lpstr>PowerPoint Presentation</vt:lpstr>
      <vt:lpstr>History of Securities Law</vt:lpstr>
      <vt:lpstr>1933 Securities Act</vt:lpstr>
      <vt:lpstr>1933 Securities Act</vt:lpstr>
      <vt:lpstr>1933 Act: Exempt Transactions</vt:lpstr>
      <vt:lpstr>1933 Act: Exempt Transactions</vt:lpstr>
      <vt:lpstr>1933 Securities Act Transaction Exemptions</vt:lpstr>
      <vt:lpstr>1933 Act: Exempt Transactions</vt:lpstr>
      <vt:lpstr>1933 Act: Exempt Transactions</vt:lpstr>
      <vt:lpstr>1933 Act: Exempt Transactions</vt:lpstr>
      <vt:lpstr>1933 Act: Exempt Transactions</vt:lpstr>
      <vt:lpstr>1933 Securities Act</vt:lpstr>
      <vt:lpstr>1933 Securities Act</vt:lpstr>
      <vt:lpstr>1933 Securities Act</vt:lpstr>
      <vt:lpstr>1933 Securities Act</vt:lpstr>
      <vt:lpstr>1933 Securities Act</vt:lpstr>
      <vt:lpstr>1933 Securities Act</vt:lpstr>
      <vt:lpstr>PCAOB </vt:lpstr>
      <vt:lpstr>SOX Auditor Conflicts</vt:lpstr>
      <vt:lpstr>Due Diligence</vt:lpstr>
      <vt:lpstr>Violations of 1933 Act</vt:lpstr>
      <vt:lpstr>Violations of 1933 Act</vt:lpstr>
      <vt:lpstr>1934 Securities Act</vt:lpstr>
      <vt:lpstr>1934 Securities Act</vt:lpstr>
      <vt:lpstr>1934 Securities Act</vt:lpstr>
      <vt:lpstr>1934 Securities Act</vt:lpstr>
      <vt:lpstr>1934 Securities Act</vt:lpstr>
      <vt:lpstr>1934 Securities Act</vt:lpstr>
      <vt:lpstr>1934 Securities Act</vt:lpstr>
      <vt:lpstr>1934 Securities Act</vt:lpstr>
      <vt:lpstr>1934 Act:  Aiders and Abettors</vt:lpstr>
      <vt:lpstr>1934 Securities Act</vt:lpstr>
      <vt:lpstr>Section 16 – Short Swing Profits</vt:lpstr>
      <vt:lpstr>1934 Securities Act</vt:lpstr>
      <vt:lpstr>1934 Securities Act</vt:lpstr>
      <vt:lpstr>1934 Securities Act</vt:lpstr>
      <vt:lpstr>1934 Securities Act</vt:lpstr>
      <vt:lpstr>Shareholder Rights</vt:lpstr>
      <vt:lpstr>Mergers and Consolidations</vt:lpstr>
      <vt:lpstr>Shareholder Rights</vt:lpstr>
      <vt:lpstr>Shareholder Rights</vt:lpstr>
      <vt:lpstr>Shareholder Rights</vt:lpstr>
      <vt:lpstr>Shareholder Rights</vt:lpstr>
      <vt:lpstr>State and Federal Securities Laws</vt:lpstr>
      <vt:lpstr>State and Federal Securities Laws</vt:lpstr>
      <vt:lpstr>State and Federal Securities Laws</vt:lpstr>
      <vt:lpstr>State and Federal Securities Laws</vt:lpstr>
      <vt:lpstr>State Securities Laws</vt:lpstr>
      <vt:lpstr>International Securities Issues</vt:lpstr>
    </vt:vector>
  </TitlesOfParts>
  <Company>UTB/TSC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Jennings 7th Ed.  Business-Legal Ethical Global</dc:title>
  <dc:creator>Joe Zavaletta</dc:creator>
  <cp:lastModifiedBy>Laurie</cp:lastModifiedBy>
  <cp:revision>486</cp:revision>
  <dcterms:created xsi:type="dcterms:W3CDTF">2005-02-05T01:05:54Z</dcterms:created>
  <dcterms:modified xsi:type="dcterms:W3CDTF">2015-08-07T19:18:37Z</dcterms:modified>
</cp:coreProperties>
</file>