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8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67E30-DC36-764B-95A5-D7E970B101A0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877FF-A197-9149-9AC2-FD3E3ABFD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0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877FF-A197-9149-9AC2-FD3E3ABFDF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70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60D35292-FFD9-E047-8D21-9DD0F769C48E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5292-FFD9-E047-8D21-9DD0F769C48E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A6BF-D611-014D-B969-0C4635D8D85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5292-FFD9-E047-8D21-9DD0F769C48E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A6BF-D611-014D-B969-0C4635D8D8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5292-FFD9-E047-8D21-9DD0F769C48E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A6BF-D611-014D-B969-0C4635D8D8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5292-FFD9-E047-8D21-9DD0F769C48E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A6BF-D611-014D-B969-0C4635D8D8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5292-FFD9-E047-8D21-9DD0F769C48E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A6BF-D611-014D-B969-0C4635D8D8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5292-FFD9-E047-8D21-9DD0F769C48E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A6BF-D611-014D-B969-0C4635D8D8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60D35292-FFD9-E047-8D21-9DD0F769C48E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5292-FFD9-E047-8D21-9DD0F769C48E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A6BF-D611-014D-B969-0C4635D8D8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5292-FFD9-E047-8D21-9DD0F769C48E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A6BF-D611-014D-B969-0C4635D8D8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5292-FFD9-E047-8D21-9DD0F769C48E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A6BF-D611-014D-B969-0C4635D8D8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5292-FFD9-E047-8D21-9DD0F769C48E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A6BF-D611-014D-B969-0C4635D8D8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5292-FFD9-E047-8D21-9DD0F769C48E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A6BF-D611-014D-B969-0C4635D8D8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5292-FFD9-E047-8D21-9DD0F769C48E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60D35292-FFD9-E047-8D21-9DD0F769C48E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A3A6BF-D611-014D-B969-0C4635D8D8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4400" b="1" dirty="0" smtClean="0"/>
              <a:t>Speeches to Persuade: Part 3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Organizing Speeches </a:t>
            </a:r>
            <a:r>
              <a:rPr lang="en-US" sz="3600" b="1" dirty="0"/>
              <a:t>to Persuade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18726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784" y="244158"/>
            <a:ext cx="8209811" cy="133985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Comparative </a:t>
            </a:r>
            <a:r>
              <a:rPr lang="en-US" sz="5300" dirty="0" smtClean="0"/>
              <a:t>Advantages</a:t>
            </a:r>
            <a:r>
              <a:rPr lang="en-US" dirty="0" smtClean="0"/>
              <a:t>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045" y="2133601"/>
            <a:ext cx="8062549" cy="393192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Used when the audience agrees there is a problem</a:t>
            </a:r>
          </a:p>
          <a:p>
            <a:r>
              <a:rPr lang="en-US" sz="2800" dirty="0" smtClean="0"/>
              <a:t>Each point focuses on why your solution is better than other solutions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5479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190" y="244158"/>
            <a:ext cx="8099367" cy="133985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Comparative </a:t>
            </a:r>
            <a:r>
              <a:rPr lang="en-US" dirty="0" err="1" smtClean="0"/>
              <a:t>Adv’s</a:t>
            </a:r>
            <a:r>
              <a:rPr lang="en-US" dirty="0" smtClean="0"/>
              <a:t>--Example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452" y="2133601"/>
            <a:ext cx="7952105" cy="3931920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Claim</a:t>
            </a:r>
            <a:r>
              <a:rPr lang="en-US" sz="2800" dirty="0" smtClean="0"/>
              <a:t>: Unstaffed space missions are less costly and more beneficial than staffed space flights.</a:t>
            </a:r>
          </a:p>
          <a:p>
            <a:r>
              <a:rPr lang="en-US" sz="2800" u="sng" dirty="0" smtClean="0"/>
              <a:t>1</a:t>
            </a:r>
            <a:r>
              <a:rPr lang="en-US" sz="2800" u="sng" baseline="30000" dirty="0" smtClean="0"/>
              <a:t>st</a:t>
            </a:r>
            <a:r>
              <a:rPr lang="en-US" sz="2800" u="sng" dirty="0" smtClean="0"/>
              <a:t> point</a:t>
            </a:r>
            <a:r>
              <a:rPr lang="en-US" sz="2800" dirty="0" smtClean="0"/>
              <a:t>: Unstaffed space missions are cheaper than staffed space flights.</a:t>
            </a:r>
          </a:p>
          <a:p>
            <a:r>
              <a:rPr lang="en-US" sz="2800" u="sng" dirty="0" smtClean="0"/>
              <a:t>2</a:t>
            </a:r>
            <a:r>
              <a:rPr lang="en-US" sz="2800" u="sng" baseline="30000" dirty="0" smtClean="0"/>
              <a:t>nd</a:t>
            </a:r>
            <a:r>
              <a:rPr lang="en-US" sz="2800" u="sng" dirty="0" smtClean="0"/>
              <a:t> point</a:t>
            </a:r>
            <a:r>
              <a:rPr lang="en-US" sz="2800" dirty="0" smtClean="0"/>
              <a:t>: Unstaffed space missions provide more practical benefits than staffed space flights.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2254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07" y="244158"/>
            <a:ext cx="8044142" cy="133985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Monroe’s Motivated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007" y="2133601"/>
            <a:ext cx="8172996" cy="393192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Used for speeches seeking immediate action</a:t>
            </a:r>
          </a:p>
          <a:p>
            <a:r>
              <a:rPr lang="en-US" sz="2800" dirty="0" smtClean="0"/>
              <a:t>Follows psychology of persuasion</a:t>
            </a:r>
          </a:p>
          <a:p>
            <a:r>
              <a:rPr lang="en-US" sz="2800" dirty="0" smtClean="0"/>
              <a:t>Involves five steps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8179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68" y="244158"/>
            <a:ext cx="8265035" cy="133985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Five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28" y="1987693"/>
            <a:ext cx="8211675" cy="4077828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Attention—Gain audience’s attention</a:t>
            </a:r>
          </a:p>
          <a:p>
            <a:r>
              <a:rPr lang="en-US" sz="2800" dirty="0" smtClean="0"/>
              <a:t>Need—Show need for change; seriousness of the problem</a:t>
            </a:r>
          </a:p>
          <a:p>
            <a:r>
              <a:rPr lang="en-US" sz="2800" dirty="0" smtClean="0"/>
              <a:t>Satisfaction—Satisfy need by providing a solution and showing how it will work</a:t>
            </a:r>
          </a:p>
          <a:p>
            <a:r>
              <a:rPr lang="en-US" sz="2800" dirty="0" smtClean="0"/>
              <a:t>Visualization—Show benefits of the solution</a:t>
            </a:r>
          </a:p>
          <a:p>
            <a:r>
              <a:rPr lang="en-US" sz="2800" dirty="0" smtClean="0"/>
              <a:t>Action—Tell audience what to do and how to do it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5821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76" y="244158"/>
            <a:ext cx="8154589" cy="1339850"/>
          </a:xfrm>
        </p:spPr>
        <p:txBody>
          <a:bodyPr/>
          <a:lstStyle/>
          <a:p>
            <a:pPr algn="l"/>
            <a:r>
              <a:rPr lang="en-US" dirty="0" smtClean="0"/>
              <a:t>Motivated Sequence--Example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76" y="1895670"/>
            <a:ext cx="8320258" cy="4435499"/>
          </a:xfrm>
        </p:spPr>
        <p:txBody>
          <a:bodyPr>
            <a:normAutofit lnSpcReduction="10000"/>
          </a:bodyPr>
          <a:lstStyle/>
          <a:p>
            <a:r>
              <a:rPr lang="en-US" sz="2600" u="sng" dirty="0" smtClean="0"/>
              <a:t>Attention</a:t>
            </a:r>
            <a:r>
              <a:rPr lang="en-US" sz="2600" dirty="0" smtClean="0"/>
              <a:t>: You can be a lifesaver by donating blood.</a:t>
            </a:r>
          </a:p>
          <a:p>
            <a:r>
              <a:rPr lang="en-US" sz="2600" u="sng" dirty="0" smtClean="0"/>
              <a:t>Need</a:t>
            </a:r>
            <a:r>
              <a:rPr lang="en-US" sz="2600" dirty="0" smtClean="0"/>
              <a:t>: Delta Blood Bank has a constant need for blood; 250 units must be collected every day.</a:t>
            </a:r>
          </a:p>
          <a:p>
            <a:r>
              <a:rPr lang="en-US" sz="2600" u="sng" dirty="0" smtClean="0"/>
              <a:t>Satisfaction</a:t>
            </a:r>
            <a:r>
              <a:rPr lang="en-US" sz="2600" dirty="0" smtClean="0"/>
              <a:t>: College students can help fill this need by donating blood.</a:t>
            </a:r>
          </a:p>
          <a:p>
            <a:r>
              <a:rPr lang="en-US" sz="2600" u="sng" dirty="0" smtClean="0"/>
              <a:t>Visualization</a:t>
            </a:r>
            <a:r>
              <a:rPr lang="en-US" sz="2600" dirty="0" smtClean="0"/>
              <a:t>: You can save three lives with every pint you donate.</a:t>
            </a:r>
          </a:p>
          <a:p>
            <a:r>
              <a:rPr lang="en-US" sz="2600" u="sng" dirty="0" smtClean="0"/>
              <a:t>Action</a:t>
            </a:r>
            <a:r>
              <a:rPr lang="en-US" sz="2600" dirty="0" smtClean="0"/>
              <a:t>: Sign up for the campus blood drive on </a:t>
            </a:r>
            <a:r>
              <a:rPr lang="en-US" sz="2600" dirty="0" smtClean="0"/>
              <a:t>Nov. </a:t>
            </a:r>
            <a:r>
              <a:rPr lang="en-US" sz="2600" smtClean="0"/>
              <a:t>3.  </a:t>
            </a:r>
            <a:r>
              <a:rPr lang="en-US" sz="2600" dirty="0" smtClean="0"/>
              <a:t>It only takes one hour of your time to save three lives.</a:t>
            </a:r>
          </a:p>
          <a:p>
            <a:endParaRPr lang="en-US" sz="26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3470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 Claims of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Use topical structure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1</a:t>
            </a:r>
            <a:r>
              <a:rPr lang="en-US" sz="2800" baseline="30000" dirty="0" smtClean="0">
                <a:solidFill>
                  <a:schemeClr val="tx1"/>
                </a:solidFill>
              </a:rPr>
              <a:t>st</a:t>
            </a:r>
            <a:r>
              <a:rPr lang="en-US" sz="2800" dirty="0" smtClean="0">
                <a:solidFill>
                  <a:schemeClr val="tx1"/>
                </a:solidFill>
              </a:rPr>
              <a:t> point—establish standards for judgment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2</a:t>
            </a:r>
            <a:r>
              <a:rPr lang="en-US" sz="2800" baseline="30000" dirty="0" smtClean="0">
                <a:solidFill>
                  <a:schemeClr val="tx1"/>
                </a:solidFill>
              </a:rPr>
              <a:t>nd</a:t>
            </a:r>
            <a:r>
              <a:rPr lang="en-US" sz="2800" dirty="0" smtClean="0">
                <a:solidFill>
                  <a:schemeClr val="tx1"/>
                </a:solidFill>
              </a:rPr>
              <a:t> point—apply standards to your topic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829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42" y="244158"/>
            <a:ext cx="7749133" cy="1339850"/>
          </a:xfrm>
        </p:spPr>
        <p:txBody>
          <a:bodyPr/>
          <a:lstStyle/>
          <a:p>
            <a:pPr algn="l"/>
            <a:r>
              <a:rPr lang="en-US" dirty="0" smtClean="0"/>
              <a:t>Claim of Value--Example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726" y="2133601"/>
            <a:ext cx="8058253" cy="3931920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Claim</a:t>
            </a:r>
            <a:r>
              <a:rPr lang="en-US" sz="2800" dirty="0" smtClean="0"/>
              <a:t>: Bicycle riding is an ideal form of city-wide transportation </a:t>
            </a:r>
          </a:p>
          <a:p>
            <a:r>
              <a:rPr lang="en-US" sz="2800" u="sng" dirty="0" smtClean="0"/>
              <a:t>1</a:t>
            </a:r>
            <a:r>
              <a:rPr lang="en-US" sz="2800" u="sng" baseline="30000" dirty="0" smtClean="0"/>
              <a:t>st</a:t>
            </a:r>
            <a:r>
              <a:rPr lang="en-US" sz="2800" u="sng" dirty="0" smtClean="0"/>
              <a:t> point</a:t>
            </a:r>
            <a:r>
              <a:rPr lang="en-US" sz="2800" dirty="0" smtClean="0"/>
              <a:t>: Ideal city transportation should meet three standards: (1) economical, (2) non-polluting, (3) personally beneficial.</a:t>
            </a:r>
          </a:p>
          <a:p>
            <a:r>
              <a:rPr lang="en-US" sz="2800" u="sng" dirty="0" smtClean="0"/>
              <a:t>2</a:t>
            </a:r>
            <a:r>
              <a:rPr lang="en-US" sz="2800" u="sng" baseline="30000" dirty="0" smtClean="0"/>
              <a:t>nd</a:t>
            </a:r>
            <a:r>
              <a:rPr lang="en-US" sz="2800" u="sng" dirty="0" smtClean="0"/>
              <a:t> point</a:t>
            </a:r>
            <a:r>
              <a:rPr lang="en-US" sz="2800" dirty="0" smtClean="0"/>
              <a:t>: Bicycle riding meets the standards: its (1) cheap, (2) non-polluting, (3) promotes health.</a:t>
            </a:r>
          </a:p>
        </p:txBody>
      </p:sp>
    </p:spTree>
    <p:extLst>
      <p:ext uri="{BB962C8B-B14F-4D97-AF65-F5344CB8AC3E}">
        <p14:creationId xmlns:p14="http://schemas.microsoft.com/office/powerpoint/2010/main" val="56787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 Claims of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Three basic issues:</a:t>
            </a:r>
          </a:p>
          <a:p>
            <a:pPr marL="0" indent="0">
              <a:buNone/>
            </a:pPr>
            <a:r>
              <a:rPr lang="en-US" sz="2800" dirty="0" smtClean="0"/>
              <a:t>    Need—existence of a serious problem</a:t>
            </a:r>
          </a:p>
          <a:p>
            <a:pPr marL="0" indent="0">
              <a:buNone/>
            </a:pPr>
            <a:r>
              <a:rPr lang="en-US" sz="2800" dirty="0" smtClean="0"/>
              <a:t>    Plan—specific solution for the problem</a:t>
            </a:r>
          </a:p>
          <a:p>
            <a:pPr marL="0" indent="0">
              <a:buNone/>
            </a:pPr>
            <a:r>
              <a:rPr lang="en-US" sz="2800" dirty="0" smtClean="0"/>
              <a:t>    Practicality—show the plan will work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197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783" y="244158"/>
            <a:ext cx="8449111" cy="133985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Claims of Policy: Four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84" y="2133601"/>
            <a:ext cx="7803692" cy="393192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Problem-Solution</a:t>
            </a:r>
          </a:p>
          <a:p>
            <a:r>
              <a:rPr lang="en-US" sz="2800" dirty="0" smtClean="0"/>
              <a:t>Problem-Cause-Solution</a:t>
            </a:r>
          </a:p>
          <a:p>
            <a:r>
              <a:rPr lang="en-US" sz="2800" dirty="0" smtClean="0"/>
              <a:t>Comparative Advantages</a:t>
            </a:r>
          </a:p>
          <a:p>
            <a:r>
              <a:rPr lang="en-US" sz="2800" dirty="0" smtClean="0"/>
              <a:t>Monroe’s Motivated Sequence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4980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Problem-Solution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Most common structure</a:t>
            </a:r>
          </a:p>
          <a:p>
            <a:r>
              <a:rPr lang="en-US" sz="2800" dirty="0" smtClean="0"/>
              <a:t>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point--Show extent and seriousness of the problem</a:t>
            </a:r>
          </a:p>
          <a:p>
            <a:r>
              <a:rPr lang="en-US" sz="2800" dirty="0" smtClean="0"/>
              <a:t>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point—Explain your plan and show it is practical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181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136" y="244158"/>
            <a:ext cx="7705339" cy="133985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Problem-Solution--Example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136" y="2133601"/>
            <a:ext cx="7705339" cy="3931920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Claim</a:t>
            </a:r>
            <a:r>
              <a:rPr lang="en-US" sz="2800" dirty="0" smtClean="0"/>
              <a:t>: California should increase fines for texting while driving.</a:t>
            </a:r>
          </a:p>
          <a:p>
            <a:r>
              <a:rPr lang="en-US" sz="2800" u="sng" dirty="0" smtClean="0"/>
              <a:t>1</a:t>
            </a:r>
            <a:r>
              <a:rPr lang="en-US" sz="2800" u="sng" baseline="30000" dirty="0" smtClean="0"/>
              <a:t>st</a:t>
            </a:r>
            <a:r>
              <a:rPr lang="en-US" sz="2800" u="sng" dirty="0" smtClean="0"/>
              <a:t> point</a:t>
            </a:r>
            <a:r>
              <a:rPr lang="en-US" sz="2800" dirty="0" smtClean="0"/>
              <a:t>: Texting while driving is a serious and dangerous problem.</a:t>
            </a:r>
          </a:p>
          <a:p>
            <a:r>
              <a:rPr lang="en-US" sz="2800" u="sng" dirty="0" smtClean="0"/>
              <a:t>2</a:t>
            </a:r>
            <a:r>
              <a:rPr lang="en-US" sz="2800" u="sng" baseline="30000" dirty="0" smtClean="0"/>
              <a:t>nd</a:t>
            </a:r>
            <a:r>
              <a:rPr lang="en-US" sz="2800" u="sng" dirty="0" smtClean="0"/>
              <a:t> point</a:t>
            </a:r>
            <a:r>
              <a:rPr lang="en-US" sz="2800" dirty="0" smtClean="0"/>
              <a:t>: Increased fines would reduce texting while driving.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4272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136" y="244158"/>
            <a:ext cx="7705339" cy="133985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Problem-Cause-Solution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324" y="2133601"/>
            <a:ext cx="7917233" cy="393192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Focuses on causes of the problem as a check for solution effectiveness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point—Seriousness of the problem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point—Major causes of the problem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point—Solution for the problem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93716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68" y="244158"/>
            <a:ext cx="8228220" cy="133985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Problem-Cause-Solution--Example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68" y="1858861"/>
            <a:ext cx="7840507" cy="4206660"/>
          </a:xfrm>
        </p:spPr>
        <p:txBody>
          <a:bodyPr>
            <a:normAutofit lnSpcReduction="10000"/>
          </a:bodyPr>
          <a:lstStyle/>
          <a:p>
            <a:r>
              <a:rPr lang="en-US" sz="2800" u="sng" dirty="0" smtClean="0"/>
              <a:t>Claim</a:t>
            </a:r>
            <a:r>
              <a:rPr lang="en-US" sz="2800" dirty="0" smtClean="0"/>
              <a:t>: Childhood obesity is a serious problem requiring changes in diet and exercise.</a:t>
            </a:r>
          </a:p>
          <a:p>
            <a:r>
              <a:rPr lang="en-US" sz="2800" u="sng" dirty="0" smtClean="0"/>
              <a:t>1</a:t>
            </a:r>
            <a:r>
              <a:rPr lang="en-US" sz="2800" u="sng" baseline="30000" dirty="0" smtClean="0"/>
              <a:t>st</a:t>
            </a:r>
            <a:r>
              <a:rPr lang="en-US" sz="2800" u="sng" dirty="0" smtClean="0"/>
              <a:t> point</a:t>
            </a:r>
            <a:r>
              <a:rPr lang="en-US" sz="2800" dirty="0" smtClean="0"/>
              <a:t>: Childhood obesity is a major problem in the US.</a:t>
            </a:r>
          </a:p>
          <a:p>
            <a:r>
              <a:rPr lang="en-US" sz="2800" u="sng" dirty="0" smtClean="0"/>
              <a:t>2</a:t>
            </a:r>
            <a:r>
              <a:rPr lang="en-US" sz="2800" u="sng" baseline="30000" dirty="0" smtClean="0"/>
              <a:t>nd</a:t>
            </a:r>
            <a:r>
              <a:rPr lang="en-US" sz="2800" u="sng" dirty="0" smtClean="0"/>
              <a:t> point</a:t>
            </a:r>
            <a:r>
              <a:rPr lang="en-US" sz="2800" dirty="0" smtClean="0"/>
              <a:t>: There are two primary causes of the problem. (poor diet and physical inactivity)</a:t>
            </a:r>
          </a:p>
          <a:p>
            <a:r>
              <a:rPr lang="en-US" sz="2800" u="sng" dirty="0" smtClean="0"/>
              <a:t>3</a:t>
            </a:r>
            <a:r>
              <a:rPr lang="en-US" sz="2800" u="sng" baseline="30000" dirty="0" smtClean="0"/>
              <a:t>rd</a:t>
            </a:r>
            <a:r>
              <a:rPr lang="en-US" sz="2800" u="sng" dirty="0" smtClean="0"/>
              <a:t> point</a:t>
            </a:r>
            <a:r>
              <a:rPr lang="en-US" sz="2800" dirty="0" smtClean="0"/>
              <a:t>: Solving the problem requires dealing with both causes.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0424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127</TotalTime>
  <Words>567</Words>
  <Application>Microsoft Macintosh PowerPoint</Application>
  <PresentationFormat>On-screen Show (4:3)</PresentationFormat>
  <Paragraphs>63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Capital</vt:lpstr>
      <vt:lpstr>Speeches to Persuade: Part 3</vt:lpstr>
      <vt:lpstr>For Claims of Value</vt:lpstr>
      <vt:lpstr>Claim of Value--Example</vt:lpstr>
      <vt:lpstr>For Claims of Policy</vt:lpstr>
      <vt:lpstr>Claims of Policy: Four Patterns</vt:lpstr>
      <vt:lpstr>Problem-Solution</vt:lpstr>
      <vt:lpstr>Problem-Solution--Example</vt:lpstr>
      <vt:lpstr>Problem-Cause-Solution Order</vt:lpstr>
      <vt:lpstr>Problem-Cause-Solution--Example </vt:lpstr>
      <vt:lpstr>Comparative Advantages Order</vt:lpstr>
      <vt:lpstr>Comparative Adv’s--Example</vt:lpstr>
      <vt:lpstr>Monroe’s Motivated Sequence</vt:lpstr>
      <vt:lpstr>Five Steps</vt:lpstr>
      <vt:lpstr>Motivated Sequence--Example</vt:lpstr>
    </vt:vector>
  </TitlesOfParts>
  <Company>University of the Pacific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Organizing Speeches to Persuade</dc:title>
  <dc:creator>Jon Schamber</dc:creator>
  <cp:lastModifiedBy>Jon Schamber</cp:lastModifiedBy>
  <cp:revision>19</cp:revision>
  <dcterms:created xsi:type="dcterms:W3CDTF">2012-10-21T21:18:32Z</dcterms:created>
  <dcterms:modified xsi:type="dcterms:W3CDTF">2013-10-15T16:40:35Z</dcterms:modified>
</cp:coreProperties>
</file>