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4"/>
  </p:notesMasterIdLst>
  <p:sldIdLst>
    <p:sldId id="256" r:id="rId2"/>
    <p:sldId id="257" r:id="rId3"/>
    <p:sldId id="260" r:id="rId4"/>
    <p:sldId id="259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0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867" autoAdjust="0"/>
  </p:normalViewPr>
  <p:slideViewPr>
    <p:cSldViewPr>
      <p:cViewPr varScale="1">
        <p:scale>
          <a:sx n="73" d="100"/>
          <a:sy n="73" d="100"/>
        </p:scale>
        <p:origin x="-5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A3FA9-A0F6-4EE3-98C2-41C359602704}" type="datetimeFigureOut">
              <a:rPr lang="en-US" smtClean="0"/>
              <a:pPr/>
              <a:t>5/7/2012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E19D5-2615-49BF-9F97-550B9B89DD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user clicks, invoking event handler</a:t>
            </a:r>
          </a:p>
          <a:p>
            <a:r>
              <a:rPr lang="en-US" dirty="0" smtClean="0"/>
              <a:t>2. that handler's JS code creates an </a:t>
            </a:r>
            <a:r>
              <a:rPr lang="en-US" dirty="0" err="1" smtClean="0"/>
              <a:t>XMLHttpRequest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XMLHttpRequest</a:t>
            </a:r>
            <a:r>
              <a:rPr lang="en-US" dirty="0" smtClean="0"/>
              <a:t> object requests a document from a web server</a:t>
            </a:r>
          </a:p>
          <a:p>
            <a:r>
              <a:rPr lang="en-US" dirty="0" smtClean="0"/>
              <a:t>4. server retrieves appropriate data, sends it back</a:t>
            </a:r>
          </a:p>
          <a:p>
            <a:r>
              <a:rPr lang="en-US" dirty="0" smtClean="0"/>
              <a:t>5. </a:t>
            </a:r>
            <a:r>
              <a:rPr lang="en-US" dirty="0" err="1" smtClean="0"/>
              <a:t>XMLHttpRequest</a:t>
            </a:r>
            <a:r>
              <a:rPr lang="en-US" dirty="0" smtClean="0"/>
              <a:t> fires event to say that the data has arrived </a:t>
            </a:r>
          </a:p>
          <a:p>
            <a:pPr lvl="1"/>
            <a:r>
              <a:rPr lang="en-US" dirty="0" smtClean="0"/>
              <a:t>this is often called a callback</a:t>
            </a:r>
          </a:p>
          <a:p>
            <a:pPr lvl="1"/>
            <a:r>
              <a:rPr lang="en-US" dirty="0" smtClean="0"/>
              <a:t>you can attach a handler to be notified when the data has arrived</a:t>
            </a:r>
          </a:p>
          <a:p>
            <a:r>
              <a:rPr lang="en-US" dirty="0" smtClean="0"/>
              <a:t>6. your callback event handler processes the data and displays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E19D5-2615-49BF-9F97-550B9B89DDD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E19D5-2615-49BF-9F97-550B9B89DDD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Ajax.send</a:t>
            </a:r>
            <a:r>
              <a:rPr lang="en-US" dirty="0" smtClean="0"/>
              <a:t>(null): waits</a:t>
            </a:r>
            <a:r>
              <a:rPr lang="en-US" baseline="0" dirty="0" smtClean="0"/>
              <a:t> for the request to finish before returning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Bad</a:t>
            </a:r>
            <a:r>
              <a:rPr lang="en-US" baseline="0" dirty="0" smtClean="0"/>
              <a:t> things:</a:t>
            </a:r>
          </a:p>
          <a:p>
            <a:r>
              <a:rPr lang="en-US" dirty="0" smtClean="0"/>
              <a:t>your code waits for the request to completely finish before proceeding</a:t>
            </a:r>
          </a:p>
          <a:p>
            <a:r>
              <a:rPr lang="en-US" dirty="0" smtClean="0"/>
              <a:t>easier for you to program, but ...</a:t>
            </a:r>
          </a:p>
          <a:p>
            <a:r>
              <a:rPr lang="en-US" dirty="0" smtClean="0"/>
              <a:t>the user's </a:t>
            </a:r>
            <a:r>
              <a:rPr lang="en-US" i="1" dirty="0" smtClean="0"/>
              <a:t>entire browser locks up</a:t>
            </a:r>
            <a:r>
              <a:rPr lang="en-US" dirty="0" smtClean="0"/>
              <a:t> until the download is completed</a:t>
            </a:r>
          </a:p>
          <a:p>
            <a:r>
              <a:rPr lang="en-US" dirty="0" smtClean="0"/>
              <a:t>a terrible user experience (especially if the file is very large)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E19D5-2615-49BF-9F97-550B9B89DDD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 true</a:t>
            </a:r>
            <a:r>
              <a:rPr lang="en-US" baseline="0" dirty="0" smtClean="0"/>
              <a:t> as third parameter: the send method returns immediately rather than it waiting for the request to be completed before returning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E19D5-2615-49BF-9F97-550B9B89DDD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E19D5-2615-49BF-9F97-550B9B89DDD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E19D5-2615-49BF-9F97-550B9B89DDD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35B3DED-6573-46C8-A649-9D1DFF9CA9A4}" type="datetime1">
              <a:rPr lang="en-US" smtClean="0"/>
              <a:pPr/>
              <a:t>5/7/2012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dirty="0" smtClean="0"/>
              <a:t>Web Programming Step by Step, Chapter 10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7B8B2F7-DB97-48BC-AD10-DF22CC81E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C6AAC-A8FA-44D1-9BCC-7EAA052102AE}" type="datetime1">
              <a:rPr lang="en-US" smtClean="0"/>
              <a:pPr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www.webstepbook.com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B839-8871-4AA2-88F7-6EF6825841B1}" type="datetime1">
              <a:rPr lang="en-US" smtClean="0"/>
              <a:pPr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www.webstepbook.com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DC6EA-EE2E-4721-AB2B-4463AF61CD8F}" type="datetime1">
              <a:rPr lang="en-US" smtClean="0"/>
              <a:pPr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Web Programming Step by Step, Chapter 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C81ABB9-4E71-42FA-8F75-5FE229F494CE}" type="datetime1">
              <a:rPr lang="en-US" smtClean="0"/>
              <a:pPr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www.webstepbook.com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7B8B2F7-DB97-48BC-AD10-DF22CC81E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5848-D915-4300-9DA8-86EFF65A52F3}" type="datetime1">
              <a:rPr lang="en-US" smtClean="0"/>
              <a:pPr/>
              <a:t>5/7/2012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www.webstepbook.com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F8E4-4562-4551-B6A4-D6A983282CF9}" type="datetime1">
              <a:rPr lang="en-US" smtClean="0"/>
              <a:pPr/>
              <a:t>5/7/2012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www.webstepbook.com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C1DF7-6566-411D-97DC-865233F4160B}" type="datetime1">
              <a:rPr lang="en-US" smtClean="0"/>
              <a:pPr/>
              <a:t>5/7/2012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www.webstepbook.com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7D84-7DBF-46D5-9B98-D64B3B5FB4A6}" type="datetime1">
              <a:rPr lang="en-US" smtClean="0"/>
              <a:pPr/>
              <a:t>5/7/2012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www.webstepbook.com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2A53-A793-424E-AF63-936E23C141F7}" type="datetime1">
              <a:rPr lang="en-US" smtClean="0"/>
              <a:pPr/>
              <a:t>5/7/2012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www.webstepbook.com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0EEF-23C1-4CAC-A6EF-46D493B201D1}" type="datetime1">
              <a:rPr lang="en-US" smtClean="0"/>
              <a:pPr/>
              <a:t>5/7/2012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www.webstepbook.com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56F218E-EC6A-4038-B1E9-E5505532B261}" type="datetime1">
              <a:rPr lang="en-US" smtClean="0"/>
              <a:pPr/>
              <a:t>5/7/2012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100" b="0" i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Web Programming Step by Step, Chapter 10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7B8B2F7-DB97-48BC-AD10-DF22CC81E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rototypejs.org/api/ajax/option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.prototypejs.org/api/ajax/updater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Garden_State_(film)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ocument_Type_Definition" TargetMode="External"/><Relationship Id="rId2" Type="http://schemas.openxmlformats.org/officeDocument/2006/relationships/hyperlink" Target="http://en.wikipedia.org/wiki/XML_schem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XML_Schema_(W3C)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athML" TargetMode="External"/><Relationship Id="rId2" Type="http://schemas.openxmlformats.org/officeDocument/2006/relationships/hyperlink" Target="http://en.wikipedia.org/wiki/MusicX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RSS" TargetMode="External"/><Relationship Id="rId4" Type="http://schemas.openxmlformats.org/officeDocument/2006/relationships/hyperlink" Target="http://en.wikipedia.org/wiki/SVG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Math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Extensible_Stylesheet_Language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aps.google.com/" TargetMode="External"/><Relationship Id="rId2" Type="http://schemas.openxmlformats.org/officeDocument/2006/relationships/hyperlink" Target="http://mail.goo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9.com/" TargetMode="External"/><Relationship Id="rId5" Type="http://schemas.openxmlformats.org/officeDocument/2006/relationships/hyperlink" Target="http://www.flickr.com/" TargetMode="External"/><Relationship Id="rId4" Type="http://schemas.openxmlformats.org/officeDocument/2006/relationships/hyperlink" Target="http://docs.google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ebster.cs.washington.edu:8080/practiceit/" TargetMode="External"/><Relationship Id="rId2" Type="http://schemas.openxmlformats.org/officeDocument/2006/relationships/hyperlink" Target="http://www.dynamicajax.com/fr/AJAX_Example_Sites-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uggest.google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xml/xml_http.as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Ajax</a:t>
            </a:r>
            <a:r>
              <a:rPr lang="en-US" smtClean="0"/>
              <a:t>, XML, and JSON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Jinzhu</a:t>
            </a:r>
            <a:r>
              <a:rPr lang="en-US" dirty="0" smtClean="0"/>
              <a:t> </a:t>
            </a:r>
            <a:r>
              <a:rPr lang="en-US" dirty="0" err="1" smtClean="0"/>
              <a:t>Gao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Requests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447800"/>
            <a:ext cx="7453313" cy="1671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199" y="3276600"/>
            <a:ext cx="75511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Requests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95400"/>
            <a:ext cx="8117286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Requests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95400"/>
            <a:ext cx="8097756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3276600"/>
            <a:ext cx="5495925" cy="2524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Requests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95401"/>
            <a:ext cx="8352298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Prototype’s Ajax Model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95400"/>
            <a:ext cx="8129588" cy="3915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429000"/>
            <a:ext cx="7872413" cy="2463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Prototype’s Ajax Model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0"/>
            <a:ext cx="821497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Prototype’s Ajax Model – Error Handling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71600"/>
            <a:ext cx="8001000" cy="289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Prototype’s Ajax Model – Create a POST request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1" y="1371600"/>
            <a:ext cx="8001000" cy="1918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Prototype’s Ajax Model – Ajax Updater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9218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371601"/>
            <a:ext cx="826506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Ajax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71600"/>
            <a:ext cx="790575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78536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Learn to inject new data into an existing web page using Ajax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XMLHttpRequest</a:t>
            </a:r>
            <a:r>
              <a:rPr lang="en-US" dirty="0" smtClean="0"/>
              <a:t> Security Restrictions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19812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j-lt"/>
              </a:rPr>
              <a:t>cannot be run from a web page stored on your hard drive</a:t>
            </a:r>
          </a:p>
          <a:p>
            <a:r>
              <a:rPr lang="en-US" sz="2000" dirty="0" smtClean="0">
                <a:latin typeface="+mj-lt"/>
              </a:rPr>
              <a:t>can only be run on a web page stored on a web server</a:t>
            </a:r>
          </a:p>
          <a:p>
            <a:r>
              <a:rPr lang="en-US" sz="2000" dirty="0" smtClean="0">
                <a:latin typeface="+mj-lt"/>
              </a:rPr>
              <a:t>can only fetch files from the same site that the page is on </a:t>
            </a:r>
          </a:p>
          <a:p>
            <a:pPr lvl="1"/>
            <a:r>
              <a:rPr lang="en-US" sz="1800" dirty="0" smtClean="0">
                <a:latin typeface="+mj-lt"/>
              </a:rPr>
              <a:t>www.foo.com/a/b/c.html can only fetch from www.foo.com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3448050"/>
            <a:ext cx="56292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(10.3)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sz="1800" dirty="0" smtClean="0">
                <a:latin typeface="+mj-lt"/>
              </a:rPr>
              <a:t>A specification for creating languages to store data; used to share data between systems </a:t>
            </a:r>
          </a:p>
          <a:p>
            <a:r>
              <a:rPr lang="en-US" sz="1800" dirty="0" smtClean="0">
                <a:latin typeface="+mj-lt"/>
              </a:rPr>
              <a:t>a basic syntax of tags &amp; attributes </a:t>
            </a:r>
          </a:p>
          <a:p>
            <a:r>
              <a:rPr lang="en-US" sz="1800" dirty="0" smtClean="0">
                <a:latin typeface="+mj-lt"/>
              </a:rPr>
              <a:t>languages written in XML specify tag names, attribute names, and rules of use </a:t>
            </a:r>
          </a:p>
          <a:p>
            <a:r>
              <a:rPr lang="en-US" sz="1600" dirty="0" smtClean="0">
                <a:latin typeface="+mj-lt"/>
              </a:rPr>
              <a:t>Example: XHTML is a "flavor" of XML </a:t>
            </a:r>
          </a:p>
          <a:p>
            <a:pPr lvl="1"/>
            <a:r>
              <a:rPr lang="en-US" sz="1400" dirty="0" smtClean="0">
                <a:latin typeface="+mj-lt"/>
              </a:rPr>
              <a:t>an adaptation of old HTML to fit XML's syntax requirements</a:t>
            </a:r>
          </a:p>
          <a:p>
            <a:pPr lvl="1"/>
            <a:r>
              <a:rPr lang="en-US" sz="1400" dirty="0" smtClean="0">
                <a:latin typeface="+mj-lt"/>
              </a:rPr>
              <a:t>XML specifies tag syntax: &lt;... ...="..."&gt;&lt;/...&gt;</a:t>
            </a:r>
          </a:p>
          <a:p>
            <a:pPr lvl="1"/>
            <a:r>
              <a:rPr lang="en-US" sz="1400" dirty="0" smtClean="0">
                <a:latin typeface="+mj-lt"/>
              </a:rPr>
              <a:t>HTML contributes tag names (e.g. h1, </a:t>
            </a:r>
            <a:r>
              <a:rPr lang="en-US" sz="1400" dirty="0" err="1" smtClean="0">
                <a:latin typeface="+mj-lt"/>
              </a:rPr>
              <a:t>img</a:t>
            </a:r>
            <a:r>
              <a:rPr lang="en-US" sz="1400" dirty="0" smtClean="0">
                <a:latin typeface="+mj-lt"/>
              </a:rPr>
              <a:t>) and attributes (id/class on all elements, </a:t>
            </a:r>
            <a:r>
              <a:rPr lang="en-US" sz="1400" dirty="0" err="1" smtClean="0">
                <a:latin typeface="+mj-lt"/>
              </a:rPr>
              <a:t>src</a:t>
            </a:r>
            <a:r>
              <a:rPr lang="en-US" sz="1400" dirty="0" smtClean="0">
                <a:latin typeface="+mj-lt"/>
              </a:rPr>
              <a:t>/alt on </a:t>
            </a:r>
            <a:r>
              <a:rPr lang="en-US" sz="1400" dirty="0" err="1" smtClean="0">
                <a:latin typeface="+mj-lt"/>
              </a:rPr>
              <a:t>img</a:t>
            </a:r>
            <a:r>
              <a:rPr lang="en-US" sz="1400" dirty="0" smtClean="0">
                <a:latin typeface="+mj-lt"/>
              </a:rPr>
              <a:t> tag)</a:t>
            </a:r>
          </a:p>
          <a:p>
            <a:endParaRPr lang="en-US" sz="1600" dirty="0">
              <a:latin typeface="+mj-lt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75" y="4343400"/>
            <a:ext cx="8467725" cy="2004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Tags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4861560"/>
          </a:xfrm>
        </p:spPr>
        <p:txBody>
          <a:bodyPr/>
          <a:lstStyle/>
          <a:p>
            <a:r>
              <a:rPr lang="en-US" sz="2400" i="1" dirty="0" smtClean="0">
                <a:latin typeface="+mj-lt"/>
              </a:rPr>
              <a:t>any tag you want</a:t>
            </a:r>
            <a:r>
              <a:rPr lang="en-US" sz="2400" dirty="0" smtClean="0">
                <a:latin typeface="+mj-lt"/>
              </a:rPr>
              <a:t>; the person storing the data can make up their own tag structure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+mj-lt"/>
              </a:rPr>
              <a:t>example</a:t>
            </a:r>
            <a:r>
              <a:rPr lang="en-US" sz="2400" dirty="0" smtClean="0">
                <a:latin typeface="+mj-lt"/>
              </a:rPr>
              <a:t>: a person storing data about email messages may want tags named to, from, subject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+mj-lt"/>
              </a:rPr>
              <a:t>example</a:t>
            </a:r>
            <a:r>
              <a:rPr lang="en-US" sz="2400" dirty="0" smtClean="0">
                <a:latin typeface="+mj-lt"/>
              </a:rPr>
              <a:t>: a person storing data about books may want tags named book, title, author</a:t>
            </a:r>
          </a:p>
          <a:p>
            <a:r>
              <a:rPr lang="en-US" sz="2400" dirty="0" smtClean="0">
                <a:latin typeface="+mj-lt"/>
              </a:rPr>
              <a:t>"</a:t>
            </a:r>
            <a:r>
              <a:rPr lang="en-US" sz="2400" dirty="0" smtClean="0">
                <a:latin typeface="+mj-lt"/>
                <a:hlinkClick r:id="rId2"/>
              </a:rPr>
              <a:t>Garden State</a:t>
            </a:r>
            <a:r>
              <a:rPr lang="en-US" sz="2400" dirty="0" smtClean="0">
                <a:latin typeface="+mj-lt"/>
              </a:rPr>
              <a:t>" XML: if you're feeling unoriginal, make up some XML nobody's ever done before </a:t>
            </a:r>
          </a:p>
          <a:p>
            <a:pPr lvl="1"/>
            <a:r>
              <a:rPr lang="en-US" sz="2000" dirty="0" smtClean="0">
                <a:latin typeface="+mj-lt"/>
              </a:rPr>
              <a:t>&lt;</a:t>
            </a:r>
            <a:r>
              <a:rPr lang="en-US" sz="2000" dirty="0" err="1" smtClean="0">
                <a:latin typeface="+mj-lt"/>
              </a:rPr>
              <a:t>bloop</a:t>
            </a:r>
            <a:r>
              <a:rPr lang="en-US" sz="2000" dirty="0" smtClean="0">
                <a:latin typeface="+mj-lt"/>
              </a:rPr>
              <a:t> bleep="</a:t>
            </a:r>
            <a:r>
              <a:rPr lang="en-US" sz="2000" dirty="0" err="1" smtClean="0">
                <a:latin typeface="+mj-lt"/>
              </a:rPr>
              <a:t>flibbetygibbet</a:t>
            </a:r>
            <a:r>
              <a:rPr lang="en-US" sz="2000" dirty="0" smtClean="0">
                <a:latin typeface="+mj-lt"/>
              </a:rPr>
              <a:t>"&gt;</a:t>
            </a:r>
            <a:r>
              <a:rPr lang="en-US" sz="2000" dirty="0" err="1" smtClean="0">
                <a:latin typeface="+mj-lt"/>
              </a:rPr>
              <a:t>quirkleblat</a:t>
            </a:r>
            <a:r>
              <a:rPr lang="en-US" sz="2000" dirty="0" smtClean="0">
                <a:latin typeface="+mj-lt"/>
              </a:rPr>
              <a:t>&lt;/</a:t>
            </a:r>
            <a:r>
              <a:rPr lang="en-US" sz="2000" dirty="0" err="1" smtClean="0">
                <a:latin typeface="+mj-lt"/>
              </a:rPr>
              <a:t>bloop</a:t>
            </a:r>
            <a:r>
              <a:rPr lang="en-US" sz="2000" dirty="0" smtClean="0">
                <a:latin typeface="+mj-lt"/>
              </a:rPr>
              <a:t>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Schemas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486156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  <a:hlinkClick r:id="rId2"/>
              </a:rPr>
              <a:t>schema</a:t>
            </a:r>
            <a:r>
              <a:rPr lang="en-US" sz="2400" dirty="0" smtClean="0">
                <a:latin typeface="+mj-lt"/>
              </a:rPr>
              <a:t>: </a:t>
            </a:r>
          </a:p>
          <a:p>
            <a:pPr lvl="1"/>
            <a:r>
              <a:rPr lang="en-US" sz="2000" dirty="0" smtClean="0">
                <a:latin typeface="+mj-lt"/>
              </a:rPr>
              <a:t>an optional set of rules specifying which tags and attributes are valid, and how they can be used together </a:t>
            </a:r>
          </a:p>
          <a:p>
            <a:r>
              <a:rPr lang="en-US" sz="2400" dirty="0" smtClean="0">
                <a:latin typeface="+mj-lt"/>
              </a:rPr>
              <a:t>used to </a:t>
            </a:r>
            <a:r>
              <a:rPr lang="en-US" sz="2400" i="1" dirty="0" smtClean="0">
                <a:latin typeface="+mj-lt"/>
              </a:rPr>
              <a:t>validate</a:t>
            </a:r>
            <a:r>
              <a:rPr lang="en-US" sz="2400" dirty="0" smtClean="0">
                <a:latin typeface="+mj-lt"/>
              </a:rPr>
              <a:t> XML files to make sure they follow the rules of that "flavor" </a:t>
            </a:r>
          </a:p>
          <a:p>
            <a:pPr lvl="1"/>
            <a:r>
              <a:rPr lang="en-US" sz="2000" dirty="0" smtClean="0">
                <a:latin typeface="+mj-lt"/>
              </a:rPr>
              <a:t>XHTML has a schema; W3C </a:t>
            </a:r>
            <a:r>
              <a:rPr lang="en-US" sz="2000" dirty="0" err="1" smtClean="0">
                <a:latin typeface="+mj-lt"/>
              </a:rPr>
              <a:t>validator</a:t>
            </a:r>
            <a:r>
              <a:rPr lang="en-US" sz="2000" dirty="0" smtClean="0">
                <a:latin typeface="+mj-lt"/>
              </a:rPr>
              <a:t> uses it to validate</a:t>
            </a:r>
          </a:p>
          <a:p>
            <a:pPr lvl="1"/>
            <a:r>
              <a:rPr lang="en-US" sz="2000" dirty="0" err="1" smtClean="0">
                <a:latin typeface="+mj-lt"/>
              </a:rPr>
              <a:t>doctype</a:t>
            </a:r>
            <a:r>
              <a:rPr lang="en-US" sz="2000" dirty="0" smtClean="0">
                <a:latin typeface="+mj-lt"/>
              </a:rPr>
              <a:t> at top of XHTML file specifies schema</a:t>
            </a:r>
          </a:p>
          <a:p>
            <a:r>
              <a:rPr lang="en-US" sz="2400" dirty="0" smtClean="0">
                <a:latin typeface="+mj-lt"/>
              </a:rPr>
              <a:t>Two ways to define a schema: </a:t>
            </a:r>
          </a:p>
          <a:p>
            <a:pPr lvl="1"/>
            <a:r>
              <a:rPr lang="en-US" sz="2000" dirty="0" smtClean="0">
                <a:latin typeface="+mj-lt"/>
                <a:hlinkClick r:id="rId3"/>
              </a:rPr>
              <a:t>Document Type Definition (DTD)</a:t>
            </a:r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  <a:hlinkClick r:id="rId4"/>
              </a:rPr>
              <a:t>W3C XML Schema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XML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632960"/>
          </a:xfrm>
        </p:spPr>
        <p:txBody>
          <a:bodyPr/>
          <a:lstStyle/>
          <a:p>
            <a:r>
              <a:rPr lang="en-US" sz="2400" dirty="0" smtClean="0">
                <a:latin typeface="+mj-lt"/>
              </a:rPr>
              <a:t>XML data comes from many sources on the web: </a:t>
            </a:r>
          </a:p>
          <a:p>
            <a:pPr lvl="1"/>
            <a:r>
              <a:rPr lang="en-US" sz="2000" dirty="0" smtClean="0">
                <a:latin typeface="+mj-lt"/>
              </a:rPr>
              <a:t>web servers store data as XML files</a:t>
            </a:r>
          </a:p>
          <a:p>
            <a:pPr lvl="1"/>
            <a:r>
              <a:rPr lang="en-US" sz="2000" dirty="0" smtClean="0">
                <a:latin typeface="+mj-lt"/>
              </a:rPr>
              <a:t>databases sometimes return query results as XML</a:t>
            </a:r>
          </a:p>
          <a:p>
            <a:pPr lvl="1"/>
            <a:r>
              <a:rPr lang="en-US" sz="2000" dirty="0" smtClean="0">
                <a:latin typeface="+mj-lt"/>
              </a:rPr>
              <a:t>web services use XML to communicate</a:t>
            </a:r>
          </a:p>
          <a:p>
            <a:pPr lvl="1"/>
            <a:endParaRPr lang="en-US" sz="20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XML languages are used for </a:t>
            </a:r>
            <a:r>
              <a:rPr lang="en-US" sz="2400" dirty="0" smtClean="0">
                <a:latin typeface="+mj-lt"/>
                <a:hlinkClick r:id="rId2"/>
              </a:rPr>
              <a:t>music</a:t>
            </a:r>
            <a:r>
              <a:rPr lang="en-US" sz="2400" dirty="0" smtClean="0">
                <a:latin typeface="+mj-lt"/>
              </a:rPr>
              <a:t>, </a:t>
            </a:r>
            <a:r>
              <a:rPr lang="en-US" sz="2400" dirty="0" smtClean="0">
                <a:latin typeface="+mj-lt"/>
                <a:hlinkClick r:id="rId3"/>
              </a:rPr>
              <a:t>math</a:t>
            </a:r>
            <a:r>
              <a:rPr lang="en-US" sz="2400" dirty="0" smtClean="0">
                <a:latin typeface="+mj-lt"/>
              </a:rPr>
              <a:t>, </a:t>
            </a:r>
            <a:r>
              <a:rPr lang="en-US" sz="2400" dirty="0" smtClean="0">
                <a:latin typeface="+mj-lt"/>
                <a:hlinkClick r:id="rId4"/>
              </a:rPr>
              <a:t>vector graphics</a:t>
            </a:r>
            <a:endParaRPr lang="en-US" sz="2400" dirty="0" smtClean="0">
              <a:latin typeface="+mj-lt"/>
            </a:endParaRP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solidFill>
                  <a:srgbClr val="0070C0"/>
                </a:solidFill>
                <a:latin typeface="+mj-lt"/>
              </a:rPr>
              <a:t>Popular use</a:t>
            </a:r>
            <a:r>
              <a:rPr lang="en-US" sz="2400" dirty="0" smtClean="0">
                <a:latin typeface="+mj-lt"/>
              </a:rPr>
              <a:t>: </a:t>
            </a:r>
            <a:r>
              <a:rPr lang="en-US" sz="2400" dirty="0" smtClean="0">
                <a:latin typeface="+mj-lt"/>
                <a:hlinkClick r:id="rId5"/>
              </a:rPr>
              <a:t>RSS</a:t>
            </a:r>
            <a:r>
              <a:rPr lang="en-US" sz="2400" dirty="0" smtClean="0">
                <a:latin typeface="+mj-lt"/>
              </a:rPr>
              <a:t> for news feeds &amp; podcasts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 of XML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632960"/>
          </a:xfrm>
        </p:spPr>
        <p:txBody>
          <a:bodyPr>
            <a:no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j-lt"/>
              </a:rPr>
              <a:t>pro: </a:t>
            </a:r>
          </a:p>
          <a:p>
            <a:pPr lvl="1"/>
            <a:r>
              <a:rPr lang="en-US" sz="1800" dirty="0" smtClean="0">
                <a:latin typeface="+mj-lt"/>
              </a:rPr>
              <a:t>easy to read (for humans and computers)</a:t>
            </a:r>
          </a:p>
          <a:p>
            <a:pPr lvl="1"/>
            <a:r>
              <a:rPr lang="en-US" sz="1800" dirty="0" smtClean="0">
                <a:latin typeface="+mj-lt"/>
              </a:rPr>
              <a:t>standard format makes automation easy</a:t>
            </a:r>
          </a:p>
          <a:p>
            <a:pPr lvl="1"/>
            <a:r>
              <a:rPr lang="en-US" sz="1800" dirty="0" smtClean="0">
                <a:latin typeface="+mj-lt"/>
              </a:rPr>
              <a:t>don't have to "reinvent the wheel" for storing new types of data</a:t>
            </a:r>
          </a:p>
          <a:p>
            <a:pPr lvl="1"/>
            <a:r>
              <a:rPr lang="en-US" sz="1800" dirty="0" smtClean="0">
                <a:latin typeface="+mj-lt"/>
              </a:rPr>
              <a:t>international, platform-independent, open/free standard</a:t>
            </a:r>
          </a:p>
          <a:p>
            <a:pPr lvl="1"/>
            <a:r>
              <a:rPr lang="en-US" sz="1800" dirty="0" smtClean="0">
                <a:latin typeface="+mj-lt"/>
              </a:rPr>
              <a:t>can represent almost any general kind of data (record, list, tree)</a:t>
            </a:r>
          </a:p>
          <a:p>
            <a:r>
              <a:rPr lang="en-US" sz="1800" dirty="0" smtClean="0">
                <a:solidFill>
                  <a:srgbClr val="C00000"/>
                </a:solidFill>
                <a:latin typeface="+mj-lt"/>
              </a:rPr>
              <a:t>con</a:t>
            </a:r>
            <a:r>
              <a:rPr lang="en-US" sz="1800" dirty="0" smtClean="0">
                <a:latin typeface="+mj-lt"/>
              </a:rPr>
              <a:t>: </a:t>
            </a:r>
          </a:p>
          <a:p>
            <a:pPr lvl="1"/>
            <a:r>
              <a:rPr lang="en-US" sz="1800" dirty="0" smtClean="0">
                <a:latin typeface="+mj-lt"/>
              </a:rPr>
              <a:t>bulky syntax/structure makes files large; can decrease performance </a:t>
            </a:r>
          </a:p>
          <a:p>
            <a:pPr lvl="2"/>
            <a:r>
              <a:rPr lang="en-US" sz="1600" dirty="0" smtClean="0">
                <a:latin typeface="+mj-lt"/>
              </a:rPr>
              <a:t>example: </a:t>
            </a:r>
            <a:r>
              <a:rPr lang="en-US" sz="1600" dirty="0" smtClean="0">
                <a:latin typeface="+mj-lt"/>
                <a:hlinkClick r:id="rId2"/>
              </a:rPr>
              <a:t>quadratic formula in </a:t>
            </a:r>
            <a:r>
              <a:rPr lang="en-US" sz="1600" dirty="0" err="1" smtClean="0">
                <a:latin typeface="+mj-lt"/>
                <a:hlinkClick r:id="rId2"/>
              </a:rPr>
              <a:t>MathML</a:t>
            </a:r>
            <a:endParaRPr lang="en-US" sz="1600" dirty="0" smtClean="0">
              <a:latin typeface="+mj-lt"/>
            </a:endParaRPr>
          </a:p>
          <a:p>
            <a:pPr lvl="1"/>
            <a:r>
              <a:rPr lang="en-US" sz="1800" dirty="0" smtClean="0">
                <a:latin typeface="+mj-lt"/>
              </a:rPr>
              <a:t>can be hard to "shoehorn" data into an intuitive XML format </a:t>
            </a:r>
          </a:p>
          <a:p>
            <a:pPr lvl="2"/>
            <a:r>
              <a:rPr lang="en-US" sz="1600" dirty="0" smtClean="0">
                <a:latin typeface="+mj-lt"/>
              </a:rPr>
              <a:t>won't need to know how for this class</a:t>
            </a:r>
          </a:p>
          <a:p>
            <a:pPr>
              <a:buNone/>
            </a:pPr>
            <a:endParaRPr lang="en-US" sz="1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Fetching XML Using AJAX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47801"/>
            <a:ext cx="8129209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XML Data in a Web Page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4861560"/>
          </a:xfrm>
        </p:spPr>
        <p:txBody>
          <a:bodyPr/>
          <a:lstStyle/>
          <a:p>
            <a:r>
              <a:rPr lang="en-US" sz="2000" dirty="0" smtClean="0">
                <a:latin typeface="+mj-lt"/>
              </a:rPr>
              <a:t>custom flavor of XML needs to be converted to XHTML, then injected into page</a:t>
            </a:r>
          </a:p>
          <a:p>
            <a:r>
              <a:rPr lang="en-US" sz="2000" dirty="0" smtClean="0">
                <a:latin typeface="+mj-lt"/>
              </a:rPr>
              <a:t>we will transform using </a:t>
            </a:r>
            <a:r>
              <a:rPr lang="en-US" sz="2000" dirty="0" err="1" smtClean="0">
                <a:latin typeface="+mj-lt"/>
              </a:rPr>
              <a:t>Javascript</a:t>
            </a:r>
            <a:r>
              <a:rPr lang="en-US" sz="2000" dirty="0" smtClean="0">
                <a:latin typeface="+mj-lt"/>
              </a:rPr>
              <a:t> XML DOM</a:t>
            </a:r>
          </a:p>
          <a:p>
            <a:r>
              <a:rPr lang="en-US" sz="2000" dirty="0" smtClean="0">
                <a:latin typeface="+mj-lt"/>
              </a:rPr>
              <a:t>basic technique: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800" dirty="0" smtClean="0">
                <a:latin typeface="+mj-lt"/>
              </a:rPr>
              <a:t>fetch XML data using Ajax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800" dirty="0" smtClean="0">
                <a:latin typeface="+mj-lt"/>
              </a:rPr>
              <a:t>examine the </a:t>
            </a:r>
            <a:r>
              <a:rPr lang="en-US" sz="1800" dirty="0" err="1" smtClean="0">
                <a:latin typeface="+mj-lt"/>
              </a:rPr>
              <a:t>response</a:t>
            </a:r>
            <a:r>
              <a:rPr lang="en-US" sz="1800" i="1" dirty="0" err="1" smtClean="0">
                <a:latin typeface="+mj-lt"/>
              </a:rPr>
              <a:t>XML</a:t>
            </a:r>
            <a:r>
              <a:rPr lang="en-US" sz="1800" dirty="0" smtClean="0">
                <a:latin typeface="+mj-lt"/>
              </a:rPr>
              <a:t> object, using DOM methods and properties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800" dirty="0" smtClean="0">
                <a:latin typeface="+mj-lt"/>
              </a:rPr>
              <a:t>extract data from XML elements and wrap them in HTML elements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800" dirty="0" smtClean="0">
                <a:latin typeface="+mj-lt"/>
              </a:rPr>
              <a:t>inject HTML elements into web page</a:t>
            </a:r>
          </a:p>
          <a:p>
            <a:r>
              <a:rPr lang="en-US" sz="2000" dirty="0" smtClean="0">
                <a:latin typeface="+mj-lt"/>
              </a:rPr>
              <a:t>other ways to transform XML (not covered): CSS, </a:t>
            </a:r>
            <a:r>
              <a:rPr lang="en-US" sz="2000" dirty="0" smtClean="0">
                <a:latin typeface="+mj-lt"/>
                <a:hlinkClick r:id="rId2"/>
              </a:rPr>
              <a:t>XSLT</a:t>
            </a:r>
            <a:endParaRPr lang="en-US" sz="2000" dirty="0" smtClean="0">
              <a:latin typeface="+mj-lt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XML (XHTML) DOM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78536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+mj-lt"/>
              </a:rPr>
              <a:t>All of the DOM properties and methods we already know can be used on XML nodes: </a:t>
            </a:r>
          </a:p>
          <a:p>
            <a:r>
              <a:rPr lang="en-US" sz="2000" dirty="0" smtClean="0">
                <a:latin typeface="+mj-lt"/>
              </a:rPr>
              <a:t>properties: </a:t>
            </a:r>
          </a:p>
          <a:p>
            <a:pPr lvl="1"/>
            <a:r>
              <a:rPr lang="en-US" sz="1800" dirty="0" err="1" smtClean="0">
                <a:latin typeface="+mj-lt"/>
              </a:rPr>
              <a:t>firstChild</a:t>
            </a:r>
            <a:r>
              <a:rPr lang="en-US" sz="1800" dirty="0" smtClean="0">
                <a:latin typeface="+mj-lt"/>
              </a:rPr>
              <a:t>, </a:t>
            </a:r>
            <a:r>
              <a:rPr lang="en-US" sz="1800" dirty="0" err="1" smtClean="0">
                <a:latin typeface="+mj-lt"/>
              </a:rPr>
              <a:t>lastChild</a:t>
            </a:r>
            <a:r>
              <a:rPr lang="en-US" sz="1800" dirty="0" smtClean="0">
                <a:latin typeface="+mj-lt"/>
              </a:rPr>
              <a:t>, </a:t>
            </a:r>
            <a:r>
              <a:rPr lang="en-US" sz="1800" dirty="0" err="1" smtClean="0">
                <a:latin typeface="+mj-lt"/>
              </a:rPr>
              <a:t>childNodes</a:t>
            </a:r>
            <a:r>
              <a:rPr lang="en-US" sz="1800" dirty="0" smtClean="0">
                <a:latin typeface="+mj-lt"/>
              </a:rPr>
              <a:t>, </a:t>
            </a:r>
            <a:r>
              <a:rPr lang="en-US" sz="1800" dirty="0" err="1" smtClean="0">
                <a:latin typeface="+mj-lt"/>
              </a:rPr>
              <a:t>nextSibling</a:t>
            </a:r>
            <a:r>
              <a:rPr lang="en-US" sz="1800" dirty="0" smtClean="0">
                <a:latin typeface="+mj-lt"/>
              </a:rPr>
              <a:t>, </a:t>
            </a:r>
            <a:r>
              <a:rPr lang="en-US" sz="1800" dirty="0" err="1" smtClean="0">
                <a:latin typeface="+mj-lt"/>
              </a:rPr>
              <a:t>previousSibling</a:t>
            </a:r>
            <a:r>
              <a:rPr lang="en-US" sz="1800" dirty="0" smtClean="0">
                <a:latin typeface="+mj-lt"/>
              </a:rPr>
              <a:t>, </a:t>
            </a:r>
            <a:r>
              <a:rPr lang="en-US" sz="1800" dirty="0" err="1" smtClean="0">
                <a:latin typeface="+mj-lt"/>
              </a:rPr>
              <a:t>parentNode</a:t>
            </a:r>
            <a:endParaRPr lang="en-US" sz="1800" dirty="0" smtClean="0">
              <a:latin typeface="+mj-lt"/>
            </a:endParaRPr>
          </a:p>
          <a:p>
            <a:pPr lvl="1"/>
            <a:r>
              <a:rPr lang="en-US" sz="1800" b="1" dirty="0" err="1" smtClean="0">
                <a:latin typeface="+mj-lt"/>
              </a:rPr>
              <a:t>nodeName</a:t>
            </a:r>
            <a:r>
              <a:rPr lang="en-US" sz="1800" dirty="0" smtClean="0">
                <a:latin typeface="+mj-lt"/>
              </a:rPr>
              <a:t>, </a:t>
            </a:r>
            <a:r>
              <a:rPr lang="en-US" sz="1800" b="1" dirty="0" err="1" smtClean="0">
                <a:latin typeface="+mj-lt"/>
              </a:rPr>
              <a:t>nodeType</a:t>
            </a:r>
            <a:r>
              <a:rPr lang="en-US" sz="1800" dirty="0" smtClean="0">
                <a:latin typeface="+mj-lt"/>
              </a:rPr>
              <a:t>, </a:t>
            </a:r>
            <a:r>
              <a:rPr lang="en-US" sz="1800" b="1" dirty="0" err="1" smtClean="0">
                <a:latin typeface="+mj-lt"/>
              </a:rPr>
              <a:t>nodeValue</a:t>
            </a:r>
            <a:r>
              <a:rPr lang="en-US" sz="1800" dirty="0" smtClean="0">
                <a:latin typeface="+mj-lt"/>
              </a:rPr>
              <a:t>, </a:t>
            </a:r>
            <a:r>
              <a:rPr lang="en-US" sz="1800" b="1" dirty="0" smtClean="0">
                <a:latin typeface="+mj-lt"/>
              </a:rPr>
              <a:t>attributes</a:t>
            </a:r>
            <a:endParaRPr lang="en-US" sz="18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methods: </a:t>
            </a:r>
          </a:p>
          <a:p>
            <a:pPr lvl="1"/>
            <a:r>
              <a:rPr lang="en-US" sz="1800" dirty="0" err="1" smtClean="0">
                <a:latin typeface="+mj-lt"/>
              </a:rPr>
              <a:t>appendChild</a:t>
            </a:r>
            <a:r>
              <a:rPr lang="en-US" sz="1800" dirty="0" smtClean="0">
                <a:latin typeface="+mj-lt"/>
              </a:rPr>
              <a:t>, </a:t>
            </a:r>
            <a:r>
              <a:rPr lang="en-US" sz="1800" dirty="0" err="1" smtClean="0">
                <a:latin typeface="+mj-lt"/>
              </a:rPr>
              <a:t>insertBefore</a:t>
            </a:r>
            <a:r>
              <a:rPr lang="en-US" sz="1800" dirty="0" smtClean="0">
                <a:latin typeface="+mj-lt"/>
              </a:rPr>
              <a:t>, </a:t>
            </a:r>
            <a:r>
              <a:rPr lang="en-US" sz="1800" dirty="0" err="1" smtClean="0">
                <a:latin typeface="+mj-lt"/>
              </a:rPr>
              <a:t>removeChild</a:t>
            </a:r>
            <a:r>
              <a:rPr lang="en-US" sz="1800" dirty="0" smtClean="0">
                <a:latin typeface="+mj-lt"/>
              </a:rPr>
              <a:t>, </a:t>
            </a:r>
            <a:r>
              <a:rPr lang="en-US" sz="1800" dirty="0" err="1" smtClean="0">
                <a:latin typeface="+mj-lt"/>
              </a:rPr>
              <a:t>replaceChild</a:t>
            </a:r>
            <a:endParaRPr lang="en-US" sz="1800" dirty="0" smtClean="0">
              <a:latin typeface="+mj-lt"/>
            </a:endParaRPr>
          </a:p>
          <a:p>
            <a:pPr lvl="1"/>
            <a:r>
              <a:rPr lang="en-US" sz="1800" b="1" dirty="0" err="1" smtClean="0">
                <a:latin typeface="+mj-lt"/>
              </a:rPr>
              <a:t>getElementsByTagName</a:t>
            </a:r>
            <a:r>
              <a:rPr lang="en-US" sz="1800" dirty="0" smtClean="0">
                <a:latin typeface="+mj-lt"/>
              </a:rPr>
              <a:t>, </a:t>
            </a:r>
            <a:r>
              <a:rPr lang="en-US" sz="1800" b="1" dirty="0" err="1" smtClean="0">
                <a:latin typeface="+mj-lt"/>
              </a:rPr>
              <a:t>getAttribute</a:t>
            </a:r>
            <a:r>
              <a:rPr lang="en-US" sz="1800" dirty="0" smtClean="0">
                <a:latin typeface="+mj-lt"/>
              </a:rPr>
              <a:t>, </a:t>
            </a:r>
            <a:r>
              <a:rPr lang="en-US" sz="1800" b="1" dirty="0" err="1" smtClean="0">
                <a:latin typeface="+mj-lt"/>
              </a:rPr>
              <a:t>hasAttributes</a:t>
            </a:r>
            <a:r>
              <a:rPr lang="en-US" sz="1800" dirty="0" smtClean="0">
                <a:latin typeface="+mj-lt"/>
              </a:rPr>
              <a:t>, </a:t>
            </a:r>
            <a:r>
              <a:rPr lang="en-US" sz="1800" b="1" dirty="0" err="1" smtClean="0">
                <a:latin typeface="+mj-lt"/>
              </a:rPr>
              <a:t>hasChildNodes</a:t>
            </a:r>
            <a:endParaRPr lang="en-US" sz="1800" dirty="0" smtClean="0">
              <a:latin typeface="+mj-lt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DOM Tree Structure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47800"/>
            <a:ext cx="8286750" cy="237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4861560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j-lt"/>
              </a:rPr>
              <a:t>Web application</a:t>
            </a:r>
            <a:r>
              <a:rPr lang="en-US" sz="1800" dirty="0" smtClean="0">
                <a:latin typeface="+mj-lt"/>
              </a:rPr>
              <a:t>: a web site that mimics the look, feel, and overall user experience of a desktop application </a:t>
            </a:r>
          </a:p>
          <a:p>
            <a:pPr lvl="1"/>
            <a:r>
              <a:rPr lang="en-US" sz="1800" dirty="0" smtClean="0">
                <a:latin typeface="+mj-lt"/>
              </a:rPr>
              <a:t>a web app presents a continuous user experience rather than disjoint pages</a:t>
            </a:r>
          </a:p>
          <a:p>
            <a:pPr lvl="1"/>
            <a:r>
              <a:rPr lang="en-US" sz="1800" dirty="0" smtClean="0">
                <a:latin typeface="+mj-lt"/>
              </a:rPr>
              <a:t>as much as possible, "feels" like a normal program to the user</a:t>
            </a:r>
          </a:p>
          <a:p>
            <a:pPr lvl="1"/>
            <a:endParaRPr lang="en-US" sz="1800" dirty="0" smtClean="0">
              <a:latin typeface="+mj-lt"/>
            </a:endParaRPr>
          </a:p>
          <a:p>
            <a:r>
              <a:rPr lang="en-US" sz="1800" dirty="0" smtClean="0">
                <a:latin typeface="+mj-lt"/>
              </a:rPr>
              <a:t>Examples of web apps </a:t>
            </a:r>
          </a:p>
          <a:p>
            <a:pPr lvl="1"/>
            <a:r>
              <a:rPr lang="en-US" sz="1800" dirty="0" smtClean="0">
                <a:latin typeface="+mj-lt"/>
                <a:hlinkClick r:id="rId2"/>
              </a:rPr>
              <a:t>Gmail</a:t>
            </a:r>
            <a:r>
              <a:rPr lang="en-US" sz="1800" dirty="0" smtClean="0">
                <a:latin typeface="+mj-lt"/>
              </a:rPr>
              <a:t>, </a:t>
            </a:r>
            <a:r>
              <a:rPr lang="en-US" sz="1800" dirty="0" smtClean="0">
                <a:latin typeface="+mj-lt"/>
                <a:hlinkClick r:id="rId3"/>
              </a:rPr>
              <a:t>Google Maps</a:t>
            </a:r>
            <a:r>
              <a:rPr lang="en-US" sz="1800" dirty="0" smtClean="0">
                <a:latin typeface="+mj-lt"/>
              </a:rPr>
              <a:t>, </a:t>
            </a:r>
            <a:r>
              <a:rPr lang="en-US" sz="1800" dirty="0" smtClean="0">
                <a:latin typeface="+mj-lt"/>
                <a:hlinkClick r:id="rId4"/>
              </a:rPr>
              <a:t>Google Docs and Spreadsheets</a:t>
            </a:r>
            <a:r>
              <a:rPr lang="en-US" sz="1800" dirty="0" smtClean="0">
                <a:latin typeface="+mj-lt"/>
              </a:rPr>
              <a:t>, </a:t>
            </a:r>
            <a:r>
              <a:rPr lang="en-US" sz="1800" dirty="0" err="1" smtClean="0">
                <a:latin typeface="+mj-lt"/>
                <a:hlinkClick r:id="rId5"/>
              </a:rPr>
              <a:t>Flickr</a:t>
            </a:r>
            <a:r>
              <a:rPr lang="en-US" sz="1800" dirty="0" smtClean="0">
                <a:latin typeface="+mj-lt"/>
              </a:rPr>
              <a:t>, </a:t>
            </a:r>
            <a:r>
              <a:rPr lang="en-US" sz="1800" dirty="0" smtClean="0">
                <a:latin typeface="+mj-lt"/>
                <a:hlinkClick r:id="rId6"/>
              </a:rPr>
              <a:t>A9</a:t>
            </a:r>
            <a:r>
              <a:rPr lang="en-US" sz="1800" dirty="0" smtClean="0">
                <a:latin typeface="+mj-lt"/>
              </a:rPr>
              <a:t> </a:t>
            </a:r>
          </a:p>
          <a:p>
            <a:pPr lvl="1"/>
            <a:endParaRPr lang="en-US" sz="1800" dirty="0" smtClean="0">
              <a:latin typeface="+mj-lt"/>
            </a:endParaRPr>
          </a:p>
          <a:p>
            <a:r>
              <a:rPr lang="en-US" sz="1800" dirty="0" smtClean="0">
                <a:latin typeface="+mj-lt"/>
              </a:rPr>
              <a:t>Many web apps use Ajax to battle these problems of web pages: </a:t>
            </a:r>
          </a:p>
          <a:p>
            <a:pPr lvl="1"/>
            <a:r>
              <a:rPr lang="en-US" sz="1800" dirty="0" smtClean="0">
                <a:latin typeface="+mj-lt"/>
              </a:rPr>
              <a:t>slowness / lack of UI responsiveness</a:t>
            </a:r>
          </a:p>
          <a:p>
            <a:pPr lvl="1"/>
            <a:r>
              <a:rPr lang="en-US" sz="1800" dirty="0" smtClean="0">
                <a:latin typeface="+mj-lt"/>
              </a:rPr>
              <a:t>lack of user-friendliness</a:t>
            </a:r>
          </a:p>
          <a:p>
            <a:pPr lvl="1"/>
            <a:r>
              <a:rPr lang="en-US" sz="1800" dirty="0" smtClean="0">
                <a:latin typeface="+mj-lt"/>
              </a:rPr>
              <a:t>jarring nature of "click-wait-refresh" pattern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Analyzing a Fetched XML File Using DOM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7981950" cy="3356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 of the DOM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71600"/>
            <a:ext cx="8153400" cy="3934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0"/>
            <a:ext cx="8105775" cy="3992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the Node Tree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95400"/>
            <a:ext cx="7864706" cy="2686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050" y="3962400"/>
            <a:ext cx="6762750" cy="2167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</a:t>
            </a:r>
            <a:r>
              <a:rPr lang="en-US" dirty="0" err="1" smtClean="0">
                <a:solidFill>
                  <a:srgbClr val="0070C0"/>
                </a:solidFill>
              </a:rPr>
              <a:t>responseXML</a:t>
            </a:r>
            <a:r>
              <a:rPr lang="en-US" dirty="0" smtClean="0"/>
              <a:t> in Firebug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57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+mj-lt"/>
              </a:rPr>
              <a:t>can examine the entire XML document, its node/tree structure</a:t>
            </a:r>
            <a:endParaRPr lang="en-US" dirty="0">
              <a:latin typeface="+mj-lt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133600"/>
            <a:ext cx="768667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78536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JavaScript Object Notation (JSON)</a:t>
            </a:r>
          </a:p>
          <a:p>
            <a:pPr lvl="1"/>
            <a:r>
              <a:rPr lang="en-US" sz="2000" dirty="0" smtClean="0">
                <a:latin typeface="+mj-lt"/>
              </a:rPr>
              <a:t>A technique for exchanging data by encoding it as text similar to the declaration of a set of JavaScript objects</a:t>
            </a:r>
          </a:p>
          <a:p>
            <a:pPr lvl="1"/>
            <a:r>
              <a:rPr lang="en-US" sz="2000" dirty="0" smtClean="0">
                <a:latin typeface="+mj-lt"/>
              </a:rPr>
              <a:t>Similar to XML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Sidestep shortcomings of XML</a:t>
            </a:r>
          </a:p>
          <a:p>
            <a:pPr lvl="1"/>
            <a:r>
              <a:rPr lang="en-US" sz="2000" dirty="0" smtClean="0">
                <a:latin typeface="+mj-lt"/>
              </a:rPr>
              <a:t>JSON data is shorter and less cluttered</a:t>
            </a:r>
          </a:p>
          <a:p>
            <a:pPr lvl="1"/>
            <a:r>
              <a:rPr lang="en-US" sz="2000" dirty="0" smtClean="0">
                <a:latin typeface="+mj-lt"/>
              </a:rPr>
              <a:t>JSON data is simpler to create, read, and write</a:t>
            </a:r>
          </a:p>
          <a:p>
            <a:pPr lvl="1"/>
            <a:r>
              <a:rPr lang="en-US" sz="2000" dirty="0" smtClean="0">
                <a:latin typeface="+mj-lt"/>
              </a:rPr>
              <a:t>JSON data can be fully parsed using built-in JavaScript commands without the need for a separate DOM</a:t>
            </a:r>
          </a:p>
          <a:p>
            <a:pPr lvl="1">
              <a:buNone/>
            </a:pPr>
            <a:endParaRPr lang="en-US" dirty="0" smtClean="0">
              <a:latin typeface="+mj-lt"/>
            </a:endParaRPr>
          </a:p>
          <a:p>
            <a:pPr lvl="1">
              <a:buNone/>
            </a:pP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Object Literals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752600" y="1447800"/>
            <a:ext cx="6934200" cy="470916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400" dirty="0" smtClean="0">
                <a:latin typeface="+mj-lt"/>
              </a:rPr>
              <a:t>{</a:t>
            </a:r>
          </a:p>
          <a:p>
            <a:pPr>
              <a:buNone/>
            </a:pPr>
            <a:r>
              <a:rPr lang="en-US" sz="2400" dirty="0" smtClean="0">
                <a:latin typeface="+mj-lt"/>
              </a:rPr>
              <a:t>		</a:t>
            </a:r>
            <a:r>
              <a:rPr lang="en-US" sz="2400" dirty="0" err="1" smtClean="0">
                <a:latin typeface="+mj-lt"/>
              </a:rPr>
              <a:t>fieldName</a:t>
            </a:r>
            <a:r>
              <a:rPr lang="en-US" sz="2400" dirty="0" smtClean="0">
                <a:latin typeface="+mj-lt"/>
              </a:rPr>
              <a:t>: value,</a:t>
            </a:r>
          </a:p>
          <a:p>
            <a:pPr>
              <a:buNone/>
            </a:pPr>
            <a:r>
              <a:rPr lang="en-US" sz="2400" dirty="0" smtClean="0">
                <a:latin typeface="+mj-lt"/>
              </a:rPr>
              <a:t>		</a:t>
            </a:r>
            <a:r>
              <a:rPr lang="en-US" sz="2400" dirty="0" err="1" smtClean="0">
                <a:latin typeface="+mj-lt"/>
              </a:rPr>
              <a:t>fieldName</a:t>
            </a:r>
            <a:r>
              <a:rPr lang="en-US" sz="2400" dirty="0" smtClean="0">
                <a:latin typeface="+mj-lt"/>
              </a:rPr>
              <a:t>: value,</a:t>
            </a:r>
          </a:p>
          <a:p>
            <a:pPr>
              <a:buNone/>
            </a:pPr>
            <a:r>
              <a:rPr lang="en-US" sz="2400" dirty="0" smtClean="0">
                <a:latin typeface="+mj-lt"/>
              </a:rPr>
              <a:t>		…</a:t>
            </a:r>
          </a:p>
          <a:p>
            <a:pPr>
              <a:buNone/>
            </a:pPr>
            <a:r>
              <a:rPr lang="en-US" sz="2400" dirty="0" smtClean="0">
                <a:latin typeface="+mj-lt"/>
              </a:rPr>
              <a:t>		</a:t>
            </a:r>
            <a:r>
              <a:rPr lang="en-US" sz="2400" dirty="0" err="1" smtClean="0">
                <a:latin typeface="+mj-lt"/>
              </a:rPr>
              <a:t>fieldName</a:t>
            </a:r>
            <a:r>
              <a:rPr lang="en-US" sz="2400" dirty="0" smtClean="0">
                <a:latin typeface="+mj-lt"/>
              </a:rPr>
              <a:t>: value</a:t>
            </a:r>
          </a:p>
          <a:p>
            <a:pPr>
              <a:buNone/>
            </a:pPr>
            <a:r>
              <a:rPr lang="en-US" sz="2400" dirty="0" smtClean="0">
                <a:latin typeface="+mj-lt"/>
              </a:rPr>
              <a:t>}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Declaring and Using a JavaScript Object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9600" y="1371600"/>
            <a:ext cx="8077200" cy="47853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err="1" smtClean="0">
                <a:latin typeface="+mj-lt"/>
              </a:rPr>
              <a:t>var</a:t>
            </a:r>
            <a:r>
              <a:rPr lang="en-US" sz="1800" dirty="0" smtClean="0">
                <a:latin typeface="+mj-lt"/>
              </a:rPr>
              <a:t> person = {</a:t>
            </a:r>
          </a:p>
          <a:p>
            <a:pPr>
              <a:buNone/>
            </a:pPr>
            <a:r>
              <a:rPr lang="en-US" sz="1800" dirty="0" smtClean="0">
                <a:latin typeface="+mj-lt"/>
              </a:rPr>
              <a:t>		name:  “Philip J. Fry”,</a:t>
            </a:r>
          </a:p>
          <a:p>
            <a:pPr>
              <a:buNone/>
            </a:pPr>
            <a:r>
              <a:rPr lang="en-US" sz="1800" dirty="0" smtClean="0">
                <a:latin typeface="+mj-lt"/>
              </a:rPr>
              <a:t>		age: 23,</a:t>
            </a:r>
          </a:p>
          <a:p>
            <a:pPr>
              <a:buNone/>
            </a:pPr>
            <a:r>
              <a:rPr lang="en-US" sz="1800" dirty="0" smtClean="0">
                <a:latin typeface="+mj-lt"/>
              </a:rPr>
              <a:t>		weight: 172.5,</a:t>
            </a:r>
          </a:p>
          <a:p>
            <a:pPr>
              <a:buNone/>
            </a:pPr>
            <a:r>
              <a:rPr lang="en-US" sz="1800" dirty="0" smtClean="0">
                <a:latin typeface="+mj-lt"/>
              </a:rPr>
              <a:t>		friends: [“Farnsworth”, “Hermes”, “</a:t>
            </a:r>
            <a:r>
              <a:rPr lang="en-US" sz="1800" dirty="0" err="1" smtClean="0">
                <a:latin typeface="+mj-lt"/>
              </a:rPr>
              <a:t>Zoidberg</a:t>
            </a:r>
            <a:r>
              <a:rPr lang="en-US" sz="1800" dirty="0" smtClean="0">
                <a:latin typeface="+mj-lt"/>
              </a:rPr>
              <a:t>”],</a:t>
            </a:r>
          </a:p>
          <a:p>
            <a:pPr>
              <a:buNone/>
            </a:pPr>
            <a:r>
              <a:rPr lang="en-US" sz="1800" dirty="0" smtClean="0">
                <a:latin typeface="+mj-lt"/>
              </a:rPr>
              <a:t>		</a:t>
            </a:r>
            <a:r>
              <a:rPr lang="en-US" sz="1800" dirty="0" err="1" smtClean="0">
                <a:latin typeface="+mj-lt"/>
              </a:rPr>
              <a:t>getBeloved</a:t>
            </a:r>
            <a:r>
              <a:rPr lang="en-US" sz="1800" dirty="0" smtClean="0">
                <a:latin typeface="+mj-lt"/>
              </a:rPr>
              <a:t>: function() {return this.name + “ loves </a:t>
            </a:r>
            <a:r>
              <a:rPr lang="en-US" sz="1800" dirty="0" err="1" smtClean="0">
                <a:latin typeface="+mj-lt"/>
              </a:rPr>
              <a:t>Leela</a:t>
            </a:r>
            <a:r>
              <a:rPr lang="en-US" sz="1800" dirty="0" smtClean="0">
                <a:latin typeface="+mj-lt"/>
              </a:rPr>
              <a:t>”; }</a:t>
            </a:r>
          </a:p>
          <a:p>
            <a:pPr>
              <a:buNone/>
            </a:pPr>
            <a:r>
              <a:rPr lang="en-US" sz="1800" dirty="0" smtClean="0">
                <a:latin typeface="+mj-lt"/>
              </a:rPr>
              <a:t>};</a:t>
            </a:r>
          </a:p>
          <a:p>
            <a:pPr>
              <a:buNone/>
            </a:pPr>
            <a:endParaRPr lang="en-US" sz="1800" dirty="0" smtClean="0">
              <a:latin typeface="+mj-lt"/>
            </a:endParaRPr>
          </a:p>
          <a:p>
            <a:pPr>
              <a:buNone/>
            </a:pPr>
            <a:r>
              <a:rPr lang="en-US" sz="1800" dirty="0" smtClean="0">
                <a:latin typeface="+mj-lt"/>
              </a:rPr>
              <a:t>alert(</a:t>
            </a:r>
            <a:r>
              <a:rPr lang="en-US" sz="1800" dirty="0" err="1" smtClean="0">
                <a:latin typeface="+mj-lt"/>
              </a:rPr>
              <a:t>person.age</a:t>
            </a:r>
            <a:r>
              <a:rPr lang="en-US" sz="1800" dirty="0" smtClean="0">
                <a:latin typeface="+mj-lt"/>
              </a:rPr>
              <a:t>);			// 23</a:t>
            </a:r>
          </a:p>
          <a:p>
            <a:pPr>
              <a:buNone/>
            </a:pPr>
            <a:r>
              <a:rPr lang="en-US" sz="1800" dirty="0" smtClean="0">
                <a:latin typeface="+mj-lt"/>
              </a:rPr>
              <a:t>alert(person[“weight”]);			// 172.5</a:t>
            </a:r>
          </a:p>
          <a:p>
            <a:pPr>
              <a:buNone/>
            </a:pPr>
            <a:r>
              <a:rPr lang="en-US" sz="1800" dirty="0" smtClean="0">
                <a:latin typeface="+mj-lt"/>
              </a:rPr>
              <a:t>alert(</a:t>
            </a:r>
            <a:r>
              <a:rPr lang="en-US" sz="1800" dirty="0" err="1" smtClean="0">
                <a:latin typeface="+mj-lt"/>
              </a:rPr>
              <a:t>person.friends</a:t>
            </a:r>
            <a:r>
              <a:rPr lang="en-US" sz="1800" dirty="0" smtClean="0">
                <a:latin typeface="+mj-lt"/>
              </a:rPr>
              <a:t>[2]);			// </a:t>
            </a:r>
            <a:r>
              <a:rPr lang="en-US" sz="1800" dirty="0" err="1" smtClean="0">
                <a:latin typeface="+mj-lt"/>
              </a:rPr>
              <a:t>Zoidberg</a:t>
            </a:r>
            <a:endParaRPr lang="en-US" sz="1800" dirty="0" smtClean="0">
              <a:latin typeface="+mj-lt"/>
            </a:endParaRPr>
          </a:p>
          <a:p>
            <a:pPr>
              <a:buNone/>
            </a:pPr>
            <a:r>
              <a:rPr lang="en-US" sz="1800" dirty="0" smtClean="0">
                <a:latin typeface="+mj-lt"/>
              </a:rPr>
              <a:t>alert(</a:t>
            </a:r>
            <a:r>
              <a:rPr lang="en-US" sz="1800" dirty="0" err="1" smtClean="0">
                <a:latin typeface="+mj-lt"/>
              </a:rPr>
              <a:t>person.getBeloved</a:t>
            </a:r>
            <a:r>
              <a:rPr lang="en-US" sz="1800" dirty="0" smtClean="0">
                <a:latin typeface="+mj-lt"/>
              </a:rPr>
              <a:t>());		// Philip J. Fry loves </a:t>
            </a:r>
            <a:r>
              <a:rPr lang="en-US" sz="1800" dirty="0" err="1" smtClean="0">
                <a:latin typeface="+mj-lt"/>
              </a:rPr>
              <a:t>Leela</a:t>
            </a:r>
            <a:endParaRPr lang="en-US" sz="1800" dirty="0" smtClean="0">
              <a:latin typeface="+mj-lt"/>
            </a:endParaRP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 Log Data in XML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6329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+mj-lt"/>
              </a:rPr>
              <a:t>&lt;?xml version=“1.0” encoding=“UTF-8”?&gt;</a:t>
            </a:r>
          </a:p>
          <a:p>
            <a:pPr>
              <a:buNone/>
            </a:pPr>
            <a:r>
              <a:rPr lang="en-US" sz="1800" dirty="0" smtClean="0">
                <a:latin typeface="+mj-lt"/>
              </a:rPr>
              <a:t>&lt;messages&gt;</a:t>
            </a:r>
          </a:p>
          <a:p>
            <a:pPr>
              <a:buNone/>
            </a:pPr>
            <a:r>
              <a:rPr lang="en-US" sz="1800" dirty="0" smtClean="0">
                <a:latin typeface="+mj-lt"/>
              </a:rPr>
              <a:t>		&lt;message time=“1:57” sender=“Jessica Miller”&gt;</a:t>
            </a:r>
          </a:p>
          <a:p>
            <a:pPr>
              <a:buNone/>
            </a:pPr>
            <a:r>
              <a:rPr lang="en-US" sz="1800" dirty="0" smtClean="0">
                <a:latin typeface="+mj-lt"/>
              </a:rPr>
              <a:t>			so do we have a title for the book yet?</a:t>
            </a:r>
          </a:p>
          <a:p>
            <a:pPr>
              <a:buNone/>
            </a:pPr>
            <a:r>
              <a:rPr lang="en-US" sz="1800" dirty="0" smtClean="0">
                <a:latin typeface="+mj-lt"/>
              </a:rPr>
              <a:t>		&lt;/message&gt;</a:t>
            </a:r>
          </a:p>
          <a:p>
            <a:pPr>
              <a:buNone/>
            </a:pPr>
            <a:r>
              <a:rPr lang="en-US" sz="1800" dirty="0" smtClean="0">
                <a:latin typeface="+mj-lt"/>
              </a:rPr>
              <a:t>		&lt;message time=“1:58” sender=“Marty </a:t>
            </a:r>
            <a:r>
              <a:rPr lang="en-US" sz="1800" dirty="0" err="1" smtClean="0">
                <a:latin typeface="+mj-lt"/>
              </a:rPr>
              <a:t>Stepp</a:t>
            </a:r>
            <a:r>
              <a:rPr lang="en-US" sz="1800" dirty="0" smtClean="0">
                <a:latin typeface="+mj-lt"/>
              </a:rPr>
              <a:t>”&gt;</a:t>
            </a:r>
          </a:p>
          <a:p>
            <a:pPr>
              <a:buNone/>
            </a:pPr>
            <a:r>
              <a:rPr lang="en-US" sz="1800" dirty="0" smtClean="0">
                <a:latin typeface="+mj-lt"/>
              </a:rPr>
              <a:t>			i was hoping we’d use one that is a pun on my name?</a:t>
            </a:r>
          </a:p>
          <a:p>
            <a:pPr>
              <a:buNone/>
            </a:pPr>
            <a:r>
              <a:rPr lang="en-US" sz="1800" dirty="0" smtClean="0">
                <a:latin typeface="+mj-lt"/>
              </a:rPr>
              <a:t>		&lt;/message&gt;</a:t>
            </a:r>
          </a:p>
          <a:p>
            <a:pPr>
              <a:buNone/>
            </a:pPr>
            <a:r>
              <a:rPr lang="en-US" sz="1800" dirty="0" smtClean="0">
                <a:latin typeface="+mj-lt"/>
              </a:rPr>
              <a:t>		&lt;message time=“2:03” sender=“Jessica Miller”&gt;</a:t>
            </a:r>
          </a:p>
          <a:p>
            <a:pPr>
              <a:buNone/>
            </a:pPr>
            <a:r>
              <a:rPr lang="en-US" sz="1800" dirty="0" smtClean="0">
                <a:latin typeface="+mj-lt"/>
              </a:rPr>
              <a:t>			</a:t>
            </a:r>
            <a:r>
              <a:rPr lang="en-US" sz="1800" dirty="0" err="1" smtClean="0">
                <a:latin typeface="+mj-lt"/>
              </a:rPr>
              <a:t>sheesh</a:t>
            </a:r>
            <a:endParaRPr lang="en-US" sz="1800" dirty="0" smtClean="0">
              <a:latin typeface="+mj-lt"/>
            </a:endParaRPr>
          </a:p>
          <a:p>
            <a:pPr>
              <a:buNone/>
            </a:pPr>
            <a:r>
              <a:rPr lang="en-US" sz="1800" dirty="0" smtClean="0">
                <a:latin typeface="+mj-lt"/>
              </a:rPr>
              <a:t>		&lt;/message&gt;</a:t>
            </a:r>
          </a:p>
          <a:p>
            <a:pPr>
              <a:buNone/>
            </a:pPr>
            <a:r>
              <a:rPr lang="en-US" sz="1800" dirty="0" smtClean="0">
                <a:latin typeface="+mj-lt"/>
              </a:rPr>
              <a:t>&lt;/message&gt;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 Log Data in JSON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63296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1800" dirty="0" smtClean="0">
                <a:latin typeface="+mj-lt"/>
              </a:rPr>
              <a:t>{</a:t>
            </a:r>
          </a:p>
          <a:p>
            <a:pPr>
              <a:buNone/>
            </a:pPr>
            <a:r>
              <a:rPr lang="en-US" sz="1800" dirty="0" smtClean="0">
                <a:latin typeface="+mj-lt"/>
              </a:rPr>
              <a:t>	“messages”: [</a:t>
            </a:r>
          </a:p>
          <a:p>
            <a:pPr>
              <a:buNone/>
            </a:pPr>
            <a:r>
              <a:rPr lang="en-US" sz="1800" dirty="0" smtClean="0">
                <a:latin typeface="+mj-lt"/>
              </a:rPr>
              <a:t>		{</a:t>
            </a:r>
          </a:p>
          <a:p>
            <a:pPr>
              <a:buNone/>
            </a:pPr>
            <a:r>
              <a:rPr lang="en-US" sz="1800" dirty="0" smtClean="0">
                <a:latin typeface="+mj-lt"/>
              </a:rPr>
              <a:t>			“time”: “1:57”,</a:t>
            </a:r>
          </a:p>
          <a:p>
            <a:pPr>
              <a:buNone/>
            </a:pPr>
            <a:r>
              <a:rPr lang="en-US" sz="1800" dirty="0" smtClean="0">
                <a:latin typeface="+mj-lt"/>
              </a:rPr>
              <a:t>			“sender”: “Jessica Miller”,</a:t>
            </a:r>
          </a:p>
          <a:p>
            <a:pPr>
              <a:buNone/>
            </a:pPr>
            <a:r>
              <a:rPr lang="en-US" sz="1800" dirty="0" smtClean="0">
                <a:latin typeface="+mj-lt"/>
              </a:rPr>
              <a:t>			“body”: “so do we have a title for the book yet?”</a:t>
            </a:r>
          </a:p>
          <a:p>
            <a:pPr>
              <a:buNone/>
            </a:pPr>
            <a:r>
              <a:rPr lang="en-US" sz="1800" dirty="0" smtClean="0">
                <a:latin typeface="+mj-lt"/>
              </a:rPr>
              <a:t>		},</a:t>
            </a:r>
          </a:p>
          <a:p>
            <a:pPr>
              <a:buNone/>
            </a:pPr>
            <a:r>
              <a:rPr lang="en-US" sz="1800" dirty="0" smtClean="0">
                <a:latin typeface="+mj-lt"/>
              </a:rPr>
              <a:t>		{</a:t>
            </a:r>
          </a:p>
          <a:p>
            <a:pPr>
              <a:buNone/>
            </a:pPr>
            <a:r>
              <a:rPr lang="en-US" sz="1800" dirty="0" smtClean="0">
                <a:latin typeface="+mj-lt"/>
              </a:rPr>
              <a:t>			“time”: “1:58”,</a:t>
            </a:r>
          </a:p>
          <a:p>
            <a:pPr>
              <a:buNone/>
            </a:pPr>
            <a:r>
              <a:rPr lang="en-US" sz="1800" dirty="0" smtClean="0">
                <a:latin typeface="+mj-lt"/>
              </a:rPr>
              <a:t>			“sender”: “Marty </a:t>
            </a:r>
            <a:r>
              <a:rPr lang="en-US" sz="1800" dirty="0" err="1" smtClean="0">
                <a:latin typeface="+mj-lt"/>
              </a:rPr>
              <a:t>Stepp</a:t>
            </a:r>
            <a:r>
              <a:rPr lang="en-US" sz="1800" dirty="0" smtClean="0">
                <a:latin typeface="+mj-lt"/>
              </a:rPr>
              <a:t>”,</a:t>
            </a:r>
          </a:p>
          <a:p>
            <a:pPr>
              <a:buNone/>
            </a:pPr>
            <a:r>
              <a:rPr lang="en-US" sz="1800" dirty="0" smtClean="0">
                <a:latin typeface="+mj-lt"/>
              </a:rPr>
              <a:t>			“body”: “</a:t>
            </a:r>
            <a:r>
              <a:rPr lang="en-US" sz="1800" dirty="0" err="1" smtClean="0">
                <a:latin typeface="+mj-lt"/>
              </a:rPr>
              <a:t>i</a:t>
            </a:r>
            <a:r>
              <a:rPr lang="en-US" sz="1800" dirty="0" smtClean="0">
                <a:latin typeface="+mj-lt"/>
              </a:rPr>
              <a:t> was hoping we’d use one that is a pun on my name?”</a:t>
            </a:r>
          </a:p>
          <a:p>
            <a:pPr>
              <a:buNone/>
            </a:pPr>
            <a:r>
              <a:rPr lang="en-US" sz="1800" dirty="0" smtClean="0">
                <a:latin typeface="+mj-lt"/>
              </a:rPr>
              <a:t>		},</a:t>
            </a:r>
          </a:p>
          <a:p>
            <a:pPr>
              <a:buNone/>
            </a:pPr>
            <a:r>
              <a:rPr lang="en-US" sz="1800" dirty="0" smtClean="0">
                <a:latin typeface="+mj-lt"/>
              </a:rPr>
              <a:t>		{</a:t>
            </a:r>
          </a:p>
          <a:p>
            <a:pPr>
              <a:buNone/>
            </a:pPr>
            <a:r>
              <a:rPr lang="en-US" sz="1800" dirty="0" smtClean="0">
                <a:latin typeface="+mj-lt"/>
              </a:rPr>
              <a:t>			“time”: “2:03”,</a:t>
            </a:r>
          </a:p>
          <a:p>
            <a:pPr>
              <a:buNone/>
            </a:pPr>
            <a:r>
              <a:rPr lang="en-US" sz="1800" dirty="0" smtClean="0">
                <a:latin typeface="+mj-lt"/>
              </a:rPr>
              <a:t>			“sender”: “Jessica Miller”,</a:t>
            </a:r>
          </a:p>
          <a:p>
            <a:pPr>
              <a:buNone/>
            </a:pPr>
            <a:r>
              <a:rPr lang="en-US" sz="1800" dirty="0" smtClean="0">
                <a:latin typeface="+mj-lt"/>
              </a:rPr>
              <a:t>			“body”: “</a:t>
            </a:r>
            <a:r>
              <a:rPr lang="en-US" sz="1800" dirty="0" err="1" smtClean="0">
                <a:latin typeface="+mj-lt"/>
              </a:rPr>
              <a:t>sheesh</a:t>
            </a:r>
            <a:r>
              <a:rPr lang="en-US" sz="1800" dirty="0" smtClean="0">
                <a:latin typeface="+mj-lt"/>
              </a:rPr>
              <a:t>”</a:t>
            </a:r>
          </a:p>
          <a:p>
            <a:pPr>
              <a:buNone/>
            </a:pPr>
            <a:r>
              <a:rPr lang="en-US" sz="1800" dirty="0" smtClean="0">
                <a:latin typeface="+mj-lt"/>
              </a:rPr>
              <a:t>		}</a:t>
            </a:r>
          </a:p>
          <a:p>
            <a:pPr>
              <a:buNone/>
            </a:pPr>
            <a:r>
              <a:rPr lang="en-US" sz="1800" dirty="0" smtClean="0">
                <a:latin typeface="+mj-lt"/>
              </a:rPr>
              <a:t>	]</a:t>
            </a:r>
          </a:p>
          <a:p>
            <a:pPr>
              <a:buNone/>
            </a:pPr>
            <a:r>
              <a:rPr lang="en-US" sz="1800" dirty="0" smtClean="0">
                <a:latin typeface="+mj-lt"/>
              </a:rPr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Communication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762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j-lt"/>
              </a:rPr>
              <a:t>User must wait while new pages load (click, wait, refresh)</a:t>
            </a:r>
            <a:endParaRPr lang="en-US" sz="2000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057400"/>
            <a:ext cx="6991350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Fetching JSON Data Using </a:t>
            </a:r>
            <a:r>
              <a:rPr lang="en-US" dirty="0" err="1" smtClean="0"/>
              <a:t>Ajax.Request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838200" y="1828800"/>
            <a:ext cx="7848600" cy="43281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+mj-lt"/>
              </a:rPr>
              <a:t>function </a:t>
            </a:r>
            <a:r>
              <a:rPr lang="en-US" sz="2000" dirty="0" err="1" smtClean="0">
                <a:latin typeface="+mj-lt"/>
              </a:rPr>
              <a:t>handleJsonData</a:t>
            </a:r>
            <a:r>
              <a:rPr lang="en-US" sz="2000" dirty="0" smtClean="0">
                <a:latin typeface="+mj-lt"/>
              </a:rPr>
              <a:t>() {</a:t>
            </a:r>
          </a:p>
          <a:p>
            <a:pPr>
              <a:buNone/>
            </a:pPr>
            <a:r>
              <a:rPr lang="en-US" sz="2000" dirty="0" smtClean="0">
                <a:latin typeface="+mj-lt"/>
              </a:rPr>
              <a:t>	new </a:t>
            </a:r>
            <a:r>
              <a:rPr lang="en-US" sz="2000" dirty="0" err="1" smtClean="0">
                <a:latin typeface="+mj-lt"/>
              </a:rPr>
              <a:t>Ajax.Request</a:t>
            </a:r>
            <a:r>
              <a:rPr lang="en-US" sz="2000" dirty="0" smtClean="0">
                <a:latin typeface="+mj-lt"/>
              </a:rPr>
              <a:t>(“</a:t>
            </a:r>
            <a:r>
              <a:rPr lang="en-US" sz="2000" dirty="0" err="1" smtClean="0">
                <a:latin typeface="+mj-lt"/>
              </a:rPr>
              <a:t>chatlog.php?data</a:t>
            </a:r>
            <a:r>
              <a:rPr lang="en-US" sz="2000" dirty="0" smtClean="0">
                <a:latin typeface="+mj-lt"/>
              </a:rPr>
              <a:t>=20120219”,</a:t>
            </a:r>
          </a:p>
          <a:p>
            <a:pPr>
              <a:buNone/>
            </a:pPr>
            <a:r>
              <a:rPr lang="en-US" sz="2000" dirty="0" smtClean="0">
                <a:latin typeface="+mj-lt"/>
              </a:rPr>
              <a:t>		{</a:t>
            </a:r>
          </a:p>
          <a:p>
            <a:pPr>
              <a:buNone/>
            </a:pPr>
            <a:r>
              <a:rPr lang="en-US" sz="2000" dirty="0" smtClean="0">
                <a:latin typeface="+mj-lt"/>
              </a:rPr>
              <a:t>			method: “GET”,</a:t>
            </a:r>
          </a:p>
          <a:p>
            <a:pPr>
              <a:buNone/>
            </a:pPr>
            <a:r>
              <a:rPr lang="en-US" sz="2000" dirty="0" smtClean="0">
                <a:latin typeface="+mj-lt"/>
              </a:rPr>
              <a:t>			</a:t>
            </a:r>
            <a:r>
              <a:rPr lang="en-US" sz="2000" dirty="0" err="1" smtClean="0">
                <a:latin typeface="+mj-lt"/>
              </a:rPr>
              <a:t>onSuccess</a:t>
            </a:r>
            <a:r>
              <a:rPr lang="en-US" sz="2000" dirty="0" smtClean="0">
                <a:latin typeface="+mj-lt"/>
              </a:rPr>
              <a:t>: </a:t>
            </a:r>
            <a:r>
              <a:rPr lang="en-US" sz="2000" dirty="0" err="1" smtClean="0">
                <a:latin typeface="+mj-lt"/>
              </a:rPr>
              <a:t>ajaxSuccess</a:t>
            </a:r>
            <a:r>
              <a:rPr lang="en-US" sz="2000" dirty="0" smtClean="0">
                <a:latin typeface="+mj-lt"/>
              </a:rPr>
              <a:t>,</a:t>
            </a:r>
          </a:p>
          <a:p>
            <a:pPr>
              <a:buNone/>
            </a:pPr>
            <a:r>
              <a:rPr lang="en-US" sz="2000" dirty="0" smtClean="0">
                <a:latin typeface="+mj-lt"/>
              </a:rPr>
              <a:t>			</a:t>
            </a:r>
            <a:r>
              <a:rPr lang="en-US" sz="2000" dirty="0" err="1" smtClean="0">
                <a:latin typeface="+mj-lt"/>
              </a:rPr>
              <a:t>onFailure</a:t>
            </a:r>
            <a:r>
              <a:rPr lang="en-US" sz="2000" dirty="0" smtClean="0">
                <a:latin typeface="+mj-lt"/>
              </a:rPr>
              <a:t>: </a:t>
            </a:r>
            <a:r>
              <a:rPr lang="en-US" sz="2000" dirty="0" err="1" smtClean="0">
                <a:latin typeface="+mj-lt"/>
              </a:rPr>
              <a:t>ajaxFailed</a:t>
            </a:r>
            <a:r>
              <a:rPr lang="en-US" sz="2000" dirty="0" smtClean="0">
                <a:latin typeface="+mj-lt"/>
              </a:rPr>
              <a:t>,</a:t>
            </a:r>
          </a:p>
          <a:p>
            <a:pPr>
              <a:buNone/>
            </a:pPr>
            <a:r>
              <a:rPr lang="en-US" sz="2000" dirty="0" smtClean="0">
                <a:latin typeface="+mj-lt"/>
              </a:rPr>
              <a:t>			</a:t>
            </a:r>
            <a:r>
              <a:rPr lang="en-US" sz="2000" dirty="0" err="1" smtClean="0">
                <a:latin typeface="+mj-lt"/>
              </a:rPr>
              <a:t>onException</a:t>
            </a:r>
            <a:r>
              <a:rPr lang="en-US" sz="2000" dirty="0" smtClean="0">
                <a:latin typeface="+mj-lt"/>
              </a:rPr>
              <a:t>: </a:t>
            </a:r>
            <a:r>
              <a:rPr lang="en-US" sz="2000" dirty="0" err="1" smtClean="0">
                <a:latin typeface="+mj-lt"/>
              </a:rPr>
              <a:t>ajaxFailed</a:t>
            </a:r>
            <a:endParaRPr 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dirty="0" smtClean="0">
                <a:latin typeface="+mj-lt"/>
              </a:rPr>
              <a:t>		}</a:t>
            </a:r>
          </a:p>
          <a:p>
            <a:pPr>
              <a:buNone/>
            </a:pPr>
            <a:r>
              <a:rPr lang="en-US" sz="2000" dirty="0" smtClean="0">
                <a:latin typeface="+mj-lt"/>
              </a:rPr>
              <a:t>	);</a:t>
            </a:r>
          </a:p>
          <a:p>
            <a:pPr>
              <a:buNone/>
            </a:pPr>
            <a:r>
              <a:rPr lang="en-US" sz="2000" dirty="0" smtClean="0">
                <a:latin typeface="+mj-lt"/>
              </a:rPr>
              <a:t>}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Parsing and Using JSON Data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838200" y="1828800"/>
            <a:ext cx="7848600" cy="43281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+mj-lt"/>
              </a:rPr>
              <a:t>function </a:t>
            </a:r>
            <a:r>
              <a:rPr lang="en-US" sz="2000" dirty="0" err="1" smtClean="0">
                <a:latin typeface="+mj-lt"/>
              </a:rPr>
              <a:t>ajaxSuccess</a:t>
            </a:r>
            <a:r>
              <a:rPr lang="en-US" sz="2000" dirty="0" smtClean="0">
                <a:latin typeface="+mj-lt"/>
              </a:rPr>
              <a:t>(</a:t>
            </a:r>
            <a:r>
              <a:rPr lang="en-US" sz="2000" dirty="0" err="1" smtClean="0">
                <a:latin typeface="+mj-lt"/>
              </a:rPr>
              <a:t>ajax</a:t>
            </a:r>
            <a:r>
              <a:rPr lang="en-US" sz="2000" dirty="0" smtClean="0">
                <a:latin typeface="+mj-lt"/>
              </a:rPr>
              <a:t>) {</a:t>
            </a:r>
          </a:p>
          <a:p>
            <a:pPr>
              <a:buNone/>
            </a:pPr>
            <a:r>
              <a:rPr lang="en-US" sz="2000" dirty="0" smtClean="0">
                <a:latin typeface="+mj-lt"/>
              </a:rPr>
              <a:t>	</a:t>
            </a:r>
            <a:r>
              <a:rPr lang="en-US" sz="2000" dirty="0" err="1" smtClean="0">
                <a:latin typeface="+mj-lt"/>
              </a:rPr>
              <a:t>var</a:t>
            </a:r>
            <a:r>
              <a:rPr lang="en-US" sz="2000" dirty="0" smtClean="0">
                <a:latin typeface="+mj-lt"/>
              </a:rPr>
              <a:t> data = </a:t>
            </a:r>
            <a:r>
              <a:rPr lang="en-US" sz="2000" dirty="0" err="1" smtClean="0">
                <a:latin typeface="+mj-lt"/>
              </a:rPr>
              <a:t>JSON.parse</a:t>
            </a:r>
            <a:r>
              <a:rPr lang="en-US" sz="2000" dirty="0" smtClean="0">
                <a:latin typeface="+mj-lt"/>
              </a:rPr>
              <a:t>(</a:t>
            </a:r>
            <a:r>
              <a:rPr lang="en-US" sz="2000" dirty="0" err="1" smtClean="0">
                <a:latin typeface="+mj-lt"/>
              </a:rPr>
              <a:t>ajax.responseText</a:t>
            </a:r>
            <a:r>
              <a:rPr lang="en-US" sz="2000" dirty="0" smtClean="0">
                <a:latin typeface="+mj-lt"/>
              </a:rPr>
              <a:t>);</a:t>
            </a:r>
          </a:p>
          <a:p>
            <a:pPr>
              <a:buNone/>
            </a:pPr>
            <a:r>
              <a:rPr lang="en-US" sz="2000" dirty="0" smtClean="0">
                <a:latin typeface="+mj-lt"/>
              </a:rPr>
              <a:t>	alert(</a:t>
            </a:r>
            <a:r>
              <a:rPr lang="en-US" sz="2000" dirty="0" err="1" smtClean="0">
                <a:latin typeface="+mj-lt"/>
              </a:rPr>
              <a:t>data.messages</a:t>
            </a:r>
            <a:r>
              <a:rPr lang="en-US" sz="2000" dirty="0" smtClean="0">
                <a:latin typeface="+mj-lt"/>
              </a:rPr>
              <a:t>[0].time);	// 1:57</a:t>
            </a:r>
          </a:p>
          <a:p>
            <a:pPr>
              <a:buNone/>
            </a:pPr>
            <a:r>
              <a:rPr lang="en-US" sz="2000" dirty="0" smtClean="0">
                <a:latin typeface="+mj-lt"/>
              </a:rPr>
              <a:t>	alert(</a:t>
            </a:r>
            <a:r>
              <a:rPr lang="en-US" sz="2000" dirty="0" err="1" smtClean="0">
                <a:latin typeface="+mj-lt"/>
              </a:rPr>
              <a:t>data.messages</a:t>
            </a:r>
            <a:r>
              <a:rPr lang="en-US" sz="2000" dirty="0" smtClean="0">
                <a:latin typeface="+mj-lt"/>
              </a:rPr>
              <a:t>[2].sender);	// Jessica Miller</a:t>
            </a:r>
          </a:p>
          <a:p>
            <a:pPr>
              <a:buNone/>
            </a:pPr>
            <a:r>
              <a:rPr lang="en-US" sz="2000" dirty="0" smtClean="0">
                <a:latin typeface="+mj-lt"/>
              </a:rPr>
              <a:t>	alert(</a:t>
            </a:r>
            <a:r>
              <a:rPr lang="en-US" sz="2000" dirty="0" err="1" smtClean="0">
                <a:latin typeface="+mj-lt"/>
              </a:rPr>
              <a:t>data.messages.length</a:t>
            </a:r>
            <a:r>
              <a:rPr lang="en-US" sz="2000" dirty="0" smtClean="0">
                <a:latin typeface="+mj-lt"/>
              </a:rPr>
              <a:t>);	// 3</a:t>
            </a:r>
          </a:p>
          <a:p>
            <a:pPr>
              <a:buNone/>
            </a:pPr>
            <a:r>
              <a:rPr lang="en-US" sz="2000" dirty="0" smtClean="0">
                <a:latin typeface="+mj-lt"/>
              </a:rPr>
              <a:t>	for (</a:t>
            </a:r>
            <a:r>
              <a:rPr lang="en-US" sz="2000" dirty="0" err="1" smtClean="0">
                <a:latin typeface="+mj-lt"/>
              </a:rPr>
              <a:t>var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i</a:t>
            </a:r>
            <a:r>
              <a:rPr lang="en-US" sz="2000" dirty="0" smtClean="0">
                <a:latin typeface="+mj-lt"/>
              </a:rPr>
              <a:t> = 0; </a:t>
            </a:r>
            <a:r>
              <a:rPr lang="en-US" sz="2000" dirty="0" err="1" smtClean="0">
                <a:latin typeface="+mj-lt"/>
              </a:rPr>
              <a:t>i</a:t>
            </a:r>
            <a:r>
              <a:rPr lang="en-US" sz="2000" dirty="0" smtClean="0">
                <a:latin typeface="+mj-lt"/>
              </a:rPr>
              <a:t> &lt; </a:t>
            </a:r>
            <a:r>
              <a:rPr lang="en-US" sz="2000" dirty="0" err="1" smtClean="0">
                <a:latin typeface="+mj-lt"/>
              </a:rPr>
              <a:t>data.messages.length</a:t>
            </a:r>
            <a:r>
              <a:rPr lang="en-US" sz="2000" dirty="0" smtClean="0">
                <a:latin typeface="+mj-lt"/>
              </a:rPr>
              <a:t>; </a:t>
            </a:r>
            <a:r>
              <a:rPr lang="en-US" sz="2000" dirty="0" err="1" smtClean="0">
                <a:latin typeface="+mj-lt"/>
              </a:rPr>
              <a:t>i</a:t>
            </a:r>
            <a:r>
              <a:rPr lang="en-US" sz="2000" dirty="0" smtClean="0">
                <a:latin typeface="+mj-lt"/>
              </a:rPr>
              <a:t>++) {</a:t>
            </a:r>
          </a:p>
          <a:p>
            <a:pPr>
              <a:buNone/>
            </a:pPr>
            <a:r>
              <a:rPr lang="en-US" sz="1800" dirty="0" smtClean="0">
                <a:latin typeface="+mj-lt"/>
              </a:rPr>
              <a:t>		alert(“Message from ” + </a:t>
            </a:r>
            <a:r>
              <a:rPr lang="en-US" sz="1800" dirty="0" err="1" smtClean="0">
                <a:latin typeface="+mj-lt"/>
              </a:rPr>
              <a:t>data.messages</a:t>
            </a:r>
            <a:r>
              <a:rPr lang="en-US" sz="1800" dirty="0" smtClean="0">
                <a:latin typeface="+mj-lt"/>
              </a:rPr>
              <a:t>[</a:t>
            </a:r>
            <a:r>
              <a:rPr lang="en-US" sz="1800" dirty="0" err="1" smtClean="0">
                <a:latin typeface="+mj-lt"/>
              </a:rPr>
              <a:t>i</a:t>
            </a:r>
            <a:r>
              <a:rPr lang="en-US" sz="1800" dirty="0" smtClean="0">
                <a:latin typeface="+mj-lt"/>
              </a:rPr>
              <a:t>].sender + “ at ” </a:t>
            </a:r>
          </a:p>
          <a:p>
            <a:pPr>
              <a:buNone/>
            </a:pPr>
            <a:r>
              <a:rPr lang="en-US" sz="1800" dirty="0" smtClean="0">
                <a:latin typeface="+mj-lt"/>
              </a:rPr>
              <a:t>		</a:t>
            </a:r>
            <a:r>
              <a:rPr lang="en-US" sz="1800" dirty="0" err="1" smtClean="0">
                <a:latin typeface="+mj-lt"/>
              </a:rPr>
              <a:t>data.messages</a:t>
            </a:r>
            <a:r>
              <a:rPr lang="en-US" sz="1800" dirty="0" smtClean="0">
                <a:latin typeface="+mj-lt"/>
              </a:rPr>
              <a:t>[</a:t>
            </a:r>
            <a:r>
              <a:rPr lang="en-US" sz="1800" dirty="0" err="1" smtClean="0">
                <a:latin typeface="+mj-lt"/>
              </a:rPr>
              <a:t>i</a:t>
            </a:r>
            <a:r>
              <a:rPr lang="en-US" sz="1800" dirty="0" smtClean="0">
                <a:latin typeface="+mj-lt"/>
              </a:rPr>
              <a:t>].time + “: ” + </a:t>
            </a:r>
            <a:r>
              <a:rPr lang="en-US" sz="1800" dirty="0" err="1" smtClean="0">
                <a:latin typeface="+mj-lt"/>
              </a:rPr>
              <a:t>data.messages</a:t>
            </a:r>
            <a:r>
              <a:rPr lang="en-US" sz="1800" dirty="0" smtClean="0">
                <a:latin typeface="+mj-lt"/>
              </a:rPr>
              <a:t>[</a:t>
            </a:r>
            <a:r>
              <a:rPr lang="en-US" sz="1800" dirty="0" err="1" smtClean="0">
                <a:latin typeface="+mj-lt"/>
              </a:rPr>
              <a:t>i</a:t>
            </a:r>
            <a:r>
              <a:rPr lang="en-US" sz="1800" dirty="0" smtClean="0">
                <a:latin typeface="+mj-lt"/>
              </a:rPr>
              <a:t>].body);</a:t>
            </a:r>
          </a:p>
          <a:p>
            <a:pPr>
              <a:buNone/>
            </a:pPr>
            <a:r>
              <a:rPr lang="en-US" sz="2000" dirty="0" smtClean="0">
                <a:latin typeface="+mj-lt"/>
              </a:rPr>
              <a:t>	}</a:t>
            </a:r>
          </a:p>
          <a:p>
            <a:pPr>
              <a:buNone/>
            </a:pPr>
            <a:r>
              <a:rPr lang="en-US" sz="2000" dirty="0" smtClean="0">
                <a:latin typeface="+mj-lt"/>
              </a:rPr>
              <a:t>}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63296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Ajax Concepts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Using </a:t>
            </a:r>
            <a:r>
              <a:rPr lang="en-US" dirty="0" err="1" smtClean="0">
                <a:latin typeface="+mj-lt"/>
              </a:rPr>
              <a:t>XMLHttpRequest</a:t>
            </a: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XML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JSON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Communication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609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+mj-lt"/>
              </a:rPr>
              <a:t>User can keep interacting with page while data loads </a:t>
            </a:r>
            <a:endParaRPr lang="en-US" dirty="0"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905000"/>
            <a:ext cx="713422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486156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A</a:t>
            </a:r>
            <a:r>
              <a:rPr lang="en-US" sz="2000" dirty="0" smtClean="0">
                <a:latin typeface="+mj-lt"/>
              </a:rPr>
              <a:t>synchronous 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J</a:t>
            </a:r>
            <a:r>
              <a:rPr lang="en-US" sz="2000" dirty="0" smtClean="0">
                <a:latin typeface="+mj-lt"/>
              </a:rPr>
              <a:t>avaScript 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a</a:t>
            </a:r>
            <a:r>
              <a:rPr lang="en-US" sz="2000" dirty="0" smtClean="0">
                <a:latin typeface="+mj-lt"/>
              </a:rPr>
              <a:t>nd 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X</a:t>
            </a:r>
            <a:r>
              <a:rPr lang="en-US" sz="2000" dirty="0" smtClean="0">
                <a:latin typeface="+mj-lt"/>
              </a:rPr>
              <a:t>ML</a:t>
            </a:r>
          </a:p>
          <a:p>
            <a:pPr lvl="1"/>
            <a:r>
              <a:rPr lang="en-US" sz="1800" dirty="0" smtClean="0">
                <a:latin typeface="+mj-lt"/>
              </a:rPr>
              <a:t>A way to dynamically update a page using data fetched from a web server</a:t>
            </a:r>
          </a:p>
          <a:p>
            <a:pPr lvl="1"/>
            <a:r>
              <a:rPr lang="en-US" sz="1800" dirty="0" smtClean="0">
                <a:latin typeface="+mj-lt"/>
              </a:rPr>
              <a:t>Not a programming language; a particular way of using JavaScript</a:t>
            </a:r>
          </a:p>
          <a:p>
            <a:pPr lvl="1"/>
            <a:r>
              <a:rPr lang="en-US" sz="1800" dirty="0" smtClean="0">
                <a:latin typeface="+mj-lt"/>
              </a:rPr>
              <a:t>Downloads data from a server in the background</a:t>
            </a:r>
          </a:p>
          <a:p>
            <a:pPr lvl="1"/>
            <a:r>
              <a:rPr lang="en-US" sz="1800" dirty="0" smtClean="0">
                <a:latin typeface="+mj-lt"/>
              </a:rPr>
              <a:t>Allows dynamically updating a page without making the user wait</a:t>
            </a:r>
          </a:p>
          <a:p>
            <a:pPr lvl="1"/>
            <a:r>
              <a:rPr lang="en-US" sz="1800" dirty="0" smtClean="0">
                <a:latin typeface="+mj-lt"/>
              </a:rPr>
              <a:t>Aids in the creation of rich, user-friendly web sites </a:t>
            </a:r>
          </a:p>
          <a:p>
            <a:pPr lvl="2"/>
            <a:r>
              <a:rPr lang="en-US" sz="1600" dirty="0" smtClean="0">
                <a:latin typeface="+mj-lt"/>
                <a:hlinkClick r:id="rId2"/>
              </a:rPr>
              <a:t>examples</a:t>
            </a:r>
            <a:r>
              <a:rPr lang="en-US" sz="1600" dirty="0" smtClean="0">
                <a:latin typeface="+mj-lt"/>
              </a:rPr>
              <a:t>: </a:t>
            </a:r>
            <a:r>
              <a:rPr lang="en-US" sz="1600" dirty="0" smtClean="0">
                <a:latin typeface="+mj-lt"/>
                <a:hlinkClick r:id="rId3"/>
              </a:rPr>
              <a:t>Practice-It</a:t>
            </a:r>
            <a:r>
              <a:rPr lang="en-US" sz="1600" dirty="0" smtClean="0">
                <a:latin typeface="+mj-lt"/>
              </a:rPr>
              <a:t>; </a:t>
            </a:r>
            <a:r>
              <a:rPr lang="en-US" sz="1600" dirty="0" smtClean="0">
                <a:latin typeface="+mj-lt"/>
                <a:hlinkClick r:id="rId4"/>
              </a:rPr>
              <a:t>Google Suggest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Concept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78536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j-lt"/>
              </a:rPr>
              <a:t>JavaScript's </a:t>
            </a:r>
            <a:r>
              <a:rPr lang="en-US" sz="2000" dirty="0" err="1" smtClean="0">
                <a:solidFill>
                  <a:srgbClr val="C00000"/>
                </a:solidFill>
                <a:latin typeface="+mj-lt"/>
              </a:rPr>
              <a:t>XMLHttpRequest</a:t>
            </a:r>
            <a:r>
              <a:rPr lang="en-US" sz="2000" dirty="0" smtClean="0">
                <a:latin typeface="+mj-lt"/>
              </a:rPr>
              <a:t> object can fetch files from a web server </a:t>
            </a:r>
          </a:p>
          <a:p>
            <a:pPr lvl="1"/>
            <a:r>
              <a:rPr lang="en-US" sz="1800" dirty="0" smtClean="0">
                <a:latin typeface="+mj-lt"/>
              </a:rPr>
              <a:t>supported in IE5+, Safari, Firefox, Opera, Chrome</a:t>
            </a:r>
          </a:p>
          <a:p>
            <a:pPr lvl="1"/>
            <a:endParaRPr lang="en-US" sz="18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It can do this asynchronously (in the background, transparent to user)</a:t>
            </a:r>
          </a:p>
          <a:p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Contents of fetched file can be put into current web page using DOM</a:t>
            </a:r>
          </a:p>
          <a:p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Result</a:t>
            </a:r>
            <a:r>
              <a:rPr lang="en-US" sz="2000" dirty="0" smtClean="0">
                <a:latin typeface="+mj-lt"/>
              </a:rPr>
              <a:t>: user's web page updates dynamically without a page reload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Typical Ajax Request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447800"/>
            <a:ext cx="7506269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XMLHttpRequest</a:t>
            </a:r>
            <a:r>
              <a:rPr lang="en-US" dirty="0" smtClean="0"/>
              <a:t> (10.2)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78536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Methods</a:t>
            </a:r>
            <a:r>
              <a:rPr lang="en-US" sz="2000" dirty="0" smtClean="0">
                <a:latin typeface="+mj-lt"/>
              </a:rPr>
              <a:t>: </a:t>
            </a:r>
          </a:p>
          <a:p>
            <a:pPr lvl="1"/>
            <a:r>
              <a:rPr lang="en-US" sz="1700" dirty="0" smtClean="0">
                <a:latin typeface="+mj-lt"/>
              </a:rPr>
              <a:t>abort, </a:t>
            </a:r>
            <a:r>
              <a:rPr lang="en-US" sz="1700" dirty="0" err="1" smtClean="0">
                <a:latin typeface="+mj-lt"/>
              </a:rPr>
              <a:t>getAllResponseHeaders</a:t>
            </a:r>
            <a:r>
              <a:rPr lang="en-US" sz="1700" dirty="0" smtClean="0">
                <a:latin typeface="+mj-lt"/>
              </a:rPr>
              <a:t>, </a:t>
            </a:r>
            <a:r>
              <a:rPr lang="en-US" sz="1700" dirty="0" err="1" smtClean="0">
                <a:latin typeface="+mj-lt"/>
              </a:rPr>
              <a:t>getResponseHeader</a:t>
            </a:r>
            <a:r>
              <a:rPr lang="en-US" sz="1700" dirty="0" smtClean="0">
                <a:latin typeface="+mj-lt"/>
              </a:rPr>
              <a:t>, </a:t>
            </a:r>
            <a:r>
              <a:rPr lang="en-US" sz="1700" b="1" dirty="0" smtClean="0">
                <a:latin typeface="+mj-lt"/>
              </a:rPr>
              <a:t>open</a:t>
            </a:r>
            <a:r>
              <a:rPr lang="en-US" sz="1700" dirty="0" smtClean="0">
                <a:latin typeface="+mj-lt"/>
              </a:rPr>
              <a:t>, </a:t>
            </a:r>
            <a:r>
              <a:rPr lang="en-US" sz="1700" b="1" dirty="0" smtClean="0">
                <a:latin typeface="+mj-lt"/>
              </a:rPr>
              <a:t>send</a:t>
            </a:r>
            <a:r>
              <a:rPr lang="en-US" sz="1700" dirty="0" smtClean="0">
                <a:latin typeface="+mj-lt"/>
              </a:rPr>
              <a:t>, </a:t>
            </a:r>
            <a:r>
              <a:rPr lang="en-US" sz="1700" dirty="0" err="1" smtClean="0">
                <a:latin typeface="+mj-lt"/>
              </a:rPr>
              <a:t>setRequestHeader</a:t>
            </a:r>
            <a:r>
              <a:rPr lang="en-US" sz="1700" dirty="0" smtClean="0">
                <a:latin typeface="+mj-lt"/>
              </a:rPr>
              <a:t> 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properties</a:t>
            </a:r>
            <a:r>
              <a:rPr lang="en-US" sz="2000" dirty="0" smtClean="0">
                <a:latin typeface="+mj-lt"/>
              </a:rPr>
              <a:t>: </a:t>
            </a:r>
          </a:p>
          <a:p>
            <a:pPr lvl="1"/>
            <a:r>
              <a:rPr lang="en-US" sz="1700" b="1" dirty="0" err="1" smtClean="0">
                <a:latin typeface="+mj-lt"/>
              </a:rPr>
              <a:t>onreadystatechange</a:t>
            </a:r>
            <a:r>
              <a:rPr lang="en-US" sz="1700" dirty="0" smtClean="0">
                <a:latin typeface="+mj-lt"/>
              </a:rPr>
              <a:t>, </a:t>
            </a:r>
            <a:r>
              <a:rPr lang="en-US" sz="1700" dirty="0" err="1" smtClean="0">
                <a:latin typeface="+mj-lt"/>
              </a:rPr>
              <a:t>readyState</a:t>
            </a:r>
            <a:r>
              <a:rPr lang="en-US" sz="1700" dirty="0" smtClean="0">
                <a:latin typeface="+mj-lt"/>
              </a:rPr>
              <a:t>, </a:t>
            </a:r>
            <a:r>
              <a:rPr lang="en-US" sz="1700" b="1" dirty="0" err="1" smtClean="0">
                <a:latin typeface="+mj-lt"/>
              </a:rPr>
              <a:t>responseText</a:t>
            </a:r>
            <a:r>
              <a:rPr lang="en-US" sz="1700" dirty="0" smtClean="0">
                <a:latin typeface="+mj-lt"/>
              </a:rPr>
              <a:t>, </a:t>
            </a:r>
            <a:r>
              <a:rPr lang="en-US" sz="1700" dirty="0" err="1" smtClean="0">
                <a:latin typeface="+mj-lt"/>
              </a:rPr>
              <a:t>responseXML</a:t>
            </a:r>
            <a:r>
              <a:rPr lang="en-US" sz="1700" dirty="0" smtClean="0">
                <a:latin typeface="+mj-lt"/>
              </a:rPr>
              <a:t>, status, </a:t>
            </a:r>
            <a:r>
              <a:rPr lang="en-US" sz="1700" dirty="0" err="1" smtClean="0">
                <a:latin typeface="+mj-lt"/>
              </a:rPr>
              <a:t>statusText</a:t>
            </a:r>
            <a:r>
              <a:rPr lang="en-US" sz="1700" dirty="0" smtClean="0">
                <a:latin typeface="+mj-lt"/>
              </a:rPr>
              <a:t> </a:t>
            </a:r>
          </a:p>
          <a:p>
            <a:r>
              <a:rPr lang="en-US" sz="2000" dirty="0" smtClean="0">
                <a:latin typeface="+mj-lt"/>
              </a:rPr>
              <a:t>IE6 doesn't follow standards and uses its own </a:t>
            </a:r>
            <a:r>
              <a:rPr lang="en-US" sz="2000" dirty="0" err="1" smtClean="0">
                <a:latin typeface="+mj-lt"/>
                <a:hlinkClick r:id="rId3"/>
              </a:rPr>
              <a:t>ActiveXObject</a:t>
            </a:r>
            <a:r>
              <a:rPr lang="en-US" sz="2000" dirty="0" smtClean="0">
                <a:latin typeface="+mj-lt"/>
              </a:rPr>
              <a:t> instead</a:t>
            </a:r>
          </a:p>
          <a:p>
            <a:r>
              <a:rPr lang="en-US" sz="2000" dirty="0" smtClean="0">
                <a:latin typeface="+mj-lt"/>
              </a:rPr>
              <a:t>we'll learn to use Ajax in 4 steps: </a:t>
            </a:r>
          </a:p>
          <a:p>
            <a:pPr lvl="1"/>
            <a:r>
              <a:rPr lang="en-US" sz="2000" dirty="0" smtClean="0">
                <a:latin typeface="+mj-lt"/>
              </a:rPr>
              <a:t>synchronous, text-only </a:t>
            </a:r>
          </a:p>
          <a:p>
            <a:pPr lvl="1"/>
            <a:r>
              <a:rPr lang="en-US" sz="2000" dirty="0" smtClean="0">
                <a:latin typeface="+mj-lt"/>
              </a:rPr>
              <a:t>asynchronous, text-only</a:t>
            </a:r>
          </a:p>
          <a:p>
            <a:pPr lvl="1"/>
            <a:r>
              <a:rPr lang="en-US" sz="2000" dirty="0" smtClean="0">
                <a:latin typeface="+mj-lt"/>
              </a:rPr>
              <a:t>asynchronous w/ Prototype</a:t>
            </a:r>
          </a:p>
          <a:p>
            <a:pPr lvl="1"/>
            <a:r>
              <a:rPr lang="en-US" sz="2000" dirty="0" smtClean="0">
                <a:latin typeface="+mj-lt"/>
              </a:rPr>
              <a:t>asynchronous w/ XML data (real Ajax)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579</TotalTime>
  <Words>1667</Words>
  <Application>Microsoft Office PowerPoint</Application>
  <PresentationFormat>On-screen Show (4:3)</PresentationFormat>
  <Paragraphs>330</Paragraphs>
  <Slides>42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Origin</vt:lpstr>
      <vt:lpstr>Ajax, XML, and JSON</vt:lpstr>
      <vt:lpstr>Objectives</vt:lpstr>
      <vt:lpstr>Web Applications</vt:lpstr>
      <vt:lpstr>Synchronous Communication</vt:lpstr>
      <vt:lpstr>Asynchronous Communication</vt:lpstr>
      <vt:lpstr>Ajax</vt:lpstr>
      <vt:lpstr>Core Concept</vt:lpstr>
      <vt:lpstr>A Typical Ajax Request</vt:lpstr>
      <vt:lpstr>Using XMLHttpRequest (10.2)</vt:lpstr>
      <vt:lpstr>Synchronous Requests</vt:lpstr>
      <vt:lpstr>Asynchronous Requests</vt:lpstr>
      <vt:lpstr>Asynchronous Requests</vt:lpstr>
      <vt:lpstr>Asynchronous Requests</vt:lpstr>
      <vt:lpstr>Prototype’s Ajax Model</vt:lpstr>
      <vt:lpstr>Prototype’s Ajax Model</vt:lpstr>
      <vt:lpstr>Prototype’s Ajax Model – Error Handling</vt:lpstr>
      <vt:lpstr>Prototype’s Ajax Model – Create a POST request</vt:lpstr>
      <vt:lpstr>Prototype’s Ajax Model – Ajax Updater</vt:lpstr>
      <vt:lpstr>Debugging Ajax Code</vt:lpstr>
      <vt:lpstr>XMLHttpRequest Security Restrictions</vt:lpstr>
      <vt:lpstr>XML (10.3)</vt:lpstr>
      <vt:lpstr>XML Tags</vt:lpstr>
      <vt:lpstr>XML Schemas</vt:lpstr>
      <vt:lpstr>Use of XML</vt:lpstr>
      <vt:lpstr>Pros and cons of XML</vt:lpstr>
      <vt:lpstr>Fetching XML Using AJAX</vt:lpstr>
      <vt:lpstr>Using XML Data in a Web Page</vt:lpstr>
      <vt:lpstr>JS XML (XHTML) DOM </vt:lpstr>
      <vt:lpstr>XML DOM Tree Structure</vt:lpstr>
      <vt:lpstr>Analyzing a Fetched XML File Using DOM</vt:lpstr>
      <vt:lpstr>Pitfalls of the DOM</vt:lpstr>
      <vt:lpstr>XML Example</vt:lpstr>
      <vt:lpstr>Navigating the Node Tree</vt:lpstr>
      <vt:lpstr>Debugging responseXML in Firebug</vt:lpstr>
      <vt:lpstr>JSON</vt:lpstr>
      <vt:lpstr>JavaScript Object Literals</vt:lpstr>
      <vt:lpstr>Declaring and Using a JavaScript Object</vt:lpstr>
      <vt:lpstr>Chat Log Data in XML</vt:lpstr>
      <vt:lpstr>Chat Log Data in JSON</vt:lpstr>
      <vt:lpstr>Fetching JSON Data Using Ajax.Request</vt:lpstr>
      <vt:lpstr>Parsing and Using JSON Data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for Interactive Web Pages</dc:title>
  <dc:creator>Jinzhu Gao</dc:creator>
  <cp:lastModifiedBy>Jinzhu Gao</cp:lastModifiedBy>
  <cp:revision>224</cp:revision>
  <dcterms:created xsi:type="dcterms:W3CDTF">2010-12-17T23:22:53Z</dcterms:created>
  <dcterms:modified xsi:type="dcterms:W3CDTF">2012-05-07T23:19:59Z</dcterms:modified>
</cp:coreProperties>
</file>