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9"/>
  </p:notesMasterIdLst>
  <p:sldIdLst>
    <p:sldId id="256" r:id="rId2"/>
    <p:sldId id="257" r:id="rId3"/>
    <p:sldId id="259" r:id="rId4"/>
    <p:sldId id="260" r:id="rId5"/>
    <p:sldId id="262" r:id="rId6"/>
    <p:sldId id="258" r:id="rId7"/>
    <p:sldId id="294" r:id="rId8"/>
    <p:sldId id="261" r:id="rId9"/>
    <p:sldId id="267" r:id="rId10"/>
    <p:sldId id="263" r:id="rId11"/>
    <p:sldId id="264" r:id="rId12"/>
    <p:sldId id="265" r:id="rId13"/>
    <p:sldId id="266" r:id="rId14"/>
    <p:sldId id="297" r:id="rId15"/>
    <p:sldId id="268" r:id="rId16"/>
    <p:sldId id="298" r:id="rId17"/>
    <p:sldId id="269" r:id="rId18"/>
    <p:sldId id="271" r:id="rId19"/>
    <p:sldId id="270" r:id="rId20"/>
    <p:sldId id="295" r:id="rId21"/>
    <p:sldId id="296" r:id="rId22"/>
    <p:sldId id="272" r:id="rId23"/>
    <p:sldId id="292" r:id="rId24"/>
    <p:sldId id="273" r:id="rId25"/>
    <p:sldId id="274" r:id="rId26"/>
    <p:sldId id="275" r:id="rId27"/>
    <p:sldId id="276" r:id="rId28"/>
    <p:sldId id="277" r:id="rId29"/>
    <p:sldId id="300" r:id="rId30"/>
    <p:sldId id="278" r:id="rId31"/>
    <p:sldId id="279" r:id="rId32"/>
    <p:sldId id="280" r:id="rId33"/>
    <p:sldId id="281" r:id="rId34"/>
    <p:sldId id="282" r:id="rId35"/>
    <p:sldId id="283" r:id="rId36"/>
    <p:sldId id="284"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285" r:id="rId55"/>
    <p:sldId id="288" r:id="rId56"/>
    <p:sldId id="293" r:id="rId57"/>
    <p:sldId id="29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p:restoredTop sz="86551" autoAdjust="0"/>
  </p:normalViewPr>
  <p:slideViewPr>
    <p:cSldViewPr>
      <p:cViewPr varScale="1">
        <p:scale>
          <a:sx n="125" d="100"/>
          <a:sy n="125" d="100"/>
        </p:scale>
        <p:origin x="192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392DB-8384-4C3B-BA70-411747AC9BD2}" type="datetimeFigureOut">
              <a:rPr lang="en-US" smtClean="0"/>
              <a:pPr/>
              <a:t>5/15/17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DA7792-3738-405A-97A7-B4A110A03603}" type="slidenum">
              <a:rPr lang="en-US" smtClean="0"/>
              <a:pPr/>
              <a:t>‹#›</a:t>
            </a:fld>
            <a:endParaRPr lang="en-US"/>
          </a:p>
        </p:txBody>
      </p:sp>
    </p:spTree>
    <p:extLst>
      <p:ext uri="{BB962C8B-B14F-4D97-AF65-F5344CB8AC3E}">
        <p14:creationId xmlns:p14="http://schemas.microsoft.com/office/powerpoint/2010/main" val="372783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Semantic</a:t>
            </a:r>
            <a:r>
              <a:rPr lang="en-US" baseline="0" dirty="0" smtClean="0"/>
              <a:t> HTML: Choosing tags based on the meaning of the content rather than on its appearance</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11</a:t>
            </a:fld>
            <a:endParaRPr lang="en-US"/>
          </a:p>
        </p:txBody>
      </p:sp>
    </p:spTree>
    <p:extLst>
      <p:ext uri="{BB962C8B-B14F-4D97-AF65-F5344CB8AC3E}">
        <p14:creationId xmlns:p14="http://schemas.microsoft.com/office/powerpoint/2010/main" val="218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dl: definition list (block)</a:t>
            </a:r>
          </a:p>
          <a:p>
            <a:r>
              <a:rPr lang="en-US" dirty="0" err="1" smtClean="0"/>
              <a:t>dt</a:t>
            </a:r>
            <a:r>
              <a:rPr lang="en-US" dirty="0" smtClean="0"/>
              <a:t>: term</a:t>
            </a:r>
            <a:r>
              <a:rPr lang="en-US" baseline="0" dirty="0" smtClean="0"/>
              <a:t> (block)</a:t>
            </a:r>
          </a:p>
          <a:p>
            <a:r>
              <a:rPr lang="en-US" baseline="0" dirty="0" err="1" smtClean="0"/>
              <a:t>dd</a:t>
            </a:r>
            <a:r>
              <a:rPr lang="en-US" baseline="0" dirty="0" smtClean="0"/>
              <a:t>: Description/definition (block)</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27</a:t>
            </a:fld>
            <a:endParaRPr lang="en-US"/>
          </a:p>
        </p:txBody>
      </p:sp>
    </p:spTree>
    <p:extLst>
      <p:ext uri="{BB962C8B-B14F-4D97-AF65-F5344CB8AC3E}">
        <p14:creationId xmlns:p14="http://schemas.microsoft.com/office/powerpoint/2010/main" val="1889199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write a web page about writing web pages?</a:t>
            </a:r>
          </a:p>
          <a:p>
            <a:r>
              <a:rPr lang="en-US" dirty="0" smtClean="0"/>
              <a:t>How</a:t>
            </a:r>
            <a:r>
              <a:rPr lang="en-US" baseline="0" dirty="0" smtClean="0"/>
              <a:t> to display a special character on the web page?</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32</a:t>
            </a:fld>
            <a:endParaRPr lang="en-US"/>
          </a:p>
        </p:txBody>
      </p:sp>
    </p:spTree>
    <p:extLst>
      <p:ext uri="{BB962C8B-B14F-4D97-AF65-F5344CB8AC3E}">
        <p14:creationId xmlns:p14="http://schemas.microsoft.com/office/powerpoint/2010/main" val="122363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pre block can contain inline elements such as anchors, emphasis, and images</a:t>
            </a:r>
          </a:p>
          <a:p>
            <a:r>
              <a:rPr lang="en-US" dirty="0" smtClean="0"/>
              <a:t>Usually the browser</a:t>
            </a:r>
            <a:r>
              <a:rPr lang="en-US" baseline="0" dirty="0" smtClean="0"/>
              <a:t> collapses any span of whitespace in an element’s content down to a single space. </a:t>
            </a:r>
          </a:p>
          <a:p>
            <a:r>
              <a:rPr lang="en-US" baseline="0" dirty="0" smtClean="0"/>
              <a:t>Here e</a:t>
            </a:r>
            <a:r>
              <a:rPr lang="en-US" dirty="0" smtClean="0"/>
              <a:t>xact whitespace does matter</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34</a:t>
            </a:fld>
            <a:endParaRPr lang="en-US"/>
          </a:p>
        </p:txBody>
      </p:sp>
    </p:spTree>
    <p:extLst>
      <p:ext uri="{BB962C8B-B14F-4D97-AF65-F5344CB8AC3E}">
        <p14:creationId xmlns:p14="http://schemas.microsoft.com/office/powerpoint/2010/main" val="136096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Search engines can more easily</a:t>
            </a:r>
            <a:r>
              <a:rPr lang="en-US" baseline="0" dirty="0" smtClean="0"/>
              <a:t> learn how to catalog your page when they examine it.</a:t>
            </a:r>
          </a:p>
          <a:p>
            <a:r>
              <a:rPr lang="en-US" baseline="0" dirty="0" smtClean="0"/>
              <a:t>Help </a:t>
            </a:r>
            <a:r>
              <a:rPr lang="en-US" baseline="0" smtClean="0"/>
              <a:t>redirect the browser when a page moves</a:t>
            </a:r>
            <a:endParaRPr lang="en-US" smtClean="0"/>
          </a:p>
          <a:p>
            <a:r>
              <a:rPr lang="en-US" dirty="0" smtClean="0"/>
              <a:t>meta tags often have both the name and content attributes </a:t>
            </a:r>
          </a:p>
          <a:p>
            <a:r>
              <a:rPr lang="en-US" dirty="0" smtClean="0"/>
              <a:t>some meta tags use the http-equiv attribute instead of name</a:t>
            </a:r>
          </a:p>
          <a:p>
            <a:r>
              <a:rPr lang="en-US" dirty="0" smtClean="0"/>
              <a:t>using a meta tag Content-Type stops </a:t>
            </a:r>
            <a:r>
              <a:rPr lang="en-US" dirty="0" err="1" smtClean="0"/>
              <a:t>validator</a:t>
            </a:r>
            <a:r>
              <a:rPr lang="en-US" dirty="0" smtClean="0"/>
              <a:t> "tentatively valid" warnings </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35</a:t>
            </a:fld>
            <a:endParaRPr lang="en-US"/>
          </a:p>
        </p:txBody>
      </p:sp>
    </p:spTree>
    <p:extLst>
      <p:ext uri="{BB962C8B-B14F-4D97-AF65-F5344CB8AC3E}">
        <p14:creationId xmlns:p14="http://schemas.microsoft.com/office/powerpoint/2010/main" val="91073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searchenginewatch.com</a:t>
            </a:r>
            <a:r>
              <a:rPr lang="en-US" dirty="0" smtClean="0"/>
              <a:t>/sew/how-to/2300239/metadata-you-best-practices-benefits-implementation-made-easy</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55</a:t>
            </a:fld>
            <a:endParaRPr lang="en-US"/>
          </a:p>
        </p:txBody>
      </p:sp>
    </p:spTree>
    <p:extLst>
      <p:ext uri="{BB962C8B-B14F-4D97-AF65-F5344CB8AC3E}">
        <p14:creationId xmlns:p14="http://schemas.microsoft.com/office/powerpoint/2010/main" val="31422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an empty element</a:t>
            </a:r>
          </a:p>
          <a:p>
            <a:endParaRPr lang="en-US" dirty="0" smtClean="0"/>
          </a:p>
          <a:p>
            <a:r>
              <a:rPr lang="en-US" dirty="0" smtClean="0"/>
              <a:t>https://</a:t>
            </a:r>
            <a:r>
              <a:rPr lang="en-US" dirty="0" err="1" smtClean="0"/>
              <a:t>www.youtube.com</a:t>
            </a:r>
            <a:r>
              <a:rPr lang="en-US" dirty="0" smtClean="0"/>
              <a:t>/</a:t>
            </a:r>
            <a:r>
              <a:rPr lang="en-US" dirty="0" err="1" smtClean="0"/>
              <a:t>watch?v</a:t>
            </a:r>
            <a:r>
              <a:rPr lang="en-US" dirty="0" smtClean="0"/>
              <a:t>=PznTdEXh8sM</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12</a:t>
            </a:fld>
            <a:endParaRPr lang="en-US"/>
          </a:p>
        </p:txBody>
      </p:sp>
    </p:spTree>
    <p:extLst>
      <p:ext uri="{BB962C8B-B14F-4D97-AF65-F5344CB8AC3E}">
        <p14:creationId xmlns:p14="http://schemas.microsoft.com/office/powerpoint/2010/main" val="28025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cannot be another</a:t>
            </a:r>
            <a:r>
              <a:rPr lang="en-US" baseline="0" dirty="0" smtClean="0"/>
              <a:t> pair of hyphens in the comment until the closing --</a:t>
            </a:r>
            <a:r>
              <a:rPr lang="en-US" baseline="0" dirty="0" smtClean="0">
                <a:sym typeface="Wingdings" pitchFamily="2" charset="2"/>
              </a:rPr>
              <a:t>&gt; tag</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13</a:t>
            </a:fld>
            <a:endParaRPr lang="en-US"/>
          </a:p>
        </p:txBody>
      </p:sp>
    </p:spTree>
    <p:extLst>
      <p:ext uri="{BB962C8B-B14F-4D97-AF65-F5344CB8AC3E}">
        <p14:creationId xmlns:p14="http://schemas.microsoft.com/office/powerpoint/2010/main" val="880265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15</a:t>
            </a:fld>
            <a:endParaRPr lang="en-US"/>
          </a:p>
        </p:txBody>
      </p:sp>
    </p:spTree>
    <p:extLst>
      <p:ext uri="{BB962C8B-B14F-4D97-AF65-F5344CB8AC3E}">
        <p14:creationId xmlns:p14="http://schemas.microsoft.com/office/powerpoint/2010/main" val="61358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0000"/>
                </a:solidFill>
              </a:rPr>
              <a:t>Alt</a:t>
            </a:r>
            <a:r>
              <a:rPr lang="en-US" dirty="0" smtClean="0"/>
              <a:t> is for</a:t>
            </a:r>
            <a:r>
              <a:rPr lang="en-US" baseline="0" dirty="0" smtClean="0"/>
              <a:t> accessibility (required, alternative text to display if image cannot be loaded) and title is for tooltips when the user hovers the mouse cursor over the image. IE mistakenly displays alt values as tooltips.</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16</a:t>
            </a:fld>
            <a:endParaRPr lang="en-US"/>
          </a:p>
        </p:txBody>
      </p:sp>
    </p:spTree>
    <p:extLst>
      <p:ext uri="{BB962C8B-B14F-4D97-AF65-F5344CB8AC3E}">
        <p14:creationId xmlns:p14="http://schemas.microsoft.com/office/powerpoint/2010/main" val="26436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rgbClr val="FF0000"/>
                </a:solidFill>
              </a:rPr>
              <a:t>Alt</a:t>
            </a:r>
            <a:r>
              <a:rPr lang="en-US" dirty="0" smtClean="0"/>
              <a:t> is for</a:t>
            </a:r>
            <a:r>
              <a:rPr lang="en-US" baseline="0" dirty="0" smtClean="0"/>
              <a:t> accessibility (required, alternative text to display if image cannot be loaded) and title is for tooltips when the user hovers the mouse cursor over the image. IE mistakenly displays alt values as tooltips.</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17</a:t>
            </a:fld>
            <a:endParaRPr lang="en-US"/>
          </a:p>
        </p:txBody>
      </p:sp>
    </p:spTree>
    <p:extLst>
      <p:ext uri="{BB962C8B-B14F-4D97-AF65-F5344CB8AC3E}">
        <p14:creationId xmlns:p14="http://schemas.microsoft.com/office/powerpoint/2010/main" val="11129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Don't over-use </a:t>
            </a:r>
            <a:r>
              <a:rPr lang="en-US" dirty="0" err="1" smtClean="0"/>
              <a:t>br</a:t>
            </a:r>
            <a:r>
              <a:rPr lang="en-US" dirty="0" smtClean="0"/>
              <a:t> (guideline: &gt;= 2 in a row is bad) </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18</a:t>
            </a:fld>
            <a:endParaRPr lang="en-US"/>
          </a:p>
        </p:txBody>
      </p:sp>
    </p:spTree>
    <p:extLst>
      <p:ext uri="{BB962C8B-B14F-4D97-AF65-F5344CB8AC3E}">
        <p14:creationId xmlns:p14="http://schemas.microsoft.com/office/powerpoint/2010/main" val="5853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Lower level headings should only be used under headings of the next higher level. Headings represent</a:t>
            </a:r>
            <a:r>
              <a:rPr lang="en-US" baseline="0" dirty="0" smtClean="0"/>
              <a:t> a hierarchy of the sections of a web page.</a:t>
            </a:r>
          </a:p>
          <a:p>
            <a:pPr>
              <a:buFontTx/>
              <a:buChar char="-"/>
            </a:pPr>
            <a:r>
              <a:rPr lang="en-US" baseline="0" dirty="0" smtClean="0"/>
              <a:t>Placing two </a:t>
            </a:r>
            <a:r>
              <a:rPr lang="en-US" baseline="0" dirty="0" err="1" smtClean="0"/>
              <a:t>br</a:t>
            </a:r>
            <a:r>
              <a:rPr lang="en-US" baseline="0" dirty="0" smtClean="0"/>
              <a:t> elements in a row is a bad style</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22</a:t>
            </a:fld>
            <a:endParaRPr lang="en-US"/>
          </a:p>
        </p:txBody>
      </p:sp>
    </p:spTree>
    <p:extLst>
      <p:ext uri="{BB962C8B-B14F-4D97-AF65-F5344CB8AC3E}">
        <p14:creationId xmlns:p14="http://schemas.microsoft.com/office/powerpoint/2010/main" val="321731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can contain other lists</a:t>
            </a:r>
            <a:endParaRPr lang="en-US" dirty="0"/>
          </a:p>
        </p:txBody>
      </p:sp>
      <p:sp>
        <p:nvSpPr>
          <p:cNvPr id="4" name="Slide Number Placeholder 3"/>
          <p:cNvSpPr>
            <a:spLocks noGrp="1"/>
          </p:cNvSpPr>
          <p:nvPr>
            <p:ph type="sldNum" sz="quarter" idx="10"/>
          </p:nvPr>
        </p:nvSpPr>
        <p:spPr/>
        <p:txBody>
          <a:bodyPr/>
          <a:lstStyle/>
          <a:p>
            <a:fld id="{EBDA7792-3738-405A-97A7-B4A110A03603}" type="slidenum">
              <a:rPr lang="en-US" smtClean="0"/>
              <a:pPr/>
              <a:t>26</a:t>
            </a:fld>
            <a:endParaRPr lang="en-US"/>
          </a:p>
        </p:txBody>
      </p:sp>
    </p:spTree>
    <p:extLst>
      <p:ext uri="{BB962C8B-B14F-4D97-AF65-F5344CB8AC3E}">
        <p14:creationId xmlns:p14="http://schemas.microsoft.com/office/powerpoint/2010/main" val="212753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3099A1A-2F72-439E-88CB-133A5AE917D0}" type="datetime1">
              <a:rPr lang="en-US" smtClean="0"/>
              <a:pPr/>
              <a:t>5/15/17</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www.webstepbook.com</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C78B57AD-E1FF-4E5B-8622-D0AD2ECD069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01AD7-DC1F-4E1E-B55C-E9EBC8A71B91}" type="datetime1">
              <a:rPr lang="en-US" smtClean="0"/>
              <a:pPr/>
              <a:t>5/15/17</a:t>
            </a:fld>
            <a:endParaRPr lang="en-US"/>
          </a:p>
        </p:txBody>
      </p:sp>
      <p:sp>
        <p:nvSpPr>
          <p:cNvPr id="5" name="Footer Placeholder 4"/>
          <p:cNvSpPr>
            <a:spLocks noGrp="1"/>
          </p:cNvSpPr>
          <p:nvPr>
            <p:ph type="ftr" sz="quarter" idx="11"/>
          </p:nvPr>
        </p:nvSpPr>
        <p:spPr/>
        <p:txBody>
          <a:bodyPr/>
          <a:lstStyle/>
          <a:p>
            <a:r>
              <a:rPr lang="en-US" smtClean="0"/>
              <a:t>www.webstepbook.com</a:t>
            </a:r>
            <a:endParaRPr lang="en-US"/>
          </a:p>
        </p:txBody>
      </p:sp>
      <p:sp>
        <p:nvSpPr>
          <p:cNvPr id="6" name="Slide Number Placeholder 5"/>
          <p:cNvSpPr>
            <a:spLocks noGrp="1"/>
          </p:cNvSpPr>
          <p:nvPr>
            <p:ph type="sldNum" sz="quarter" idx="12"/>
          </p:nvPr>
        </p:nvSpPr>
        <p:spPr/>
        <p:txBody>
          <a:bodyPr/>
          <a:lstStyle/>
          <a:p>
            <a:fld id="{C78B57AD-E1FF-4E5B-8622-D0AD2ECD06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33FAEB-D38D-4CA0-838C-221A1F0397C3}" type="datetime1">
              <a:rPr lang="en-US" smtClean="0"/>
              <a:pPr/>
              <a:t>5/15/17</a:t>
            </a:fld>
            <a:endParaRPr lang="en-US"/>
          </a:p>
        </p:txBody>
      </p:sp>
      <p:sp>
        <p:nvSpPr>
          <p:cNvPr id="5" name="Footer Placeholder 4"/>
          <p:cNvSpPr>
            <a:spLocks noGrp="1"/>
          </p:cNvSpPr>
          <p:nvPr>
            <p:ph type="ftr" sz="quarter" idx="11"/>
          </p:nvPr>
        </p:nvSpPr>
        <p:spPr/>
        <p:txBody>
          <a:bodyPr/>
          <a:lstStyle/>
          <a:p>
            <a:r>
              <a:rPr lang="en-US" smtClean="0"/>
              <a:t>www.webstepbook.com</a:t>
            </a:r>
            <a:endParaRPr lang="en-US"/>
          </a:p>
        </p:txBody>
      </p:sp>
      <p:sp>
        <p:nvSpPr>
          <p:cNvPr id="6" name="Slide Number Placeholder 5"/>
          <p:cNvSpPr>
            <a:spLocks noGrp="1"/>
          </p:cNvSpPr>
          <p:nvPr>
            <p:ph type="sldNum" sz="quarter" idx="12"/>
          </p:nvPr>
        </p:nvSpPr>
        <p:spPr/>
        <p:txBody>
          <a:bodyPr/>
          <a:lstStyle/>
          <a:p>
            <a:fld id="{C78B57AD-E1FF-4E5B-8622-D0AD2ECD069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AE4EFF-F857-46E6-B1F1-A42813409C26}" type="datetime1">
              <a:rPr lang="en-US" smtClean="0"/>
              <a:pPr/>
              <a:t>5/15/17</a:t>
            </a:fld>
            <a:endParaRPr lang="en-US"/>
          </a:p>
        </p:txBody>
      </p:sp>
      <p:sp>
        <p:nvSpPr>
          <p:cNvPr id="5" name="Footer Placeholder 4"/>
          <p:cNvSpPr>
            <a:spLocks noGrp="1"/>
          </p:cNvSpPr>
          <p:nvPr>
            <p:ph type="ftr" sz="quarter" idx="11"/>
          </p:nvPr>
        </p:nvSpPr>
        <p:spPr/>
        <p:txBody>
          <a:bodyPr/>
          <a:lstStyle/>
          <a:p>
            <a:pPr algn="ctr"/>
            <a:r>
              <a:rPr lang="en-US" dirty="0" smtClean="0"/>
              <a:t>www.webstepbook.com</a:t>
            </a:r>
          </a:p>
        </p:txBody>
      </p:sp>
      <p:sp>
        <p:nvSpPr>
          <p:cNvPr id="6" name="Slide Number Placeholder 5"/>
          <p:cNvSpPr>
            <a:spLocks noGrp="1"/>
          </p:cNvSpPr>
          <p:nvPr>
            <p:ph type="sldNum" sz="quarter" idx="12"/>
          </p:nvPr>
        </p:nvSpPr>
        <p:spPr/>
        <p:txBody>
          <a:bodyPr/>
          <a:lstStyle/>
          <a:p>
            <a:fld id="{C78B57AD-E1FF-4E5B-8622-D0AD2ECD069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D098D27-0455-4336-BFB1-B9144067B904}" type="datetime1">
              <a:rPr lang="en-US" smtClean="0"/>
              <a:pPr/>
              <a:t>5/15/17</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www.webstepbook.com</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C78B57AD-E1FF-4E5B-8622-D0AD2ECD069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D976AD-092E-4431-8EE5-1C1CAE2A34A4}" type="datetime1">
              <a:rPr lang="en-US" smtClean="0"/>
              <a:pPr/>
              <a:t>5/15/17</a:t>
            </a:fld>
            <a:endParaRPr lang="en-US"/>
          </a:p>
        </p:txBody>
      </p:sp>
      <p:sp>
        <p:nvSpPr>
          <p:cNvPr id="6" name="Footer Placeholder 5"/>
          <p:cNvSpPr>
            <a:spLocks noGrp="1"/>
          </p:cNvSpPr>
          <p:nvPr>
            <p:ph type="ftr" sz="quarter" idx="11"/>
          </p:nvPr>
        </p:nvSpPr>
        <p:spPr/>
        <p:txBody>
          <a:bodyPr/>
          <a:lstStyle/>
          <a:p>
            <a:r>
              <a:rPr lang="en-US" smtClean="0"/>
              <a:t>www.webstepbook.com</a:t>
            </a:r>
            <a:endParaRPr lang="en-US"/>
          </a:p>
        </p:txBody>
      </p:sp>
      <p:sp>
        <p:nvSpPr>
          <p:cNvPr id="7" name="Slide Number Placeholder 6"/>
          <p:cNvSpPr>
            <a:spLocks noGrp="1"/>
          </p:cNvSpPr>
          <p:nvPr>
            <p:ph type="sldNum" sz="quarter" idx="12"/>
          </p:nvPr>
        </p:nvSpPr>
        <p:spPr/>
        <p:txBody>
          <a:bodyPr/>
          <a:lstStyle/>
          <a:p>
            <a:fld id="{C78B57AD-E1FF-4E5B-8622-D0AD2ECD069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36A0E13-5D96-4D6F-9819-977E82384990}" type="datetime1">
              <a:rPr lang="en-US" smtClean="0"/>
              <a:pPr/>
              <a:t>5/15/17</a:t>
            </a:fld>
            <a:endParaRPr lang="en-US"/>
          </a:p>
        </p:txBody>
      </p:sp>
      <p:sp>
        <p:nvSpPr>
          <p:cNvPr id="8" name="Footer Placeholder 7"/>
          <p:cNvSpPr>
            <a:spLocks noGrp="1"/>
          </p:cNvSpPr>
          <p:nvPr>
            <p:ph type="ftr" sz="quarter" idx="11"/>
          </p:nvPr>
        </p:nvSpPr>
        <p:spPr/>
        <p:txBody>
          <a:bodyPr/>
          <a:lstStyle/>
          <a:p>
            <a:r>
              <a:rPr lang="en-US" smtClean="0"/>
              <a:t>www.webstepbook.com</a:t>
            </a:r>
            <a:endParaRPr lang="en-US"/>
          </a:p>
        </p:txBody>
      </p:sp>
      <p:sp>
        <p:nvSpPr>
          <p:cNvPr id="9" name="Slide Number Placeholder 8"/>
          <p:cNvSpPr>
            <a:spLocks noGrp="1"/>
          </p:cNvSpPr>
          <p:nvPr>
            <p:ph type="sldNum" sz="quarter" idx="12"/>
          </p:nvPr>
        </p:nvSpPr>
        <p:spPr/>
        <p:txBody>
          <a:bodyPr/>
          <a:lstStyle/>
          <a:p>
            <a:fld id="{C78B57AD-E1FF-4E5B-8622-D0AD2ECD069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654018-3330-48A9-82AB-D935A4D9BBDD}" type="datetime1">
              <a:rPr lang="en-US" smtClean="0"/>
              <a:pPr/>
              <a:t>5/15/17</a:t>
            </a:fld>
            <a:endParaRPr lang="en-US"/>
          </a:p>
        </p:txBody>
      </p:sp>
      <p:sp>
        <p:nvSpPr>
          <p:cNvPr id="4" name="Footer Placeholder 3"/>
          <p:cNvSpPr>
            <a:spLocks noGrp="1"/>
          </p:cNvSpPr>
          <p:nvPr>
            <p:ph type="ftr" sz="quarter" idx="11"/>
          </p:nvPr>
        </p:nvSpPr>
        <p:spPr/>
        <p:txBody>
          <a:bodyPr/>
          <a:lstStyle/>
          <a:p>
            <a:r>
              <a:rPr lang="en-US" smtClean="0"/>
              <a:t>www.webstepbook.com</a:t>
            </a:r>
            <a:endParaRPr lang="en-US"/>
          </a:p>
        </p:txBody>
      </p:sp>
      <p:sp>
        <p:nvSpPr>
          <p:cNvPr id="5" name="Slide Number Placeholder 4"/>
          <p:cNvSpPr>
            <a:spLocks noGrp="1"/>
          </p:cNvSpPr>
          <p:nvPr>
            <p:ph type="sldNum" sz="quarter" idx="12"/>
          </p:nvPr>
        </p:nvSpPr>
        <p:spPr/>
        <p:txBody>
          <a:bodyPr/>
          <a:lstStyle/>
          <a:p>
            <a:fld id="{C78B57AD-E1FF-4E5B-8622-D0AD2ECD069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6BF77-EAF8-48B5-9670-8BB9AAFA272B}" type="datetime1">
              <a:rPr lang="en-US" smtClean="0"/>
              <a:pPr/>
              <a:t>5/15/17</a:t>
            </a:fld>
            <a:endParaRPr lang="en-US"/>
          </a:p>
        </p:txBody>
      </p:sp>
      <p:sp>
        <p:nvSpPr>
          <p:cNvPr id="3" name="Footer Placeholder 2"/>
          <p:cNvSpPr>
            <a:spLocks noGrp="1"/>
          </p:cNvSpPr>
          <p:nvPr>
            <p:ph type="ftr" sz="quarter" idx="11"/>
          </p:nvPr>
        </p:nvSpPr>
        <p:spPr/>
        <p:txBody>
          <a:bodyPr/>
          <a:lstStyle/>
          <a:p>
            <a:r>
              <a:rPr lang="en-US" smtClean="0"/>
              <a:t>www.webstepbook.com</a:t>
            </a:r>
            <a:endParaRPr lang="en-US"/>
          </a:p>
        </p:txBody>
      </p:sp>
      <p:sp>
        <p:nvSpPr>
          <p:cNvPr id="4" name="Slide Number Placeholder 3"/>
          <p:cNvSpPr>
            <a:spLocks noGrp="1"/>
          </p:cNvSpPr>
          <p:nvPr>
            <p:ph type="sldNum" sz="quarter" idx="12"/>
          </p:nvPr>
        </p:nvSpPr>
        <p:spPr/>
        <p:txBody>
          <a:bodyPr/>
          <a:lstStyle/>
          <a:p>
            <a:fld id="{C78B57AD-E1FF-4E5B-8622-D0AD2ECD069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5D9B0A-17DE-4899-A096-8E66863D2B53}" type="datetime1">
              <a:rPr lang="en-US" smtClean="0"/>
              <a:pPr/>
              <a:t>5/15/17</a:t>
            </a:fld>
            <a:endParaRPr lang="en-US"/>
          </a:p>
        </p:txBody>
      </p:sp>
      <p:sp>
        <p:nvSpPr>
          <p:cNvPr id="6" name="Footer Placeholder 5"/>
          <p:cNvSpPr>
            <a:spLocks noGrp="1"/>
          </p:cNvSpPr>
          <p:nvPr>
            <p:ph type="ftr" sz="quarter" idx="11"/>
          </p:nvPr>
        </p:nvSpPr>
        <p:spPr/>
        <p:txBody>
          <a:bodyPr/>
          <a:lstStyle/>
          <a:p>
            <a:r>
              <a:rPr lang="en-US" smtClean="0"/>
              <a:t>www.webstepbook.com</a:t>
            </a:r>
            <a:endParaRPr lang="en-US"/>
          </a:p>
        </p:txBody>
      </p:sp>
      <p:sp>
        <p:nvSpPr>
          <p:cNvPr id="7" name="Slide Number Placeholder 6"/>
          <p:cNvSpPr>
            <a:spLocks noGrp="1"/>
          </p:cNvSpPr>
          <p:nvPr>
            <p:ph type="sldNum" sz="quarter" idx="12"/>
          </p:nvPr>
        </p:nvSpPr>
        <p:spPr/>
        <p:txBody>
          <a:bodyPr/>
          <a:lstStyle/>
          <a:p>
            <a:fld id="{C78B57AD-E1FF-4E5B-8622-D0AD2ECD069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3DF6C90-1F20-4722-9261-F196C454A7F8}" type="datetime1">
              <a:rPr lang="en-US" smtClean="0"/>
              <a:pPr/>
              <a:t>5/15/17</a:t>
            </a:fld>
            <a:endParaRPr lang="en-US"/>
          </a:p>
        </p:txBody>
      </p:sp>
      <p:sp>
        <p:nvSpPr>
          <p:cNvPr id="6" name="Footer Placeholder 5"/>
          <p:cNvSpPr>
            <a:spLocks noGrp="1"/>
          </p:cNvSpPr>
          <p:nvPr>
            <p:ph type="ftr" sz="quarter" idx="11"/>
          </p:nvPr>
        </p:nvSpPr>
        <p:spPr/>
        <p:txBody>
          <a:bodyPr/>
          <a:lstStyle/>
          <a:p>
            <a:r>
              <a:rPr lang="en-US" smtClean="0"/>
              <a:t>www.webstepbook.com</a:t>
            </a:r>
            <a:endParaRPr lang="en-US"/>
          </a:p>
        </p:txBody>
      </p:sp>
      <p:sp>
        <p:nvSpPr>
          <p:cNvPr id="7" name="Slide Number Placeholder 6"/>
          <p:cNvSpPr>
            <a:spLocks noGrp="1"/>
          </p:cNvSpPr>
          <p:nvPr>
            <p:ph type="sldNum" sz="quarter" idx="12"/>
          </p:nvPr>
        </p:nvSpPr>
        <p:spPr/>
        <p:txBody>
          <a:bodyPr/>
          <a:lstStyle/>
          <a:p>
            <a:fld id="{C78B57AD-E1FF-4E5B-8622-D0AD2ECD069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0C22BE5-BAB3-47B3-989F-5B58E39EE62A}" type="datetime1">
              <a:rPr lang="en-US" smtClean="0"/>
              <a:pPr/>
              <a:t>5/15/17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ctr"/>
            <a:r>
              <a:rPr lang="en-US" dirty="0" smtClean="0"/>
              <a:t>www.webstepbook.com</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78B57AD-E1FF-4E5B-8622-D0AD2ECD069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ryit.asp?filename=tryhtml_paragraphs2" TargetMode="Externa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www.w3schools.com/tags/tryit.asp?filename=tryhtml_headers"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s.com/tags/tag_hr.asp"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3" Type="http://schemas.openxmlformats.org/officeDocument/2006/relationships/hyperlink" Target="http://www.w3schools.com/tags/tag_comment.asp"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tags/tag_img.asp"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tags/tag_a.asp"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www.w3schools.com/tags/tag_br.asp" TargetMode="External"/><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em.asp" TargetMode="Externa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MathML" TargetMode="External"/><Relationship Id="rId4" Type="http://schemas.openxmlformats.org/officeDocument/2006/relationships/hyperlink" Target="http://en.wikipedia.org/wiki/MusicXML" TargetMode="External"/><Relationship Id="rId5" Type="http://schemas.openxmlformats.org/officeDocument/2006/relationships/hyperlink" Target="http://en.wikipedia.org/wiki/List_of_XML_markup_languages" TargetMode="External"/><Relationship Id="rId1" Type="http://schemas.openxmlformats.org/officeDocument/2006/relationships/slideLayout" Target="../slideLayouts/slideLayout2.xml"/><Relationship Id="rId2" Type="http://schemas.openxmlformats.org/officeDocument/2006/relationships/hyperlink" Target="http://en.wikipedia.org/wiki/Scalable_Vector_Graphic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alidator.w3.org/" TargetMode="Externa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 TargetMode="External"/><Relationship Id="rId3" Type="http://schemas.openxmlformats.org/officeDocument/2006/relationships/hyperlink" Target="http://training.pacificescience.com/jgao/COMP12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ul.asp" TargetMode="Externa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ol.asp" TargetMode="Externa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hyperlink" Target="http://www.w3schools.com/tags/tag_dl.asp"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table.asp" TargetMode="Externa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q.asp" TargetMode="Externa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blockquote.asp" TargetMode="Externa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https://www.w3schools.com/charsets/ref_html_symbols.asp"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tag_code.asp" TargetMode="Externa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hyperlink" Target="http://www.w3schools.com/tags/tag_pre.asp" TargetMode="External"/><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lickfire.com/viewpoints/articles/favicons.php" TargetMode="Externa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hyperlink" Target="https://www.w3schools.com/html/html5_semantic_elements.asp"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blog.nihilogic.dk/2009/02/html5-canvas-cheat-sheet.html" TargetMode="External"/><Relationship Id="rId4" Type="http://schemas.openxmlformats.org/officeDocument/2006/relationships/hyperlink" Target="https://developer.mozilla.org/en/canvas_tutorial" TargetMode="External"/><Relationship Id="rId5" Type="http://schemas.openxmlformats.org/officeDocument/2006/relationships/image" Target="../media/image36.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hyperlink" Target="http://thinkvitamin.com/dev/html-5-dev/how-to-draw-with-html-5-canv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iveintohtml5.org/extensibility.html" TargetMode="External"/><Relationship Id="rId4" Type="http://schemas.openxmlformats.org/officeDocument/2006/relationships/hyperlink" Target="http://standardssuck.org/aria-in-html5" TargetMode="External"/><Relationship Id="rId5" Type="http://schemas.openxmlformats.org/officeDocument/2006/relationships/hyperlink" Target="http://en.wikipedia.org/wiki/Svg" TargetMode="External"/><Relationship Id="rId6" Type="http://schemas.openxmlformats.org/officeDocument/2006/relationships/hyperlink" Target="http://diveintohtml5.org/geolocation.html" TargetMode="External"/><Relationship Id="rId1" Type="http://schemas.openxmlformats.org/officeDocument/2006/relationships/slideLayout" Target="../slideLayouts/slideLayout2.xml"/><Relationship Id="rId2" Type="http://schemas.openxmlformats.org/officeDocument/2006/relationships/hyperlink" Target="http://en.wikipedia.org/wiki/Semantic_Web"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Codec" TargetMode="External"/><Relationship Id="rId4" Type="http://schemas.openxmlformats.org/officeDocument/2006/relationships/hyperlink" Target="http://en.wikipedia.org/wiki/List_of_codecs" TargetMode="External"/><Relationship Id="rId5" Type="http://schemas.openxmlformats.org/officeDocument/2006/relationships/hyperlink" Target="http://en.wikipedia.org/wiki/Encryption" TargetMode="External"/><Relationship Id="rId6" Type="http://schemas.openxmlformats.org/officeDocument/2006/relationships/hyperlink" Target="http://en.wikipedia.org/wiki/Digital_rights_management" TargetMode="External"/><Relationship Id="rId7" Type="http://schemas.openxmlformats.org/officeDocument/2006/relationships/hyperlink" Target="http://en.wikipedia.org/wiki/DeCSS" TargetMode="External"/><Relationship Id="rId8" Type="http://schemas.openxmlformats.org/officeDocument/2006/relationships/hyperlink" Target="http://blogs.guardian.co.uk/technology/archives/2007/05/02/digg_in_chaos_over_hd_dvd_crack.html" TargetMode="External"/><Relationship Id="rId9" Type="http://schemas.openxmlformats.org/officeDocument/2006/relationships/hyperlink" Target="http://en.wikipedia.org/wiki/Streaming_media" TargetMode="External"/><Relationship Id="rId1" Type="http://schemas.openxmlformats.org/officeDocument/2006/relationships/slideLayout" Target="../slideLayouts/slideLayout2.xml"/><Relationship Id="rId2" Type="http://schemas.openxmlformats.org/officeDocument/2006/relationships/hyperlink" Target="http://en.wikipedia.org/wiki/Data_compression"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Lossy_compression" TargetMode="External"/><Relationship Id="rId4" Type="http://schemas.openxmlformats.org/officeDocument/2006/relationships/hyperlink" Target="http://en.wikipedia.org/wiki/Gif" TargetMode="External"/><Relationship Id="rId5" Type="http://schemas.openxmlformats.org/officeDocument/2006/relationships/hyperlink" Target="http://en.wikipedia.org/wiki/Run_length_encoding" TargetMode="External"/><Relationship Id="rId6" Type="http://schemas.openxmlformats.org/officeDocument/2006/relationships/hyperlink" Target="http://en.wikipedia.org/wiki/Png" TargetMode="External"/><Relationship Id="rId7" Type="http://schemas.openxmlformats.org/officeDocument/2006/relationships/hyperlink" Target="http://en.wikipedia.org/wiki/Tiff" TargetMode="External"/><Relationship Id="rId8" Type="http://schemas.openxmlformats.org/officeDocument/2006/relationships/hyperlink" Target="http://en.wikipedia.org/wiki/Bitmap" TargetMode="External"/><Relationship Id="rId9" Type="http://schemas.openxmlformats.org/officeDocument/2006/relationships/hyperlink" Target="http://paleo.org/BKsamples/" TargetMode="External"/><Relationship Id="rId10" Type="http://schemas.openxmlformats.org/officeDocument/2006/relationships/hyperlink" Target="http://philip.greenspun.com/wtr/img-format/" TargetMode="External"/><Relationship Id="rId1" Type="http://schemas.openxmlformats.org/officeDocument/2006/relationships/slideLayout" Target="../slideLayouts/slideLayout2.xml"/><Relationship Id="rId2" Type="http://schemas.openxmlformats.org/officeDocument/2006/relationships/hyperlink" Target="http://en.wikipedia.org/wiki/Jpeg"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en.wikipedia.org/wiki/SVG" TargetMode="External"/><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hyperlink" Target="http://en.wikipedia.org/wiki/Vector_graphics" TargetMode="External"/></Relationships>
</file>

<file path=ppt/slides/_rels/slide44.xml.rels><?xml version="1.0" encoding="UTF-8" standalone="yes"?>
<Relationships xmlns="http://schemas.openxmlformats.org/package/2006/relationships"><Relationship Id="rId11" Type="http://schemas.openxmlformats.org/officeDocument/2006/relationships/hyperlink" Target="http://en.wikipedia.org/wiki/Musical_Instrument_Digital_Interface" TargetMode="External"/><Relationship Id="rId12" Type="http://schemas.openxmlformats.org/officeDocument/2006/relationships/hyperlink" Target="http://en.wikipedia.org/wiki/MOD_(file_format)" TargetMode="External"/><Relationship Id="rId1" Type="http://schemas.openxmlformats.org/officeDocument/2006/relationships/slideLayout" Target="../slideLayouts/slideLayout2.xml"/><Relationship Id="rId2" Type="http://schemas.openxmlformats.org/officeDocument/2006/relationships/hyperlink" Target="http://en.wikipedia.org/wiki/Mp3" TargetMode="External"/><Relationship Id="rId3" Type="http://schemas.openxmlformats.org/officeDocument/2006/relationships/hyperlink" Target="http://en.wikipedia.org/wiki/Advanced_Audio_Coding" TargetMode="External"/><Relationship Id="rId4" Type="http://schemas.openxmlformats.org/officeDocument/2006/relationships/hyperlink" Target="http://en.wikipedia.org/wiki/Windows_Media_Audio" TargetMode="External"/><Relationship Id="rId5" Type="http://schemas.openxmlformats.org/officeDocument/2006/relationships/hyperlink" Target="http://en.wikipedia.org/wiki/Ogg" TargetMode="External"/><Relationship Id="rId6" Type="http://schemas.openxmlformats.org/officeDocument/2006/relationships/hyperlink" Target="http://en.wikipedia.org/wiki/RealAudio" TargetMode="External"/><Relationship Id="rId7" Type="http://schemas.openxmlformats.org/officeDocument/2006/relationships/hyperlink" Target="http://en.wikipedia.org/wiki/Wav" TargetMode="External"/><Relationship Id="rId8" Type="http://schemas.openxmlformats.org/officeDocument/2006/relationships/hyperlink" Target="http://en.wikipedia.org/wiki/Au_file_format" TargetMode="External"/><Relationship Id="rId9" Type="http://schemas.openxmlformats.org/officeDocument/2006/relationships/hyperlink" Target="http://en.wikipedia.org/wiki/Aiff" TargetMode="External"/><Relationship Id="rId10" Type="http://schemas.openxmlformats.org/officeDocument/2006/relationships/hyperlink" Target="http://en.wikipedia.org/wiki/Flac"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en.wikipedia.org/wiki/Dvd" TargetMode="External"/><Relationship Id="rId4" Type="http://schemas.openxmlformats.org/officeDocument/2006/relationships/hyperlink" Target="http://en.wikipedia.org/wiki/HD_DVD" TargetMode="External"/><Relationship Id="rId5" Type="http://schemas.openxmlformats.org/officeDocument/2006/relationships/hyperlink" Target="http://en.wikipedia.org/wiki/H.264" TargetMode="External"/><Relationship Id="rId6" Type="http://schemas.openxmlformats.org/officeDocument/2006/relationships/hyperlink" Target="http://en.wikipedia.org/wiki/.mov" TargetMode="External"/><Relationship Id="rId7" Type="http://schemas.openxmlformats.org/officeDocument/2006/relationships/hyperlink" Target="http://en.wikipedia.org/wiki/Wmv" TargetMode="External"/><Relationship Id="rId8" Type="http://schemas.openxmlformats.org/officeDocument/2006/relationships/hyperlink" Target="http://en.wikipedia.org/wiki/AVI" TargetMode="External"/><Relationship Id="rId9" Type="http://schemas.openxmlformats.org/officeDocument/2006/relationships/hyperlink" Target="http://en.wikipedia.org/wiki/Swf" TargetMode="External"/><Relationship Id="rId10" Type="http://schemas.openxmlformats.org/officeDocument/2006/relationships/hyperlink" Target="http://en.wikipedia.org/wiki/Real_Video" TargetMode="External"/><Relationship Id="rId1" Type="http://schemas.openxmlformats.org/officeDocument/2006/relationships/slideLayout" Target="../slideLayouts/slideLayout2.xml"/><Relationship Id="rId2" Type="http://schemas.openxmlformats.org/officeDocument/2006/relationships/hyperlink" Target="http://en.wikipedia.org/wiki/Mpe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ebstepbook.com/supplements-2ed/slides/examples/multimedia/duckhunt.swf" TargetMode="External"/><Relationship Id="rId3" Type="http://schemas.openxmlformats.org/officeDocument/2006/relationships/hyperlink" Target="http://www.homestarrunner.co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www.webstepbook.com/supplements-2ed/slides/examples/multimedia/win98.mov" TargetMode="External"/><Relationship Id="rId4" Type="http://schemas.openxmlformats.org/officeDocument/2006/relationships/hyperlink" Target="http://www.webstepbook.com/supplements-2ed/slides/examples/multimedia/powerglove.wmv" TargetMode="External"/><Relationship Id="rId5" Type="http://schemas.openxmlformats.org/officeDocument/2006/relationships/hyperlink" Target="http://www.webstepbook.com/supplements-2ed/slides/examples/multimedia/flintstones.rm" TargetMode="External"/><Relationship Id="rId6" Type="http://schemas.openxmlformats.org/officeDocument/2006/relationships/hyperlink" Target="http://www.webstepbook.com/supplements-2ed/slides/examples/multimedia/duckhunt.swf" TargetMode="External"/><Relationship Id="rId7" Type="http://schemas.openxmlformats.org/officeDocument/2006/relationships/hyperlink" Target="http://www.webstepbook.com/supplements-2ed/slides/examples/multimedia/winxp.wav" TargetMode="External"/><Relationship Id="rId8" Type="http://schemas.openxmlformats.org/officeDocument/2006/relationships/hyperlink" Target="http://www.webstepbook.com/supplements-2ed/slides/examples/multimedia/town.mid" TargetMode="External"/><Relationship Id="rId9"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hyperlink" Target="http://www.webstepbook.com/supplements-2ed/slides/examples/multimedia/developers.mp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about:plugins"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Clsid" TargetMode="External"/><Relationship Id="rId4" Type="http://schemas.openxmlformats.org/officeDocument/2006/relationships/hyperlink" Target="http://www.castlecops.com/CLSID.html" TargetMode="External"/><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hyperlink" Target="http://www.webmaster-toolkit.com/mime-types.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schools.com/tags/" TargetMode="External"/><Relationship Id="rId3" Type="http://schemas.openxmlformats.org/officeDocument/2006/relationships/hyperlink" Target="http://www.webstepbook.com/supplements-2ed.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www.cs.sfu.ca/CC/165/sbrown1/wdgxhtml10/inline.html"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hyperlink" Target="http://htmlhelp.com/reference/html40/bloc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Basics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Jinzhu</a:t>
            </a:r>
            <a:r>
              <a:rPr lang="en-US" dirty="0" smtClean="0"/>
              <a:t> </a:t>
            </a:r>
            <a:r>
              <a:rPr lang="en-US" dirty="0" err="1" smtClean="0"/>
              <a:t>Gao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sz="quarter" idx="1"/>
          </p:nvPr>
        </p:nvSpPr>
        <p:spPr>
          <a:xfrm>
            <a:off x="457200" y="1447800"/>
            <a:ext cx="8229600" cy="762000"/>
          </a:xfrm>
        </p:spPr>
        <p:txBody>
          <a:bodyPr>
            <a:normAutofit/>
          </a:bodyPr>
          <a:lstStyle/>
          <a:p>
            <a:r>
              <a:rPr lang="en-US" sz="2400" dirty="0" smtClean="0">
                <a:latin typeface="+mj-lt"/>
                <a:hlinkClick r:id="rId2"/>
              </a:rPr>
              <a:t>Paragraphs (</a:t>
            </a:r>
            <a:r>
              <a:rPr lang="en-US" sz="2400" dirty="0" smtClean="0">
                <a:solidFill>
                  <a:srgbClr val="C00000"/>
                </a:solidFill>
                <a:latin typeface="+mj-lt"/>
                <a:hlinkClick r:id="rId2"/>
              </a:rPr>
              <a:t>p</a:t>
            </a:r>
            <a:r>
              <a:rPr lang="en-US" sz="2400" dirty="0" smtClean="0">
                <a:latin typeface="+mj-lt"/>
                <a:hlinkClick r:id="rId2"/>
              </a:rPr>
              <a:t>)</a:t>
            </a:r>
            <a:endParaRPr lang="en-US" sz="2400" dirty="0" smtClean="0">
              <a:latin typeface="+mj-lt"/>
            </a:endParaRPr>
          </a:p>
        </p:txBody>
      </p:sp>
      <p:graphicFrame>
        <p:nvGraphicFramePr>
          <p:cNvPr id="4" name="Table 3"/>
          <p:cNvGraphicFramePr>
            <a:graphicFrameLocks noGrp="1"/>
          </p:cNvGraphicFramePr>
          <p:nvPr/>
        </p:nvGraphicFramePr>
        <p:xfrm>
          <a:off x="914400" y="22098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p</a:t>
                      </a:r>
                      <a:endParaRPr lang="en-US" dirty="0"/>
                    </a:p>
                  </a:txBody>
                  <a:tcPr/>
                </a:tc>
              </a:tr>
              <a:tr h="370840">
                <a:tc>
                  <a:txBody>
                    <a:bodyPr/>
                    <a:lstStyle/>
                    <a:p>
                      <a:r>
                        <a:rPr lang="en-US" dirty="0" smtClean="0"/>
                        <a:t>Description</a:t>
                      </a:r>
                      <a:endParaRPr lang="en-US" dirty="0"/>
                    </a:p>
                  </a:txBody>
                  <a:tcPr/>
                </a:tc>
                <a:tc>
                  <a:txBody>
                    <a:bodyPr/>
                    <a:lstStyle/>
                    <a:p>
                      <a:r>
                        <a:rPr lang="en-US" dirty="0" smtClean="0"/>
                        <a:t>Paragraph of text (block)</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&lt;p&gt; </a:t>
                      </a:r>
                      <a:r>
                        <a:rPr lang="en-US" dirty="0" smtClean="0"/>
                        <a:t>content </a:t>
                      </a:r>
                      <a:r>
                        <a:rPr lang="en-US" dirty="0" smtClean="0">
                          <a:solidFill>
                            <a:srgbClr val="C00000"/>
                          </a:solidFill>
                        </a:rPr>
                        <a:t>&lt;/p&gt;</a:t>
                      </a:r>
                      <a:endParaRPr lang="en-US" dirty="0">
                        <a:solidFill>
                          <a:srgbClr val="C00000"/>
                        </a:solidFill>
                      </a:endParaRPr>
                    </a:p>
                  </a:txBody>
                  <a:tcPr/>
                </a:tc>
              </a:tr>
            </a:tbl>
          </a:graphicData>
        </a:graphic>
      </p:graphicFrame>
      <p:sp>
        <p:nvSpPr>
          <p:cNvPr id="5" name="Slide Number Placeholder 4"/>
          <p:cNvSpPr>
            <a:spLocks noGrp="1"/>
          </p:cNvSpPr>
          <p:nvPr>
            <p:ph type="sldNum" sz="quarter" idx="12"/>
          </p:nvPr>
        </p:nvSpPr>
        <p:spPr/>
        <p:txBody>
          <a:bodyPr/>
          <a:lstStyle/>
          <a:p>
            <a:fld id="{C78B57AD-E1FF-4E5B-8622-D0AD2ECD0692}" type="slidenum">
              <a:rPr lang="en-US" smtClean="0"/>
              <a:pPr/>
              <a:t>10</a:t>
            </a:fld>
            <a:endParaRPr lang="en-US"/>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914400" y="3657600"/>
            <a:ext cx="7285221"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sz="quarter" idx="1"/>
          </p:nvPr>
        </p:nvSpPr>
        <p:spPr>
          <a:xfrm>
            <a:off x="457200" y="1371600"/>
            <a:ext cx="8229600" cy="762000"/>
          </a:xfrm>
        </p:spPr>
        <p:txBody>
          <a:bodyPr>
            <a:normAutofit/>
          </a:bodyPr>
          <a:lstStyle/>
          <a:p>
            <a:r>
              <a:rPr lang="en-US" sz="2400" dirty="0" smtClean="0">
                <a:latin typeface="+mj-lt"/>
                <a:hlinkClick r:id="rId3"/>
              </a:rPr>
              <a:t>Headings (h1-h6)</a:t>
            </a:r>
            <a:endParaRPr lang="en-US" sz="2400" dirty="0" smtClean="0">
              <a:latin typeface="+mj-lt"/>
            </a:endParaRPr>
          </a:p>
        </p:txBody>
      </p:sp>
      <p:graphicFrame>
        <p:nvGraphicFramePr>
          <p:cNvPr id="4" name="Table 3"/>
          <p:cNvGraphicFramePr>
            <a:graphicFrameLocks noGrp="1"/>
          </p:cNvGraphicFramePr>
          <p:nvPr/>
        </p:nvGraphicFramePr>
        <p:xfrm>
          <a:off x="914400" y="2057400"/>
          <a:ext cx="7315200" cy="19253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Elements</a:t>
                      </a:r>
                      <a:endParaRPr lang="en-US" dirty="0"/>
                    </a:p>
                  </a:txBody>
                  <a:tcPr/>
                </a:tc>
                <a:tc>
                  <a:txBody>
                    <a:bodyPr/>
                    <a:lstStyle/>
                    <a:p>
                      <a:r>
                        <a:rPr lang="en-US" dirty="0" smtClean="0"/>
                        <a:t>h1, h2, h3, h4, h5, h6</a:t>
                      </a:r>
                      <a:endParaRPr lang="en-US" dirty="0"/>
                    </a:p>
                  </a:txBody>
                  <a:tcPr/>
                </a:tc>
              </a:tr>
              <a:tr h="314960">
                <a:tc>
                  <a:txBody>
                    <a:bodyPr/>
                    <a:lstStyle/>
                    <a:p>
                      <a:r>
                        <a:rPr lang="en-US" dirty="0" smtClean="0"/>
                        <a:t>Description</a:t>
                      </a:r>
                      <a:endParaRPr lang="en-US" dirty="0"/>
                    </a:p>
                  </a:txBody>
                  <a:tcPr/>
                </a:tc>
                <a:tc>
                  <a:txBody>
                    <a:bodyPr/>
                    <a:lstStyle/>
                    <a:p>
                      <a:r>
                        <a:rPr lang="en-US" dirty="0" smtClean="0"/>
                        <a:t>Headings to label/separate sections of the page (block)</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&lt;h1&gt; </a:t>
                      </a:r>
                      <a:r>
                        <a:rPr lang="en-US" dirty="0" smtClean="0"/>
                        <a:t>content </a:t>
                      </a:r>
                      <a:r>
                        <a:rPr lang="en-US" dirty="0" smtClean="0">
                          <a:solidFill>
                            <a:srgbClr val="C00000"/>
                          </a:solidFill>
                        </a:rPr>
                        <a:t>&lt;/h1&gt;</a:t>
                      </a:r>
                    </a:p>
                    <a:p>
                      <a:r>
                        <a:rPr lang="en-US" dirty="0" smtClean="0">
                          <a:solidFill>
                            <a:srgbClr val="C00000"/>
                          </a:solidFill>
                        </a:rPr>
                        <a:t>&lt;h2&gt; </a:t>
                      </a:r>
                      <a:r>
                        <a:rPr lang="en-US" dirty="0" smtClean="0"/>
                        <a:t>content </a:t>
                      </a:r>
                      <a:r>
                        <a:rPr lang="en-US" dirty="0" smtClean="0">
                          <a:solidFill>
                            <a:srgbClr val="C00000"/>
                          </a:solidFill>
                        </a:rPr>
                        <a:t>&lt;/h2&gt;</a:t>
                      </a:r>
                    </a:p>
                    <a:p>
                      <a:r>
                        <a:rPr lang="en-US" dirty="0" smtClean="0"/>
                        <a:t>…</a:t>
                      </a:r>
                    </a:p>
                    <a:p>
                      <a:r>
                        <a:rPr lang="en-US" dirty="0" smtClean="0">
                          <a:solidFill>
                            <a:srgbClr val="C00000"/>
                          </a:solidFill>
                        </a:rPr>
                        <a:t>&lt;h6&gt; </a:t>
                      </a:r>
                      <a:r>
                        <a:rPr lang="en-US" dirty="0" smtClean="0"/>
                        <a:t>content </a:t>
                      </a:r>
                      <a:r>
                        <a:rPr lang="en-US" dirty="0" smtClean="0">
                          <a:solidFill>
                            <a:srgbClr val="C00000"/>
                          </a:solidFill>
                        </a:rPr>
                        <a:t>&lt;/h6&gt;</a:t>
                      </a:r>
                      <a:endParaRPr lang="en-US" dirty="0">
                        <a:solidFill>
                          <a:srgbClr val="C00000"/>
                        </a:solidFill>
                      </a:endParaRPr>
                    </a:p>
                  </a:txBody>
                  <a:tcPr/>
                </a:tc>
              </a:tr>
            </a:tbl>
          </a:graphicData>
        </a:graphic>
      </p:graphicFrame>
      <p:sp>
        <p:nvSpPr>
          <p:cNvPr id="5" name="Slide Number Placeholder 4"/>
          <p:cNvSpPr>
            <a:spLocks noGrp="1"/>
          </p:cNvSpPr>
          <p:nvPr>
            <p:ph type="sldNum" sz="quarter" idx="12"/>
          </p:nvPr>
        </p:nvSpPr>
        <p:spPr/>
        <p:txBody>
          <a:bodyPr/>
          <a:lstStyle/>
          <a:p>
            <a:fld id="{C78B57AD-E1FF-4E5B-8622-D0AD2ECD0692}" type="slidenum">
              <a:rPr lang="en-US" smtClean="0"/>
              <a:pPr/>
              <a:t>11</a:t>
            </a:fld>
            <a:endParaRPr lang="en-US"/>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pic>
        <p:nvPicPr>
          <p:cNvPr id="5122" name="Picture 2"/>
          <p:cNvPicPr>
            <a:picLocks noChangeAspect="1" noChangeArrowheads="1"/>
          </p:cNvPicPr>
          <p:nvPr/>
        </p:nvPicPr>
        <p:blipFill>
          <a:blip r:embed="rId4" cstate="print"/>
          <a:srcRect/>
          <a:stretch>
            <a:fillRect/>
          </a:stretch>
        </p:blipFill>
        <p:spPr bwMode="auto">
          <a:xfrm>
            <a:off x="914400" y="4114800"/>
            <a:ext cx="7439796"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sz="quarter" idx="1"/>
          </p:nvPr>
        </p:nvSpPr>
        <p:spPr>
          <a:xfrm>
            <a:off x="457200" y="1447800"/>
            <a:ext cx="8229600" cy="609600"/>
          </a:xfrm>
        </p:spPr>
        <p:txBody>
          <a:bodyPr>
            <a:normAutofit/>
          </a:bodyPr>
          <a:lstStyle/>
          <a:p>
            <a:r>
              <a:rPr lang="en-US" sz="2400" dirty="0" smtClean="0">
                <a:latin typeface="+mj-lt"/>
                <a:hlinkClick r:id="rId3"/>
              </a:rPr>
              <a:t>Horizontal Rule</a:t>
            </a:r>
            <a:r>
              <a:rPr lang="en-US" sz="2400" dirty="0" smtClean="0">
                <a:latin typeface="+mj-lt"/>
              </a:rPr>
              <a:t> (</a:t>
            </a:r>
            <a:r>
              <a:rPr lang="en-US" sz="2400" dirty="0" smtClean="0">
                <a:solidFill>
                  <a:srgbClr val="C00000"/>
                </a:solidFill>
                <a:latin typeface="+mj-lt"/>
              </a:rPr>
              <a:t>hr</a:t>
            </a:r>
            <a:r>
              <a:rPr lang="en-US" sz="2400" dirty="0" smtClean="0">
                <a:latin typeface="+mj-lt"/>
              </a:rPr>
              <a:t>)</a:t>
            </a:r>
          </a:p>
        </p:txBody>
      </p:sp>
      <p:graphicFrame>
        <p:nvGraphicFramePr>
          <p:cNvPr id="4" name="Table 3"/>
          <p:cNvGraphicFramePr>
            <a:graphicFrameLocks noGrp="1"/>
          </p:cNvGraphicFramePr>
          <p:nvPr>
            <p:extLst>
              <p:ext uri="{D42A27DB-BD31-4B8C-83A1-F6EECF244321}">
                <p14:modId xmlns:p14="http://schemas.microsoft.com/office/powerpoint/2010/main" val="2104441451"/>
              </p:ext>
            </p:extLst>
          </p:nvPr>
        </p:nvGraphicFramePr>
        <p:xfrm>
          <a:off x="914400" y="2209800"/>
          <a:ext cx="7315200" cy="138176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hr</a:t>
                      </a:r>
                      <a:endParaRPr lang="en-US" dirty="0"/>
                    </a:p>
                  </a:txBody>
                  <a:tcPr/>
                </a:tc>
              </a:tr>
              <a:tr h="370840">
                <a:tc>
                  <a:txBody>
                    <a:bodyPr/>
                    <a:lstStyle/>
                    <a:p>
                      <a:r>
                        <a:rPr lang="en-US" dirty="0" smtClean="0"/>
                        <a:t>Description</a:t>
                      </a:r>
                      <a:endParaRPr lang="en-US" dirty="0"/>
                    </a:p>
                  </a:txBody>
                  <a:tcPr/>
                </a:tc>
                <a:tc>
                  <a:txBody>
                    <a:bodyPr/>
                    <a:lstStyle/>
                    <a:p>
                      <a:r>
                        <a:rPr lang="en-US" dirty="0" smtClean="0"/>
                        <a:t>Horizontal</a:t>
                      </a:r>
                      <a:r>
                        <a:rPr lang="en-US" baseline="0" dirty="0" smtClean="0"/>
                        <a:t> rule, a line to separate sections (block)</a:t>
                      </a:r>
                      <a:endParaRPr lang="en-US" dirty="0"/>
                    </a:p>
                  </a:txBody>
                  <a:tcPr/>
                </a:tc>
              </a:tr>
              <a:tr h="370840">
                <a:tc>
                  <a:txBody>
                    <a:bodyPr/>
                    <a:lstStyle/>
                    <a:p>
                      <a:r>
                        <a:rPr lang="en-US" dirty="0" smtClean="0"/>
                        <a:t>Syntax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HTML: </a:t>
                      </a:r>
                      <a:r>
                        <a:rPr lang="en-US" dirty="0" smtClean="0">
                          <a:solidFill>
                            <a:srgbClr val="C00000"/>
                          </a:solidFill>
                        </a:rPr>
                        <a:t>&lt;</a:t>
                      </a:r>
                      <a:r>
                        <a:rPr lang="en-US" dirty="0" err="1" smtClean="0">
                          <a:solidFill>
                            <a:srgbClr val="C00000"/>
                          </a:solidFill>
                        </a:rPr>
                        <a:t>hr</a:t>
                      </a:r>
                      <a:r>
                        <a:rPr lang="en-US" baseline="0" dirty="0" smtClean="0">
                          <a:solidFill>
                            <a:srgbClr val="C00000"/>
                          </a:solidFill>
                        </a:rPr>
                        <a:t>&gt;</a:t>
                      </a:r>
                      <a:endParaRPr lang="en-US" dirty="0" smtClean="0">
                        <a:solidFill>
                          <a:srgbClr val="C00000"/>
                        </a:solidFill>
                      </a:endParaRPr>
                    </a:p>
                    <a:p>
                      <a:r>
                        <a:rPr lang="en-US" dirty="0" smtClean="0">
                          <a:solidFill>
                            <a:schemeClr val="tx1"/>
                          </a:solidFill>
                        </a:rPr>
                        <a:t>XHTML:</a:t>
                      </a:r>
                      <a:r>
                        <a:rPr lang="en-US" baseline="0" dirty="0" smtClean="0">
                          <a:solidFill>
                            <a:schemeClr val="tx1"/>
                          </a:solidFill>
                        </a:rPr>
                        <a:t> </a:t>
                      </a:r>
                      <a:r>
                        <a:rPr lang="en-US" dirty="0" smtClean="0">
                          <a:solidFill>
                            <a:srgbClr val="C00000"/>
                          </a:solidFill>
                        </a:rPr>
                        <a:t>&lt;</a:t>
                      </a:r>
                      <a:r>
                        <a:rPr lang="en-US" dirty="0" err="1" smtClean="0">
                          <a:solidFill>
                            <a:srgbClr val="C00000"/>
                          </a:solidFill>
                        </a:rPr>
                        <a:t>hr</a:t>
                      </a:r>
                      <a:r>
                        <a:rPr lang="en-US" baseline="0" dirty="0" smtClean="0">
                          <a:solidFill>
                            <a:srgbClr val="C00000"/>
                          </a:solidFill>
                        </a:rPr>
                        <a:t> /&gt;</a:t>
                      </a:r>
                      <a:endParaRPr lang="en-US" dirty="0" smtClean="0">
                        <a:solidFill>
                          <a:srgbClr val="C00000"/>
                        </a:solidFill>
                      </a:endParaRPr>
                    </a:p>
                  </a:txBody>
                  <a:tcPr/>
                </a:tc>
              </a:tr>
            </a:tbl>
          </a:graphicData>
        </a:graphic>
      </p:graphicFrame>
      <p:pic>
        <p:nvPicPr>
          <p:cNvPr id="5122" name="Picture 2"/>
          <p:cNvPicPr>
            <a:picLocks noChangeAspect="1" noChangeArrowheads="1"/>
          </p:cNvPicPr>
          <p:nvPr/>
        </p:nvPicPr>
        <p:blipFill>
          <a:blip r:embed="rId4" cstate="print"/>
          <a:srcRect/>
          <a:stretch>
            <a:fillRect/>
          </a:stretch>
        </p:blipFill>
        <p:spPr bwMode="auto">
          <a:xfrm>
            <a:off x="762000" y="3657600"/>
            <a:ext cx="7772400" cy="18669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78B57AD-E1FF-4E5B-8622-D0AD2ECD0692}" type="slidenum">
              <a:rPr lang="en-US" smtClean="0"/>
              <a:pPr/>
              <a:t>12</a:t>
            </a:fld>
            <a:endParaRPr lang="en-US"/>
          </a:p>
        </p:txBody>
      </p:sp>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Elements</a:t>
            </a:r>
            <a:endParaRPr lang="en-US" dirty="0"/>
          </a:p>
        </p:txBody>
      </p:sp>
      <p:sp>
        <p:nvSpPr>
          <p:cNvPr id="3" name="Content Placeholder 2"/>
          <p:cNvSpPr>
            <a:spLocks noGrp="1"/>
          </p:cNvSpPr>
          <p:nvPr>
            <p:ph sz="quarter" idx="1"/>
          </p:nvPr>
        </p:nvSpPr>
        <p:spPr>
          <a:xfrm>
            <a:off x="457200" y="1447800"/>
            <a:ext cx="8229600" cy="609600"/>
          </a:xfrm>
        </p:spPr>
        <p:txBody>
          <a:bodyPr>
            <a:normAutofit/>
          </a:bodyPr>
          <a:lstStyle/>
          <a:p>
            <a:r>
              <a:rPr lang="en-US" sz="2400" dirty="0" smtClean="0">
                <a:latin typeface="+mj-lt"/>
                <a:hlinkClick r:id="rId3"/>
              </a:rPr>
              <a:t>Comments</a:t>
            </a:r>
            <a:endParaRPr lang="en-US" sz="2400" dirty="0" smtClean="0">
              <a:latin typeface="+mj-lt"/>
            </a:endParaRPr>
          </a:p>
        </p:txBody>
      </p:sp>
      <p:graphicFrame>
        <p:nvGraphicFramePr>
          <p:cNvPr id="4" name="Table 3"/>
          <p:cNvGraphicFramePr>
            <a:graphicFrameLocks noGrp="1"/>
          </p:cNvGraphicFramePr>
          <p:nvPr/>
        </p:nvGraphicFramePr>
        <p:xfrm>
          <a:off x="914400" y="2209800"/>
          <a:ext cx="7315200" cy="74168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Description</a:t>
                      </a:r>
                      <a:endParaRPr lang="en-US" dirty="0"/>
                    </a:p>
                  </a:txBody>
                  <a:tcPr/>
                </a:tc>
                <a:tc>
                  <a:txBody>
                    <a:bodyPr/>
                    <a:lstStyle/>
                    <a:p>
                      <a:r>
                        <a:rPr lang="en-US" dirty="0" smtClean="0"/>
                        <a:t>Comments</a:t>
                      </a:r>
                      <a:r>
                        <a:rPr lang="en-US" baseline="0" dirty="0" smtClean="0"/>
                        <a:t> (to document or “comment out” text)</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a:t>
                      </a:r>
                      <a:r>
                        <a:rPr lang="en-US" baseline="0" dirty="0" smtClean="0">
                          <a:solidFill>
                            <a:srgbClr val="C00000"/>
                          </a:solidFill>
                        </a:rPr>
                        <a:t> --</a:t>
                      </a:r>
                      <a:r>
                        <a:rPr lang="en-US" baseline="0" dirty="0" smtClean="0"/>
                        <a:t> </a:t>
                      </a:r>
                      <a:r>
                        <a:rPr lang="en-US" i="1" baseline="0" dirty="0" smtClean="0"/>
                        <a:t>text</a:t>
                      </a:r>
                      <a:r>
                        <a:rPr lang="en-US" baseline="0" dirty="0" smtClean="0"/>
                        <a:t> </a:t>
                      </a:r>
                      <a:r>
                        <a:rPr lang="en-US" baseline="0" dirty="0" smtClean="0">
                          <a:solidFill>
                            <a:srgbClr val="C00000"/>
                          </a:solidFill>
                        </a:rPr>
                        <a:t>--&gt;</a:t>
                      </a:r>
                      <a:endParaRPr lang="en-US" dirty="0" smtClean="0">
                        <a:solidFill>
                          <a:srgbClr val="C00000"/>
                        </a:solidFill>
                      </a:endParaRPr>
                    </a:p>
                  </a:txBody>
                  <a:tcPr/>
                </a:tc>
              </a:tr>
            </a:tbl>
          </a:graphicData>
        </a:graphic>
      </p:graphicFrame>
      <p:sp>
        <p:nvSpPr>
          <p:cNvPr id="6" name="Slide Number Placeholder 5"/>
          <p:cNvSpPr>
            <a:spLocks noGrp="1"/>
          </p:cNvSpPr>
          <p:nvPr>
            <p:ph type="sldNum" sz="quarter" idx="12"/>
          </p:nvPr>
        </p:nvSpPr>
        <p:spPr/>
        <p:txBody>
          <a:bodyPr/>
          <a:lstStyle/>
          <a:p>
            <a:fld id="{C78B57AD-E1FF-4E5B-8622-D0AD2ECD0692}" type="slidenum">
              <a:rPr lang="en-US" smtClean="0"/>
              <a:pPr/>
              <a:t>13</a:t>
            </a:fld>
            <a:endParaRPr lang="en-US"/>
          </a:p>
        </p:txBody>
      </p:sp>
      <p:pic>
        <p:nvPicPr>
          <p:cNvPr id="9218" name="Picture 2"/>
          <p:cNvPicPr>
            <a:picLocks noChangeAspect="1" noChangeArrowheads="1"/>
          </p:cNvPicPr>
          <p:nvPr/>
        </p:nvPicPr>
        <p:blipFill>
          <a:blip r:embed="rId4" cstate="print"/>
          <a:srcRect/>
          <a:stretch>
            <a:fillRect/>
          </a:stretch>
        </p:blipFill>
        <p:spPr bwMode="auto">
          <a:xfrm>
            <a:off x="762000" y="3276600"/>
            <a:ext cx="7781925" cy="12954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14</a:t>
            </a:fld>
            <a:endParaRPr lang="en-US"/>
          </a:p>
        </p:txBody>
      </p:sp>
      <p:sp>
        <p:nvSpPr>
          <p:cNvPr id="5" name="Content Placeholder 4"/>
          <p:cNvSpPr>
            <a:spLocks noGrp="1"/>
          </p:cNvSpPr>
          <p:nvPr>
            <p:ph sz="quarter" idx="1"/>
          </p:nvPr>
        </p:nvSpPr>
        <p:spPr>
          <a:xfrm>
            <a:off x="457200" y="1600200"/>
            <a:ext cx="8382000" cy="4556760"/>
          </a:xfrm>
        </p:spPr>
        <p:txBody>
          <a:bodyPr>
            <a:normAutofit/>
          </a:bodyPr>
          <a:lstStyle/>
          <a:p>
            <a:r>
              <a:rPr lang="en-US" sz="2000" dirty="0" smtClean="0">
                <a:latin typeface="+mj-lt"/>
              </a:rPr>
              <a:t>Some tags can contain additional information called </a:t>
            </a:r>
            <a:r>
              <a:rPr lang="en-US" sz="2000" dirty="0" smtClean="0">
                <a:solidFill>
                  <a:srgbClr val="C00000"/>
                </a:solidFill>
                <a:latin typeface="+mj-lt"/>
              </a:rPr>
              <a:t>attributes </a:t>
            </a:r>
          </a:p>
          <a:p>
            <a:pPr lvl="1"/>
            <a:r>
              <a:rPr lang="en-US" sz="1800" dirty="0" smtClean="0">
                <a:latin typeface="+mj-lt"/>
              </a:rPr>
              <a:t>syntax: </a:t>
            </a:r>
          </a:p>
          <a:p>
            <a:pPr marL="868680" lvl="3" indent="0">
              <a:buNone/>
            </a:pPr>
            <a:r>
              <a:rPr lang="en-US" sz="1300" dirty="0" smtClean="0">
                <a:latin typeface="+mj-lt"/>
              </a:rPr>
              <a:t>&lt;</a:t>
            </a:r>
            <a:r>
              <a:rPr lang="en-US" sz="1300" i="1" dirty="0" smtClean="0">
                <a:latin typeface="+mj-lt"/>
              </a:rPr>
              <a:t>element</a:t>
            </a:r>
            <a:r>
              <a:rPr lang="en-US" sz="1300" dirty="0" smtClean="0">
                <a:latin typeface="+mj-lt"/>
              </a:rPr>
              <a:t> </a:t>
            </a:r>
            <a:r>
              <a:rPr lang="en-US" sz="1300" i="1" dirty="0" smtClean="0">
                <a:solidFill>
                  <a:srgbClr val="C00000"/>
                </a:solidFill>
                <a:latin typeface="+mj-lt"/>
              </a:rPr>
              <a:t>attribute</a:t>
            </a:r>
            <a:r>
              <a:rPr lang="en-US" sz="1300" dirty="0" smtClean="0">
                <a:solidFill>
                  <a:srgbClr val="C00000"/>
                </a:solidFill>
                <a:latin typeface="+mj-lt"/>
              </a:rPr>
              <a:t>="</a:t>
            </a:r>
            <a:r>
              <a:rPr lang="en-US" sz="1300" i="1" dirty="0" smtClean="0">
                <a:solidFill>
                  <a:srgbClr val="C00000"/>
                </a:solidFill>
                <a:latin typeface="+mj-lt"/>
              </a:rPr>
              <a:t>value</a:t>
            </a:r>
            <a:r>
              <a:rPr lang="en-US" sz="1300" dirty="0" smtClean="0">
                <a:solidFill>
                  <a:srgbClr val="C00000"/>
                </a:solidFill>
                <a:latin typeface="+mj-lt"/>
              </a:rPr>
              <a:t>" </a:t>
            </a:r>
            <a:r>
              <a:rPr lang="en-US" sz="1300" i="1" dirty="0" smtClean="0">
                <a:solidFill>
                  <a:srgbClr val="C00000"/>
                </a:solidFill>
                <a:latin typeface="+mj-lt"/>
              </a:rPr>
              <a:t>attribute</a:t>
            </a:r>
            <a:r>
              <a:rPr lang="en-US" sz="1300" dirty="0" smtClean="0">
                <a:solidFill>
                  <a:srgbClr val="C00000"/>
                </a:solidFill>
                <a:latin typeface="+mj-lt"/>
              </a:rPr>
              <a:t>="</a:t>
            </a:r>
            <a:r>
              <a:rPr lang="en-US" sz="1300" i="1" dirty="0" smtClean="0">
                <a:solidFill>
                  <a:srgbClr val="C00000"/>
                </a:solidFill>
                <a:latin typeface="+mj-lt"/>
              </a:rPr>
              <a:t>value</a:t>
            </a:r>
            <a:r>
              <a:rPr lang="en-US" sz="1300" dirty="0" smtClean="0">
                <a:solidFill>
                  <a:srgbClr val="C00000"/>
                </a:solidFill>
                <a:latin typeface="+mj-lt"/>
              </a:rPr>
              <a:t>"</a:t>
            </a:r>
            <a:r>
              <a:rPr lang="en-US" sz="1300" dirty="0" smtClean="0">
                <a:latin typeface="+mj-lt"/>
              </a:rPr>
              <a:t>&gt; </a:t>
            </a:r>
            <a:r>
              <a:rPr lang="en-US" sz="1300" i="1" dirty="0" smtClean="0">
                <a:latin typeface="+mj-lt"/>
              </a:rPr>
              <a:t>content</a:t>
            </a:r>
            <a:r>
              <a:rPr lang="en-US" sz="1300" dirty="0" smtClean="0">
                <a:latin typeface="+mj-lt"/>
              </a:rPr>
              <a:t> &lt;/</a:t>
            </a:r>
            <a:r>
              <a:rPr lang="en-US" sz="1300" i="1" dirty="0" smtClean="0">
                <a:latin typeface="+mj-lt"/>
              </a:rPr>
              <a:t>element</a:t>
            </a:r>
            <a:r>
              <a:rPr lang="en-US" sz="1300" dirty="0" smtClean="0">
                <a:latin typeface="+mj-lt"/>
              </a:rPr>
              <a:t>&gt;</a:t>
            </a:r>
          </a:p>
          <a:p>
            <a:pPr lvl="1"/>
            <a:r>
              <a:rPr lang="en-US" sz="1800" dirty="0" smtClean="0">
                <a:latin typeface="+mj-lt"/>
              </a:rPr>
              <a:t>example: </a:t>
            </a:r>
          </a:p>
          <a:p>
            <a:pPr marL="822960" lvl="3" indent="0">
              <a:buNone/>
            </a:pPr>
            <a:r>
              <a:rPr lang="en-US" sz="1300" dirty="0" smtClean="0">
                <a:latin typeface="+mj-lt"/>
              </a:rPr>
              <a:t>&lt;a </a:t>
            </a:r>
            <a:r>
              <a:rPr lang="en-US" sz="1300" i="1" dirty="0" err="1" smtClean="0">
                <a:solidFill>
                  <a:srgbClr val="C00000"/>
                </a:solidFill>
                <a:latin typeface="+mj-lt"/>
              </a:rPr>
              <a:t>href</a:t>
            </a:r>
            <a:r>
              <a:rPr lang="en-US" sz="1300" i="1" dirty="0" smtClean="0">
                <a:solidFill>
                  <a:srgbClr val="C00000"/>
                </a:solidFill>
                <a:latin typeface="+mj-lt"/>
              </a:rPr>
              <a:t>="page2.html"</a:t>
            </a:r>
            <a:r>
              <a:rPr lang="en-US" sz="1300" dirty="0" smtClean="0">
                <a:latin typeface="+mj-lt"/>
              </a:rPr>
              <a:t>&gt;Next page&lt;/a&gt;</a:t>
            </a:r>
          </a:p>
          <a:p>
            <a:pPr lvl="1"/>
            <a:endParaRPr lang="en-US" sz="1800" dirty="0" smtClean="0">
              <a:latin typeface="+mj-lt"/>
            </a:endParaRPr>
          </a:p>
          <a:p>
            <a:r>
              <a:rPr lang="en-US" sz="2000" dirty="0" smtClean="0">
                <a:latin typeface="+mj-lt"/>
              </a:rPr>
              <a:t>Some tags don't contain content; can be opened and closed in one tag </a:t>
            </a:r>
          </a:p>
          <a:p>
            <a:pPr lvl="1"/>
            <a:r>
              <a:rPr lang="en-US" sz="1800" dirty="0" smtClean="0">
                <a:latin typeface="+mj-lt"/>
              </a:rPr>
              <a:t>syntax: </a:t>
            </a:r>
          </a:p>
          <a:p>
            <a:pPr marL="822960" lvl="3" indent="0">
              <a:buNone/>
            </a:pPr>
            <a:r>
              <a:rPr lang="en-US" sz="1300" dirty="0" smtClean="0">
                <a:latin typeface="+mj-lt"/>
              </a:rPr>
              <a:t>&lt;</a:t>
            </a:r>
            <a:r>
              <a:rPr lang="en-US" sz="1300" i="1" dirty="0" smtClean="0">
                <a:latin typeface="+mj-lt"/>
              </a:rPr>
              <a:t>element</a:t>
            </a:r>
            <a:r>
              <a:rPr lang="en-US" sz="1300" dirty="0" smtClean="0">
                <a:latin typeface="+mj-lt"/>
              </a:rPr>
              <a:t> </a:t>
            </a:r>
            <a:r>
              <a:rPr lang="en-US" sz="1300" i="1" dirty="0" smtClean="0">
                <a:latin typeface="+mj-lt"/>
              </a:rPr>
              <a:t>attribute</a:t>
            </a:r>
            <a:r>
              <a:rPr lang="en-US" sz="1300" dirty="0" smtClean="0">
                <a:latin typeface="+mj-lt"/>
              </a:rPr>
              <a:t>="</a:t>
            </a:r>
            <a:r>
              <a:rPr lang="en-US" sz="1300" i="1" dirty="0" smtClean="0">
                <a:latin typeface="+mj-lt"/>
              </a:rPr>
              <a:t>value</a:t>
            </a:r>
            <a:r>
              <a:rPr lang="en-US" sz="1300" dirty="0" smtClean="0">
                <a:latin typeface="+mj-lt"/>
              </a:rPr>
              <a:t>" </a:t>
            </a:r>
            <a:r>
              <a:rPr lang="en-US" sz="1300" i="1" dirty="0" smtClean="0">
                <a:latin typeface="+mj-lt"/>
              </a:rPr>
              <a:t>attribute</a:t>
            </a:r>
            <a:r>
              <a:rPr lang="en-US" sz="1300" dirty="0" smtClean="0">
                <a:latin typeface="+mj-lt"/>
              </a:rPr>
              <a:t>="</a:t>
            </a:r>
            <a:r>
              <a:rPr lang="en-US" sz="1300" i="1" dirty="0" smtClean="0">
                <a:latin typeface="+mj-lt"/>
              </a:rPr>
              <a:t>value</a:t>
            </a:r>
            <a:r>
              <a:rPr lang="en-US" sz="1300" dirty="0" smtClean="0">
                <a:latin typeface="+mj-lt"/>
              </a:rPr>
              <a:t>" /&gt;</a:t>
            </a:r>
          </a:p>
          <a:p>
            <a:pPr lvl="1"/>
            <a:r>
              <a:rPr lang="en-US" sz="1800" dirty="0" smtClean="0">
                <a:latin typeface="+mj-lt"/>
              </a:rPr>
              <a:t>example: </a:t>
            </a:r>
          </a:p>
          <a:p>
            <a:pPr marL="822960" lvl="3" indent="0">
              <a:buNone/>
            </a:pPr>
            <a:r>
              <a:rPr lang="en-US" sz="1300" dirty="0" smtClean="0">
                <a:latin typeface="+mj-lt"/>
              </a:rPr>
              <a:t>&lt;hr </a:t>
            </a:r>
            <a:r>
              <a:rPr lang="en-US" sz="1300" i="1" dirty="0" smtClean="0">
                <a:latin typeface="+mj-lt"/>
              </a:rPr>
              <a:t>/&gt;</a:t>
            </a:r>
            <a:endParaRPr lang="en-US" sz="1300" dirty="0" smtClean="0">
              <a:latin typeface="+mj-lt"/>
            </a:endParaRPr>
          </a:p>
          <a:p>
            <a:pPr marL="822960" lvl="3" indent="0">
              <a:buNone/>
            </a:pPr>
            <a:r>
              <a:rPr lang="en-US" sz="1300" dirty="0" smtClean="0">
                <a:latin typeface="+mj-lt"/>
              </a:rPr>
              <a:t>&lt;</a:t>
            </a:r>
            <a:r>
              <a:rPr lang="en-US" sz="1300" dirty="0" err="1" smtClean="0">
                <a:latin typeface="+mj-lt"/>
              </a:rPr>
              <a:t>img</a:t>
            </a:r>
            <a:r>
              <a:rPr lang="en-US" sz="1300" dirty="0" smtClean="0">
                <a:latin typeface="+mj-lt"/>
              </a:rPr>
              <a:t> </a:t>
            </a:r>
            <a:r>
              <a:rPr lang="en-US" sz="1300" dirty="0" err="1" smtClean="0">
                <a:latin typeface="+mj-lt"/>
              </a:rPr>
              <a:t>src</a:t>
            </a:r>
            <a:r>
              <a:rPr lang="en-US" sz="1300" dirty="0" smtClean="0">
                <a:latin typeface="+mj-lt"/>
              </a:rPr>
              <a:t>="bunny.jpg" alt="pic from Easter" </a:t>
            </a:r>
            <a:r>
              <a:rPr lang="en-US" sz="1300" i="1" dirty="0" smtClean="0">
                <a:latin typeface="+mj-lt"/>
              </a:rPr>
              <a:t>/&gt;</a:t>
            </a:r>
            <a:endParaRPr lang="en-US" sz="1300" dirty="0" smtClean="0">
              <a:latin typeface="+mj-lt"/>
            </a:endParaRPr>
          </a:p>
          <a:p>
            <a:endParaRPr lang="en-US" sz="24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sz="quarter" idx="1"/>
          </p:nvPr>
        </p:nvSpPr>
        <p:spPr>
          <a:xfrm>
            <a:off x="457200" y="1447800"/>
            <a:ext cx="8229600" cy="533400"/>
          </a:xfrm>
        </p:spPr>
        <p:txBody>
          <a:bodyPr>
            <a:normAutofit/>
          </a:bodyPr>
          <a:lstStyle/>
          <a:p>
            <a:r>
              <a:rPr lang="en-US" sz="2400" dirty="0" smtClean="0">
                <a:latin typeface="+mj-lt"/>
                <a:hlinkClick r:id="rId3"/>
              </a:rPr>
              <a:t>Images(</a:t>
            </a:r>
            <a:r>
              <a:rPr lang="en-US" sz="2400" dirty="0" err="1" smtClean="0">
                <a:solidFill>
                  <a:srgbClr val="C00000"/>
                </a:solidFill>
                <a:latin typeface="+mj-lt"/>
                <a:hlinkClick r:id="rId3"/>
              </a:rPr>
              <a:t>img</a:t>
            </a:r>
            <a:r>
              <a:rPr lang="en-US" sz="2400" dirty="0" smtClean="0">
                <a:latin typeface="+mj-lt"/>
              </a:rPr>
              <a:t>)</a:t>
            </a:r>
          </a:p>
        </p:txBody>
      </p:sp>
      <p:graphicFrame>
        <p:nvGraphicFramePr>
          <p:cNvPr id="4" name="Table 3"/>
          <p:cNvGraphicFramePr>
            <a:graphicFrameLocks noGrp="1"/>
          </p:cNvGraphicFramePr>
          <p:nvPr/>
        </p:nvGraphicFramePr>
        <p:xfrm>
          <a:off x="914400" y="22098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err="1" smtClean="0"/>
                        <a:t>img</a:t>
                      </a:r>
                      <a:endParaRPr lang="en-US" dirty="0"/>
                    </a:p>
                  </a:txBody>
                  <a:tcPr/>
                </a:tc>
              </a:tr>
              <a:tr h="370840">
                <a:tc>
                  <a:txBody>
                    <a:bodyPr/>
                    <a:lstStyle/>
                    <a:p>
                      <a:r>
                        <a:rPr lang="en-US" dirty="0" smtClean="0"/>
                        <a:t>Description</a:t>
                      </a:r>
                      <a:endParaRPr lang="en-US" dirty="0"/>
                    </a:p>
                  </a:txBody>
                  <a:tcPr/>
                </a:tc>
                <a:tc>
                  <a:txBody>
                    <a:bodyPr/>
                    <a:lstStyle/>
                    <a:p>
                      <a:r>
                        <a:rPr lang="en-US" dirty="0" smtClean="0"/>
                        <a:t>Image (inline)</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a:t>
                      </a:r>
                      <a:r>
                        <a:rPr lang="en-US" dirty="0" err="1" smtClean="0">
                          <a:solidFill>
                            <a:srgbClr val="C00000"/>
                          </a:solidFill>
                        </a:rPr>
                        <a:t>img</a:t>
                      </a:r>
                      <a:r>
                        <a:rPr lang="en-US" baseline="0" dirty="0" smtClean="0">
                          <a:solidFill>
                            <a:srgbClr val="C00000"/>
                          </a:solidFill>
                        </a:rPr>
                        <a:t> </a:t>
                      </a:r>
                      <a:r>
                        <a:rPr lang="en-US" baseline="0" dirty="0" err="1" smtClean="0">
                          <a:solidFill>
                            <a:schemeClr val="tx1"/>
                          </a:solidFill>
                        </a:rPr>
                        <a:t>src</a:t>
                      </a:r>
                      <a:r>
                        <a:rPr lang="en-US" baseline="0" dirty="0" smtClean="0">
                          <a:solidFill>
                            <a:schemeClr val="tx1"/>
                          </a:solidFill>
                        </a:rPr>
                        <a:t>=“URL” alt=“description” </a:t>
                      </a:r>
                      <a:r>
                        <a:rPr lang="en-US" dirty="0" smtClean="0">
                          <a:solidFill>
                            <a:srgbClr val="C00000"/>
                          </a:solidFill>
                        </a:rPr>
                        <a:t>/&gt;</a:t>
                      </a:r>
                      <a:endParaRPr lang="en-US" dirty="0">
                        <a:solidFill>
                          <a:srgbClr val="C00000"/>
                        </a:solidFill>
                      </a:endParaRPr>
                    </a:p>
                  </a:txBody>
                  <a:tcPr/>
                </a:tc>
              </a:tr>
            </a:tbl>
          </a:graphicData>
        </a:graphic>
      </p:graphicFrame>
      <p:sp>
        <p:nvSpPr>
          <p:cNvPr id="5" name="Slide Number Placeholder 4"/>
          <p:cNvSpPr>
            <a:spLocks noGrp="1"/>
          </p:cNvSpPr>
          <p:nvPr>
            <p:ph type="sldNum" sz="quarter" idx="12"/>
          </p:nvPr>
        </p:nvSpPr>
        <p:spPr/>
        <p:txBody>
          <a:bodyPr/>
          <a:lstStyle/>
          <a:p>
            <a:fld id="{C78B57AD-E1FF-4E5B-8622-D0AD2ECD0692}" type="slidenum">
              <a:rPr lang="en-US" smtClean="0"/>
              <a:pPr/>
              <a:t>15</a:t>
            </a:fld>
            <a:endParaRPr lang="en-US" dirty="0"/>
          </a:p>
        </p:txBody>
      </p:sp>
      <p:pic>
        <p:nvPicPr>
          <p:cNvPr id="7170" name="Picture 2"/>
          <p:cNvPicPr>
            <a:picLocks noChangeAspect="1" noChangeArrowheads="1"/>
          </p:cNvPicPr>
          <p:nvPr/>
        </p:nvPicPr>
        <p:blipFill>
          <a:blip r:embed="rId4" cstate="print"/>
          <a:srcRect/>
          <a:stretch>
            <a:fillRect/>
          </a:stretch>
        </p:blipFill>
        <p:spPr bwMode="auto">
          <a:xfrm>
            <a:off x="685800" y="3581400"/>
            <a:ext cx="7762875" cy="2305050"/>
          </a:xfrm>
          <a:prstGeom prst="rect">
            <a:avLst/>
          </a:prstGeom>
          <a:noFill/>
          <a:ln w="9525">
            <a:noFill/>
            <a:miter lim="800000"/>
            <a:headEnd/>
            <a:tailEnd/>
          </a:ln>
        </p:spPr>
      </p:pic>
      <p:sp>
        <p:nvSpPr>
          <p:cNvPr id="7" name="Rounded Rectangle 6"/>
          <p:cNvSpPr/>
          <p:nvPr/>
        </p:nvSpPr>
        <p:spPr>
          <a:xfrm>
            <a:off x="4038600" y="3657600"/>
            <a:ext cx="2514600" cy="228600"/>
          </a:xfrm>
          <a:prstGeom prst="roundRect">
            <a:avLst/>
          </a:prstGeom>
          <a:solidFill>
            <a:schemeClr val="accent2">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95400" y="3657600"/>
            <a:ext cx="2667000" cy="228600"/>
          </a:xfrm>
          <a:prstGeom prst="roundRect">
            <a:avLst/>
          </a:prstGeom>
          <a:solidFill>
            <a:schemeClr val="accent2">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71800" y="4038600"/>
            <a:ext cx="5334000" cy="369332"/>
          </a:xfrm>
          <a:prstGeom prst="rect">
            <a:avLst/>
          </a:prstGeom>
          <a:solidFill>
            <a:schemeClr val="accent2">
              <a:lumMod val="60000"/>
              <a:lumOff val="40000"/>
            </a:schemeClr>
          </a:solidFill>
        </p:spPr>
        <p:txBody>
          <a:bodyPr wrap="square" rtlCol="0">
            <a:spAutoFit/>
          </a:bodyPr>
          <a:lstStyle/>
          <a:p>
            <a:r>
              <a:rPr lang="en-US" dirty="0" smtClean="0">
                <a:solidFill>
                  <a:srgbClr val="C00000"/>
                </a:solidFill>
              </a:rPr>
              <a:t>Attribute</a:t>
            </a:r>
            <a:r>
              <a:rPr lang="en-US" dirty="0" smtClean="0"/>
              <a:t>: a piece of additional info about an element </a:t>
            </a:r>
            <a:endParaRPr lang="en-US" dirty="0"/>
          </a:p>
        </p:txBody>
      </p:sp>
      <p:sp>
        <p:nvSpPr>
          <p:cNvPr id="10" name="Footer Placeholder 9"/>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sz="quarter" idx="1"/>
          </p:nvPr>
        </p:nvSpPr>
        <p:spPr>
          <a:xfrm>
            <a:off x="457200" y="1447800"/>
            <a:ext cx="8229600" cy="533400"/>
          </a:xfrm>
        </p:spPr>
        <p:txBody>
          <a:bodyPr>
            <a:normAutofit/>
          </a:bodyPr>
          <a:lstStyle/>
          <a:p>
            <a:r>
              <a:rPr lang="en-US" sz="2400" dirty="0" smtClean="0">
                <a:latin typeface="+mj-lt"/>
                <a:hlinkClick r:id="rId3"/>
              </a:rPr>
              <a:t>Links</a:t>
            </a:r>
            <a:r>
              <a:rPr lang="en-US" sz="2400" dirty="0" smtClean="0">
                <a:latin typeface="+mj-lt"/>
              </a:rPr>
              <a:t>(</a:t>
            </a:r>
            <a:r>
              <a:rPr lang="en-US" sz="2400" dirty="0" smtClean="0">
                <a:solidFill>
                  <a:srgbClr val="C00000"/>
                </a:solidFill>
                <a:latin typeface="+mj-lt"/>
              </a:rPr>
              <a:t>a</a:t>
            </a:r>
            <a:r>
              <a:rPr lang="en-US" sz="2400" dirty="0" smtClean="0">
                <a:latin typeface="+mj-lt"/>
              </a:rPr>
              <a:t>)</a:t>
            </a:r>
          </a:p>
        </p:txBody>
      </p:sp>
      <p:graphicFrame>
        <p:nvGraphicFramePr>
          <p:cNvPr id="4" name="Table 3"/>
          <p:cNvGraphicFramePr>
            <a:graphicFrameLocks noGrp="1"/>
          </p:cNvGraphicFramePr>
          <p:nvPr/>
        </p:nvGraphicFramePr>
        <p:xfrm>
          <a:off x="914400" y="22098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a</a:t>
                      </a:r>
                      <a:endParaRPr lang="en-US" dirty="0"/>
                    </a:p>
                  </a:txBody>
                  <a:tcPr/>
                </a:tc>
              </a:tr>
              <a:tr h="370840">
                <a:tc>
                  <a:txBody>
                    <a:bodyPr/>
                    <a:lstStyle/>
                    <a:p>
                      <a:r>
                        <a:rPr lang="en-US" dirty="0" smtClean="0"/>
                        <a:t>Description</a:t>
                      </a:r>
                      <a:endParaRPr lang="en-US" dirty="0"/>
                    </a:p>
                  </a:txBody>
                  <a:tcPr/>
                </a:tc>
                <a:tc>
                  <a:txBody>
                    <a:bodyPr/>
                    <a:lstStyle/>
                    <a:p>
                      <a:r>
                        <a:rPr lang="en-US" dirty="0" smtClean="0"/>
                        <a:t>Anchor or link (inline)</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&lt;a</a:t>
                      </a:r>
                      <a:r>
                        <a:rPr lang="en-US" baseline="0" dirty="0" smtClean="0">
                          <a:solidFill>
                            <a:srgbClr val="C00000"/>
                          </a:solidFill>
                        </a:rPr>
                        <a:t> </a:t>
                      </a:r>
                      <a:r>
                        <a:rPr lang="en-US" baseline="0" dirty="0" err="1" smtClean="0">
                          <a:solidFill>
                            <a:schemeClr val="tx1"/>
                          </a:solidFill>
                        </a:rPr>
                        <a:t>href</a:t>
                      </a:r>
                      <a:r>
                        <a:rPr lang="en-US" baseline="0" dirty="0" smtClean="0">
                          <a:solidFill>
                            <a:schemeClr val="tx1"/>
                          </a:solidFill>
                        </a:rPr>
                        <a:t>=“URL”</a:t>
                      </a:r>
                      <a:r>
                        <a:rPr lang="en-US" baseline="0" dirty="0" smtClean="0">
                          <a:solidFill>
                            <a:srgbClr val="C00000"/>
                          </a:solidFill>
                        </a:rPr>
                        <a:t>&gt;</a:t>
                      </a:r>
                      <a:r>
                        <a:rPr lang="en-US" baseline="0" dirty="0" smtClean="0">
                          <a:solidFill>
                            <a:schemeClr val="tx1"/>
                          </a:solidFill>
                        </a:rPr>
                        <a:t>content</a:t>
                      </a:r>
                      <a:r>
                        <a:rPr lang="en-US" baseline="0" dirty="0" smtClean="0">
                          <a:solidFill>
                            <a:srgbClr val="C00000"/>
                          </a:solidFill>
                        </a:rPr>
                        <a:t>&lt;</a:t>
                      </a:r>
                      <a:r>
                        <a:rPr lang="en-US" dirty="0" smtClean="0">
                          <a:solidFill>
                            <a:srgbClr val="C00000"/>
                          </a:solidFill>
                        </a:rPr>
                        <a:t>/a&gt;</a:t>
                      </a:r>
                      <a:endParaRPr lang="en-US" dirty="0">
                        <a:solidFill>
                          <a:srgbClr val="C00000"/>
                        </a:solidFill>
                      </a:endParaRPr>
                    </a:p>
                  </a:txBody>
                  <a:tcPr/>
                </a:tc>
              </a:tr>
            </a:tbl>
          </a:graphicData>
        </a:graphic>
      </p:graphicFrame>
      <p:sp>
        <p:nvSpPr>
          <p:cNvPr id="5" name="Slide Number Placeholder 4"/>
          <p:cNvSpPr>
            <a:spLocks noGrp="1"/>
          </p:cNvSpPr>
          <p:nvPr>
            <p:ph type="sldNum" sz="quarter" idx="12"/>
          </p:nvPr>
        </p:nvSpPr>
        <p:spPr/>
        <p:txBody>
          <a:bodyPr/>
          <a:lstStyle/>
          <a:p>
            <a:fld id="{C78B57AD-E1FF-4E5B-8622-D0AD2ECD0692}" type="slidenum">
              <a:rPr lang="en-US" smtClean="0"/>
              <a:pPr/>
              <a:t>16</a:t>
            </a:fld>
            <a:endParaRPr lang="en-US"/>
          </a:p>
        </p:txBody>
      </p:sp>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pic>
        <p:nvPicPr>
          <p:cNvPr id="6146" name="Picture 2"/>
          <p:cNvPicPr>
            <a:picLocks noChangeAspect="1" noChangeArrowheads="1"/>
          </p:cNvPicPr>
          <p:nvPr/>
        </p:nvPicPr>
        <p:blipFill>
          <a:blip r:embed="rId4" cstate="print"/>
          <a:srcRect/>
          <a:stretch>
            <a:fillRect/>
          </a:stretch>
        </p:blipFill>
        <p:spPr bwMode="auto">
          <a:xfrm>
            <a:off x="685800" y="3657600"/>
            <a:ext cx="7848600" cy="15860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sz="quarter" idx="1"/>
          </p:nvPr>
        </p:nvSpPr>
        <p:spPr>
          <a:xfrm>
            <a:off x="457200" y="1447800"/>
            <a:ext cx="8229600" cy="533400"/>
          </a:xfrm>
        </p:spPr>
        <p:txBody>
          <a:bodyPr>
            <a:normAutofit/>
          </a:bodyPr>
          <a:lstStyle/>
          <a:p>
            <a:r>
              <a:rPr lang="en-US" sz="2400" dirty="0" smtClean="0">
                <a:latin typeface="+mj-lt"/>
              </a:rPr>
              <a:t>Links(</a:t>
            </a:r>
            <a:r>
              <a:rPr lang="en-US" sz="2400" dirty="0" smtClean="0">
                <a:solidFill>
                  <a:srgbClr val="C00000"/>
                </a:solidFill>
                <a:latin typeface="+mj-lt"/>
              </a:rPr>
              <a:t>a</a:t>
            </a:r>
            <a:r>
              <a:rPr lang="en-US" sz="2400" dirty="0" smtClean="0">
                <a:latin typeface="+mj-lt"/>
              </a:rPr>
              <a:t>)</a:t>
            </a:r>
          </a:p>
        </p:txBody>
      </p:sp>
      <p:graphicFrame>
        <p:nvGraphicFramePr>
          <p:cNvPr id="4" name="Table 3"/>
          <p:cNvGraphicFramePr>
            <a:graphicFrameLocks noGrp="1"/>
          </p:cNvGraphicFramePr>
          <p:nvPr/>
        </p:nvGraphicFramePr>
        <p:xfrm>
          <a:off x="914400" y="22098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a</a:t>
                      </a:r>
                      <a:endParaRPr lang="en-US" dirty="0"/>
                    </a:p>
                  </a:txBody>
                  <a:tcPr/>
                </a:tc>
              </a:tr>
              <a:tr h="370840">
                <a:tc>
                  <a:txBody>
                    <a:bodyPr/>
                    <a:lstStyle/>
                    <a:p>
                      <a:r>
                        <a:rPr lang="en-US" dirty="0" smtClean="0"/>
                        <a:t>Description</a:t>
                      </a:r>
                      <a:endParaRPr lang="en-US" dirty="0"/>
                    </a:p>
                  </a:txBody>
                  <a:tcPr/>
                </a:tc>
                <a:tc>
                  <a:txBody>
                    <a:bodyPr/>
                    <a:lstStyle/>
                    <a:p>
                      <a:r>
                        <a:rPr lang="en-US" dirty="0" smtClean="0"/>
                        <a:t>Anchor or link (inline)</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&lt;a</a:t>
                      </a:r>
                      <a:r>
                        <a:rPr lang="en-US" baseline="0" dirty="0" smtClean="0">
                          <a:solidFill>
                            <a:srgbClr val="C00000"/>
                          </a:solidFill>
                        </a:rPr>
                        <a:t> </a:t>
                      </a:r>
                      <a:r>
                        <a:rPr lang="en-US" baseline="0" dirty="0" err="1" smtClean="0">
                          <a:solidFill>
                            <a:schemeClr val="tx1"/>
                          </a:solidFill>
                        </a:rPr>
                        <a:t>href</a:t>
                      </a:r>
                      <a:r>
                        <a:rPr lang="en-US" baseline="0" dirty="0" smtClean="0">
                          <a:solidFill>
                            <a:schemeClr val="tx1"/>
                          </a:solidFill>
                        </a:rPr>
                        <a:t>=“URL”</a:t>
                      </a:r>
                      <a:r>
                        <a:rPr lang="en-US" baseline="0" dirty="0" smtClean="0">
                          <a:solidFill>
                            <a:srgbClr val="C00000"/>
                          </a:solidFill>
                        </a:rPr>
                        <a:t>&gt;</a:t>
                      </a:r>
                      <a:r>
                        <a:rPr lang="en-US" baseline="0" dirty="0" smtClean="0">
                          <a:solidFill>
                            <a:schemeClr val="tx1"/>
                          </a:solidFill>
                        </a:rPr>
                        <a:t>content</a:t>
                      </a:r>
                      <a:r>
                        <a:rPr lang="en-US" baseline="0" dirty="0" smtClean="0">
                          <a:solidFill>
                            <a:srgbClr val="C00000"/>
                          </a:solidFill>
                        </a:rPr>
                        <a:t>&lt;</a:t>
                      </a:r>
                      <a:r>
                        <a:rPr lang="en-US" dirty="0" smtClean="0">
                          <a:solidFill>
                            <a:srgbClr val="C00000"/>
                          </a:solidFill>
                        </a:rPr>
                        <a:t>/a&gt;</a:t>
                      </a:r>
                      <a:endParaRPr lang="en-US" dirty="0">
                        <a:solidFill>
                          <a:srgbClr val="C00000"/>
                        </a:solidFill>
                      </a:endParaRPr>
                    </a:p>
                  </a:txBody>
                  <a:tcPr/>
                </a:tc>
              </a:tr>
            </a:tbl>
          </a:graphicData>
        </a:graphic>
      </p:graphicFrame>
      <p:sp>
        <p:nvSpPr>
          <p:cNvPr id="5" name="Slide Number Placeholder 4"/>
          <p:cNvSpPr>
            <a:spLocks noGrp="1"/>
          </p:cNvSpPr>
          <p:nvPr>
            <p:ph type="sldNum" sz="quarter" idx="12"/>
          </p:nvPr>
        </p:nvSpPr>
        <p:spPr/>
        <p:txBody>
          <a:bodyPr/>
          <a:lstStyle/>
          <a:p>
            <a:fld id="{C78B57AD-E1FF-4E5B-8622-D0AD2ECD0692}" type="slidenum">
              <a:rPr lang="en-US" smtClean="0"/>
              <a:pPr/>
              <a:t>17</a:t>
            </a:fld>
            <a:endParaRPr lang="en-US"/>
          </a:p>
        </p:txBody>
      </p:sp>
      <p:pic>
        <p:nvPicPr>
          <p:cNvPr id="7171" name="Picture 3"/>
          <p:cNvPicPr>
            <a:picLocks noChangeAspect="1" noChangeArrowheads="1"/>
          </p:cNvPicPr>
          <p:nvPr/>
        </p:nvPicPr>
        <p:blipFill>
          <a:blip r:embed="rId3" cstate="print"/>
          <a:srcRect/>
          <a:stretch>
            <a:fillRect/>
          </a:stretch>
        </p:blipFill>
        <p:spPr bwMode="auto">
          <a:xfrm>
            <a:off x="693086" y="3581400"/>
            <a:ext cx="7917514" cy="24384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Content Placeholder 2"/>
          <p:cNvSpPr>
            <a:spLocks noGrp="1"/>
          </p:cNvSpPr>
          <p:nvPr>
            <p:ph sz="quarter" idx="1"/>
          </p:nvPr>
        </p:nvSpPr>
        <p:spPr>
          <a:xfrm>
            <a:off x="457200" y="1447800"/>
            <a:ext cx="8229600" cy="533400"/>
          </a:xfrm>
        </p:spPr>
        <p:txBody>
          <a:bodyPr>
            <a:normAutofit/>
          </a:bodyPr>
          <a:lstStyle/>
          <a:p>
            <a:r>
              <a:rPr lang="en-US" sz="2400" dirty="0" smtClean="0">
                <a:latin typeface="+mj-lt"/>
                <a:hlinkClick r:id="rId3"/>
              </a:rPr>
              <a:t>Line Breaks</a:t>
            </a:r>
            <a:r>
              <a:rPr lang="en-US" sz="2400" dirty="0" smtClean="0">
                <a:latin typeface="+mj-lt"/>
              </a:rPr>
              <a:t>(</a:t>
            </a:r>
            <a:r>
              <a:rPr lang="en-US" sz="2400" dirty="0" err="1" smtClean="0">
                <a:solidFill>
                  <a:srgbClr val="C00000"/>
                </a:solidFill>
                <a:latin typeface="+mj-lt"/>
              </a:rPr>
              <a:t>br</a:t>
            </a:r>
            <a:r>
              <a:rPr lang="en-US" sz="2400" dirty="0" smtClean="0">
                <a:latin typeface="+mj-lt"/>
              </a:rPr>
              <a:t>)</a:t>
            </a:r>
          </a:p>
        </p:txBody>
      </p:sp>
      <p:graphicFrame>
        <p:nvGraphicFramePr>
          <p:cNvPr id="4" name="Table 3"/>
          <p:cNvGraphicFramePr>
            <a:graphicFrameLocks noGrp="1"/>
          </p:cNvGraphicFramePr>
          <p:nvPr/>
        </p:nvGraphicFramePr>
        <p:xfrm>
          <a:off x="914400" y="22098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err="1" smtClean="0"/>
                        <a:t>br</a:t>
                      </a:r>
                      <a:endParaRPr lang="en-US" dirty="0"/>
                    </a:p>
                  </a:txBody>
                  <a:tcPr/>
                </a:tc>
              </a:tr>
              <a:tr h="370840">
                <a:tc>
                  <a:txBody>
                    <a:bodyPr/>
                    <a:lstStyle/>
                    <a:p>
                      <a:r>
                        <a:rPr lang="en-US" dirty="0" smtClean="0"/>
                        <a:t>Description</a:t>
                      </a:r>
                      <a:endParaRPr lang="en-US" dirty="0"/>
                    </a:p>
                  </a:txBody>
                  <a:tcPr/>
                </a:tc>
                <a:tc>
                  <a:txBody>
                    <a:bodyPr/>
                    <a:lstStyle/>
                    <a:p>
                      <a:r>
                        <a:rPr lang="en-US" dirty="0" smtClean="0"/>
                        <a:t>Line break (inline)</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a:t>
                      </a:r>
                      <a:r>
                        <a:rPr lang="en-US" dirty="0" err="1" smtClean="0">
                          <a:solidFill>
                            <a:srgbClr val="C00000"/>
                          </a:solidFill>
                        </a:rPr>
                        <a:t>br</a:t>
                      </a:r>
                      <a:r>
                        <a:rPr lang="en-US" baseline="0" dirty="0" smtClean="0">
                          <a:solidFill>
                            <a:srgbClr val="C00000"/>
                          </a:solidFill>
                        </a:rPr>
                        <a:t> </a:t>
                      </a:r>
                      <a:r>
                        <a:rPr lang="en-US" dirty="0" smtClean="0">
                          <a:solidFill>
                            <a:srgbClr val="C00000"/>
                          </a:solidFill>
                        </a:rPr>
                        <a:t>/&gt;</a:t>
                      </a:r>
                      <a:endParaRPr lang="en-US" dirty="0">
                        <a:solidFill>
                          <a:srgbClr val="C00000"/>
                        </a:solidFill>
                      </a:endParaRPr>
                    </a:p>
                  </a:txBody>
                  <a:tcPr/>
                </a:tc>
              </a:tr>
            </a:tbl>
          </a:graphicData>
        </a:graphic>
      </p:graphicFrame>
      <p:sp>
        <p:nvSpPr>
          <p:cNvPr id="5" name="Slide Number Placeholder 4"/>
          <p:cNvSpPr>
            <a:spLocks noGrp="1"/>
          </p:cNvSpPr>
          <p:nvPr>
            <p:ph type="sldNum" sz="quarter" idx="12"/>
          </p:nvPr>
        </p:nvSpPr>
        <p:spPr/>
        <p:txBody>
          <a:bodyPr/>
          <a:lstStyle/>
          <a:p>
            <a:fld id="{C78B57AD-E1FF-4E5B-8622-D0AD2ECD0692}" type="slidenum">
              <a:rPr lang="en-US" smtClean="0"/>
              <a:pPr/>
              <a:t>18</a:t>
            </a:fld>
            <a:endParaRPr lang="en-US"/>
          </a:p>
        </p:txBody>
      </p:sp>
      <p:pic>
        <p:nvPicPr>
          <p:cNvPr id="8194" name="Picture 2"/>
          <p:cNvPicPr>
            <a:picLocks noChangeAspect="1" noChangeArrowheads="1"/>
          </p:cNvPicPr>
          <p:nvPr/>
        </p:nvPicPr>
        <p:blipFill>
          <a:blip r:embed="rId4" cstate="print"/>
          <a:srcRect/>
          <a:stretch>
            <a:fillRect/>
          </a:stretch>
        </p:blipFill>
        <p:spPr bwMode="auto">
          <a:xfrm>
            <a:off x="685800" y="3581400"/>
            <a:ext cx="7753350" cy="234315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19</a:t>
            </a:fld>
            <a:endParaRPr lang="en-US"/>
          </a:p>
        </p:txBody>
      </p:sp>
      <p:sp>
        <p:nvSpPr>
          <p:cNvPr id="4" name="Content Placeholder 3"/>
          <p:cNvSpPr>
            <a:spLocks noGrp="1"/>
          </p:cNvSpPr>
          <p:nvPr>
            <p:ph sz="quarter" idx="1"/>
          </p:nvPr>
        </p:nvSpPr>
        <p:spPr>
          <a:xfrm>
            <a:off x="457200" y="1295400"/>
            <a:ext cx="8229600" cy="609600"/>
          </a:xfrm>
        </p:spPr>
        <p:txBody>
          <a:bodyPr>
            <a:normAutofit/>
          </a:bodyPr>
          <a:lstStyle/>
          <a:p>
            <a:r>
              <a:rPr lang="en-US" sz="2400" dirty="0" smtClean="0">
                <a:latin typeface="+mj-lt"/>
                <a:hlinkClick r:id="rId2"/>
              </a:rPr>
              <a:t>Emphasis </a:t>
            </a:r>
            <a:r>
              <a:rPr lang="en-US" sz="2400" dirty="0" smtClean="0">
                <a:latin typeface="+mj-lt"/>
              </a:rPr>
              <a:t>(</a:t>
            </a:r>
            <a:r>
              <a:rPr lang="en-US" sz="2400" dirty="0" err="1" smtClean="0">
                <a:solidFill>
                  <a:srgbClr val="C00000"/>
                </a:solidFill>
                <a:latin typeface="+mj-lt"/>
              </a:rPr>
              <a:t>em</a:t>
            </a:r>
            <a:r>
              <a:rPr lang="en-US" sz="2400" dirty="0" smtClean="0">
                <a:latin typeface="+mj-lt"/>
              </a:rPr>
              <a:t>, </a:t>
            </a:r>
            <a:r>
              <a:rPr lang="en-US" sz="2400" dirty="0" smtClean="0">
                <a:solidFill>
                  <a:srgbClr val="C00000"/>
                </a:solidFill>
                <a:latin typeface="+mj-lt"/>
              </a:rPr>
              <a:t>strong</a:t>
            </a:r>
            <a:r>
              <a:rPr lang="en-US" sz="2400" dirty="0" smtClean="0">
                <a:latin typeface="+mj-lt"/>
              </a:rPr>
              <a:t>)</a:t>
            </a:r>
            <a:endParaRPr lang="en-US" sz="2400" dirty="0">
              <a:latin typeface="+mj-lt"/>
            </a:endParaRPr>
          </a:p>
        </p:txBody>
      </p:sp>
      <p:graphicFrame>
        <p:nvGraphicFramePr>
          <p:cNvPr id="5" name="Table 4"/>
          <p:cNvGraphicFramePr>
            <a:graphicFrameLocks noGrp="1"/>
          </p:cNvGraphicFramePr>
          <p:nvPr/>
        </p:nvGraphicFramePr>
        <p:xfrm>
          <a:off x="838200" y="1981200"/>
          <a:ext cx="7772400" cy="1143000"/>
        </p:xfrm>
        <a:graphic>
          <a:graphicData uri="http://schemas.openxmlformats.org/drawingml/2006/table">
            <a:tbl>
              <a:tblPr firstRow="1" bandRow="1">
                <a:tableStyleId>{5C22544A-7EE6-4342-B048-85BDC9FD1C3A}</a:tableStyleId>
              </a:tblPr>
              <a:tblGrid>
                <a:gridCol w="1676400"/>
                <a:gridCol w="2971800"/>
                <a:gridCol w="3124200"/>
              </a:tblGrid>
              <a:tr h="381000">
                <a:tc>
                  <a:txBody>
                    <a:bodyPr/>
                    <a:lstStyle/>
                    <a:p>
                      <a:r>
                        <a:rPr lang="en-US" dirty="0" smtClean="0"/>
                        <a:t>Element(s)</a:t>
                      </a:r>
                      <a:endParaRPr lang="en-US" dirty="0"/>
                    </a:p>
                  </a:txBody>
                  <a:tcPr/>
                </a:tc>
                <a:tc>
                  <a:txBody>
                    <a:bodyPr/>
                    <a:lstStyle/>
                    <a:p>
                      <a:r>
                        <a:rPr lang="en-US" dirty="0" err="1" smtClean="0"/>
                        <a:t>Em</a:t>
                      </a:r>
                      <a:endParaRPr lang="en-US" dirty="0"/>
                    </a:p>
                  </a:txBody>
                  <a:tcPr/>
                </a:tc>
                <a:tc>
                  <a:txBody>
                    <a:bodyPr/>
                    <a:lstStyle/>
                    <a:p>
                      <a:r>
                        <a:rPr lang="en-US" dirty="0" smtClean="0"/>
                        <a:t>strong</a:t>
                      </a:r>
                      <a:endParaRPr lang="en-US" dirty="0"/>
                    </a:p>
                  </a:txBody>
                  <a:tcPr/>
                </a:tc>
              </a:tr>
              <a:tr h="381000">
                <a:tc>
                  <a:txBody>
                    <a:bodyPr/>
                    <a:lstStyle/>
                    <a:p>
                      <a:r>
                        <a:rPr lang="en-US" dirty="0" smtClean="0"/>
                        <a:t>Description</a:t>
                      </a:r>
                      <a:endParaRPr lang="en-US" dirty="0"/>
                    </a:p>
                  </a:txBody>
                  <a:tcPr/>
                </a:tc>
                <a:tc>
                  <a:txBody>
                    <a:bodyPr/>
                    <a:lstStyle/>
                    <a:p>
                      <a:r>
                        <a:rPr lang="en-US" dirty="0" smtClean="0"/>
                        <a:t>Emphasis (inline)</a:t>
                      </a:r>
                      <a:endParaRPr lang="en-US" dirty="0"/>
                    </a:p>
                  </a:txBody>
                  <a:tcPr/>
                </a:tc>
                <a:tc>
                  <a:txBody>
                    <a:bodyPr/>
                    <a:lstStyle/>
                    <a:p>
                      <a:r>
                        <a:rPr lang="en-US" dirty="0" smtClean="0"/>
                        <a:t>Strong emphasis (inline)</a:t>
                      </a:r>
                      <a:endParaRPr lang="en-US" dirty="0"/>
                    </a:p>
                  </a:txBody>
                  <a:tcPr/>
                </a:tc>
              </a:tr>
              <a:tr h="381000">
                <a:tc>
                  <a:txBody>
                    <a:bodyPr/>
                    <a:lstStyle/>
                    <a:p>
                      <a:r>
                        <a:rPr lang="en-US" dirty="0" smtClean="0"/>
                        <a:t>Syntax</a:t>
                      </a:r>
                      <a:endParaRPr lang="en-US" dirty="0"/>
                    </a:p>
                  </a:txBody>
                  <a:tcPr/>
                </a:tc>
                <a:tc>
                  <a:txBody>
                    <a:bodyPr/>
                    <a:lstStyle/>
                    <a:p>
                      <a:r>
                        <a:rPr lang="en-US" dirty="0" smtClean="0">
                          <a:solidFill>
                            <a:srgbClr val="C00000"/>
                          </a:solidFill>
                        </a:rPr>
                        <a:t>&lt;</a:t>
                      </a:r>
                      <a:r>
                        <a:rPr lang="en-US" dirty="0" err="1" smtClean="0">
                          <a:solidFill>
                            <a:srgbClr val="C00000"/>
                          </a:solidFill>
                        </a:rPr>
                        <a:t>em</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em</a:t>
                      </a:r>
                      <a:r>
                        <a:rPr lang="en-US" dirty="0" smtClean="0">
                          <a:solidFill>
                            <a:srgbClr val="C00000"/>
                          </a:solidFill>
                        </a:rPr>
                        <a:t>&gt;</a:t>
                      </a:r>
                      <a:endParaRPr lang="en-US" dirty="0">
                        <a:solidFill>
                          <a:srgbClr val="C00000"/>
                        </a:solidFill>
                      </a:endParaRPr>
                    </a:p>
                  </a:txBody>
                  <a:tcPr/>
                </a:tc>
                <a:tc>
                  <a:txBody>
                    <a:bodyPr/>
                    <a:lstStyle/>
                    <a:p>
                      <a:r>
                        <a:rPr lang="en-US" dirty="0" smtClean="0">
                          <a:solidFill>
                            <a:srgbClr val="C00000"/>
                          </a:solidFill>
                        </a:rPr>
                        <a:t>&lt;strong&gt;</a:t>
                      </a:r>
                      <a:r>
                        <a:rPr lang="en-US" dirty="0" smtClean="0"/>
                        <a:t>…</a:t>
                      </a:r>
                      <a:r>
                        <a:rPr lang="en-US" dirty="0" smtClean="0">
                          <a:solidFill>
                            <a:srgbClr val="C00000"/>
                          </a:solidFill>
                        </a:rPr>
                        <a:t>&lt;/strong&gt;</a:t>
                      </a:r>
                      <a:endParaRPr lang="en-US" dirty="0">
                        <a:solidFill>
                          <a:srgbClr val="C00000"/>
                        </a:solidFill>
                      </a:endParaRPr>
                    </a:p>
                  </a:txBody>
                  <a:tcPr/>
                </a:tc>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838200" y="3581400"/>
            <a:ext cx="7772400" cy="1495425"/>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a:xfrm>
            <a:off x="457200" y="1447800"/>
            <a:ext cx="8229600" cy="4709160"/>
          </a:xfrm>
        </p:spPr>
        <p:txBody>
          <a:bodyPr>
            <a:normAutofit/>
          </a:bodyPr>
          <a:lstStyle/>
          <a:p>
            <a:r>
              <a:rPr lang="en-US" sz="2400" dirty="0" smtClean="0">
                <a:latin typeface="+mj-lt"/>
              </a:rPr>
              <a:t>Learn the basics of HTML and web pages</a:t>
            </a:r>
          </a:p>
          <a:p>
            <a:endParaRPr lang="en-US" sz="2400" dirty="0" smtClean="0">
              <a:latin typeface="+mj-lt"/>
            </a:endParaRPr>
          </a:p>
          <a:p>
            <a:r>
              <a:rPr lang="en-US" sz="2400" dirty="0" smtClean="0">
                <a:latin typeface="+mj-lt"/>
              </a:rPr>
              <a:t>Get familiar with web standards</a:t>
            </a:r>
            <a:endParaRPr lang="en-US" sz="2400" dirty="0">
              <a:latin typeface="+mj-lt"/>
            </a:endParaRPr>
          </a:p>
        </p:txBody>
      </p:sp>
      <p:sp>
        <p:nvSpPr>
          <p:cNvPr id="4" name="Slide Number Placeholder 3"/>
          <p:cNvSpPr>
            <a:spLocks noGrp="1"/>
          </p:cNvSpPr>
          <p:nvPr>
            <p:ph type="sldNum" sz="quarter" idx="12"/>
          </p:nvPr>
        </p:nvSpPr>
        <p:spPr/>
        <p:txBody>
          <a:bodyPr/>
          <a:lstStyle/>
          <a:p>
            <a:fld id="{C78B57AD-E1FF-4E5B-8622-D0AD2ECD0692}" type="slidenum">
              <a:rPr lang="en-US" smtClean="0"/>
              <a:pPr/>
              <a:t>2</a:t>
            </a:fld>
            <a:endParaRPr lang="en-US"/>
          </a:p>
        </p:txBody>
      </p:sp>
      <p:sp>
        <p:nvSpPr>
          <p:cNvPr id="5" name="Footer Placeholder 4"/>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Standards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20</a:t>
            </a:fld>
            <a:endParaRPr lang="en-US"/>
          </a:p>
        </p:txBody>
      </p:sp>
      <p:sp>
        <p:nvSpPr>
          <p:cNvPr id="4" name="Content Placeholder 3"/>
          <p:cNvSpPr>
            <a:spLocks noGrp="1"/>
          </p:cNvSpPr>
          <p:nvPr>
            <p:ph sz="quarter" idx="1"/>
          </p:nvPr>
        </p:nvSpPr>
        <p:spPr>
          <a:xfrm>
            <a:off x="457200" y="1371600"/>
            <a:ext cx="8229600" cy="4785360"/>
          </a:xfrm>
        </p:spPr>
        <p:txBody>
          <a:bodyPr>
            <a:normAutofit/>
          </a:bodyPr>
          <a:lstStyle/>
          <a:p>
            <a:r>
              <a:rPr lang="en-US" sz="2400" dirty="0" smtClean="0">
                <a:latin typeface="+mj-lt"/>
              </a:rPr>
              <a:t>A general group of formal standards and technical specifications for various aspects of the WWW</a:t>
            </a:r>
          </a:p>
          <a:p>
            <a:endParaRPr lang="en-US" sz="2400" dirty="0" smtClean="0">
              <a:latin typeface="+mj-lt"/>
            </a:endParaRPr>
          </a:p>
          <a:p>
            <a:r>
              <a:rPr lang="en-US" sz="2400" dirty="0" smtClean="0">
                <a:latin typeface="+mj-lt"/>
              </a:rPr>
              <a:t>Why follow standards?</a:t>
            </a:r>
          </a:p>
          <a:p>
            <a:pPr lvl="1"/>
            <a:r>
              <a:rPr lang="en-US" sz="2000" dirty="0" smtClean="0">
                <a:latin typeface="+mj-lt"/>
              </a:rPr>
              <a:t>Standards-compliant pages are </a:t>
            </a:r>
          </a:p>
          <a:p>
            <a:pPr lvl="2"/>
            <a:r>
              <a:rPr lang="en-US" sz="1800" dirty="0" smtClean="0">
                <a:latin typeface="+mj-lt"/>
              </a:rPr>
              <a:t>more rigid and structured language</a:t>
            </a:r>
          </a:p>
          <a:p>
            <a:pPr lvl="2"/>
            <a:r>
              <a:rPr lang="en-US" sz="1800" dirty="0" smtClean="0">
                <a:latin typeface="+mj-lt"/>
              </a:rPr>
              <a:t>more interoperable across different web browsers</a:t>
            </a:r>
          </a:p>
          <a:p>
            <a:pPr lvl="2"/>
            <a:r>
              <a:rPr lang="en-US" sz="1800" dirty="0" smtClean="0">
                <a:latin typeface="+mj-lt"/>
              </a:rPr>
              <a:t>more likely that our pages will display correctly in the future</a:t>
            </a:r>
          </a:p>
          <a:p>
            <a:pPr lvl="2"/>
            <a:r>
              <a:rPr lang="en-US" sz="1800" dirty="0" smtClean="0">
                <a:latin typeface="+mj-lt"/>
              </a:rPr>
              <a:t>can be interchanged with other XML data: </a:t>
            </a:r>
            <a:r>
              <a:rPr lang="en-US" sz="1800" dirty="0" smtClean="0">
                <a:latin typeface="+mj-lt"/>
                <a:hlinkClick r:id="rId2"/>
              </a:rPr>
              <a:t>SVG</a:t>
            </a:r>
            <a:r>
              <a:rPr lang="en-US" sz="1800" dirty="0" smtClean="0">
                <a:latin typeface="+mj-lt"/>
              </a:rPr>
              <a:t> (graphics), </a:t>
            </a:r>
            <a:r>
              <a:rPr lang="en-US" sz="1800" dirty="0" err="1" smtClean="0">
                <a:latin typeface="+mj-lt"/>
                <a:hlinkClick r:id="rId3"/>
              </a:rPr>
              <a:t>MathML</a:t>
            </a:r>
            <a:r>
              <a:rPr lang="en-US" sz="1800" dirty="0" smtClean="0">
                <a:latin typeface="+mj-lt"/>
              </a:rPr>
              <a:t>, </a:t>
            </a:r>
            <a:r>
              <a:rPr lang="en-US" sz="1800" dirty="0" err="1" smtClean="0">
                <a:latin typeface="+mj-lt"/>
                <a:hlinkClick r:id="rId4"/>
              </a:rPr>
              <a:t>MusicML</a:t>
            </a:r>
            <a:r>
              <a:rPr lang="en-US" sz="1800" dirty="0" smtClean="0">
                <a:latin typeface="+mj-lt"/>
              </a:rPr>
              <a:t>, </a:t>
            </a:r>
            <a:r>
              <a:rPr lang="en-US" sz="1800" dirty="0" smtClean="0">
                <a:latin typeface="+mj-lt"/>
                <a:hlinkClick r:id="rId5"/>
              </a:rPr>
              <a:t>etc.</a:t>
            </a:r>
            <a:endParaRPr lang="en-US" sz="1800" dirty="0" smtClean="0">
              <a:latin typeface="+mj-lt"/>
            </a:endParaRPr>
          </a:p>
        </p:txBody>
      </p:sp>
      <p:sp>
        <p:nvSpPr>
          <p:cNvPr id="5" name="Footer Placeholder 4"/>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HTML </a:t>
            </a:r>
            <a:r>
              <a:rPr lang="en-US" dirty="0" smtClean="0">
                <a:hlinkClick r:id="rId2"/>
              </a:rPr>
              <a:t>Validator </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21</a:t>
            </a:fld>
            <a:endParaRPr lang="en-US"/>
          </a:p>
        </p:txBody>
      </p:sp>
      <p:sp>
        <p:nvSpPr>
          <p:cNvPr id="4" name="Content Placeholder 3"/>
          <p:cNvSpPr>
            <a:spLocks noGrp="1"/>
          </p:cNvSpPr>
          <p:nvPr>
            <p:ph sz="quarter" idx="1"/>
          </p:nvPr>
        </p:nvSpPr>
        <p:spPr>
          <a:xfrm>
            <a:off x="457200" y="1447800"/>
            <a:ext cx="8229600" cy="1600200"/>
          </a:xfrm>
        </p:spPr>
        <p:txBody>
          <a:bodyPr>
            <a:normAutofit/>
          </a:bodyPr>
          <a:lstStyle/>
          <a:p>
            <a:r>
              <a:rPr lang="en-US" sz="2200" dirty="0" smtClean="0">
                <a:latin typeface="+mj-lt"/>
                <a:hlinkClick r:id="rId2"/>
              </a:rPr>
              <a:t>http://validator.w3.org</a:t>
            </a:r>
            <a:endParaRPr lang="en-US" sz="2200" dirty="0" smtClean="0">
              <a:latin typeface="+mj-lt"/>
            </a:endParaRPr>
          </a:p>
          <a:p>
            <a:endParaRPr lang="en-US" sz="2200" dirty="0" smtClean="0">
              <a:latin typeface="+mj-lt"/>
            </a:endParaRPr>
          </a:p>
          <a:p>
            <a:r>
              <a:rPr lang="en-US" sz="2200" dirty="0" smtClean="0">
                <a:latin typeface="+mj-lt"/>
              </a:rPr>
              <a:t>Add a link on any page you create, and when clicked, will run the W3C validator on that page   </a:t>
            </a:r>
          </a:p>
          <a:p>
            <a:endParaRPr lang="en-US" dirty="0"/>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pic>
        <p:nvPicPr>
          <p:cNvPr id="2050" name="Picture 2"/>
          <p:cNvPicPr>
            <a:picLocks noChangeAspect="1" noChangeArrowheads="1"/>
          </p:cNvPicPr>
          <p:nvPr/>
        </p:nvPicPr>
        <p:blipFill>
          <a:blip r:embed="rId3" cstate="print"/>
          <a:srcRect/>
          <a:stretch>
            <a:fillRect/>
          </a:stretch>
        </p:blipFill>
        <p:spPr bwMode="auto">
          <a:xfrm>
            <a:off x="609600" y="3429000"/>
            <a:ext cx="8001000" cy="18577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22</a:t>
            </a:fld>
            <a:endParaRPr lang="en-US"/>
          </a:p>
        </p:txBody>
      </p:sp>
      <p:pic>
        <p:nvPicPr>
          <p:cNvPr id="11266" name="Picture 2"/>
          <p:cNvPicPr>
            <a:picLocks noChangeAspect="1" noChangeArrowheads="1"/>
          </p:cNvPicPr>
          <p:nvPr/>
        </p:nvPicPr>
        <p:blipFill>
          <a:blip r:embed="rId3" cstate="print"/>
          <a:srcRect/>
          <a:stretch>
            <a:fillRect/>
          </a:stretch>
        </p:blipFill>
        <p:spPr bwMode="auto">
          <a:xfrm>
            <a:off x="685800" y="1676400"/>
            <a:ext cx="7276977" cy="3429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Assignment</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23</a:t>
            </a:fld>
            <a:endParaRPr lang="en-US"/>
          </a:p>
        </p:txBody>
      </p:sp>
      <p:sp>
        <p:nvSpPr>
          <p:cNvPr id="5" name="Content Placeholder 4"/>
          <p:cNvSpPr>
            <a:spLocks noGrp="1"/>
          </p:cNvSpPr>
          <p:nvPr>
            <p:ph sz="quarter" idx="1"/>
          </p:nvPr>
        </p:nvSpPr>
        <p:spPr>
          <a:xfrm>
            <a:off x="457200" y="1524000"/>
            <a:ext cx="8229600" cy="4632960"/>
          </a:xfrm>
        </p:spPr>
        <p:txBody>
          <a:bodyPr/>
          <a:lstStyle/>
          <a:p>
            <a:r>
              <a:rPr lang="en-US" sz="2000" dirty="0" smtClean="0">
                <a:latin typeface="+mj-lt"/>
              </a:rPr>
              <a:t>Go to </a:t>
            </a:r>
            <a:r>
              <a:rPr lang="en-US" sz="2000" dirty="0" smtClean="0">
                <a:latin typeface="+mj-lt"/>
                <a:hlinkClick r:id="rId2"/>
              </a:rPr>
              <a:t>http://www.w3schools.com/tags/</a:t>
            </a:r>
            <a:r>
              <a:rPr lang="en-US" sz="2000" dirty="0" smtClean="0">
                <a:latin typeface="+mj-lt"/>
              </a:rPr>
              <a:t> and test sample codes in this chapter/previous slides.</a:t>
            </a:r>
          </a:p>
          <a:p>
            <a:endParaRPr lang="en-US" sz="2000" dirty="0" smtClean="0">
              <a:latin typeface="+mj-lt"/>
            </a:endParaRPr>
          </a:p>
          <a:p>
            <a:r>
              <a:rPr lang="en-US" sz="2000" dirty="0" smtClean="0">
                <a:latin typeface="+mj-lt"/>
              </a:rPr>
              <a:t>Check </a:t>
            </a:r>
            <a:r>
              <a:rPr lang="en-US" sz="2000" dirty="0" smtClean="0">
                <a:latin typeface="+mj-lt"/>
                <a:hlinkClick r:id="rId3"/>
              </a:rPr>
              <a:t>http://training.pacificescience.com/jgao/COMP127/</a:t>
            </a:r>
            <a:r>
              <a:rPr lang="en-US" sz="2000" dirty="0" smtClean="0">
                <a:latin typeface="+mj-lt"/>
              </a:rPr>
              <a:t> for more code example on HTML</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24</a:t>
            </a:fld>
            <a:endParaRPr lang="en-US"/>
          </a:p>
        </p:txBody>
      </p:sp>
      <p:sp>
        <p:nvSpPr>
          <p:cNvPr id="4" name="Content Placeholder 3"/>
          <p:cNvSpPr>
            <a:spLocks noGrp="1"/>
          </p:cNvSpPr>
          <p:nvPr>
            <p:ph sz="quarter" idx="1"/>
          </p:nvPr>
        </p:nvSpPr>
        <p:spPr>
          <a:xfrm>
            <a:off x="457200" y="1219200"/>
            <a:ext cx="8229600" cy="533400"/>
          </a:xfrm>
        </p:spPr>
        <p:txBody>
          <a:bodyPr/>
          <a:lstStyle/>
          <a:p>
            <a:r>
              <a:rPr lang="en-US" sz="2400" dirty="0" smtClean="0">
                <a:latin typeface="+mj-lt"/>
                <a:hlinkClick r:id="rId2"/>
              </a:rPr>
              <a:t>Unordered lists </a:t>
            </a:r>
            <a:r>
              <a:rPr lang="en-US" sz="2400" dirty="0" smtClean="0">
                <a:latin typeface="+mj-lt"/>
              </a:rPr>
              <a:t>(</a:t>
            </a:r>
            <a:r>
              <a:rPr lang="en-US" sz="2400" dirty="0" err="1" smtClean="0">
                <a:solidFill>
                  <a:srgbClr val="C00000"/>
                </a:solidFill>
                <a:latin typeface="+mj-lt"/>
              </a:rPr>
              <a:t>ul</a:t>
            </a:r>
            <a:r>
              <a:rPr lang="en-US" sz="2400" dirty="0" smtClean="0">
                <a:latin typeface="+mj-lt"/>
              </a:rPr>
              <a:t>, </a:t>
            </a:r>
            <a:r>
              <a:rPr lang="en-US" sz="2400" dirty="0" err="1" smtClean="0">
                <a:solidFill>
                  <a:srgbClr val="C00000"/>
                </a:solidFill>
                <a:latin typeface="+mj-lt"/>
              </a:rPr>
              <a:t>li</a:t>
            </a:r>
            <a:r>
              <a:rPr lang="en-US" sz="2400" dirty="0" smtClean="0">
                <a:latin typeface="+mj-lt"/>
              </a:rPr>
              <a:t>)</a:t>
            </a:r>
          </a:p>
          <a:p>
            <a:pPr lvl="1"/>
            <a:endParaRPr lang="en-US" dirty="0" smtClean="0"/>
          </a:p>
          <a:p>
            <a:pPr lvl="1"/>
            <a:endParaRPr lang="en-US" dirty="0"/>
          </a:p>
        </p:txBody>
      </p:sp>
      <p:graphicFrame>
        <p:nvGraphicFramePr>
          <p:cNvPr id="5" name="Table 4"/>
          <p:cNvGraphicFramePr>
            <a:graphicFrameLocks noGrp="1"/>
          </p:cNvGraphicFramePr>
          <p:nvPr/>
        </p:nvGraphicFramePr>
        <p:xfrm>
          <a:off x="838200" y="1813560"/>
          <a:ext cx="7772400" cy="2225040"/>
        </p:xfrm>
        <a:graphic>
          <a:graphicData uri="http://schemas.openxmlformats.org/drawingml/2006/table">
            <a:tbl>
              <a:tblPr firstRow="1" bandRow="1">
                <a:tableStyleId>{5C22544A-7EE6-4342-B048-85BDC9FD1C3A}</a:tableStyleId>
              </a:tblPr>
              <a:tblGrid>
                <a:gridCol w="1676400"/>
                <a:gridCol w="2971800"/>
                <a:gridCol w="3124200"/>
              </a:tblGrid>
              <a:tr h="381000">
                <a:tc>
                  <a:txBody>
                    <a:bodyPr/>
                    <a:lstStyle/>
                    <a:p>
                      <a:r>
                        <a:rPr lang="en-US" dirty="0" smtClean="0"/>
                        <a:t>Element(s)</a:t>
                      </a:r>
                      <a:endParaRPr lang="en-US" dirty="0"/>
                    </a:p>
                  </a:txBody>
                  <a:tcPr/>
                </a:tc>
                <a:tc>
                  <a:txBody>
                    <a:bodyPr/>
                    <a:lstStyle/>
                    <a:p>
                      <a:r>
                        <a:rPr lang="en-US" dirty="0" err="1" smtClean="0"/>
                        <a:t>ul</a:t>
                      </a:r>
                      <a:endParaRPr lang="en-US" dirty="0"/>
                    </a:p>
                  </a:txBody>
                  <a:tcPr/>
                </a:tc>
                <a:tc>
                  <a:txBody>
                    <a:bodyPr/>
                    <a:lstStyle/>
                    <a:p>
                      <a:r>
                        <a:rPr lang="en-US" dirty="0" err="1" smtClean="0"/>
                        <a:t>li</a:t>
                      </a:r>
                      <a:endParaRPr lang="en-US" dirty="0"/>
                    </a:p>
                  </a:txBody>
                  <a:tcPr/>
                </a:tc>
              </a:tr>
              <a:tr h="381000">
                <a:tc>
                  <a:txBody>
                    <a:bodyPr/>
                    <a:lstStyle/>
                    <a:p>
                      <a:r>
                        <a:rPr lang="en-US" dirty="0" smtClean="0"/>
                        <a:t>Description</a:t>
                      </a:r>
                      <a:endParaRPr lang="en-US" dirty="0"/>
                    </a:p>
                  </a:txBody>
                  <a:tcPr/>
                </a:tc>
                <a:tc>
                  <a:txBody>
                    <a:bodyPr/>
                    <a:lstStyle/>
                    <a:p>
                      <a:r>
                        <a:rPr lang="en-US" dirty="0" smtClean="0"/>
                        <a:t>Unordered</a:t>
                      </a:r>
                      <a:r>
                        <a:rPr lang="en-US" baseline="0" dirty="0" smtClean="0"/>
                        <a:t> list (block)</a:t>
                      </a:r>
                      <a:endParaRPr lang="en-US" dirty="0"/>
                    </a:p>
                  </a:txBody>
                  <a:tcPr/>
                </a:tc>
                <a:tc>
                  <a:txBody>
                    <a:bodyPr/>
                    <a:lstStyle/>
                    <a:p>
                      <a:r>
                        <a:rPr lang="en-US" dirty="0" smtClean="0"/>
                        <a:t>List item (block)</a:t>
                      </a:r>
                      <a:endParaRPr lang="en-US" dirty="0"/>
                    </a:p>
                  </a:txBody>
                  <a:tcPr/>
                </a:tc>
              </a:tr>
              <a:tr h="381000">
                <a:tc>
                  <a:txBody>
                    <a:bodyPr/>
                    <a:lstStyle/>
                    <a:p>
                      <a:r>
                        <a:rPr lang="en-US" dirty="0" smtClean="0"/>
                        <a:t>Syntax</a:t>
                      </a:r>
                      <a:endParaRPr lang="en-US" dirty="0"/>
                    </a:p>
                  </a:txBody>
                  <a:tcPr/>
                </a:tc>
                <a:tc>
                  <a:txBody>
                    <a:bodyPr/>
                    <a:lstStyle/>
                    <a:p>
                      <a:r>
                        <a:rPr lang="en-US" dirty="0" smtClean="0">
                          <a:solidFill>
                            <a:srgbClr val="C00000"/>
                          </a:solidFill>
                        </a:rPr>
                        <a:t>&lt;</a:t>
                      </a:r>
                      <a:r>
                        <a:rPr lang="en-US" dirty="0" err="1" smtClean="0">
                          <a:solidFill>
                            <a:srgbClr val="C00000"/>
                          </a:solidFill>
                        </a:rPr>
                        <a:t>ul</a:t>
                      </a:r>
                      <a:r>
                        <a:rPr lang="en-US" dirty="0" smtClean="0">
                          <a:solidFill>
                            <a:srgbClr val="C00000"/>
                          </a:solidFill>
                        </a:rPr>
                        <a:t>&gt;</a:t>
                      </a:r>
                    </a:p>
                    <a:p>
                      <a:r>
                        <a:rPr lang="en-US" dirty="0" smtClean="0"/>
                        <a:t>    </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p>
                    <a:p>
                      <a:r>
                        <a:rPr lang="en-US" dirty="0" smtClean="0">
                          <a:solidFill>
                            <a:srgbClr val="C00000"/>
                          </a:solidFill>
                        </a:rPr>
                        <a:t>    …</a:t>
                      </a:r>
                    </a:p>
                    <a:p>
                      <a:r>
                        <a:rPr lang="en-US" dirty="0" smtClean="0">
                          <a:solidFill>
                            <a:srgbClr val="C00000"/>
                          </a:solidFill>
                        </a:rPr>
                        <a:t>   </a:t>
                      </a:r>
                      <a:r>
                        <a:rPr lang="en-US" dirty="0" smtClean="0"/>
                        <a:t> </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&lt;/</a:t>
                      </a:r>
                      <a:r>
                        <a:rPr lang="en-US" dirty="0" err="1" smtClean="0">
                          <a:solidFill>
                            <a:srgbClr val="C00000"/>
                          </a:solidFill>
                        </a:rPr>
                        <a:t>ul</a:t>
                      </a:r>
                      <a:r>
                        <a:rPr lang="en-US" dirty="0" smtClean="0">
                          <a:solidFill>
                            <a:srgbClr val="C00000"/>
                          </a:solidFill>
                        </a:rPr>
                        <a:t>&gt;</a:t>
                      </a:r>
                    </a:p>
                  </a:txBody>
                  <a:tcPr/>
                </a:tc>
                <a:tc>
                  <a:txBody>
                    <a:bodyPr/>
                    <a:lstStyle/>
                    <a:p>
                      <a:r>
                        <a:rPr lang="en-US" dirty="0" smtClean="0">
                          <a:solidFill>
                            <a:srgbClr val="C00000"/>
                          </a:solidFill>
                        </a:rPr>
                        <a:t>&lt;</a:t>
                      </a:r>
                      <a:r>
                        <a:rPr lang="en-US" dirty="0" err="1" smtClean="0">
                          <a:solidFill>
                            <a:srgbClr val="C00000"/>
                          </a:solidFill>
                        </a:rPr>
                        <a:t>li</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endParaRPr lang="en-US" dirty="0">
                        <a:solidFill>
                          <a:srgbClr val="C00000"/>
                        </a:solidFill>
                      </a:endParaRPr>
                    </a:p>
                  </a:txBody>
                  <a:tcPr/>
                </a:tc>
              </a:tr>
            </a:tbl>
          </a:graphicData>
        </a:graphic>
      </p:graphicFrame>
      <p:pic>
        <p:nvPicPr>
          <p:cNvPr id="1026" name="Picture 2"/>
          <p:cNvPicPr>
            <a:picLocks noChangeAspect="1" noChangeArrowheads="1"/>
          </p:cNvPicPr>
          <p:nvPr/>
        </p:nvPicPr>
        <p:blipFill>
          <a:blip r:embed="rId3" cstate="print"/>
          <a:srcRect/>
          <a:stretch>
            <a:fillRect/>
          </a:stretch>
        </p:blipFill>
        <p:spPr bwMode="auto">
          <a:xfrm>
            <a:off x="1609725" y="4038600"/>
            <a:ext cx="5934075" cy="2201585"/>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25</a:t>
            </a:fld>
            <a:endParaRPr lang="en-US"/>
          </a:p>
        </p:txBody>
      </p:sp>
      <p:sp>
        <p:nvSpPr>
          <p:cNvPr id="4" name="Content Placeholder 3"/>
          <p:cNvSpPr>
            <a:spLocks noGrp="1"/>
          </p:cNvSpPr>
          <p:nvPr>
            <p:ph sz="quarter" idx="1"/>
          </p:nvPr>
        </p:nvSpPr>
        <p:spPr>
          <a:xfrm>
            <a:off x="457200" y="1219200"/>
            <a:ext cx="8229600" cy="533400"/>
          </a:xfrm>
        </p:spPr>
        <p:txBody>
          <a:bodyPr/>
          <a:lstStyle/>
          <a:p>
            <a:r>
              <a:rPr lang="en-US" sz="2400" dirty="0" smtClean="0">
                <a:latin typeface="+mj-lt"/>
                <a:hlinkClick r:id="rId2"/>
              </a:rPr>
              <a:t>Ordered lists </a:t>
            </a:r>
            <a:r>
              <a:rPr lang="en-US" sz="2400" dirty="0" smtClean="0">
                <a:latin typeface="+mj-lt"/>
              </a:rPr>
              <a:t>(</a:t>
            </a:r>
            <a:r>
              <a:rPr lang="en-US" sz="2400" dirty="0" err="1" smtClean="0">
                <a:solidFill>
                  <a:srgbClr val="C00000"/>
                </a:solidFill>
                <a:latin typeface="+mj-lt"/>
              </a:rPr>
              <a:t>ol</a:t>
            </a:r>
            <a:r>
              <a:rPr lang="en-US" sz="2400" dirty="0" smtClean="0">
                <a:latin typeface="+mj-lt"/>
              </a:rPr>
              <a:t>, </a:t>
            </a:r>
            <a:r>
              <a:rPr lang="en-US" sz="2400" dirty="0" err="1" smtClean="0">
                <a:solidFill>
                  <a:srgbClr val="C00000"/>
                </a:solidFill>
                <a:latin typeface="+mj-lt"/>
              </a:rPr>
              <a:t>li</a:t>
            </a:r>
            <a:r>
              <a:rPr lang="en-US" sz="2400" dirty="0" smtClean="0">
                <a:latin typeface="+mj-lt"/>
              </a:rPr>
              <a:t>)</a:t>
            </a:r>
          </a:p>
          <a:p>
            <a:pPr lvl="1"/>
            <a:endParaRPr lang="en-US" dirty="0" smtClean="0"/>
          </a:p>
          <a:p>
            <a:pPr lvl="1"/>
            <a:endParaRPr lang="en-US" dirty="0"/>
          </a:p>
        </p:txBody>
      </p:sp>
      <p:graphicFrame>
        <p:nvGraphicFramePr>
          <p:cNvPr id="5" name="Table 4"/>
          <p:cNvGraphicFramePr>
            <a:graphicFrameLocks noGrp="1"/>
          </p:cNvGraphicFramePr>
          <p:nvPr/>
        </p:nvGraphicFramePr>
        <p:xfrm>
          <a:off x="838200" y="1813560"/>
          <a:ext cx="7772400" cy="2225040"/>
        </p:xfrm>
        <a:graphic>
          <a:graphicData uri="http://schemas.openxmlformats.org/drawingml/2006/table">
            <a:tbl>
              <a:tblPr firstRow="1" bandRow="1">
                <a:tableStyleId>{5C22544A-7EE6-4342-B048-85BDC9FD1C3A}</a:tableStyleId>
              </a:tblPr>
              <a:tblGrid>
                <a:gridCol w="1676400"/>
                <a:gridCol w="3810000"/>
                <a:gridCol w="2286000"/>
              </a:tblGrid>
              <a:tr h="381000">
                <a:tc>
                  <a:txBody>
                    <a:bodyPr/>
                    <a:lstStyle/>
                    <a:p>
                      <a:r>
                        <a:rPr lang="en-US" dirty="0" smtClean="0"/>
                        <a:t>Element(s)</a:t>
                      </a:r>
                      <a:endParaRPr lang="en-US" dirty="0"/>
                    </a:p>
                  </a:txBody>
                  <a:tcPr/>
                </a:tc>
                <a:tc>
                  <a:txBody>
                    <a:bodyPr/>
                    <a:lstStyle/>
                    <a:p>
                      <a:r>
                        <a:rPr lang="en-US" dirty="0" err="1" smtClean="0"/>
                        <a:t>ol</a:t>
                      </a:r>
                      <a:endParaRPr lang="en-US" dirty="0"/>
                    </a:p>
                  </a:txBody>
                  <a:tcPr/>
                </a:tc>
                <a:tc>
                  <a:txBody>
                    <a:bodyPr/>
                    <a:lstStyle/>
                    <a:p>
                      <a:r>
                        <a:rPr lang="en-US" dirty="0" err="1" smtClean="0"/>
                        <a:t>li</a:t>
                      </a:r>
                      <a:endParaRPr lang="en-US" dirty="0"/>
                    </a:p>
                  </a:txBody>
                  <a:tcPr/>
                </a:tc>
              </a:tr>
              <a:tr h="381000">
                <a:tc>
                  <a:txBody>
                    <a:bodyPr/>
                    <a:lstStyle/>
                    <a:p>
                      <a:r>
                        <a:rPr lang="en-US" dirty="0" smtClean="0"/>
                        <a:t>Description</a:t>
                      </a:r>
                      <a:endParaRPr lang="en-US" dirty="0"/>
                    </a:p>
                  </a:txBody>
                  <a:tcPr/>
                </a:tc>
                <a:tc>
                  <a:txBody>
                    <a:bodyPr/>
                    <a:lstStyle/>
                    <a:p>
                      <a:r>
                        <a:rPr lang="en-US" dirty="0" smtClean="0"/>
                        <a:t>Ordered or numbered</a:t>
                      </a:r>
                      <a:r>
                        <a:rPr lang="en-US" baseline="0" dirty="0" smtClean="0"/>
                        <a:t> list (block)</a:t>
                      </a:r>
                      <a:endParaRPr lang="en-US" dirty="0"/>
                    </a:p>
                  </a:txBody>
                  <a:tcPr/>
                </a:tc>
                <a:tc>
                  <a:txBody>
                    <a:bodyPr/>
                    <a:lstStyle/>
                    <a:p>
                      <a:r>
                        <a:rPr lang="en-US" dirty="0" smtClean="0"/>
                        <a:t>List item (block)</a:t>
                      </a:r>
                      <a:endParaRPr lang="en-US" dirty="0"/>
                    </a:p>
                  </a:txBody>
                  <a:tcPr/>
                </a:tc>
              </a:tr>
              <a:tr h="381000">
                <a:tc>
                  <a:txBody>
                    <a:bodyPr/>
                    <a:lstStyle/>
                    <a:p>
                      <a:r>
                        <a:rPr lang="en-US" dirty="0" smtClean="0"/>
                        <a:t>Syntax</a:t>
                      </a:r>
                      <a:endParaRPr lang="en-US" dirty="0"/>
                    </a:p>
                  </a:txBody>
                  <a:tcPr/>
                </a:tc>
                <a:tc>
                  <a:txBody>
                    <a:bodyPr/>
                    <a:lstStyle/>
                    <a:p>
                      <a:r>
                        <a:rPr lang="en-US" dirty="0" smtClean="0">
                          <a:solidFill>
                            <a:srgbClr val="C00000"/>
                          </a:solidFill>
                        </a:rPr>
                        <a:t>&lt;</a:t>
                      </a:r>
                      <a:r>
                        <a:rPr lang="en-US" dirty="0" err="1" smtClean="0">
                          <a:solidFill>
                            <a:srgbClr val="C00000"/>
                          </a:solidFill>
                        </a:rPr>
                        <a:t>ol</a:t>
                      </a:r>
                      <a:r>
                        <a:rPr lang="en-US" dirty="0" smtClean="0">
                          <a:solidFill>
                            <a:srgbClr val="C00000"/>
                          </a:solidFill>
                        </a:rPr>
                        <a:t>&gt;</a:t>
                      </a:r>
                    </a:p>
                    <a:p>
                      <a:r>
                        <a:rPr lang="en-US" dirty="0" smtClean="0"/>
                        <a:t>    </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p>
                    <a:p>
                      <a:r>
                        <a:rPr lang="en-US" dirty="0" smtClean="0">
                          <a:solidFill>
                            <a:srgbClr val="C00000"/>
                          </a:solidFill>
                        </a:rPr>
                        <a:t>    …</a:t>
                      </a:r>
                    </a:p>
                    <a:p>
                      <a:r>
                        <a:rPr lang="en-US" dirty="0" smtClean="0">
                          <a:solidFill>
                            <a:srgbClr val="C00000"/>
                          </a:solidFill>
                        </a:rPr>
                        <a:t>   </a:t>
                      </a:r>
                      <a:r>
                        <a:rPr lang="en-US" dirty="0" smtClean="0"/>
                        <a:t> </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&lt;/</a:t>
                      </a:r>
                      <a:r>
                        <a:rPr lang="en-US" dirty="0" err="1" smtClean="0">
                          <a:solidFill>
                            <a:srgbClr val="C00000"/>
                          </a:solidFill>
                        </a:rPr>
                        <a:t>ol</a:t>
                      </a:r>
                      <a:r>
                        <a:rPr lang="en-US" dirty="0" smtClean="0">
                          <a:solidFill>
                            <a:srgbClr val="C00000"/>
                          </a:solidFill>
                        </a:rPr>
                        <a:t>&gt;</a:t>
                      </a:r>
                    </a:p>
                  </a:txBody>
                  <a:tcPr/>
                </a:tc>
                <a:tc>
                  <a:txBody>
                    <a:bodyPr/>
                    <a:lstStyle/>
                    <a:p>
                      <a:r>
                        <a:rPr lang="en-US" dirty="0" smtClean="0">
                          <a:solidFill>
                            <a:srgbClr val="C00000"/>
                          </a:solidFill>
                        </a:rPr>
                        <a:t>&lt;</a:t>
                      </a:r>
                      <a:r>
                        <a:rPr lang="en-US" dirty="0" err="1" smtClean="0">
                          <a:solidFill>
                            <a:srgbClr val="C00000"/>
                          </a:solidFill>
                        </a:rPr>
                        <a:t>li</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li</a:t>
                      </a:r>
                      <a:r>
                        <a:rPr lang="en-US" dirty="0" smtClean="0">
                          <a:solidFill>
                            <a:srgbClr val="C00000"/>
                          </a:solidFill>
                        </a:rPr>
                        <a:t>&gt;</a:t>
                      </a:r>
                      <a:endParaRPr lang="en-US" dirty="0">
                        <a:solidFill>
                          <a:srgbClr val="C00000"/>
                        </a:solidFill>
                      </a:endParaRPr>
                    </a:p>
                  </a:txBody>
                  <a:tcPr/>
                </a:tc>
              </a:tr>
            </a:tbl>
          </a:graphicData>
        </a:graphic>
      </p:graphicFrame>
      <p:pic>
        <p:nvPicPr>
          <p:cNvPr id="2050" name="Picture 2"/>
          <p:cNvPicPr>
            <a:picLocks noChangeAspect="1" noChangeArrowheads="1"/>
          </p:cNvPicPr>
          <p:nvPr/>
        </p:nvPicPr>
        <p:blipFill>
          <a:blip r:embed="rId3" cstate="print"/>
          <a:srcRect/>
          <a:stretch>
            <a:fillRect/>
          </a:stretch>
        </p:blipFill>
        <p:spPr bwMode="auto">
          <a:xfrm>
            <a:off x="1600200" y="4191000"/>
            <a:ext cx="6019800" cy="1814793"/>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26</a:t>
            </a:fld>
            <a:endParaRPr lang="en-US"/>
          </a:p>
        </p:txBody>
      </p:sp>
      <p:sp>
        <p:nvSpPr>
          <p:cNvPr id="4" name="Content Placeholder 3"/>
          <p:cNvSpPr>
            <a:spLocks noGrp="1"/>
          </p:cNvSpPr>
          <p:nvPr>
            <p:ph sz="quarter" idx="1"/>
          </p:nvPr>
        </p:nvSpPr>
        <p:spPr>
          <a:xfrm>
            <a:off x="457200" y="1371600"/>
            <a:ext cx="8229600" cy="533400"/>
          </a:xfrm>
        </p:spPr>
        <p:txBody>
          <a:bodyPr/>
          <a:lstStyle/>
          <a:p>
            <a:r>
              <a:rPr lang="en-US" sz="2400" dirty="0" smtClean="0">
                <a:latin typeface="+mj-lt"/>
              </a:rPr>
              <a:t>Nested lists </a:t>
            </a:r>
          </a:p>
          <a:p>
            <a:pPr lvl="1"/>
            <a:endParaRPr lang="en-US" dirty="0" smtClean="0"/>
          </a:p>
          <a:p>
            <a:pPr lvl="1"/>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2000" y="1981200"/>
            <a:ext cx="7762875" cy="31337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27</a:t>
            </a:fld>
            <a:endParaRPr lang="en-US"/>
          </a:p>
        </p:txBody>
      </p:sp>
      <p:sp>
        <p:nvSpPr>
          <p:cNvPr id="4" name="Content Placeholder 3"/>
          <p:cNvSpPr>
            <a:spLocks noGrp="1"/>
          </p:cNvSpPr>
          <p:nvPr>
            <p:ph sz="quarter" idx="1"/>
          </p:nvPr>
        </p:nvSpPr>
        <p:spPr>
          <a:xfrm>
            <a:off x="457200" y="1295400"/>
            <a:ext cx="8229600" cy="533400"/>
          </a:xfrm>
        </p:spPr>
        <p:txBody>
          <a:bodyPr/>
          <a:lstStyle/>
          <a:p>
            <a:r>
              <a:rPr lang="en-US" sz="2400" dirty="0" smtClean="0">
                <a:latin typeface="+mj-lt"/>
                <a:hlinkClick r:id="rId3"/>
              </a:rPr>
              <a:t>Definition lists </a:t>
            </a:r>
            <a:r>
              <a:rPr lang="en-US" sz="2400" dirty="0" smtClean="0">
                <a:latin typeface="+mj-lt"/>
              </a:rPr>
              <a:t>(</a:t>
            </a:r>
            <a:r>
              <a:rPr lang="en-US" sz="2400" dirty="0" smtClean="0">
                <a:solidFill>
                  <a:srgbClr val="C00000"/>
                </a:solidFill>
                <a:latin typeface="+mj-lt"/>
              </a:rPr>
              <a:t>dl</a:t>
            </a:r>
            <a:r>
              <a:rPr lang="en-US" sz="2400" dirty="0" smtClean="0">
                <a:latin typeface="+mj-lt"/>
              </a:rPr>
              <a:t>, </a:t>
            </a:r>
            <a:r>
              <a:rPr lang="en-US" sz="2400" dirty="0" err="1" smtClean="0">
                <a:solidFill>
                  <a:srgbClr val="C00000"/>
                </a:solidFill>
                <a:latin typeface="+mj-lt"/>
              </a:rPr>
              <a:t>dt</a:t>
            </a:r>
            <a:r>
              <a:rPr lang="en-US" sz="2400" dirty="0" smtClean="0">
                <a:latin typeface="+mj-lt"/>
              </a:rPr>
              <a:t>, </a:t>
            </a:r>
            <a:r>
              <a:rPr lang="en-US" sz="2400" dirty="0" err="1" smtClean="0">
                <a:solidFill>
                  <a:srgbClr val="C00000"/>
                </a:solidFill>
                <a:latin typeface="+mj-lt"/>
              </a:rPr>
              <a:t>dd</a:t>
            </a:r>
            <a:r>
              <a:rPr lang="en-US" sz="2400" dirty="0" smtClean="0">
                <a:latin typeface="+mj-lt"/>
              </a:rPr>
              <a:t>) </a:t>
            </a:r>
          </a:p>
          <a:p>
            <a:pPr lvl="1"/>
            <a:endParaRPr lang="en-US" dirty="0" smtClean="0"/>
          </a:p>
          <a:p>
            <a:pPr lvl="1"/>
            <a:endParaRPr lang="en-US" dirty="0"/>
          </a:p>
        </p:txBody>
      </p:sp>
      <p:graphicFrame>
        <p:nvGraphicFramePr>
          <p:cNvPr id="6" name="Table 5"/>
          <p:cNvGraphicFramePr>
            <a:graphicFrameLocks noGrp="1"/>
          </p:cNvGraphicFramePr>
          <p:nvPr/>
        </p:nvGraphicFramePr>
        <p:xfrm>
          <a:off x="838200" y="1905000"/>
          <a:ext cx="7924800" cy="2753360"/>
        </p:xfrm>
        <a:graphic>
          <a:graphicData uri="http://schemas.openxmlformats.org/drawingml/2006/table">
            <a:tbl>
              <a:tblPr firstRow="1" bandRow="1">
                <a:tableStyleId>{5C22544A-7EE6-4342-B048-85BDC9FD1C3A}</a:tableStyleId>
              </a:tblPr>
              <a:tblGrid>
                <a:gridCol w="1371600"/>
                <a:gridCol w="2362200"/>
                <a:gridCol w="1981200"/>
                <a:gridCol w="2209800"/>
              </a:tblGrid>
              <a:tr h="370840">
                <a:tc>
                  <a:txBody>
                    <a:bodyPr/>
                    <a:lstStyle/>
                    <a:p>
                      <a:r>
                        <a:rPr lang="en-US" dirty="0" smtClean="0"/>
                        <a:t>Element</a:t>
                      </a:r>
                      <a:endParaRPr lang="en-US" dirty="0"/>
                    </a:p>
                  </a:txBody>
                  <a:tcPr/>
                </a:tc>
                <a:tc>
                  <a:txBody>
                    <a:bodyPr/>
                    <a:lstStyle/>
                    <a:p>
                      <a:r>
                        <a:rPr lang="en-US" dirty="0" smtClean="0"/>
                        <a:t>dl</a:t>
                      </a:r>
                      <a:endParaRPr lang="en-US" dirty="0"/>
                    </a:p>
                  </a:txBody>
                  <a:tcPr/>
                </a:tc>
                <a:tc>
                  <a:txBody>
                    <a:bodyPr/>
                    <a:lstStyle/>
                    <a:p>
                      <a:r>
                        <a:rPr lang="en-US" dirty="0" err="1" smtClean="0"/>
                        <a:t>dt</a:t>
                      </a:r>
                      <a:endParaRPr lang="en-US" dirty="0"/>
                    </a:p>
                  </a:txBody>
                  <a:tcPr/>
                </a:tc>
                <a:tc>
                  <a:txBody>
                    <a:bodyPr/>
                    <a:lstStyle/>
                    <a:p>
                      <a:r>
                        <a:rPr lang="en-US" dirty="0" err="1" smtClean="0"/>
                        <a:t>dd</a:t>
                      </a:r>
                      <a:endParaRPr lang="en-US" dirty="0"/>
                    </a:p>
                  </a:txBody>
                  <a:tcPr/>
                </a:tc>
              </a:tr>
              <a:tr h="370840">
                <a:tc>
                  <a:txBody>
                    <a:bodyPr/>
                    <a:lstStyle/>
                    <a:p>
                      <a:r>
                        <a:rPr lang="en-US" dirty="0" smtClean="0"/>
                        <a:t>Description</a:t>
                      </a:r>
                      <a:endParaRPr lang="en-US" dirty="0"/>
                    </a:p>
                  </a:txBody>
                  <a:tcPr/>
                </a:tc>
                <a:tc>
                  <a:txBody>
                    <a:bodyPr/>
                    <a:lstStyle/>
                    <a:p>
                      <a:r>
                        <a:rPr lang="en-US" dirty="0" smtClean="0"/>
                        <a:t>Definition list (block)</a:t>
                      </a:r>
                      <a:endParaRPr lang="en-US" dirty="0"/>
                    </a:p>
                  </a:txBody>
                  <a:tcPr/>
                </a:tc>
                <a:tc>
                  <a:txBody>
                    <a:bodyPr/>
                    <a:lstStyle/>
                    <a:p>
                      <a:r>
                        <a:rPr lang="en-US" dirty="0" smtClean="0"/>
                        <a:t>Term (block)</a:t>
                      </a:r>
                      <a:endParaRPr lang="en-US" dirty="0"/>
                    </a:p>
                  </a:txBody>
                  <a:tcPr/>
                </a:tc>
                <a:tc>
                  <a:txBody>
                    <a:bodyPr/>
                    <a:lstStyle/>
                    <a:p>
                      <a:r>
                        <a:rPr lang="en-US" dirty="0" smtClean="0"/>
                        <a:t>Description/definition</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&lt;dl&gt;</a:t>
                      </a:r>
                    </a:p>
                    <a:p>
                      <a:r>
                        <a:rPr lang="en-US" dirty="0" smtClean="0"/>
                        <a:t>    </a:t>
                      </a:r>
                      <a:r>
                        <a:rPr lang="en-US" dirty="0" smtClean="0">
                          <a:solidFill>
                            <a:srgbClr val="C00000"/>
                          </a:solidFill>
                        </a:rPr>
                        <a:t>&lt;</a:t>
                      </a:r>
                      <a:r>
                        <a:rPr lang="en-US" dirty="0" err="1" smtClean="0">
                          <a:solidFill>
                            <a:srgbClr val="C00000"/>
                          </a:solidFill>
                        </a:rPr>
                        <a:t>dt</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dt</a:t>
                      </a:r>
                      <a:r>
                        <a:rPr lang="en-US" dirty="0" smtClean="0">
                          <a:solidFill>
                            <a:srgbClr val="C0000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    &lt;</a:t>
                      </a:r>
                      <a:r>
                        <a:rPr lang="en-US" dirty="0" err="1" smtClean="0">
                          <a:solidFill>
                            <a:srgbClr val="C00000"/>
                          </a:solidFill>
                        </a:rPr>
                        <a:t>dd</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dd</a:t>
                      </a:r>
                      <a:r>
                        <a:rPr lang="en-US" dirty="0" smtClean="0">
                          <a:solidFill>
                            <a:srgbClr val="C00000"/>
                          </a:solidFill>
                        </a:rPr>
                        <a:t>&gt;</a:t>
                      </a:r>
                    </a:p>
                    <a:p>
                      <a:r>
                        <a:rPr lang="en-US" dirty="0" smtClean="0">
                          <a:solidFill>
                            <a:srgbClr val="C00000"/>
                          </a:solidFill>
                        </a:rPr>
                        <a:t>    …</a:t>
                      </a:r>
                    </a:p>
                    <a:p>
                      <a:r>
                        <a:rPr lang="en-US" dirty="0" smtClean="0"/>
                        <a:t>    </a:t>
                      </a:r>
                      <a:r>
                        <a:rPr lang="en-US" dirty="0" smtClean="0">
                          <a:solidFill>
                            <a:srgbClr val="C00000"/>
                          </a:solidFill>
                        </a:rPr>
                        <a:t>&lt;</a:t>
                      </a:r>
                      <a:r>
                        <a:rPr lang="en-US" dirty="0" err="1" smtClean="0">
                          <a:solidFill>
                            <a:srgbClr val="C00000"/>
                          </a:solidFill>
                        </a:rPr>
                        <a:t>dt</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dt</a:t>
                      </a:r>
                      <a:r>
                        <a:rPr lang="en-US" dirty="0" smtClean="0">
                          <a:solidFill>
                            <a:srgbClr val="C0000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    &lt;</a:t>
                      </a:r>
                      <a:r>
                        <a:rPr lang="en-US" dirty="0" err="1" smtClean="0">
                          <a:solidFill>
                            <a:srgbClr val="C00000"/>
                          </a:solidFill>
                        </a:rPr>
                        <a:t>dd</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dd</a:t>
                      </a:r>
                      <a:r>
                        <a:rPr lang="en-US" dirty="0" smtClean="0">
                          <a:solidFill>
                            <a:srgbClr val="C0000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&lt;/dl&gt;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&lt;</a:t>
                      </a:r>
                      <a:r>
                        <a:rPr lang="en-US" dirty="0" err="1" smtClean="0">
                          <a:solidFill>
                            <a:srgbClr val="C00000"/>
                          </a:solidFill>
                        </a:rPr>
                        <a:t>dt</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dt</a:t>
                      </a:r>
                      <a:r>
                        <a:rPr lang="en-US" dirty="0" smtClean="0">
                          <a:solidFill>
                            <a:srgbClr val="C00000"/>
                          </a:solidFill>
                        </a:rPr>
                        <a:t>&gt;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&lt;</a:t>
                      </a:r>
                      <a:r>
                        <a:rPr lang="en-US" dirty="0" err="1" smtClean="0">
                          <a:solidFill>
                            <a:srgbClr val="C00000"/>
                          </a:solidFill>
                        </a:rPr>
                        <a:t>dd</a:t>
                      </a:r>
                      <a:r>
                        <a:rPr lang="en-US" dirty="0" smtClean="0">
                          <a:solidFill>
                            <a:srgbClr val="C00000"/>
                          </a:solidFill>
                        </a:rPr>
                        <a:t>&gt;</a:t>
                      </a:r>
                      <a:r>
                        <a:rPr lang="en-US" dirty="0" smtClean="0"/>
                        <a:t>content</a:t>
                      </a:r>
                      <a:r>
                        <a:rPr lang="en-US" dirty="0" smtClean="0">
                          <a:solidFill>
                            <a:srgbClr val="C00000"/>
                          </a:solidFill>
                        </a:rPr>
                        <a:t>&lt;/</a:t>
                      </a:r>
                      <a:r>
                        <a:rPr lang="en-US" dirty="0" err="1" smtClean="0">
                          <a:solidFill>
                            <a:srgbClr val="C00000"/>
                          </a:solidFill>
                        </a:rPr>
                        <a:t>dd</a:t>
                      </a:r>
                      <a:r>
                        <a:rPr lang="en-US" dirty="0" smtClean="0">
                          <a:solidFill>
                            <a:srgbClr val="C00000"/>
                          </a:solidFill>
                        </a:rPr>
                        <a:t>&gt;</a:t>
                      </a:r>
                    </a:p>
                    <a:p>
                      <a:endParaRPr lang="en-US" dirty="0"/>
                    </a:p>
                  </a:txBody>
                  <a:tcPr/>
                </a:tc>
              </a:tr>
            </a:tbl>
          </a:graphicData>
        </a:graphic>
      </p:graphicFrame>
      <p:pic>
        <p:nvPicPr>
          <p:cNvPr id="4098" name="Picture 2"/>
          <p:cNvPicPr>
            <a:picLocks noChangeAspect="1" noChangeArrowheads="1"/>
          </p:cNvPicPr>
          <p:nvPr/>
        </p:nvPicPr>
        <p:blipFill>
          <a:blip r:embed="rId4" cstate="print"/>
          <a:srcRect/>
          <a:stretch>
            <a:fillRect/>
          </a:stretch>
        </p:blipFill>
        <p:spPr bwMode="auto">
          <a:xfrm>
            <a:off x="685800" y="1828799"/>
            <a:ext cx="8153400" cy="3337299"/>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28</a:t>
            </a:fld>
            <a:endParaRPr lang="en-US"/>
          </a:p>
        </p:txBody>
      </p:sp>
      <p:sp>
        <p:nvSpPr>
          <p:cNvPr id="4" name="Content Placeholder 3"/>
          <p:cNvSpPr>
            <a:spLocks noGrp="1"/>
          </p:cNvSpPr>
          <p:nvPr>
            <p:ph sz="quarter" idx="1"/>
          </p:nvPr>
        </p:nvSpPr>
        <p:spPr>
          <a:xfrm>
            <a:off x="457200" y="1219200"/>
            <a:ext cx="8229600" cy="533400"/>
          </a:xfrm>
        </p:spPr>
        <p:txBody>
          <a:bodyPr/>
          <a:lstStyle/>
          <a:p>
            <a:r>
              <a:rPr lang="en-US" sz="2400" dirty="0" smtClean="0">
                <a:latin typeface="+mj-lt"/>
                <a:hlinkClick r:id="rId2"/>
              </a:rPr>
              <a:t>Tables </a:t>
            </a:r>
            <a:endParaRPr lang="en-US" dirty="0" smtClean="0">
              <a:latin typeface="+mj-lt"/>
            </a:endParaRPr>
          </a:p>
          <a:p>
            <a:pPr lvl="1"/>
            <a:endParaRPr lang="en-US" dirty="0" smtClean="0"/>
          </a:p>
          <a:p>
            <a:pPr lvl="1"/>
            <a:endParaRPr lang="en-US" dirty="0"/>
          </a:p>
        </p:txBody>
      </p:sp>
      <p:graphicFrame>
        <p:nvGraphicFramePr>
          <p:cNvPr id="6" name="Table 5"/>
          <p:cNvGraphicFramePr>
            <a:graphicFrameLocks noGrp="1"/>
          </p:cNvGraphicFramePr>
          <p:nvPr/>
        </p:nvGraphicFramePr>
        <p:xfrm>
          <a:off x="838200" y="1752600"/>
          <a:ext cx="7848600" cy="2753360"/>
        </p:xfrm>
        <a:graphic>
          <a:graphicData uri="http://schemas.openxmlformats.org/drawingml/2006/table">
            <a:tbl>
              <a:tblPr firstRow="1" bandRow="1">
                <a:tableStyleId>{5C22544A-7EE6-4342-B048-85BDC9FD1C3A}</a:tableStyleId>
              </a:tblPr>
              <a:tblGrid>
                <a:gridCol w="1358411"/>
                <a:gridCol w="1358411"/>
                <a:gridCol w="754673"/>
                <a:gridCol w="1633905"/>
                <a:gridCol w="1066800"/>
                <a:gridCol w="1676400"/>
              </a:tblGrid>
              <a:tr h="370840">
                <a:tc>
                  <a:txBody>
                    <a:bodyPr/>
                    <a:lstStyle/>
                    <a:p>
                      <a:r>
                        <a:rPr lang="en-US" dirty="0" smtClean="0"/>
                        <a:t>Element</a:t>
                      </a:r>
                      <a:endParaRPr lang="en-US" dirty="0"/>
                    </a:p>
                  </a:txBody>
                  <a:tcPr/>
                </a:tc>
                <a:tc>
                  <a:txBody>
                    <a:bodyPr/>
                    <a:lstStyle/>
                    <a:p>
                      <a:r>
                        <a:rPr lang="en-US" dirty="0" smtClean="0"/>
                        <a:t>table</a:t>
                      </a:r>
                      <a:endParaRPr lang="en-US" dirty="0"/>
                    </a:p>
                  </a:txBody>
                  <a:tcPr/>
                </a:tc>
                <a:tc>
                  <a:txBody>
                    <a:bodyPr/>
                    <a:lstStyle/>
                    <a:p>
                      <a:r>
                        <a:rPr lang="en-US" dirty="0" err="1" smtClean="0"/>
                        <a:t>tr</a:t>
                      </a:r>
                      <a:endParaRPr lang="en-US" dirty="0"/>
                    </a:p>
                  </a:txBody>
                  <a:tcPr/>
                </a:tc>
                <a:tc>
                  <a:txBody>
                    <a:bodyPr/>
                    <a:lstStyle/>
                    <a:p>
                      <a:r>
                        <a:rPr lang="en-US" dirty="0" smtClean="0"/>
                        <a:t>td</a:t>
                      </a:r>
                      <a:endParaRPr lang="en-US" dirty="0"/>
                    </a:p>
                  </a:txBody>
                  <a:tcPr/>
                </a:tc>
                <a:tc>
                  <a:txBody>
                    <a:bodyPr/>
                    <a:lstStyle/>
                    <a:p>
                      <a:r>
                        <a:rPr lang="en-US" dirty="0" err="1" smtClean="0"/>
                        <a:t>th</a:t>
                      </a:r>
                      <a:endParaRPr lang="en-US" dirty="0"/>
                    </a:p>
                  </a:txBody>
                  <a:tcPr/>
                </a:tc>
                <a:tc>
                  <a:txBody>
                    <a:bodyPr/>
                    <a:lstStyle/>
                    <a:p>
                      <a:r>
                        <a:rPr lang="en-US" dirty="0" smtClean="0"/>
                        <a:t>caption</a:t>
                      </a:r>
                      <a:endParaRPr lang="en-US" dirty="0"/>
                    </a:p>
                  </a:txBody>
                  <a:tcPr/>
                </a:tc>
              </a:tr>
              <a:tr h="370840">
                <a:tc>
                  <a:txBody>
                    <a:bodyPr/>
                    <a:lstStyle/>
                    <a:p>
                      <a:r>
                        <a:rPr lang="en-US" dirty="0" smtClean="0"/>
                        <a:t>Description</a:t>
                      </a:r>
                      <a:endParaRPr lang="en-US" dirty="0"/>
                    </a:p>
                  </a:txBody>
                  <a:tcPr/>
                </a:tc>
                <a:tc>
                  <a:txBody>
                    <a:bodyPr/>
                    <a:lstStyle/>
                    <a:p>
                      <a:r>
                        <a:rPr lang="en-US" dirty="0" smtClean="0"/>
                        <a:t>Table(block)</a:t>
                      </a:r>
                      <a:endParaRPr lang="en-US" dirty="0"/>
                    </a:p>
                  </a:txBody>
                  <a:tcPr/>
                </a:tc>
                <a:tc>
                  <a:txBody>
                    <a:bodyPr/>
                    <a:lstStyle/>
                    <a:p>
                      <a:r>
                        <a:rPr lang="en-US" dirty="0" smtClean="0"/>
                        <a:t>Row</a:t>
                      </a:r>
                      <a:endParaRPr lang="en-US" dirty="0"/>
                    </a:p>
                  </a:txBody>
                  <a:tcPr/>
                </a:tc>
                <a:tc>
                  <a:txBody>
                    <a:bodyPr/>
                    <a:lstStyle/>
                    <a:p>
                      <a:r>
                        <a:rPr lang="en-US" dirty="0" smtClean="0"/>
                        <a:t>Cell (Column)</a:t>
                      </a:r>
                      <a:endParaRPr lang="en-US" dirty="0"/>
                    </a:p>
                  </a:txBody>
                  <a:tcPr/>
                </a:tc>
                <a:tc>
                  <a:txBody>
                    <a:bodyPr/>
                    <a:lstStyle/>
                    <a:p>
                      <a:r>
                        <a:rPr lang="en-US" dirty="0" smtClean="0"/>
                        <a:t>Heading</a:t>
                      </a:r>
                      <a:endParaRPr lang="en-US" dirty="0"/>
                    </a:p>
                  </a:txBody>
                  <a:tcPr/>
                </a:tc>
                <a:tc>
                  <a:txBody>
                    <a:bodyPr/>
                    <a:lstStyle/>
                    <a:p>
                      <a:r>
                        <a:rPr lang="en-US" dirty="0" smtClean="0"/>
                        <a:t>Table caption</a:t>
                      </a:r>
                      <a:endParaRPr lang="en-US" dirty="0"/>
                    </a:p>
                  </a:txBody>
                  <a:tcPr/>
                </a:tc>
              </a:tr>
              <a:tr h="370840">
                <a:tc>
                  <a:txBody>
                    <a:bodyPr/>
                    <a:lstStyle/>
                    <a:p>
                      <a:r>
                        <a:rPr lang="en-US" dirty="0" smtClean="0"/>
                        <a:t>Syntax</a:t>
                      </a:r>
                      <a:endParaRPr lang="en-US" dirty="0"/>
                    </a:p>
                  </a:txBody>
                  <a:tcPr/>
                </a:tc>
                <a:tc gridSpan="5">
                  <a:txBody>
                    <a:bodyPr/>
                    <a:lstStyle/>
                    <a:p>
                      <a:r>
                        <a:rPr lang="en-US" dirty="0" smtClean="0">
                          <a:solidFill>
                            <a:srgbClr val="C00000"/>
                          </a:solidFill>
                        </a:rPr>
                        <a:t>&lt;table&gt;</a:t>
                      </a:r>
                    </a:p>
                    <a:p>
                      <a:r>
                        <a:rPr lang="en-US" dirty="0" smtClean="0"/>
                        <a:t>    </a:t>
                      </a:r>
                      <a:r>
                        <a:rPr lang="en-US" dirty="0" smtClean="0">
                          <a:solidFill>
                            <a:srgbClr val="C00000"/>
                          </a:solidFill>
                        </a:rPr>
                        <a:t>&lt;caption&gt;</a:t>
                      </a:r>
                      <a:r>
                        <a:rPr lang="en-US" dirty="0" smtClean="0"/>
                        <a:t>content</a:t>
                      </a:r>
                      <a:r>
                        <a:rPr lang="en-US" dirty="0" smtClean="0">
                          <a:solidFill>
                            <a:srgbClr val="C00000"/>
                          </a:solidFill>
                        </a:rPr>
                        <a:t>&lt;/caption&gt;</a:t>
                      </a:r>
                    </a:p>
                    <a:p>
                      <a:r>
                        <a:rPr lang="en-US" dirty="0" smtClean="0"/>
                        <a:t>    </a:t>
                      </a:r>
                      <a:r>
                        <a:rPr lang="en-US" dirty="0" smtClean="0">
                          <a:solidFill>
                            <a:srgbClr val="C00000"/>
                          </a:solidFill>
                        </a:rPr>
                        <a:t>&lt;</a:t>
                      </a:r>
                      <a:r>
                        <a:rPr lang="en-US" dirty="0" err="1" smtClean="0">
                          <a:solidFill>
                            <a:srgbClr val="C00000"/>
                          </a:solidFill>
                        </a:rPr>
                        <a:t>tr</a:t>
                      </a:r>
                      <a:r>
                        <a:rPr lang="en-US" dirty="0" smtClean="0">
                          <a:solidFill>
                            <a:srgbClr val="C00000"/>
                          </a:solidFill>
                        </a:rPr>
                        <a:t>&gt;&lt;</a:t>
                      </a:r>
                      <a:r>
                        <a:rPr lang="en-US" dirty="0" err="1" smtClean="0">
                          <a:solidFill>
                            <a:srgbClr val="C00000"/>
                          </a:solidFill>
                        </a:rPr>
                        <a:t>th</a:t>
                      </a:r>
                      <a:r>
                        <a:rPr lang="en-US" dirty="0" smtClean="0">
                          <a:solidFill>
                            <a:srgbClr val="C00000"/>
                          </a:solidFill>
                        </a:rPr>
                        <a:t>&gt;</a:t>
                      </a:r>
                      <a:r>
                        <a:rPr lang="en-US" dirty="0" smtClean="0"/>
                        <a:t>column title</a:t>
                      </a:r>
                      <a:r>
                        <a:rPr lang="en-US" dirty="0" smtClean="0">
                          <a:solidFill>
                            <a:srgbClr val="C00000"/>
                          </a:solidFill>
                        </a:rPr>
                        <a:t>&lt;/</a:t>
                      </a:r>
                      <a:r>
                        <a:rPr lang="en-US" dirty="0" err="1" smtClean="0">
                          <a:solidFill>
                            <a:srgbClr val="C00000"/>
                          </a:solidFill>
                        </a:rPr>
                        <a:t>th</a:t>
                      </a:r>
                      <a:r>
                        <a:rPr lang="en-US" dirty="0" smtClean="0">
                          <a:solidFill>
                            <a:srgbClr val="C00000"/>
                          </a:solidFill>
                        </a:rPr>
                        <a:t>&gt;.. .&lt;</a:t>
                      </a:r>
                      <a:r>
                        <a:rPr lang="en-US" dirty="0" err="1" smtClean="0">
                          <a:solidFill>
                            <a:srgbClr val="C00000"/>
                          </a:solidFill>
                        </a:rPr>
                        <a:t>th</a:t>
                      </a:r>
                      <a:r>
                        <a:rPr lang="en-US" dirty="0" smtClean="0">
                          <a:solidFill>
                            <a:srgbClr val="C00000"/>
                          </a:solidFill>
                        </a:rPr>
                        <a:t>&gt;</a:t>
                      </a:r>
                      <a:r>
                        <a:rPr lang="en-US" dirty="0" smtClean="0">
                          <a:solidFill>
                            <a:schemeClr val="tx1"/>
                          </a:solidFill>
                        </a:rPr>
                        <a:t>column title</a:t>
                      </a:r>
                      <a:r>
                        <a:rPr lang="en-US" dirty="0" smtClean="0">
                          <a:solidFill>
                            <a:srgbClr val="C00000"/>
                          </a:solidFill>
                        </a:rPr>
                        <a:t>&lt;/</a:t>
                      </a:r>
                      <a:r>
                        <a:rPr lang="en-US" dirty="0" err="1" smtClean="0">
                          <a:solidFill>
                            <a:srgbClr val="C00000"/>
                          </a:solidFill>
                        </a:rPr>
                        <a:t>th</a:t>
                      </a:r>
                      <a:r>
                        <a:rPr lang="en-US" dirty="0" smtClean="0">
                          <a:solidFill>
                            <a:srgbClr val="C00000"/>
                          </a:solidFill>
                        </a:rPr>
                        <a:t>&gt;&lt;/</a:t>
                      </a:r>
                      <a:r>
                        <a:rPr lang="en-US" dirty="0" err="1" smtClean="0">
                          <a:solidFill>
                            <a:srgbClr val="C00000"/>
                          </a:solidFill>
                        </a:rPr>
                        <a:t>tr</a:t>
                      </a:r>
                      <a:r>
                        <a:rPr lang="en-US" dirty="0" smtClean="0">
                          <a:solidFill>
                            <a:srgbClr val="C00000"/>
                          </a:solidFill>
                        </a:rPr>
                        <a:t>&gt;</a:t>
                      </a:r>
                    </a:p>
                    <a:p>
                      <a:r>
                        <a:rPr lang="en-US" dirty="0" smtClean="0"/>
                        <a:t>    </a:t>
                      </a:r>
                      <a:r>
                        <a:rPr lang="en-US" dirty="0" smtClean="0">
                          <a:solidFill>
                            <a:srgbClr val="C00000"/>
                          </a:solidFill>
                        </a:rPr>
                        <a:t>&lt;</a:t>
                      </a:r>
                      <a:r>
                        <a:rPr lang="en-US" dirty="0" err="1" smtClean="0">
                          <a:solidFill>
                            <a:srgbClr val="C00000"/>
                          </a:solidFill>
                        </a:rPr>
                        <a:t>tr</a:t>
                      </a:r>
                      <a:r>
                        <a:rPr lang="en-US" dirty="0" smtClean="0">
                          <a:solidFill>
                            <a:srgbClr val="C00000"/>
                          </a:solidFill>
                        </a:rPr>
                        <a:t>&gt;&lt;td&gt;</a:t>
                      </a:r>
                      <a:r>
                        <a:rPr lang="en-US" dirty="0" smtClean="0"/>
                        <a:t>content</a:t>
                      </a:r>
                      <a:r>
                        <a:rPr lang="en-US" dirty="0" smtClean="0">
                          <a:solidFill>
                            <a:srgbClr val="C00000"/>
                          </a:solidFill>
                        </a:rPr>
                        <a:t>&lt;/td&gt;.. .&lt;td&gt;</a:t>
                      </a:r>
                      <a:r>
                        <a:rPr lang="en-US" dirty="0" smtClean="0">
                          <a:solidFill>
                            <a:schemeClr val="tx1"/>
                          </a:solidFill>
                        </a:rPr>
                        <a:t>content</a:t>
                      </a:r>
                      <a:r>
                        <a:rPr lang="en-US" dirty="0" smtClean="0">
                          <a:solidFill>
                            <a:srgbClr val="C00000"/>
                          </a:solidFill>
                        </a:rPr>
                        <a:t>&lt;/td&gt;&lt;/</a:t>
                      </a:r>
                      <a:r>
                        <a:rPr lang="en-US" dirty="0" err="1" smtClean="0">
                          <a:solidFill>
                            <a:srgbClr val="C00000"/>
                          </a:solidFill>
                        </a:rPr>
                        <a:t>tr</a:t>
                      </a:r>
                      <a:r>
                        <a:rPr lang="en-US" dirty="0" smtClean="0">
                          <a:solidFill>
                            <a:srgbClr val="C00000"/>
                          </a:solidFill>
                        </a:rPr>
                        <a:t>&gt;</a:t>
                      </a:r>
                    </a:p>
                    <a:p>
                      <a:r>
                        <a:rPr lang="en-US" dirty="0" smtClean="0">
                          <a:solidFill>
                            <a:srgbClr val="C00000"/>
                          </a:solidFill>
                        </a:rPr>
                        <a:t>    …</a:t>
                      </a:r>
                    </a:p>
                    <a:p>
                      <a:r>
                        <a:rPr lang="en-US" dirty="0" smtClean="0"/>
                        <a:t>    </a:t>
                      </a:r>
                      <a:r>
                        <a:rPr lang="en-US" dirty="0" smtClean="0">
                          <a:solidFill>
                            <a:srgbClr val="C00000"/>
                          </a:solidFill>
                        </a:rPr>
                        <a:t>&lt;</a:t>
                      </a:r>
                      <a:r>
                        <a:rPr lang="en-US" dirty="0" err="1" smtClean="0">
                          <a:solidFill>
                            <a:srgbClr val="C00000"/>
                          </a:solidFill>
                        </a:rPr>
                        <a:t>tr</a:t>
                      </a:r>
                      <a:r>
                        <a:rPr lang="en-US" dirty="0" smtClean="0">
                          <a:solidFill>
                            <a:srgbClr val="C00000"/>
                          </a:solidFill>
                        </a:rPr>
                        <a:t>&gt;&lt;td&gt;</a:t>
                      </a:r>
                      <a:r>
                        <a:rPr lang="en-US" dirty="0" smtClean="0"/>
                        <a:t>content</a:t>
                      </a:r>
                      <a:r>
                        <a:rPr lang="en-US" dirty="0" smtClean="0">
                          <a:solidFill>
                            <a:srgbClr val="C00000"/>
                          </a:solidFill>
                        </a:rPr>
                        <a:t>&lt;/td&gt;.. .&lt;td&gt;</a:t>
                      </a:r>
                      <a:r>
                        <a:rPr lang="en-US" dirty="0" smtClean="0">
                          <a:solidFill>
                            <a:schemeClr val="tx1"/>
                          </a:solidFill>
                        </a:rPr>
                        <a:t>content</a:t>
                      </a:r>
                      <a:r>
                        <a:rPr lang="en-US" dirty="0" smtClean="0">
                          <a:solidFill>
                            <a:srgbClr val="C00000"/>
                          </a:solidFill>
                        </a:rPr>
                        <a:t>&lt;/td&gt;&lt;/</a:t>
                      </a:r>
                      <a:r>
                        <a:rPr lang="en-US" dirty="0" err="1" smtClean="0">
                          <a:solidFill>
                            <a:srgbClr val="C00000"/>
                          </a:solidFill>
                        </a:rPr>
                        <a:t>tr</a:t>
                      </a:r>
                      <a:r>
                        <a:rPr lang="en-US" dirty="0" smtClean="0">
                          <a:solidFill>
                            <a:srgbClr val="C00000"/>
                          </a:solidFill>
                        </a:rPr>
                        <a:t>&gt;</a:t>
                      </a:r>
                    </a:p>
                    <a:p>
                      <a:r>
                        <a:rPr lang="en-US" dirty="0" smtClean="0">
                          <a:solidFill>
                            <a:srgbClr val="C00000"/>
                          </a:solidFill>
                        </a:rPr>
                        <a:t>&lt;/table&gt;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pic>
        <p:nvPicPr>
          <p:cNvPr id="7170" name="Picture 2"/>
          <p:cNvPicPr>
            <a:picLocks noChangeAspect="1" noChangeArrowheads="1"/>
          </p:cNvPicPr>
          <p:nvPr/>
        </p:nvPicPr>
        <p:blipFill>
          <a:blip r:embed="rId3" cstate="print"/>
          <a:srcRect/>
          <a:stretch>
            <a:fillRect/>
          </a:stretch>
        </p:blipFill>
        <p:spPr bwMode="auto">
          <a:xfrm>
            <a:off x="838200" y="4572000"/>
            <a:ext cx="7853363" cy="1606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29</a:t>
            </a:fld>
            <a:endParaRPr lang="en-US"/>
          </a:p>
        </p:txBody>
      </p:sp>
      <p:sp>
        <p:nvSpPr>
          <p:cNvPr id="4" name="Content Placeholder 3"/>
          <p:cNvSpPr>
            <a:spLocks noGrp="1"/>
          </p:cNvSpPr>
          <p:nvPr>
            <p:ph sz="quarter" idx="1"/>
          </p:nvPr>
        </p:nvSpPr>
        <p:spPr>
          <a:xfrm>
            <a:off x="457200" y="1219200"/>
            <a:ext cx="8229600" cy="533400"/>
          </a:xfrm>
        </p:spPr>
        <p:txBody>
          <a:bodyPr/>
          <a:lstStyle/>
          <a:p>
            <a:r>
              <a:rPr lang="en-US" sz="2400" dirty="0" smtClean="0">
                <a:latin typeface="+mj-lt"/>
              </a:rPr>
              <a:t>Tables </a:t>
            </a:r>
          </a:p>
          <a:p>
            <a:pPr lvl="1"/>
            <a:endParaRPr lang="en-US" dirty="0" smtClean="0"/>
          </a:p>
          <a:p>
            <a:pPr lvl="1"/>
            <a:endParaRPr lang="en-US" dirty="0"/>
          </a:p>
        </p:txBody>
      </p:sp>
      <p:graphicFrame>
        <p:nvGraphicFramePr>
          <p:cNvPr id="6" name="Table 5"/>
          <p:cNvGraphicFramePr>
            <a:graphicFrameLocks noGrp="1"/>
          </p:cNvGraphicFramePr>
          <p:nvPr/>
        </p:nvGraphicFramePr>
        <p:xfrm>
          <a:off x="838200" y="1752600"/>
          <a:ext cx="7848600" cy="2753360"/>
        </p:xfrm>
        <a:graphic>
          <a:graphicData uri="http://schemas.openxmlformats.org/drawingml/2006/table">
            <a:tbl>
              <a:tblPr firstRow="1" bandRow="1">
                <a:tableStyleId>{5C22544A-7EE6-4342-B048-85BDC9FD1C3A}</a:tableStyleId>
              </a:tblPr>
              <a:tblGrid>
                <a:gridCol w="1358411"/>
                <a:gridCol w="1358411"/>
                <a:gridCol w="754673"/>
                <a:gridCol w="1633905"/>
                <a:gridCol w="1066800"/>
                <a:gridCol w="1676400"/>
              </a:tblGrid>
              <a:tr h="370840">
                <a:tc>
                  <a:txBody>
                    <a:bodyPr/>
                    <a:lstStyle/>
                    <a:p>
                      <a:r>
                        <a:rPr lang="en-US" dirty="0" smtClean="0"/>
                        <a:t>Element</a:t>
                      </a:r>
                      <a:endParaRPr lang="en-US" dirty="0"/>
                    </a:p>
                  </a:txBody>
                  <a:tcPr/>
                </a:tc>
                <a:tc>
                  <a:txBody>
                    <a:bodyPr/>
                    <a:lstStyle/>
                    <a:p>
                      <a:r>
                        <a:rPr lang="en-US" dirty="0" smtClean="0"/>
                        <a:t>table</a:t>
                      </a:r>
                      <a:endParaRPr lang="en-US" dirty="0"/>
                    </a:p>
                  </a:txBody>
                  <a:tcPr/>
                </a:tc>
                <a:tc>
                  <a:txBody>
                    <a:bodyPr/>
                    <a:lstStyle/>
                    <a:p>
                      <a:r>
                        <a:rPr lang="en-US" dirty="0" err="1" smtClean="0"/>
                        <a:t>tr</a:t>
                      </a:r>
                      <a:endParaRPr lang="en-US" dirty="0"/>
                    </a:p>
                  </a:txBody>
                  <a:tcPr/>
                </a:tc>
                <a:tc>
                  <a:txBody>
                    <a:bodyPr/>
                    <a:lstStyle/>
                    <a:p>
                      <a:r>
                        <a:rPr lang="en-US" dirty="0" smtClean="0"/>
                        <a:t>td</a:t>
                      </a:r>
                      <a:endParaRPr lang="en-US" dirty="0"/>
                    </a:p>
                  </a:txBody>
                  <a:tcPr/>
                </a:tc>
                <a:tc>
                  <a:txBody>
                    <a:bodyPr/>
                    <a:lstStyle/>
                    <a:p>
                      <a:r>
                        <a:rPr lang="en-US" dirty="0" err="1" smtClean="0"/>
                        <a:t>th</a:t>
                      </a:r>
                      <a:endParaRPr lang="en-US" dirty="0"/>
                    </a:p>
                  </a:txBody>
                  <a:tcPr/>
                </a:tc>
                <a:tc>
                  <a:txBody>
                    <a:bodyPr/>
                    <a:lstStyle/>
                    <a:p>
                      <a:r>
                        <a:rPr lang="en-US" dirty="0" smtClean="0"/>
                        <a:t>caption</a:t>
                      </a:r>
                      <a:endParaRPr lang="en-US" dirty="0"/>
                    </a:p>
                  </a:txBody>
                  <a:tcPr/>
                </a:tc>
              </a:tr>
              <a:tr h="370840">
                <a:tc>
                  <a:txBody>
                    <a:bodyPr/>
                    <a:lstStyle/>
                    <a:p>
                      <a:r>
                        <a:rPr lang="en-US" dirty="0" smtClean="0"/>
                        <a:t>Description</a:t>
                      </a:r>
                      <a:endParaRPr lang="en-US" dirty="0"/>
                    </a:p>
                  </a:txBody>
                  <a:tcPr/>
                </a:tc>
                <a:tc>
                  <a:txBody>
                    <a:bodyPr/>
                    <a:lstStyle/>
                    <a:p>
                      <a:r>
                        <a:rPr lang="en-US" dirty="0" smtClean="0"/>
                        <a:t>Table(block)</a:t>
                      </a:r>
                      <a:endParaRPr lang="en-US" dirty="0"/>
                    </a:p>
                  </a:txBody>
                  <a:tcPr/>
                </a:tc>
                <a:tc>
                  <a:txBody>
                    <a:bodyPr/>
                    <a:lstStyle/>
                    <a:p>
                      <a:r>
                        <a:rPr lang="en-US" dirty="0" smtClean="0"/>
                        <a:t>Row</a:t>
                      </a:r>
                      <a:endParaRPr lang="en-US" dirty="0"/>
                    </a:p>
                  </a:txBody>
                  <a:tcPr/>
                </a:tc>
                <a:tc>
                  <a:txBody>
                    <a:bodyPr/>
                    <a:lstStyle/>
                    <a:p>
                      <a:r>
                        <a:rPr lang="en-US" dirty="0" smtClean="0"/>
                        <a:t>Cell (Column)</a:t>
                      </a:r>
                      <a:endParaRPr lang="en-US" dirty="0"/>
                    </a:p>
                  </a:txBody>
                  <a:tcPr/>
                </a:tc>
                <a:tc>
                  <a:txBody>
                    <a:bodyPr/>
                    <a:lstStyle/>
                    <a:p>
                      <a:r>
                        <a:rPr lang="en-US" dirty="0" smtClean="0"/>
                        <a:t>Heading</a:t>
                      </a:r>
                      <a:endParaRPr lang="en-US" dirty="0"/>
                    </a:p>
                  </a:txBody>
                  <a:tcPr/>
                </a:tc>
                <a:tc>
                  <a:txBody>
                    <a:bodyPr/>
                    <a:lstStyle/>
                    <a:p>
                      <a:r>
                        <a:rPr lang="en-US" dirty="0" smtClean="0"/>
                        <a:t>Table caption</a:t>
                      </a:r>
                      <a:endParaRPr lang="en-US" dirty="0"/>
                    </a:p>
                  </a:txBody>
                  <a:tcPr/>
                </a:tc>
              </a:tr>
              <a:tr h="370840">
                <a:tc>
                  <a:txBody>
                    <a:bodyPr/>
                    <a:lstStyle/>
                    <a:p>
                      <a:r>
                        <a:rPr lang="en-US" dirty="0" smtClean="0"/>
                        <a:t>Syntax</a:t>
                      </a:r>
                      <a:endParaRPr lang="en-US" dirty="0"/>
                    </a:p>
                  </a:txBody>
                  <a:tcPr/>
                </a:tc>
                <a:tc gridSpan="5">
                  <a:txBody>
                    <a:bodyPr/>
                    <a:lstStyle/>
                    <a:p>
                      <a:r>
                        <a:rPr lang="en-US" dirty="0" smtClean="0">
                          <a:solidFill>
                            <a:srgbClr val="C00000"/>
                          </a:solidFill>
                        </a:rPr>
                        <a:t>&lt;table&gt;</a:t>
                      </a:r>
                    </a:p>
                    <a:p>
                      <a:r>
                        <a:rPr lang="en-US" dirty="0" smtClean="0"/>
                        <a:t>    </a:t>
                      </a:r>
                      <a:r>
                        <a:rPr lang="en-US" dirty="0" smtClean="0">
                          <a:solidFill>
                            <a:srgbClr val="C00000"/>
                          </a:solidFill>
                        </a:rPr>
                        <a:t>&lt;caption&gt;</a:t>
                      </a:r>
                      <a:r>
                        <a:rPr lang="en-US" dirty="0" smtClean="0"/>
                        <a:t>content</a:t>
                      </a:r>
                      <a:r>
                        <a:rPr lang="en-US" dirty="0" smtClean="0">
                          <a:solidFill>
                            <a:srgbClr val="C00000"/>
                          </a:solidFill>
                        </a:rPr>
                        <a:t>&lt;/caption&gt;</a:t>
                      </a:r>
                    </a:p>
                    <a:p>
                      <a:r>
                        <a:rPr lang="en-US" dirty="0" smtClean="0"/>
                        <a:t>    </a:t>
                      </a:r>
                      <a:r>
                        <a:rPr lang="en-US" dirty="0" smtClean="0">
                          <a:solidFill>
                            <a:srgbClr val="C00000"/>
                          </a:solidFill>
                        </a:rPr>
                        <a:t>&lt;</a:t>
                      </a:r>
                      <a:r>
                        <a:rPr lang="en-US" dirty="0" err="1" smtClean="0">
                          <a:solidFill>
                            <a:srgbClr val="C00000"/>
                          </a:solidFill>
                        </a:rPr>
                        <a:t>tr</a:t>
                      </a:r>
                      <a:r>
                        <a:rPr lang="en-US" dirty="0" smtClean="0">
                          <a:solidFill>
                            <a:srgbClr val="C00000"/>
                          </a:solidFill>
                        </a:rPr>
                        <a:t>&gt;&lt;</a:t>
                      </a:r>
                      <a:r>
                        <a:rPr lang="en-US" dirty="0" err="1" smtClean="0">
                          <a:solidFill>
                            <a:srgbClr val="C00000"/>
                          </a:solidFill>
                        </a:rPr>
                        <a:t>th</a:t>
                      </a:r>
                      <a:r>
                        <a:rPr lang="en-US" dirty="0" smtClean="0">
                          <a:solidFill>
                            <a:srgbClr val="C00000"/>
                          </a:solidFill>
                        </a:rPr>
                        <a:t>&gt;</a:t>
                      </a:r>
                      <a:r>
                        <a:rPr lang="en-US" dirty="0" smtClean="0"/>
                        <a:t>column title</a:t>
                      </a:r>
                      <a:r>
                        <a:rPr lang="en-US" dirty="0" smtClean="0">
                          <a:solidFill>
                            <a:srgbClr val="C00000"/>
                          </a:solidFill>
                        </a:rPr>
                        <a:t>&lt;/</a:t>
                      </a:r>
                      <a:r>
                        <a:rPr lang="en-US" dirty="0" err="1" smtClean="0">
                          <a:solidFill>
                            <a:srgbClr val="C00000"/>
                          </a:solidFill>
                        </a:rPr>
                        <a:t>th</a:t>
                      </a:r>
                      <a:r>
                        <a:rPr lang="en-US" dirty="0" smtClean="0">
                          <a:solidFill>
                            <a:srgbClr val="C00000"/>
                          </a:solidFill>
                        </a:rPr>
                        <a:t>&gt;.. .&lt;</a:t>
                      </a:r>
                      <a:r>
                        <a:rPr lang="en-US" dirty="0" err="1" smtClean="0">
                          <a:solidFill>
                            <a:srgbClr val="C00000"/>
                          </a:solidFill>
                        </a:rPr>
                        <a:t>th</a:t>
                      </a:r>
                      <a:r>
                        <a:rPr lang="en-US" dirty="0" smtClean="0">
                          <a:solidFill>
                            <a:srgbClr val="C00000"/>
                          </a:solidFill>
                        </a:rPr>
                        <a:t>&gt;</a:t>
                      </a:r>
                      <a:r>
                        <a:rPr lang="en-US" dirty="0" smtClean="0">
                          <a:solidFill>
                            <a:schemeClr val="tx1"/>
                          </a:solidFill>
                        </a:rPr>
                        <a:t>column title</a:t>
                      </a:r>
                      <a:r>
                        <a:rPr lang="en-US" dirty="0" smtClean="0">
                          <a:solidFill>
                            <a:srgbClr val="C00000"/>
                          </a:solidFill>
                        </a:rPr>
                        <a:t>&lt;/</a:t>
                      </a:r>
                      <a:r>
                        <a:rPr lang="en-US" dirty="0" err="1" smtClean="0">
                          <a:solidFill>
                            <a:srgbClr val="C00000"/>
                          </a:solidFill>
                        </a:rPr>
                        <a:t>th</a:t>
                      </a:r>
                      <a:r>
                        <a:rPr lang="en-US" dirty="0" smtClean="0">
                          <a:solidFill>
                            <a:srgbClr val="C00000"/>
                          </a:solidFill>
                        </a:rPr>
                        <a:t>&gt;&lt;/</a:t>
                      </a:r>
                      <a:r>
                        <a:rPr lang="en-US" dirty="0" err="1" smtClean="0">
                          <a:solidFill>
                            <a:srgbClr val="C00000"/>
                          </a:solidFill>
                        </a:rPr>
                        <a:t>tr</a:t>
                      </a:r>
                      <a:r>
                        <a:rPr lang="en-US" dirty="0" smtClean="0">
                          <a:solidFill>
                            <a:srgbClr val="C00000"/>
                          </a:solidFill>
                        </a:rPr>
                        <a:t>&gt;</a:t>
                      </a:r>
                    </a:p>
                    <a:p>
                      <a:r>
                        <a:rPr lang="en-US" dirty="0" smtClean="0"/>
                        <a:t>    </a:t>
                      </a:r>
                      <a:r>
                        <a:rPr lang="en-US" dirty="0" smtClean="0">
                          <a:solidFill>
                            <a:srgbClr val="C00000"/>
                          </a:solidFill>
                        </a:rPr>
                        <a:t>&lt;</a:t>
                      </a:r>
                      <a:r>
                        <a:rPr lang="en-US" dirty="0" err="1" smtClean="0">
                          <a:solidFill>
                            <a:srgbClr val="C00000"/>
                          </a:solidFill>
                        </a:rPr>
                        <a:t>tr</a:t>
                      </a:r>
                      <a:r>
                        <a:rPr lang="en-US" dirty="0" smtClean="0">
                          <a:solidFill>
                            <a:srgbClr val="C00000"/>
                          </a:solidFill>
                        </a:rPr>
                        <a:t>&gt;&lt;td&gt;</a:t>
                      </a:r>
                      <a:r>
                        <a:rPr lang="en-US" dirty="0" smtClean="0"/>
                        <a:t>content</a:t>
                      </a:r>
                      <a:r>
                        <a:rPr lang="en-US" dirty="0" smtClean="0">
                          <a:solidFill>
                            <a:srgbClr val="C00000"/>
                          </a:solidFill>
                        </a:rPr>
                        <a:t>&lt;/td&gt;.. .&lt;td&gt;</a:t>
                      </a:r>
                      <a:r>
                        <a:rPr lang="en-US" dirty="0" smtClean="0">
                          <a:solidFill>
                            <a:schemeClr val="tx1"/>
                          </a:solidFill>
                        </a:rPr>
                        <a:t>content</a:t>
                      </a:r>
                      <a:r>
                        <a:rPr lang="en-US" dirty="0" smtClean="0">
                          <a:solidFill>
                            <a:srgbClr val="C00000"/>
                          </a:solidFill>
                        </a:rPr>
                        <a:t>&lt;/td&gt;&lt;/</a:t>
                      </a:r>
                      <a:r>
                        <a:rPr lang="en-US" dirty="0" err="1" smtClean="0">
                          <a:solidFill>
                            <a:srgbClr val="C00000"/>
                          </a:solidFill>
                        </a:rPr>
                        <a:t>tr</a:t>
                      </a:r>
                      <a:r>
                        <a:rPr lang="en-US" dirty="0" smtClean="0">
                          <a:solidFill>
                            <a:srgbClr val="C00000"/>
                          </a:solidFill>
                        </a:rPr>
                        <a:t>&gt;</a:t>
                      </a:r>
                    </a:p>
                    <a:p>
                      <a:r>
                        <a:rPr lang="en-US" dirty="0" smtClean="0">
                          <a:solidFill>
                            <a:srgbClr val="C00000"/>
                          </a:solidFill>
                        </a:rPr>
                        <a:t>    …</a:t>
                      </a:r>
                    </a:p>
                    <a:p>
                      <a:r>
                        <a:rPr lang="en-US" dirty="0" smtClean="0"/>
                        <a:t>    </a:t>
                      </a:r>
                      <a:r>
                        <a:rPr lang="en-US" dirty="0" smtClean="0">
                          <a:solidFill>
                            <a:srgbClr val="C00000"/>
                          </a:solidFill>
                        </a:rPr>
                        <a:t>&lt;</a:t>
                      </a:r>
                      <a:r>
                        <a:rPr lang="en-US" dirty="0" err="1" smtClean="0">
                          <a:solidFill>
                            <a:srgbClr val="C00000"/>
                          </a:solidFill>
                        </a:rPr>
                        <a:t>tr</a:t>
                      </a:r>
                      <a:r>
                        <a:rPr lang="en-US" dirty="0" smtClean="0">
                          <a:solidFill>
                            <a:srgbClr val="C00000"/>
                          </a:solidFill>
                        </a:rPr>
                        <a:t>&gt;&lt;td&gt;</a:t>
                      </a:r>
                      <a:r>
                        <a:rPr lang="en-US" dirty="0" smtClean="0"/>
                        <a:t>content</a:t>
                      </a:r>
                      <a:r>
                        <a:rPr lang="en-US" dirty="0" smtClean="0">
                          <a:solidFill>
                            <a:srgbClr val="C00000"/>
                          </a:solidFill>
                        </a:rPr>
                        <a:t>&lt;/td&gt;.. .&lt;td&gt;</a:t>
                      </a:r>
                      <a:r>
                        <a:rPr lang="en-US" dirty="0" smtClean="0">
                          <a:solidFill>
                            <a:schemeClr val="tx1"/>
                          </a:solidFill>
                        </a:rPr>
                        <a:t>content</a:t>
                      </a:r>
                      <a:r>
                        <a:rPr lang="en-US" dirty="0" smtClean="0">
                          <a:solidFill>
                            <a:srgbClr val="C00000"/>
                          </a:solidFill>
                        </a:rPr>
                        <a:t>&lt;/td&gt;&lt;/</a:t>
                      </a:r>
                      <a:r>
                        <a:rPr lang="en-US" dirty="0" err="1" smtClean="0">
                          <a:solidFill>
                            <a:srgbClr val="C00000"/>
                          </a:solidFill>
                        </a:rPr>
                        <a:t>tr</a:t>
                      </a:r>
                      <a:r>
                        <a:rPr lang="en-US" dirty="0" smtClean="0">
                          <a:solidFill>
                            <a:srgbClr val="C00000"/>
                          </a:solidFill>
                        </a:rPr>
                        <a:t>&gt;</a:t>
                      </a:r>
                    </a:p>
                    <a:p>
                      <a:r>
                        <a:rPr lang="en-US" dirty="0" smtClean="0">
                          <a:solidFill>
                            <a:srgbClr val="C00000"/>
                          </a:solidFill>
                        </a:rPr>
                        <a:t>&lt;/table&gt;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pic>
        <p:nvPicPr>
          <p:cNvPr id="8194" name="Picture 2"/>
          <p:cNvPicPr>
            <a:picLocks noChangeAspect="1" noChangeArrowheads="1"/>
          </p:cNvPicPr>
          <p:nvPr/>
        </p:nvPicPr>
        <p:blipFill>
          <a:blip r:embed="rId2" cstate="print"/>
          <a:srcRect/>
          <a:stretch>
            <a:fillRect/>
          </a:stretch>
        </p:blipFill>
        <p:spPr bwMode="auto">
          <a:xfrm>
            <a:off x="1981200" y="4508501"/>
            <a:ext cx="5486400" cy="18922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a:t>
            </a:r>
            <a:endParaRPr lang="en-US" dirty="0"/>
          </a:p>
        </p:txBody>
      </p:sp>
      <p:sp>
        <p:nvSpPr>
          <p:cNvPr id="3" name="Content Placeholder 2"/>
          <p:cNvSpPr>
            <a:spLocks noGrp="1"/>
          </p:cNvSpPr>
          <p:nvPr>
            <p:ph sz="quarter" idx="1"/>
          </p:nvPr>
        </p:nvSpPr>
        <p:spPr>
          <a:xfrm>
            <a:off x="457200" y="1371600"/>
            <a:ext cx="8229600" cy="4785360"/>
          </a:xfrm>
        </p:spPr>
        <p:txBody>
          <a:bodyPr/>
          <a:lstStyle/>
          <a:p>
            <a:r>
              <a:rPr lang="en-US" sz="2400" dirty="0" smtClean="0">
                <a:latin typeface="+mj-lt"/>
              </a:rPr>
              <a:t>A well-written web page:</a:t>
            </a:r>
          </a:p>
          <a:p>
            <a:pPr lvl="1"/>
            <a:endParaRPr lang="en-US" sz="1600" u="sng" dirty="0" smtClean="0">
              <a:solidFill>
                <a:srgbClr val="002060"/>
              </a:solidFill>
              <a:latin typeface="+mj-lt"/>
            </a:endParaRPr>
          </a:p>
          <a:p>
            <a:pPr lvl="1"/>
            <a:r>
              <a:rPr lang="en-US" sz="1600" u="sng" dirty="0" smtClean="0">
                <a:solidFill>
                  <a:srgbClr val="002060"/>
                </a:solidFill>
                <a:latin typeface="+mj-lt"/>
              </a:rPr>
              <a:t>HTML</a:t>
            </a:r>
            <a:r>
              <a:rPr lang="en-US" sz="1600" dirty="0" smtClean="0">
                <a:latin typeface="+mj-lt"/>
              </a:rPr>
              <a:t>: the content of the document</a:t>
            </a:r>
          </a:p>
          <a:p>
            <a:pPr lvl="1"/>
            <a:endParaRPr lang="en-US" sz="1600" u="sng" dirty="0" smtClean="0">
              <a:solidFill>
                <a:srgbClr val="002060"/>
              </a:solidFill>
              <a:latin typeface="+mj-lt"/>
            </a:endParaRPr>
          </a:p>
          <a:p>
            <a:pPr lvl="1"/>
            <a:r>
              <a:rPr lang="en-US" sz="1600" u="sng" dirty="0" smtClean="0">
                <a:solidFill>
                  <a:srgbClr val="002060"/>
                </a:solidFill>
                <a:latin typeface="+mj-lt"/>
              </a:rPr>
              <a:t>Style Sheets </a:t>
            </a:r>
            <a:r>
              <a:rPr lang="en-US" sz="1600" dirty="0" smtClean="0">
                <a:latin typeface="+mj-lt"/>
              </a:rPr>
              <a:t>(in CSS): the appearance of the document</a:t>
            </a:r>
          </a:p>
          <a:p>
            <a:pPr lvl="1"/>
            <a:endParaRPr lang="en-US" sz="1600" u="sng" dirty="0" smtClean="0">
              <a:solidFill>
                <a:srgbClr val="002060"/>
              </a:solidFill>
              <a:latin typeface="+mj-lt"/>
            </a:endParaRPr>
          </a:p>
          <a:p>
            <a:pPr lvl="1"/>
            <a:r>
              <a:rPr lang="en-US" sz="1600" u="sng" dirty="0" smtClean="0">
                <a:solidFill>
                  <a:srgbClr val="002060"/>
                </a:solidFill>
                <a:latin typeface="+mj-lt"/>
              </a:rPr>
              <a:t>Scripts</a:t>
            </a:r>
            <a:r>
              <a:rPr lang="en-US" sz="1600" dirty="0" smtClean="0">
                <a:latin typeface="+mj-lt"/>
              </a:rPr>
              <a:t> (in languages such as JavaScript): the behavior of the document</a:t>
            </a:r>
            <a:endParaRPr lang="en-US" sz="1600" dirty="0">
              <a:latin typeface="+mj-lt"/>
            </a:endParaRPr>
          </a:p>
        </p:txBody>
      </p:sp>
      <p:sp>
        <p:nvSpPr>
          <p:cNvPr id="4" name="Slide Number Placeholder 3"/>
          <p:cNvSpPr>
            <a:spLocks noGrp="1"/>
          </p:cNvSpPr>
          <p:nvPr>
            <p:ph type="sldNum" sz="quarter" idx="12"/>
          </p:nvPr>
        </p:nvSpPr>
        <p:spPr/>
        <p:txBody>
          <a:bodyPr/>
          <a:lstStyle/>
          <a:p>
            <a:fld id="{C78B57AD-E1FF-4E5B-8622-D0AD2ECD0692}" type="slidenum">
              <a:rPr lang="en-US" smtClean="0"/>
              <a:pPr/>
              <a:t>3</a:t>
            </a:fld>
            <a:endParaRPr lang="en-US"/>
          </a:p>
        </p:txBody>
      </p:sp>
      <p:sp>
        <p:nvSpPr>
          <p:cNvPr id="5" name="Footer Placeholder 4"/>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30</a:t>
            </a:fld>
            <a:endParaRPr lang="en-US"/>
          </a:p>
        </p:txBody>
      </p:sp>
      <p:sp>
        <p:nvSpPr>
          <p:cNvPr id="4" name="Content Placeholder 3"/>
          <p:cNvSpPr>
            <a:spLocks noGrp="1"/>
          </p:cNvSpPr>
          <p:nvPr>
            <p:ph sz="quarter" idx="1"/>
          </p:nvPr>
        </p:nvSpPr>
        <p:spPr>
          <a:xfrm>
            <a:off x="457200" y="1219200"/>
            <a:ext cx="8229600" cy="533400"/>
          </a:xfrm>
        </p:spPr>
        <p:txBody>
          <a:bodyPr/>
          <a:lstStyle/>
          <a:p>
            <a:r>
              <a:rPr lang="en-US" sz="2400" dirty="0" smtClean="0">
                <a:latin typeface="+mj-lt"/>
                <a:hlinkClick r:id="rId2"/>
              </a:rPr>
              <a:t>Inline quotations </a:t>
            </a:r>
            <a:r>
              <a:rPr lang="en-US" sz="2400" dirty="0" smtClean="0">
                <a:latin typeface="+mj-lt"/>
              </a:rPr>
              <a:t>(</a:t>
            </a:r>
            <a:r>
              <a:rPr lang="en-US" sz="2400" dirty="0" smtClean="0">
                <a:solidFill>
                  <a:srgbClr val="C00000"/>
                </a:solidFill>
                <a:latin typeface="+mj-lt"/>
              </a:rPr>
              <a:t>q</a:t>
            </a:r>
            <a:r>
              <a:rPr lang="en-US" sz="2400" dirty="0" smtClean="0">
                <a:latin typeface="+mj-lt"/>
              </a:rPr>
              <a:t>) </a:t>
            </a:r>
          </a:p>
          <a:p>
            <a:pPr lvl="1"/>
            <a:endParaRPr lang="en-US" dirty="0" smtClean="0"/>
          </a:p>
          <a:p>
            <a:pPr lvl="1"/>
            <a:endParaRPr lang="en-US" dirty="0"/>
          </a:p>
        </p:txBody>
      </p:sp>
      <p:graphicFrame>
        <p:nvGraphicFramePr>
          <p:cNvPr id="7" name="Table 6"/>
          <p:cNvGraphicFramePr>
            <a:graphicFrameLocks noGrp="1"/>
          </p:cNvGraphicFramePr>
          <p:nvPr/>
        </p:nvGraphicFramePr>
        <p:xfrm>
          <a:off x="838200" y="19050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q</a:t>
                      </a:r>
                      <a:endParaRPr lang="en-US" dirty="0"/>
                    </a:p>
                  </a:txBody>
                  <a:tcPr/>
                </a:tc>
              </a:tr>
              <a:tr h="370840">
                <a:tc>
                  <a:txBody>
                    <a:bodyPr/>
                    <a:lstStyle/>
                    <a:p>
                      <a:r>
                        <a:rPr lang="en-US" dirty="0" smtClean="0"/>
                        <a:t>Description</a:t>
                      </a:r>
                      <a:endParaRPr lang="en-US" dirty="0"/>
                    </a:p>
                  </a:txBody>
                  <a:tcPr/>
                </a:tc>
                <a:tc>
                  <a:txBody>
                    <a:bodyPr/>
                    <a:lstStyle/>
                    <a:p>
                      <a:r>
                        <a:rPr lang="en-US" dirty="0" smtClean="0"/>
                        <a:t>Short quotation (inline)</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&lt;q&gt;</a:t>
                      </a:r>
                      <a:r>
                        <a:rPr lang="en-US" baseline="0" dirty="0" smtClean="0">
                          <a:solidFill>
                            <a:schemeClr val="tx1"/>
                          </a:solidFill>
                        </a:rPr>
                        <a:t>content</a:t>
                      </a:r>
                      <a:r>
                        <a:rPr lang="en-US" baseline="0" dirty="0" smtClean="0">
                          <a:solidFill>
                            <a:srgbClr val="C00000"/>
                          </a:solidFill>
                        </a:rPr>
                        <a:t>&lt;</a:t>
                      </a:r>
                      <a:r>
                        <a:rPr lang="en-US" dirty="0" smtClean="0">
                          <a:solidFill>
                            <a:srgbClr val="C00000"/>
                          </a:solidFill>
                        </a:rPr>
                        <a:t>/q&gt;</a:t>
                      </a:r>
                      <a:endParaRPr lang="en-US" dirty="0">
                        <a:solidFill>
                          <a:srgbClr val="C00000"/>
                        </a:solidFill>
                      </a:endParaRPr>
                    </a:p>
                  </a:txBody>
                  <a:tcPr/>
                </a:tc>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685800" y="3657600"/>
            <a:ext cx="7791450" cy="80962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HTML Elements</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31</a:t>
            </a:fld>
            <a:endParaRPr lang="en-US"/>
          </a:p>
        </p:txBody>
      </p:sp>
      <p:sp>
        <p:nvSpPr>
          <p:cNvPr id="4" name="Content Placeholder 3"/>
          <p:cNvSpPr>
            <a:spLocks noGrp="1"/>
          </p:cNvSpPr>
          <p:nvPr>
            <p:ph sz="quarter" idx="1"/>
          </p:nvPr>
        </p:nvSpPr>
        <p:spPr>
          <a:xfrm>
            <a:off x="457200" y="1219200"/>
            <a:ext cx="8229600" cy="533400"/>
          </a:xfrm>
        </p:spPr>
        <p:txBody>
          <a:bodyPr/>
          <a:lstStyle/>
          <a:p>
            <a:r>
              <a:rPr lang="en-US" sz="2400" dirty="0" smtClean="0">
                <a:latin typeface="+mj-lt"/>
                <a:hlinkClick r:id="rId2"/>
              </a:rPr>
              <a:t>Block quotations </a:t>
            </a:r>
            <a:r>
              <a:rPr lang="en-US" sz="2400" dirty="0" smtClean="0">
                <a:latin typeface="+mj-lt"/>
              </a:rPr>
              <a:t>(</a:t>
            </a:r>
            <a:r>
              <a:rPr lang="en-US" sz="2400" dirty="0" err="1" smtClean="0">
                <a:solidFill>
                  <a:srgbClr val="C00000"/>
                </a:solidFill>
                <a:latin typeface="+mj-lt"/>
              </a:rPr>
              <a:t>blockquote</a:t>
            </a:r>
            <a:r>
              <a:rPr lang="en-US" sz="2400" dirty="0" smtClean="0">
                <a:latin typeface="+mj-lt"/>
              </a:rPr>
              <a:t>) </a:t>
            </a:r>
          </a:p>
          <a:p>
            <a:pPr lvl="1"/>
            <a:endParaRPr lang="en-US" dirty="0" smtClean="0"/>
          </a:p>
          <a:p>
            <a:pPr lvl="1"/>
            <a:endParaRPr lang="en-US" dirty="0"/>
          </a:p>
        </p:txBody>
      </p:sp>
      <p:graphicFrame>
        <p:nvGraphicFramePr>
          <p:cNvPr id="7" name="Table 6"/>
          <p:cNvGraphicFramePr>
            <a:graphicFrameLocks noGrp="1"/>
          </p:cNvGraphicFramePr>
          <p:nvPr/>
        </p:nvGraphicFramePr>
        <p:xfrm>
          <a:off x="838200" y="1905000"/>
          <a:ext cx="7315200" cy="165608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err="1" smtClean="0"/>
                        <a:t>blockquote</a:t>
                      </a:r>
                      <a:endParaRPr lang="en-US" dirty="0"/>
                    </a:p>
                  </a:txBody>
                  <a:tcPr/>
                </a:tc>
              </a:tr>
              <a:tr h="370840">
                <a:tc>
                  <a:txBody>
                    <a:bodyPr/>
                    <a:lstStyle/>
                    <a:p>
                      <a:r>
                        <a:rPr lang="en-US" dirty="0" smtClean="0"/>
                        <a:t>Description</a:t>
                      </a:r>
                      <a:endParaRPr lang="en-US" dirty="0"/>
                    </a:p>
                  </a:txBody>
                  <a:tcPr/>
                </a:tc>
                <a:tc>
                  <a:txBody>
                    <a:bodyPr/>
                    <a:lstStyle/>
                    <a:p>
                      <a:r>
                        <a:rPr lang="en-US" dirty="0" smtClean="0"/>
                        <a:t>Long quotation (block)</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a:t>
                      </a:r>
                      <a:r>
                        <a:rPr lang="en-US" dirty="0" err="1" smtClean="0">
                          <a:solidFill>
                            <a:srgbClr val="C00000"/>
                          </a:solidFill>
                        </a:rPr>
                        <a:t>blockquote</a:t>
                      </a:r>
                      <a:r>
                        <a:rPr lang="en-US" dirty="0" smtClean="0">
                          <a:solidFill>
                            <a:srgbClr val="C00000"/>
                          </a:solidFill>
                        </a:rPr>
                        <a:t>&gt;</a:t>
                      </a:r>
                    </a:p>
                    <a:p>
                      <a:r>
                        <a:rPr lang="en-US" baseline="0" dirty="0" smtClean="0">
                          <a:solidFill>
                            <a:srgbClr val="C00000"/>
                          </a:solidFill>
                        </a:rPr>
                        <a:t>    </a:t>
                      </a:r>
                      <a:r>
                        <a:rPr lang="en-US" baseline="0" dirty="0" smtClean="0">
                          <a:solidFill>
                            <a:schemeClr val="tx1"/>
                          </a:solidFill>
                        </a:rPr>
                        <a:t>content</a:t>
                      </a:r>
                    </a:p>
                    <a:p>
                      <a:r>
                        <a:rPr lang="en-US" baseline="0" dirty="0" smtClean="0">
                          <a:solidFill>
                            <a:srgbClr val="C00000"/>
                          </a:solidFill>
                        </a:rPr>
                        <a:t>&lt;</a:t>
                      </a:r>
                      <a:r>
                        <a:rPr lang="en-US" dirty="0" smtClean="0">
                          <a:solidFill>
                            <a:srgbClr val="C00000"/>
                          </a:solidFill>
                        </a:rPr>
                        <a:t>/</a:t>
                      </a:r>
                      <a:r>
                        <a:rPr lang="en-US" dirty="0" err="1" smtClean="0">
                          <a:solidFill>
                            <a:srgbClr val="C00000"/>
                          </a:solidFill>
                        </a:rPr>
                        <a:t>blockquote</a:t>
                      </a:r>
                      <a:r>
                        <a:rPr lang="en-US" dirty="0" smtClean="0">
                          <a:solidFill>
                            <a:srgbClr val="C00000"/>
                          </a:solidFill>
                        </a:rPr>
                        <a:t>&gt;</a:t>
                      </a:r>
                      <a:endParaRPr lang="en-US" dirty="0">
                        <a:solidFill>
                          <a:srgbClr val="C00000"/>
                        </a:solidFill>
                      </a:endParaRPr>
                    </a:p>
                  </a:txBody>
                  <a:tcPr/>
                </a:tc>
              </a:tr>
            </a:tbl>
          </a:graphicData>
        </a:graphic>
      </p:graphicFrame>
      <p:pic>
        <p:nvPicPr>
          <p:cNvPr id="6146" name="Picture 2"/>
          <p:cNvPicPr>
            <a:picLocks noChangeAspect="1" noChangeArrowheads="1"/>
          </p:cNvPicPr>
          <p:nvPr/>
        </p:nvPicPr>
        <p:blipFill>
          <a:blip r:embed="rId3" cstate="print"/>
          <a:srcRect/>
          <a:stretch>
            <a:fillRect/>
          </a:stretch>
        </p:blipFill>
        <p:spPr bwMode="auto">
          <a:xfrm>
            <a:off x="990600" y="3581400"/>
            <a:ext cx="6981825" cy="2740007"/>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Pre-Formatted Text</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32</a:t>
            </a:fld>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286000" y="1905000"/>
            <a:ext cx="4953000" cy="2658533"/>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381000" y="4800600"/>
            <a:ext cx="8363053" cy="1371600"/>
          </a:xfrm>
          <a:prstGeom prst="rect">
            <a:avLst/>
          </a:prstGeom>
          <a:noFill/>
          <a:ln w="9525">
            <a:noFill/>
            <a:miter lim="800000"/>
            <a:headEnd/>
            <a:tailEnd/>
          </a:ln>
        </p:spPr>
      </p:pic>
      <p:sp>
        <p:nvSpPr>
          <p:cNvPr id="7" name="Content Placeholder 3"/>
          <p:cNvSpPr>
            <a:spLocks noGrp="1"/>
          </p:cNvSpPr>
          <p:nvPr>
            <p:ph sz="quarter" idx="1"/>
          </p:nvPr>
        </p:nvSpPr>
        <p:spPr>
          <a:xfrm>
            <a:off x="457200" y="1295400"/>
            <a:ext cx="8229600" cy="533400"/>
          </a:xfrm>
        </p:spPr>
        <p:txBody>
          <a:bodyPr/>
          <a:lstStyle/>
          <a:p>
            <a:r>
              <a:rPr lang="en-US" sz="2400" dirty="0" smtClean="0">
                <a:latin typeface="+mj-lt"/>
              </a:rPr>
              <a:t>HTML </a:t>
            </a:r>
            <a:r>
              <a:rPr lang="en-US" sz="2400" dirty="0" smtClean="0">
                <a:latin typeface="+mj-lt"/>
                <a:hlinkClick r:id="rId5"/>
              </a:rPr>
              <a:t>Symbols</a:t>
            </a:r>
            <a:endParaRPr lang="en-US" sz="2400" dirty="0" smtClean="0">
              <a:latin typeface="+mj-lt"/>
            </a:endParaRPr>
          </a:p>
          <a:p>
            <a:pPr lvl="1"/>
            <a:endParaRPr lang="en-US" dirty="0"/>
          </a:p>
        </p:txBody>
      </p:sp>
      <p:sp>
        <p:nvSpPr>
          <p:cNvPr id="8" name="Footer Placeholder 7"/>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Pre-Formatted Text</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33</a:t>
            </a:fld>
            <a:endParaRPr lang="en-US" dirty="0"/>
          </a:p>
        </p:txBody>
      </p:sp>
      <p:sp>
        <p:nvSpPr>
          <p:cNvPr id="7" name="Content Placeholder 3"/>
          <p:cNvSpPr>
            <a:spLocks noGrp="1"/>
          </p:cNvSpPr>
          <p:nvPr>
            <p:ph sz="quarter" idx="1"/>
          </p:nvPr>
        </p:nvSpPr>
        <p:spPr>
          <a:xfrm>
            <a:off x="457200" y="1295400"/>
            <a:ext cx="8229600" cy="533400"/>
          </a:xfrm>
        </p:spPr>
        <p:txBody>
          <a:bodyPr/>
          <a:lstStyle/>
          <a:p>
            <a:r>
              <a:rPr lang="en-US" sz="2400" dirty="0" smtClean="0">
                <a:latin typeface="+mj-lt"/>
                <a:hlinkClick r:id="rId2"/>
              </a:rPr>
              <a:t>Computer Code </a:t>
            </a:r>
            <a:r>
              <a:rPr lang="en-US" sz="2400" dirty="0" smtClean="0">
                <a:latin typeface="+mj-lt"/>
              </a:rPr>
              <a:t>(</a:t>
            </a:r>
            <a:r>
              <a:rPr lang="en-US" sz="2400" dirty="0" smtClean="0">
                <a:solidFill>
                  <a:srgbClr val="C00000"/>
                </a:solidFill>
                <a:latin typeface="+mj-lt"/>
              </a:rPr>
              <a:t>code</a:t>
            </a:r>
            <a:r>
              <a:rPr lang="en-US" sz="2400" dirty="0" smtClean="0">
                <a:latin typeface="+mj-lt"/>
              </a:rPr>
              <a:t>)</a:t>
            </a:r>
          </a:p>
          <a:p>
            <a:pPr lvl="1"/>
            <a:endParaRPr lang="en-US" dirty="0"/>
          </a:p>
        </p:txBody>
      </p:sp>
      <p:graphicFrame>
        <p:nvGraphicFramePr>
          <p:cNvPr id="8" name="Table 7"/>
          <p:cNvGraphicFramePr>
            <a:graphicFrameLocks noGrp="1"/>
          </p:cNvGraphicFramePr>
          <p:nvPr/>
        </p:nvGraphicFramePr>
        <p:xfrm>
          <a:off x="838200" y="2057400"/>
          <a:ext cx="7315200" cy="111252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code</a:t>
                      </a:r>
                      <a:endParaRPr lang="en-US" dirty="0"/>
                    </a:p>
                  </a:txBody>
                  <a:tcPr/>
                </a:tc>
              </a:tr>
              <a:tr h="370840">
                <a:tc>
                  <a:txBody>
                    <a:bodyPr/>
                    <a:lstStyle/>
                    <a:p>
                      <a:r>
                        <a:rPr lang="en-US" dirty="0" smtClean="0"/>
                        <a:t>Description</a:t>
                      </a:r>
                      <a:endParaRPr lang="en-US" dirty="0"/>
                    </a:p>
                  </a:txBody>
                  <a:tcPr/>
                </a:tc>
                <a:tc>
                  <a:txBody>
                    <a:bodyPr/>
                    <a:lstStyle/>
                    <a:p>
                      <a:r>
                        <a:rPr lang="en-US" dirty="0" smtClean="0"/>
                        <a:t>Computer code (inline)</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&lt;code&gt;</a:t>
                      </a:r>
                      <a:r>
                        <a:rPr lang="en-US" baseline="0" dirty="0" smtClean="0">
                          <a:solidFill>
                            <a:schemeClr val="tx1"/>
                          </a:solidFill>
                        </a:rPr>
                        <a:t>content</a:t>
                      </a:r>
                      <a:r>
                        <a:rPr lang="en-US" baseline="0" dirty="0" smtClean="0">
                          <a:solidFill>
                            <a:srgbClr val="C00000"/>
                          </a:solidFill>
                        </a:rPr>
                        <a:t>&lt;</a:t>
                      </a:r>
                      <a:r>
                        <a:rPr lang="en-US" dirty="0" smtClean="0">
                          <a:solidFill>
                            <a:srgbClr val="C00000"/>
                          </a:solidFill>
                        </a:rPr>
                        <a:t>/code&gt;</a:t>
                      </a:r>
                      <a:endParaRPr lang="en-US" dirty="0">
                        <a:solidFill>
                          <a:srgbClr val="C00000"/>
                        </a:solidFill>
                      </a:endParaRPr>
                    </a:p>
                  </a:txBody>
                  <a:tcPr/>
                </a:tc>
              </a:tr>
            </a:tbl>
          </a:graphicData>
        </a:graphic>
      </p:graphicFrame>
      <p:pic>
        <p:nvPicPr>
          <p:cNvPr id="8194" name="Picture 2"/>
          <p:cNvPicPr>
            <a:picLocks noChangeAspect="1" noChangeArrowheads="1"/>
          </p:cNvPicPr>
          <p:nvPr/>
        </p:nvPicPr>
        <p:blipFill>
          <a:blip r:embed="rId3" cstate="print"/>
          <a:srcRect/>
          <a:stretch>
            <a:fillRect/>
          </a:stretch>
        </p:blipFill>
        <p:spPr bwMode="auto">
          <a:xfrm>
            <a:off x="762000" y="3429000"/>
            <a:ext cx="7639050" cy="145732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Pre-Formatted Text</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34</a:t>
            </a:fld>
            <a:endParaRPr lang="en-US" dirty="0"/>
          </a:p>
        </p:txBody>
      </p:sp>
      <p:sp>
        <p:nvSpPr>
          <p:cNvPr id="7" name="Content Placeholder 3"/>
          <p:cNvSpPr>
            <a:spLocks noGrp="1"/>
          </p:cNvSpPr>
          <p:nvPr>
            <p:ph sz="quarter" idx="1"/>
          </p:nvPr>
        </p:nvSpPr>
        <p:spPr>
          <a:xfrm>
            <a:off x="457200" y="1295400"/>
            <a:ext cx="8229600" cy="533400"/>
          </a:xfrm>
        </p:spPr>
        <p:txBody>
          <a:bodyPr/>
          <a:lstStyle/>
          <a:p>
            <a:r>
              <a:rPr lang="en-US" sz="2400" dirty="0" smtClean="0">
                <a:latin typeface="+mj-lt"/>
                <a:hlinkClick r:id="rId3"/>
              </a:rPr>
              <a:t>Preformatted Text </a:t>
            </a:r>
            <a:r>
              <a:rPr lang="en-US" sz="2400" dirty="0" smtClean="0">
                <a:latin typeface="+mj-lt"/>
              </a:rPr>
              <a:t>(</a:t>
            </a:r>
            <a:r>
              <a:rPr lang="en-US" sz="2400" dirty="0" smtClean="0">
                <a:solidFill>
                  <a:srgbClr val="C00000"/>
                </a:solidFill>
                <a:latin typeface="+mj-lt"/>
              </a:rPr>
              <a:t>pre</a:t>
            </a:r>
            <a:r>
              <a:rPr lang="en-US" sz="2400" dirty="0" smtClean="0">
                <a:latin typeface="+mj-lt"/>
              </a:rPr>
              <a:t>)</a:t>
            </a:r>
          </a:p>
          <a:p>
            <a:pPr lvl="1"/>
            <a:endParaRPr lang="en-US" dirty="0"/>
          </a:p>
        </p:txBody>
      </p:sp>
      <p:graphicFrame>
        <p:nvGraphicFramePr>
          <p:cNvPr id="8" name="Table 7"/>
          <p:cNvGraphicFramePr>
            <a:graphicFrameLocks noGrp="1"/>
          </p:cNvGraphicFramePr>
          <p:nvPr/>
        </p:nvGraphicFramePr>
        <p:xfrm>
          <a:off x="838200" y="2057400"/>
          <a:ext cx="7315200" cy="1656080"/>
        </p:xfrm>
        <a:graphic>
          <a:graphicData uri="http://schemas.openxmlformats.org/drawingml/2006/table">
            <a:tbl>
              <a:tblPr firstRow="1" bandRow="1">
                <a:tableStyleId>{5C22544A-7EE6-4342-B048-85BDC9FD1C3A}</a:tableStyleId>
              </a:tblPr>
              <a:tblGrid>
                <a:gridCol w="1745673"/>
                <a:gridCol w="5569527"/>
              </a:tblGrid>
              <a:tr h="370840">
                <a:tc>
                  <a:txBody>
                    <a:bodyPr/>
                    <a:lstStyle/>
                    <a:p>
                      <a:r>
                        <a:rPr lang="en-US" dirty="0" smtClean="0"/>
                        <a:t>Element</a:t>
                      </a:r>
                      <a:endParaRPr lang="en-US" dirty="0"/>
                    </a:p>
                  </a:txBody>
                  <a:tcPr/>
                </a:tc>
                <a:tc>
                  <a:txBody>
                    <a:bodyPr/>
                    <a:lstStyle/>
                    <a:p>
                      <a:r>
                        <a:rPr lang="en-US" dirty="0" smtClean="0"/>
                        <a:t>pre</a:t>
                      </a:r>
                      <a:endParaRPr lang="en-US" dirty="0"/>
                    </a:p>
                  </a:txBody>
                  <a:tcPr/>
                </a:tc>
              </a:tr>
              <a:tr h="370840">
                <a:tc>
                  <a:txBody>
                    <a:bodyPr/>
                    <a:lstStyle/>
                    <a:p>
                      <a:r>
                        <a:rPr lang="en-US" dirty="0" smtClean="0"/>
                        <a:t>Description</a:t>
                      </a:r>
                      <a:endParaRPr lang="en-US" dirty="0"/>
                    </a:p>
                  </a:txBody>
                  <a:tcPr/>
                </a:tc>
                <a:tc>
                  <a:txBody>
                    <a:bodyPr/>
                    <a:lstStyle/>
                    <a:p>
                      <a:r>
                        <a:rPr lang="en-US" dirty="0" smtClean="0"/>
                        <a:t>Pre-formatted text (block)</a:t>
                      </a:r>
                      <a:endParaRPr lang="en-US" dirty="0"/>
                    </a:p>
                  </a:txBody>
                  <a:tcPr/>
                </a:tc>
              </a:tr>
              <a:tr h="370840">
                <a:tc>
                  <a:txBody>
                    <a:bodyPr/>
                    <a:lstStyle/>
                    <a:p>
                      <a:r>
                        <a:rPr lang="en-US" dirty="0" smtClean="0"/>
                        <a:t>Syntax</a:t>
                      </a:r>
                      <a:endParaRPr lang="en-US" dirty="0"/>
                    </a:p>
                  </a:txBody>
                  <a:tcPr/>
                </a:tc>
                <a:tc>
                  <a:txBody>
                    <a:bodyPr/>
                    <a:lstStyle/>
                    <a:p>
                      <a:r>
                        <a:rPr lang="en-US" dirty="0" smtClean="0">
                          <a:solidFill>
                            <a:srgbClr val="C00000"/>
                          </a:solidFill>
                        </a:rPr>
                        <a:t>&lt;pre&gt;</a:t>
                      </a:r>
                    </a:p>
                    <a:p>
                      <a:r>
                        <a:rPr lang="en-US" baseline="0" dirty="0" smtClean="0">
                          <a:solidFill>
                            <a:schemeClr val="tx1"/>
                          </a:solidFill>
                        </a:rPr>
                        <a:t>content</a:t>
                      </a:r>
                    </a:p>
                    <a:p>
                      <a:r>
                        <a:rPr lang="en-US" baseline="0" dirty="0" smtClean="0">
                          <a:solidFill>
                            <a:srgbClr val="C00000"/>
                          </a:solidFill>
                        </a:rPr>
                        <a:t>&lt;</a:t>
                      </a:r>
                      <a:r>
                        <a:rPr lang="en-US" dirty="0" smtClean="0">
                          <a:solidFill>
                            <a:srgbClr val="C00000"/>
                          </a:solidFill>
                        </a:rPr>
                        <a:t>/pre&gt;</a:t>
                      </a:r>
                      <a:endParaRPr lang="en-US" dirty="0">
                        <a:solidFill>
                          <a:srgbClr val="C00000"/>
                        </a:solidFill>
                      </a:endParaRPr>
                    </a:p>
                  </a:txBody>
                  <a:tcPr/>
                </a:tc>
              </a:tr>
            </a:tbl>
          </a:graphicData>
        </a:graphic>
      </p:graphicFrame>
      <p:pic>
        <p:nvPicPr>
          <p:cNvPr id="9218" name="Picture 2"/>
          <p:cNvPicPr>
            <a:picLocks noChangeAspect="1" noChangeArrowheads="1"/>
          </p:cNvPicPr>
          <p:nvPr/>
        </p:nvPicPr>
        <p:blipFill>
          <a:blip r:embed="rId4" cstate="print"/>
          <a:srcRect/>
          <a:stretch>
            <a:fillRect/>
          </a:stretch>
        </p:blipFill>
        <p:spPr bwMode="auto">
          <a:xfrm>
            <a:off x="762000" y="3886200"/>
            <a:ext cx="7610475" cy="19812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metadata: </a:t>
            </a:r>
            <a:r>
              <a:rPr lang="en-US" dirty="0" smtClean="0">
                <a:solidFill>
                  <a:srgbClr val="C00000"/>
                </a:solidFill>
              </a:rPr>
              <a:t>&lt;meta&gt; </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C78B57AD-E1FF-4E5B-8622-D0AD2ECD0692}" type="slidenum">
              <a:rPr lang="en-US" smtClean="0"/>
              <a:pPr/>
              <a:t>35</a:t>
            </a:fld>
            <a:endParaRPr lang="en-US"/>
          </a:p>
        </p:txBody>
      </p:sp>
      <p:sp>
        <p:nvSpPr>
          <p:cNvPr id="4" name="Content Placeholder 3"/>
          <p:cNvSpPr>
            <a:spLocks noGrp="1"/>
          </p:cNvSpPr>
          <p:nvPr>
            <p:ph sz="quarter" idx="1"/>
          </p:nvPr>
        </p:nvSpPr>
        <p:spPr>
          <a:xfrm>
            <a:off x="457200" y="1371600"/>
            <a:ext cx="8305800" cy="2209800"/>
          </a:xfrm>
        </p:spPr>
        <p:txBody>
          <a:bodyPr>
            <a:normAutofit fontScale="77500" lnSpcReduction="20000"/>
          </a:bodyPr>
          <a:lstStyle/>
          <a:p>
            <a:pPr>
              <a:spcBef>
                <a:spcPts val="1200"/>
              </a:spcBef>
            </a:pPr>
            <a:r>
              <a:rPr lang="en-US" dirty="0" smtClean="0">
                <a:latin typeface="+mj-lt"/>
              </a:rPr>
              <a:t>Information about your page</a:t>
            </a:r>
          </a:p>
          <a:p>
            <a:pPr>
              <a:spcBef>
                <a:spcPts val="1200"/>
              </a:spcBef>
            </a:pPr>
            <a:r>
              <a:rPr lang="en-US" dirty="0" smtClean="0">
                <a:latin typeface="+mj-lt"/>
              </a:rPr>
              <a:t>Placed in the </a:t>
            </a:r>
            <a:r>
              <a:rPr lang="en-US" dirty="0" smtClean="0">
                <a:solidFill>
                  <a:srgbClr val="C00000"/>
                </a:solidFill>
                <a:latin typeface="+mj-lt"/>
              </a:rPr>
              <a:t>head</a:t>
            </a:r>
            <a:r>
              <a:rPr lang="en-US" dirty="0" smtClean="0">
                <a:latin typeface="+mj-lt"/>
              </a:rPr>
              <a:t> section </a:t>
            </a:r>
          </a:p>
          <a:p>
            <a:pPr>
              <a:spcBef>
                <a:spcPts val="1200"/>
              </a:spcBef>
            </a:pPr>
            <a:r>
              <a:rPr lang="en-US" dirty="0" smtClean="0">
                <a:latin typeface="+mj-lt"/>
              </a:rPr>
              <a:t>meta tags often have both the </a:t>
            </a:r>
            <a:r>
              <a:rPr lang="en-US" dirty="0" smtClean="0">
                <a:solidFill>
                  <a:srgbClr val="C00000"/>
                </a:solidFill>
                <a:latin typeface="+mj-lt"/>
              </a:rPr>
              <a:t>name</a:t>
            </a:r>
            <a:r>
              <a:rPr lang="en-US" dirty="0" smtClean="0">
                <a:latin typeface="+mj-lt"/>
              </a:rPr>
              <a:t> and </a:t>
            </a:r>
            <a:r>
              <a:rPr lang="en-US" dirty="0" smtClean="0">
                <a:solidFill>
                  <a:srgbClr val="C00000"/>
                </a:solidFill>
                <a:latin typeface="+mj-lt"/>
              </a:rPr>
              <a:t>content</a:t>
            </a:r>
            <a:r>
              <a:rPr lang="en-US" dirty="0" smtClean="0">
                <a:latin typeface="+mj-lt"/>
              </a:rPr>
              <a:t> attributes </a:t>
            </a:r>
          </a:p>
          <a:p>
            <a:pPr lvl="1">
              <a:spcBef>
                <a:spcPts val="1200"/>
              </a:spcBef>
            </a:pPr>
            <a:r>
              <a:rPr lang="en-US" dirty="0" smtClean="0">
                <a:latin typeface="+mj-lt"/>
              </a:rPr>
              <a:t>some meta tags use the http-equiv attribute instead of name</a:t>
            </a:r>
          </a:p>
          <a:p>
            <a:pPr>
              <a:spcBef>
                <a:spcPts val="1200"/>
              </a:spcBef>
            </a:pPr>
            <a:r>
              <a:rPr lang="en-US" dirty="0" smtClean="0">
                <a:latin typeface="+mj-lt"/>
              </a:rPr>
              <a:t>use a meta tag </a:t>
            </a:r>
            <a:r>
              <a:rPr lang="en-US" dirty="0" smtClean="0">
                <a:solidFill>
                  <a:srgbClr val="C00000"/>
                </a:solidFill>
                <a:latin typeface="+mj-lt"/>
              </a:rPr>
              <a:t>Content-Type</a:t>
            </a:r>
            <a:r>
              <a:rPr lang="en-US" dirty="0" smtClean="0">
                <a:latin typeface="+mj-lt"/>
              </a:rPr>
              <a:t> stops </a:t>
            </a:r>
            <a:r>
              <a:rPr lang="en-US" dirty="0" err="1" smtClean="0">
                <a:latin typeface="+mj-lt"/>
              </a:rPr>
              <a:t>validator</a:t>
            </a:r>
            <a:r>
              <a:rPr lang="en-US" dirty="0" smtClean="0">
                <a:latin typeface="+mj-lt"/>
              </a:rPr>
              <a:t> "tentatively valid" warnings </a:t>
            </a:r>
            <a:endParaRPr lang="en-US" dirty="0">
              <a:latin typeface="+mj-lt"/>
            </a:endParaRPr>
          </a:p>
        </p:txBody>
      </p:sp>
      <p:pic>
        <p:nvPicPr>
          <p:cNvPr id="10242" name="Picture 2"/>
          <p:cNvPicPr>
            <a:picLocks noChangeAspect="1" noChangeArrowheads="1"/>
          </p:cNvPicPr>
          <p:nvPr/>
        </p:nvPicPr>
        <p:blipFill>
          <a:blip r:embed="rId3" cstate="print"/>
          <a:srcRect/>
          <a:stretch>
            <a:fillRect/>
          </a:stretch>
        </p:blipFill>
        <p:spPr bwMode="auto">
          <a:xfrm>
            <a:off x="304800" y="3962400"/>
            <a:ext cx="8610600" cy="13049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Favorites icon (“</a:t>
            </a:r>
            <a:r>
              <a:rPr lang="en-US" dirty="0" err="1" smtClean="0"/>
              <a:t>favicon</a:t>
            </a:r>
            <a:r>
              <a:rPr lang="en-US" dirty="0" smtClean="0"/>
              <a:t>”)</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36</a:t>
            </a:fld>
            <a:endParaRPr lang="en-US"/>
          </a:p>
        </p:txBody>
      </p:sp>
      <p:sp>
        <p:nvSpPr>
          <p:cNvPr id="4" name="Content Placeholder 3"/>
          <p:cNvSpPr>
            <a:spLocks noGrp="1"/>
          </p:cNvSpPr>
          <p:nvPr>
            <p:ph sz="quarter" idx="1"/>
          </p:nvPr>
        </p:nvSpPr>
        <p:spPr>
          <a:xfrm>
            <a:off x="457200" y="1371600"/>
            <a:ext cx="8229600" cy="2057400"/>
          </a:xfrm>
        </p:spPr>
        <p:txBody>
          <a:bodyPr>
            <a:normAutofit/>
          </a:bodyPr>
          <a:lstStyle/>
          <a:p>
            <a:pPr>
              <a:spcBef>
                <a:spcPts val="1200"/>
              </a:spcBef>
            </a:pPr>
            <a:r>
              <a:rPr lang="en-US" sz="2000" dirty="0" smtClean="0">
                <a:latin typeface="+mj-lt"/>
              </a:rPr>
              <a:t>A small image that will show up when it is displayed in the browser or as a bookmark</a:t>
            </a:r>
          </a:p>
          <a:p>
            <a:pPr>
              <a:spcBef>
                <a:spcPts val="1200"/>
              </a:spcBef>
            </a:pPr>
            <a:r>
              <a:rPr lang="en-US" sz="2000" dirty="0" smtClean="0">
                <a:latin typeface="+mj-lt"/>
              </a:rPr>
              <a:t>Placed in the head section</a:t>
            </a:r>
          </a:p>
          <a:p>
            <a:pPr>
              <a:spcBef>
                <a:spcPts val="1200"/>
              </a:spcBef>
            </a:pPr>
            <a:r>
              <a:rPr lang="en-US" sz="2000" dirty="0" smtClean="0">
                <a:latin typeface="+mj-lt"/>
              </a:rPr>
              <a:t>For IE6, must put a file favicon.ico in the root of the web server (</a:t>
            </a:r>
            <a:r>
              <a:rPr lang="en-US" sz="2000" dirty="0" smtClean="0">
                <a:latin typeface="+mj-lt"/>
                <a:hlinkClick r:id="rId2"/>
              </a:rPr>
              <a:t>info</a:t>
            </a:r>
            <a:r>
              <a:rPr lang="en-US" sz="2000" dirty="0" smtClean="0">
                <a:latin typeface="+mj-lt"/>
              </a:rPr>
              <a:t>)</a:t>
            </a:r>
            <a:endParaRPr lang="en-US" sz="2000" dirty="0">
              <a:latin typeface="+mj-lt"/>
            </a:endParaRPr>
          </a:p>
        </p:txBody>
      </p:sp>
      <p:pic>
        <p:nvPicPr>
          <p:cNvPr id="11266" name="Picture 2"/>
          <p:cNvPicPr>
            <a:picLocks noChangeAspect="1" noChangeArrowheads="1"/>
          </p:cNvPicPr>
          <p:nvPr/>
        </p:nvPicPr>
        <p:blipFill>
          <a:blip r:embed="rId3" cstate="print"/>
          <a:srcRect/>
          <a:stretch>
            <a:fillRect/>
          </a:stretch>
        </p:blipFill>
        <p:spPr bwMode="auto">
          <a:xfrm>
            <a:off x="304800" y="3686175"/>
            <a:ext cx="8601075" cy="202882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37</a:t>
            </a:fld>
            <a:endParaRPr lang="en-US"/>
          </a:p>
        </p:txBody>
      </p:sp>
      <p:sp>
        <p:nvSpPr>
          <p:cNvPr id="5" name="Content Placeholder 4"/>
          <p:cNvSpPr>
            <a:spLocks noGrp="1"/>
          </p:cNvSpPr>
          <p:nvPr>
            <p:ph sz="quarter" idx="1"/>
          </p:nvPr>
        </p:nvSpPr>
        <p:spPr>
          <a:xfrm>
            <a:off x="457200" y="1371600"/>
            <a:ext cx="8229600" cy="4785360"/>
          </a:xfrm>
        </p:spPr>
        <p:txBody>
          <a:bodyPr>
            <a:normAutofit/>
          </a:bodyPr>
          <a:lstStyle/>
          <a:p>
            <a:pPr>
              <a:spcBef>
                <a:spcPts val="1200"/>
              </a:spcBef>
            </a:pPr>
            <a:r>
              <a:rPr lang="en-US" sz="2000" dirty="0" smtClean="0">
                <a:latin typeface="+mj-lt"/>
              </a:rPr>
              <a:t>A new W3C standard version of the HTML markup language </a:t>
            </a:r>
          </a:p>
          <a:p>
            <a:pPr>
              <a:spcBef>
                <a:spcPts val="1200"/>
              </a:spcBef>
            </a:pPr>
            <a:r>
              <a:rPr lang="en-US" sz="2000" dirty="0" smtClean="0">
                <a:latin typeface="+mj-lt"/>
              </a:rPr>
              <a:t>Successor to HTML 4.01 and XHTML 1.1 </a:t>
            </a:r>
          </a:p>
          <a:p>
            <a:pPr>
              <a:spcBef>
                <a:spcPts val="1200"/>
              </a:spcBef>
            </a:pPr>
            <a:r>
              <a:rPr lang="en-US" sz="2000" dirty="0" smtClean="0">
                <a:latin typeface="+mj-lt"/>
              </a:rPr>
              <a:t>Balance between too-loose-</a:t>
            </a:r>
            <a:r>
              <a:rPr lang="en-US" sz="2000" dirty="0" err="1" smtClean="0">
                <a:latin typeface="+mj-lt"/>
              </a:rPr>
              <a:t>ness</a:t>
            </a:r>
            <a:r>
              <a:rPr lang="en-US" sz="2000" dirty="0" smtClean="0">
                <a:latin typeface="+mj-lt"/>
              </a:rPr>
              <a:t> of HTML 4 and too-strict-</a:t>
            </a:r>
            <a:r>
              <a:rPr lang="en-US" sz="2000" dirty="0" err="1" smtClean="0">
                <a:latin typeface="+mj-lt"/>
              </a:rPr>
              <a:t>ness</a:t>
            </a:r>
            <a:r>
              <a:rPr lang="en-US" sz="2000" dirty="0" smtClean="0">
                <a:latin typeface="+mj-lt"/>
              </a:rPr>
              <a:t> of XHTML </a:t>
            </a:r>
          </a:p>
          <a:p>
            <a:pPr>
              <a:spcBef>
                <a:spcPts val="1200"/>
              </a:spcBef>
            </a:pPr>
            <a:r>
              <a:rPr lang="en-US" sz="2000" dirty="0" smtClean="0">
                <a:latin typeface="+mj-lt"/>
              </a:rPr>
              <a:t>Reduces the browser's need for </a:t>
            </a:r>
            <a:r>
              <a:rPr lang="en-US" sz="2000" dirty="0" err="1" smtClean="0">
                <a:latin typeface="+mj-lt"/>
              </a:rPr>
              <a:t>plugins</a:t>
            </a:r>
            <a:r>
              <a:rPr lang="en-US" sz="2000" dirty="0" smtClean="0">
                <a:latin typeface="+mj-lt"/>
              </a:rPr>
              <a:t> to display content, e.g. multimedia </a:t>
            </a:r>
          </a:p>
          <a:p>
            <a:pPr>
              <a:spcBef>
                <a:spcPts val="1200"/>
              </a:spcBef>
            </a:pPr>
            <a:r>
              <a:rPr lang="en-US" sz="2000" dirty="0" smtClean="0">
                <a:latin typeface="+mj-lt"/>
              </a:rPr>
              <a:t>Make web content more rich, semantically meaningful, descriptive, accessible </a:t>
            </a:r>
          </a:p>
          <a:p>
            <a:pPr>
              <a:spcBef>
                <a:spcPts val="1200"/>
              </a:spcBef>
            </a:pPr>
            <a:r>
              <a:rPr lang="en-US" sz="2000" dirty="0" smtClean="0">
                <a:latin typeface="+mj-lt"/>
              </a:rPr>
              <a:t>More easily enable the web as an application platform (Web 2.0)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HTML 5</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38</a:t>
            </a:fld>
            <a:endParaRPr lang="en-US"/>
          </a:p>
        </p:txBody>
      </p:sp>
      <p:sp>
        <p:nvSpPr>
          <p:cNvPr id="6" name="Content Placeholder 5"/>
          <p:cNvSpPr>
            <a:spLocks noGrp="1"/>
          </p:cNvSpPr>
          <p:nvPr>
            <p:ph sz="quarter" idx="1"/>
          </p:nvPr>
        </p:nvSpPr>
        <p:spPr>
          <a:xfrm>
            <a:off x="457200" y="1371600"/>
            <a:ext cx="8229600" cy="1981200"/>
          </a:xfrm>
        </p:spPr>
        <p:txBody>
          <a:bodyPr>
            <a:normAutofit lnSpcReduction="10000"/>
          </a:bodyPr>
          <a:lstStyle/>
          <a:p>
            <a:r>
              <a:rPr lang="en-US" sz="2000" dirty="0" smtClean="0">
                <a:latin typeface="+mj-lt"/>
              </a:rPr>
              <a:t>Semantic </a:t>
            </a:r>
            <a:r>
              <a:rPr lang="en-US" sz="2000" b="1" dirty="0" smtClean="0">
                <a:latin typeface="+mj-lt"/>
                <a:hlinkClick r:id="rId2"/>
              </a:rPr>
              <a:t>elements</a:t>
            </a:r>
            <a:r>
              <a:rPr lang="en-US" sz="2000" dirty="0" smtClean="0">
                <a:latin typeface="+mj-lt"/>
              </a:rPr>
              <a:t>: </a:t>
            </a:r>
            <a:r>
              <a:rPr lang="en-US" sz="2000" dirty="0" err="1" smtClean="0">
                <a:latin typeface="+mj-lt"/>
              </a:rPr>
              <a:t>nav</a:t>
            </a:r>
            <a:r>
              <a:rPr lang="en-US" sz="2000" dirty="0" smtClean="0">
                <a:latin typeface="+mj-lt"/>
              </a:rPr>
              <a:t>, aside, header, footer, section, aside, article </a:t>
            </a:r>
          </a:p>
          <a:p>
            <a:endParaRPr lang="en-US" sz="2000" dirty="0" smtClean="0">
              <a:latin typeface="+mj-lt"/>
            </a:endParaRPr>
          </a:p>
          <a:p>
            <a:r>
              <a:rPr lang="en-US" sz="2000" b="1" dirty="0" smtClean="0">
                <a:latin typeface="+mj-lt"/>
              </a:rPr>
              <a:t>Forms</a:t>
            </a:r>
            <a:r>
              <a:rPr lang="en-US" sz="2000" dirty="0" smtClean="0">
                <a:latin typeface="+mj-lt"/>
              </a:rPr>
              <a:t> 2.0: sliders, search bars, color/number/email/</a:t>
            </a:r>
            <a:r>
              <a:rPr lang="en-US" sz="2000" dirty="0" err="1" smtClean="0">
                <a:latin typeface="+mj-lt"/>
              </a:rPr>
              <a:t>url</a:t>
            </a:r>
            <a:r>
              <a:rPr lang="en-US" sz="2000" dirty="0" smtClean="0">
                <a:latin typeface="+mj-lt"/>
              </a:rPr>
              <a:t>/date/time, placeholders, ... </a:t>
            </a:r>
            <a:br>
              <a:rPr lang="en-US" sz="2000" dirty="0" smtClean="0">
                <a:latin typeface="+mj-lt"/>
              </a:rPr>
            </a:br>
            <a:endParaRPr lang="en-US" sz="2000" dirty="0" smtClean="0">
              <a:latin typeface="+mj-lt"/>
            </a:endParaRP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838200" y="3352800"/>
            <a:ext cx="1752600" cy="3429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3581400" y="3276600"/>
            <a:ext cx="1924050" cy="390525"/>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6019800" y="3200400"/>
            <a:ext cx="1409700" cy="400050"/>
          </a:xfrm>
          <a:prstGeom prst="rect">
            <a:avLst/>
          </a:prstGeom>
          <a:noFill/>
          <a:ln w="9525">
            <a:noFill/>
            <a:miter lim="800000"/>
            <a:headEnd/>
            <a:tailEnd/>
          </a:ln>
        </p:spPr>
      </p:pic>
      <p:pic>
        <p:nvPicPr>
          <p:cNvPr id="9221" name="Picture 5"/>
          <p:cNvPicPr>
            <a:picLocks noChangeAspect="1" noChangeArrowheads="1"/>
          </p:cNvPicPr>
          <p:nvPr/>
        </p:nvPicPr>
        <p:blipFill>
          <a:blip r:embed="rId6" cstate="print"/>
          <a:srcRect/>
          <a:stretch>
            <a:fillRect/>
          </a:stretch>
        </p:blipFill>
        <p:spPr bwMode="auto">
          <a:xfrm>
            <a:off x="3276600" y="3962400"/>
            <a:ext cx="2247900"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HTML 5</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39</a:t>
            </a:fld>
            <a:endParaRPr lang="en-US" dirty="0"/>
          </a:p>
        </p:txBody>
      </p:sp>
      <p:sp>
        <p:nvSpPr>
          <p:cNvPr id="6" name="Content Placeholder 5"/>
          <p:cNvSpPr>
            <a:spLocks noGrp="1"/>
          </p:cNvSpPr>
          <p:nvPr>
            <p:ph sz="quarter" idx="1"/>
          </p:nvPr>
        </p:nvSpPr>
        <p:spPr>
          <a:xfrm>
            <a:off x="457200" y="1371600"/>
            <a:ext cx="8229600" cy="4785360"/>
          </a:xfrm>
        </p:spPr>
        <p:txBody>
          <a:bodyPr>
            <a:normAutofit/>
          </a:bodyPr>
          <a:lstStyle/>
          <a:p>
            <a:r>
              <a:rPr lang="en-US" sz="2000" b="1" dirty="0" smtClean="0">
                <a:latin typeface="+mj-lt"/>
              </a:rPr>
              <a:t>Audio</a:t>
            </a:r>
            <a:r>
              <a:rPr lang="en-US" sz="2000" dirty="0" smtClean="0">
                <a:latin typeface="+mj-lt"/>
              </a:rPr>
              <a:t> and </a:t>
            </a:r>
            <a:r>
              <a:rPr lang="en-US" sz="2000" b="1" dirty="0" smtClean="0">
                <a:latin typeface="+mj-lt"/>
              </a:rPr>
              <a:t>video</a:t>
            </a:r>
            <a:r>
              <a:rPr lang="en-US" sz="2000" dirty="0" smtClean="0">
                <a:latin typeface="+mj-lt"/>
              </a:rPr>
              <a:t> tags for embedding multimedia </a:t>
            </a:r>
          </a:p>
          <a:p>
            <a:endParaRPr lang="en-US" sz="2000" dirty="0" smtClean="0">
              <a:latin typeface="+mj-lt"/>
            </a:endParaRPr>
          </a:p>
          <a:p>
            <a:endParaRPr lang="en-US" sz="2000" dirty="0" smtClean="0">
              <a:latin typeface="+mj-lt"/>
            </a:endParaRPr>
          </a:p>
          <a:p>
            <a:endParaRPr lang="en-US" sz="2000" dirty="0" smtClean="0">
              <a:latin typeface="+mj-lt"/>
            </a:endParaRPr>
          </a:p>
          <a:p>
            <a:pPr>
              <a:buNone/>
            </a:pPr>
            <a:r>
              <a:rPr lang="en-US" sz="2000" dirty="0" smtClean="0">
                <a:latin typeface="+mj-lt"/>
              </a:rPr>
              <a:t/>
            </a:r>
            <a:br>
              <a:rPr lang="en-US" sz="2000" dirty="0" smtClean="0">
                <a:latin typeface="+mj-lt"/>
              </a:rPr>
            </a:br>
            <a:endParaRPr lang="en-US" sz="2000" dirty="0" smtClean="0">
              <a:latin typeface="+mj-lt"/>
            </a:endParaRPr>
          </a:p>
          <a:p>
            <a:r>
              <a:rPr lang="en-US" sz="2000" b="1" dirty="0" smtClean="0">
                <a:latin typeface="+mj-lt"/>
              </a:rPr>
              <a:t>Canvas</a:t>
            </a:r>
            <a:r>
              <a:rPr lang="en-US" sz="2000" dirty="0" smtClean="0">
                <a:latin typeface="+mj-lt"/>
              </a:rPr>
              <a:t> tag for drawing 2D shapes in HTML/JS (like </a:t>
            </a:r>
            <a:r>
              <a:rPr lang="en-US" sz="2000" dirty="0" err="1" smtClean="0">
                <a:latin typeface="+mj-lt"/>
              </a:rPr>
              <a:t>DrawingPanel</a:t>
            </a:r>
            <a:r>
              <a:rPr lang="en-US" sz="2000" dirty="0" smtClean="0">
                <a:latin typeface="+mj-lt"/>
              </a:rPr>
              <a:t>) (ref </a:t>
            </a:r>
            <a:r>
              <a:rPr lang="en-US" sz="2000" dirty="0" smtClean="0">
                <a:latin typeface="+mj-lt"/>
                <a:hlinkClick r:id="rId2"/>
              </a:rPr>
              <a:t>1</a:t>
            </a:r>
            <a:r>
              <a:rPr lang="en-US" sz="2000" dirty="0" smtClean="0">
                <a:latin typeface="+mj-lt"/>
              </a:rPr>
              <a:t>, </a:t>
            </a:r>
            <a:r>
              <a:rPr lang="en-US" sz="2000" dirty="0" smtClean="0">
                <a:latin typeface="+mj-lt"/>
                <a:hlinkClick r:id="rId3"/>
              </a:rPr>
              <a:t>2</a:t>
            </a:r>
            <a:r>
              <a:rPr lang="en-US" sz="2000" dirty="0" smtClean="0">
                <a:latin typeface="+mj-lt"/>
              </a:rPr>
              <a:t>, </a:t>
            </a:r>
            <a:r>
              <a:rPr lang="en-US" sz="2000" dirty="0" smtClean="0">
                <a:latin typeface="+mj-lt"/>
                <a:hlinkClick r:id="rId4"/>
              </a:rPr>
              <a:t>3</a:t>
            </a:r>
            <a:r>
              <a:rPr lang="en-US" sz="2000" dirty="0" smtClean="0">
                <a:latin typeface="+mj-lt"/>
              </a:rPr>
              <a:t>) </a:t>
            </a:r>
            <a:r>
              <a:rPr lang="en-US" sz="2000" dirty="0" smtClean="0"/>
              <a:t/>
            </a:r>
            <a:br>
              <a:rPr lang="en-US" sz="2000" dirty="0" smtClean="0"/>
            </a:br>
            <a:endParaRPr lang="en-US" sz="2000" dirty="0" smtClean="0"/>
          </a:p>
          <a:p>
            <a:endParaRPr lang="en-US" dirty="0"/>
          </a:p>
        </p:txBody>
      </p:sp>
      <p:pic>
        <p:nvPicPr>
          <p:cNvPr id="10242" name="Picture 2"/>
          <p:cNvPicPr>
            <a:picLocks noChangeAspect="1" noChangeArrowheads="1"/>
          </p:cNvPicPr>
          <p:nvPr/>
        </p:nvPicPr>
        <p:blipFill>
          <a:blip r:embed="rId5" cstate="print"/>
          <a:srcRect/>
          <a:stretch>
            <a:fillRect/>
          </a:stretch>
        </p:blipFill>
        <p:spPr bwMode="auto">
          <a:xfrm>
            <a:off x="2590800" y="1828800"/>
            <a:ext cx="2552991" cy="1600200"/>
          </a:xfrm>
          <a:prstGeom prst="rect">
            <a:avLst/>
          </a:prstGeom>
          <a:noFill/>
          <a:ln w="9525">
            <a:noFill/>
            <a:miter lim="800000"/>
            <a:headEnd/>
            <a:tailEnd/>
          </a:ln>
        </p:spPr>
      </p:pic>
      <p:pic>
        <p:nvPicPr>
          <p:cNvPr id="10244" name="Picture 4"/>
          <p:cNvPicPr>
            <a:picLocks noChangeAspect="1" noChangeArrowheads="1"/>
          </p:cNvPicPr>
          <p:nvPr/>
        </p:nvPicPr>
        <p:blipFill>
          <a:blip r:embed="rId6" cstate="print"/>
          <a:srcRect/>
          <a:stretch>
            <a:fillRect/>
          </a:stretch>
        </p:blipFill>
        <p:spPr bwMode="auto">
          <a:xfrm>
            <a:off x="2819400" y="4572000"/>
            <a:ext cx="2680138"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Document</a:t>
            </a:r>
            <a:endParaRPr lang="en-US" dirty="0"/>
          </a:p>
        </p:txBody>
      </p:sp>
      <p:sp>
        <p:nvSpPr>
          <p:cNvPr id="3" name="Content Placeholder 2"/>
          <p:cNvSpPr>
            <a:spLocks noGrp="1"/>
          </p:cNvSpPr>
          <p:nvPr>
            <p:ph sz="quarter" idx="1"/>
          </p:nvPr>
        </p:nvSpPr>
        <p:spPr>
          <a:xfrm>
            <a:off x="457200" y="1524000"/>
            <a:ext cx="8229600" cy="1600200"/>
          </a:xfrm>
        </p:spPr>
        <p:txBody>
          <a:bodyPr>
            <a:normAutofit/>
          </a:bodyPr>
          <a:lstStyle/>
          <a:p>
            <a:r>
              <a:rPr lang="en-US" sz="2000" dirty="0" smtClean="0">
                <a:latin typeface="+mj-lt"/>
              </a:rPr>
              <a:t>A text file named with an </a:t>
            </a:r>
            <a:r>
              <a:rPr lang="en-US" sz="2000" u="sng" dirty="0" smtClean="0">
                <a:solidFill>
                  <a:schemeClr val="accent4">
                    <a:lumMod val="50000"/>
                  </a:schemeClr>
                </a:solidFill>
                <a:latin typeface="+mj-lt"/>
              </a:rPr>
              <a:t>.html </a:t>
            </a:r>
            <a:r>
              <a:rPr lang="en-US" sz="2000" dirty="0" smtClean="0">
                <a:latin typeface="+mj-lt"/>
              </a:rPr>
              <a:t>extension</a:t>
            </a:r>
          </a:p>
          <a:p>
            <a:pPr lvl="1"/>
            <a:r>
              <a:rPr lang="en-US" sz="1800" dirty="0" smtClean="0">
                <a:solidFill>
                  <a:srgbClr val="0070C0"/>
                </a:solidFill>
                <a:latin typeface="+mj-lt"/>
              </a:rPr>
              <a:t>Text content</a:t>
            </a:r>
            <a:r>
              <a:rPr lang="en-US" sz="1800" dirty="0" smtClean="0">
                <a:latin typeface="+mj-lt"/>
              </a:rPr>
              <a:t>:  information the user will see</a:t>
            </a:r>
          </a:p>
          <a:p>
            <a:pPr lvl="1"/>
            <a:r>
              <a:rPr lang="en-US" sz="1800" dirty="0" smtClean="0">
                <a:solidFill>
                  <a:srgbClr val="0070C0"/>
                </a:solidFill>
                <a:latin typeface="+mj-lt"/>
              </a:rPr>
              <a:t>HTML markup</a:t>
            </a:r>
            <a:r>
              <a:rPr lang="en-US" sz="1800" dirty="0" smtClean="0">
                <a:latin typeface="+mj-lt"/>
              </a:rPr>
              <a:t>:  </a:t>
            </a:r>
            <a:r>
              <a:rPr lang="en-US" sz="1800" dirty="0" smtClean="0">
                <a:solidFill>
                  <a:srgbClr val="C00000"/>
                </a:solidFill>
                <a:latin typeface="+mj-lt"/>
              </a:rPr>
              <a:t>tags</a:t>
            </a:r>
            <a:r>
              <a:rPr lang="en-US" sz="1800" dirty="0" smtClean="0">
                <a:latin typeface="+mj-lt"/>
              </a:rPr>
              <a:t> that describe the content and tell the browser how to structure and display it</a:t>
            </a:r>
          </a:p>
        </p:txBody>
      </p:sp>
      <p:sp>
        <p:nvSpPr>
          <p:cNvPr id="5" name="Content Placeholder 2"/>
          <p:cNvSpPr txBox="1">
            <a:spLocks/>
          </p:cNvSpPr>
          <p:nvPr/>
        </p:nvSpPr>
        <p:spPr>
          <a:xfrm>
            <a:off x="533400" y="3581400"/>
            <a:ext cx="8229600" cy="21336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000" b="0" i="0" u="sng" strike="noStrike" kern="1200" cap="none" spc="0" normalizeH="0" baseline="0" noProof="0" dirty="0" smtClean="0">
                <a:ln>
                  <a:noFill/>
                </a:ln>
                <a:effectLst/>
                <a:uLnTx/>
                <a:uFillTx/>
                <a:latin typeface="+mj-lt"/>
                <a:ea typeface="+mn-ea"/>
                <a:cs typeface="+mn-cs"/>
              </a:rPr>
              <a:t>index.html</a:t>
            </a:r>
            <a:r>
              <a:rPr kumimoji="0" lang="en-US" sz="2000" b="0" i="0" u="none" strike="noStrike" kern="1200" cap="none" spc="0" normalizeH="0" baseline="0" noProof="0" dirty="0" smtClean="0">
                <a:ln>
                  <a:noFill/>
                </a:ln>
                <a:solidFill>
                  <a:schemeClr val="tx1"/>
                </a:solidFill>
                <a:effectLst/>
                <a:uLnTx/>
                <a:uFillTx/>
                <a:latin typeface="+mj-lt"/>
                <a:ea typeface="+mn-ea"/>
                <a:cs typeface="+mn-cs"/>
              </a:rPr>
              <a:t>: </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b="0" i="0" u="none" strike="noStrike" kern="1200" cap="none" spc="0" normalizeH="0" baseline="0" noProof="0" dirty="0" smtClean="0">
                <a:ln>
                  <a:noFill/>
                </a:ln>
                <a:solidFill>
                  <a:schemeClr val="tx2"/>
                </a:solidFill>
                <a:effectLst/>
                <a:uLnTx/>
                <a:uFillTx/>
                <a:latin typeface="+mj-lt"/>
                <a:ea typeface="+mn-ea"/>
                <a:cs typeface="+mn-cs"/>
              </a:rPr>
              <a:t>Represent the main page for a particular web site:</a:t>
            </a:r>
            <a:endParaRPr lang="en-US" dirty="0">
              <a:solidFill>
                <a:schemeClr val="tx2"/>
              </a:solidFill>
              <a:latin typeface="+mj-lt"/>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endParaRPr kumimoji="0" lang="en-US" b="0" i="0" u="sng" strike="noStrike" kern="1200" cap="none" spc="0" normalizeH="0" baseline="0" noProof="0" dirty="0" smtClean="0">
              <a:ln>
                <a:noFill/>
              </a:ln>
              <a:effectLst/>
              <a:uLnTx/>
              <a:uFillTx/>
              <a:latin typeface="+mj-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US" b="0" i="0" u="sng" strike="noStrike" kern="1200" cap="none" spc="0" normalizeH="0" baseline="0" noProof="0" dirty="0" smtClean="0">
                <a:ln>
                  <a:noFill/>
                </a:ln>
                <a:effectLst/>
                <a:uLnTx/>
                <a:uFillTx/>
                <a:latin typeface="+mj-lt"/>
                <a:ea typeface="+mn-ea"/>
                <a:cs typeface="+mn-cs"/>
              </a:rPr>
              <a:t>http://www.example.com/</a:t>
            </a:r>
            <a:r>
              <a:rPr kumimoji="0" lang="en-US" b="0" i="0" u="none" strike="noStrike" kern="1200" cap="none" spc="0" normalizeH="0" baseline="0" noProof="0" dirty="0" smtClean="0">
                <a:ln>
                  <a:noFill/>
                </a:ln>
                <a:effectLst/>
                <a:uLnTx/>
                <a:uFillTx/>
                <a:latin typeface="+mj-lt"/>
                <a:ea typeface="+mn-ea"/>
                <a:cs typeface="+mn-cs"/>
              </a:rPr>
              <a:t>     		 </a:t>
            </a:r>
            <a:endParaRPr lang="en-US" dirty="0">
              <a:latin typeface="+mj-lt"/>
              <a:sym typeface="Wingdings" pitchFamily="2" charset="2"/>
            </a:endParaRPr>
          </a:p>
          <a:p>
            <a:pPr marL="547688" lvl="1" indent="23813">
              <a:spcBef>
                <a:spcPts val="500"/>
              </a:spcBef>
              <a:buClr>
                <a:schemeClr val="accent2"/>
              </a:buClr>
              <a:buSzPct val="76000"/>
              <a:defRPr/>
            </a:pPr>
            <a:r>
              <a:rPr lang="en-US" dirty="0" smtClean="0">
                <a:latin typeface="+mj-lt"/>
                <a:sym typeface="Wingdings" pitchFamily="2" charset="2"/>
              </a:rPr>
              <a:t>is equivalent to:</a:t>
            </a:r>
            <a:endParaRPr lang="en-US" dirty="0">
              <a:latin typeface="+mj-lt"/>
              <a:sym typeface="Wingdings" pitchFamily="2" charset="2"/>
            </a:endParaRPr>
          </a:p>
          <a:p>
            <a:pPr marL="547688" lvl="1" indent="23813">
              <a:spcBef>
                <a:spcPts val="500"/>
              </a:spcBef>
              <a:buClr>
                <a:schemeClr val="accent2"/>
              </a:buClr>
              <a:buSzPct val="76000"/>
              <a:defRPr/>
            </a:pPr>
            <a:r>
              <a:rPr kumimoji="0" lang="en-US" b="0" i="0" u="sng" strike="noStrike" kern="1200" cap="none" spc="0" normalizeH="0" baseline="0" noProof="0" dirty="0" smtClean="0">
                <a:ln>
                  <a:noFill/>
                </a:ln>
                <a:effectLst/>
                <a:uLnTx/>
                <a:uFillTx/>
                <a:latin typeface="+mj-lt"/>
                <a:ea typeface="+mn-ea"/>
                <a:cs typeface="+mn-cs"/>
              </a:rPr>
              <a:t>http://www.example.com/index.html</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endParaRPr kumimoji="0" lang="en-US" sz="2300" b="0" i="0" u="sng" strike="noStrike" kern="1200" cap="none" spc="0" normalizeH="0" baseline="0" noProof="0" dirty="0" smtClean="0">
              <a:ln>
                <a:noFill/>
              </a:ln>
              <a:solidFill>
                <a:schemeClr val="accent4">
                  <a:lumMod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C78B57AD-E1FF-4E5B-8622-D0AD2ECD0692}" type="slidenum">
              <a:rPr lang="en-US" smtClean="0"/>
              <a:pPr/>
              <a:t>4</a:t>
            </a:fld>
            <a:endParaRPr lang="en-US"/>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 HTML 5</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40</a:t>
            </a:fld>
            <a:endParaRPr lang="en-US" dirty="0"/>
          </a:p>
        </p:txBody>
      </p:sp>
      <p:sp>
        <p:nvSpPr>
          <p:cNvPr id="6" name="Content Placeholder 5"/>
          <p:cNvSpPr>
            <a:spLocks noGrp="1"/>
          </p:cNvSpPr>
          <p:nvPr>
            <p:ph sz="quarter" idx="1"/>
          </p:nvPr>
        </p:nvSpPr>
        <p:spPr>
          <a:xfrm>
            <a:off x="457200" y="1371600"/>
            <a:ext cx="8229600" cy="4785360"/>
          </a:xfrm>
        </p:spPr>
        <p:txBody>
          <a:bodyPr>
            <a:normAutofit/>
          </a:bodyPr>
          <a:lstStyle/>
          <a:p>
            <a:r>
              <a:rPr lang="en-US" sz="2400" dirty="0" smtClean="0">
                <a:latin typeface="+mj-lt"/>
                <a:hlinkClick r:id="rId2"/>
              </a:rPr>
              <a:t>semantic web</a:t>
            </a:r>
            <a:r>
              <a:rPr lang="en-US" sz="2400" dirty="0" smtClean="0">
                <a:latin typeface="+mj-lt"/>
              </a:rPr>
              <a:t> / </a:t>
            </a:r>
            <a:r>
              <a:rPr lang="en-US" sz="2400" dirty="0" err="1" smtClean="0">
                <a:latin typeface="+mj-lt"/>
                <a:hlinkClick r:id="rId3"/>
              </a:rPr>
              <a:t>microdata</a:t>
            </a:r>
            <a:r>
              <a:rPr lang="en-US" sz="2400" dirty="0" smtClean="0">
                <a:latin typeface="+mj-lt"/>
              </a:rPr>
              <a:t> </a:t>
            </a:r>
            <a:r>
              <a:rPr lang="en-US" sz="2400" b="1" dirty="0" smtClean="0">
                <a:latin typeface="+mj-lt"/>
              </a:rPr>
              <a:t>attributes</a:t>
            </a:r>
            <a:r>
              <a:rPr lang="en-US" sz="2400" dirty="0" smtClean="0">
                <a:latin typeface="+mj-lt"/>
              </a:rPr>
              <a:t>: </a:t>
            </a:r>
          </a:p>
          <a:p>
            <a:pPr lvl="1"/>
            <a:r>
              <a:rPr lang="en-US" sz="2100" dirty="0" err="1" smtClean="0">
                <a:latin typeface="+mj-lt"/>
              </a:rPr>
              <a:t>rel</a:t>
            </a:r>
            <a:r>
              <a:rPr lang="en-US" sz="2100" dirty="0" smtClean="0">
                <a:latin typeface="+mj-lt"/>
              </a:rPr>
              <a:t>="...", </a:t>
            </a:r>
            <a:r>
              <a:rPr lang="en-US" sz="2100" dirty="0" err="1" smtClean="0">
                <a:latin typeface="+mj-lt"/>
              </a:rPr>
              <a:t>itemscope</a:t>
            </a:r>
            <a:r>
              <a:rPr lang="en-US" sz="2100" dirty="0" smtClean="0">
                <a:latin typeface="+mj-lt"/>
              </a:rPr>
              <a:t>, </a:t>
            </a:r>
            <a:r>
              <a:rPr lang="en-US" sz="2100" dirty="0" err="1" smtClean="0">
                <a:latin typeface="+mj-lt"/>
              </a:rPr>
              <a:t>itemtype</a:t>
            </a:r>
            <a:r>
              <a:rPr lang="en-US" sz="2100" dirty="0" smtClean="0">
                <a:latin typeface="+mj-lt"/>
              </a:rPr>
              <a:t>, </a:t>
            </a:r>
            <a:r>
              <a:rPr lang="en-US" sz="2100" dirty="0" err="1" smtClean="0">
                <a:latin typeface="+mj-lt"/>
              </a:rPr>
              <a:t>itemprop</a:t>
            </a:r>
            <a:r>
              <a:rPr lang="en-US" sz="2100" dirty="0" smtClean="0">
                <a:latin typeface="+mj-lt"/>
              </a:rPr>
              <a:t> </a:t>
            </a:r>
            <a:br>
              <a:rPr lang="en-US" sz="2100" dirty="0" smtClean="0">
                <a:latin typeface="+mj-lt"/>
              </a:rPr>
            </a:br>
            <a:endParaRPr lang="en-US" sz="2100" dirty="0" smtClean="0">
              <a:latin typeface="+mj-lt"/>
            </a:endParaRPr>
          </a:p>
          <a:p>
            <a:r>
              <a:rPr lang="en-US" sz="2400" b="1" dirty="0" smtClean="0">
                <a:latin typeface="+mj-lt"/>
              </a:rPr>
              <a:t>Accessibility</a:t>
            </a:r>
            <a:r>
              <a:rPr lang="en-US" sz="2400" dirty="0" smtClean="0">
                <a:latin typeface="+mj-lt"/>
              </a:rPr>
              <a:t> features ("</a:t>
            </a:r>
            <a:r>
              <a:rPr lang="en-US" sz="2400" dirty="0" smtClean="0">
                <a:latin typeface="+mj-lt"/>
                <a:hlinkClick r:id="rId4"/>
              </a:rPr>
              <a:t>ARIA</a:t>
            </a:r>
            <a:r>
              <a:rPr lang="en-US" sz="2400" dirty="0" smtClean="0">
                <a:latin typeface="+mj-lt"/>
              </a:rPr>
              <a:t>") </a:t>
            </a:r>
          </a:p>
          <a:p>
            <a:endParaRPr lang="en-US" sz="2400" dirty="0" smtClean="0">
              <a:latin typeface="+mj-lt"/>
            </a:endParaRPr>
          </a:p>
          <a:p>
            <a:r>
              <a:rPr lang="en-US" sz="2400" dirty="0" smtClean="0">
                <a:latin typeface="+mj-lt"/>
              </a:rPr>
              <a:t>Embedding of rich XML-like formats such as </a:t>
            </a:r>
            <a:r>
              <a:rPr lang="en-US" sz="2400" b="1" dirty="0" smtClean="0">
                <a:latin typeface="+mj-lt"/>
                <a:hlinkClick r:id="rId5"/>
              </a:rPr>
              <a:t>SVG</a:t>
            </a:r>
            <a:r>
              <a:rPr lang="en-US" sz="2400" dirty="0" smtClean="0">
                <a:latin typeface="+mj-lt"/>
              </a:rPr>
              <a:t> vector graphics </a:t>
            </a:r>
          </a:p>
          <a:p>
            <a:endParaRPr lang="en-US" sz="2400" dirty="0" smtClean="0">
              <a:latin typeface="+mj-lt"/>
            </a:endParaRPr>
          </a:p>
          <a:p>
            <a:r>
              <a:rPr lang="en-US" sz="2400" dirty="0" smtClean="0">
                <a:latin typeface="+mj-lt"/>
              </a:rPr>
              <a:t>Other stuff: </a:t>
            </a:r>
          </a:p>
          <a:p>
            <a:pPr lvl="1"/>
            <a:r>
              <a:rPr lang="en-US" sz="2100" dirty="0" smtClean="0">
                <a:latin typeface="+mj-lt"/>
              </a:rPr>
              <a:t>offline apps, </a:t>
            </a:r>
            <a:r>
              <a:rPr lang="en-US" sz="2100" dirty="0" err="1" smtClean="0">
                <a:latin typeface="+mj-lt"/>
                <a:hlinkClick r:id="rId6"/>
              </a:rPr>
              <a:t>geolocation</a:t>
            </a:r>
            <a:r>
              <a:rPr lang="en-US" sz="2100" dirty="0" smtClean="0">
                <a:latin typeface="+mj-lt"/>
              </a:rPr>
              <a:t>, cross-document messaging, MIME type registration, history management, ...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41</a:t>
            </a:fld>
            <a:endParaRPr lang="en-US"/>
          </a:p>
        </p:txBody>
      </p:sp>
      <p:sp>
        <p:nvSpPr>
          <p:cNvPr id="5" name="Content Placeholder 4"/>
          <p:cNvSpPr>
            <a:spLocks noGrp="1"/>
          </p:cNvSpPr>
          <p:nvPr>
            <p:ph sz="quarter" idx="1"/>
          </p:nvPr>
        </p:nvSpPr>
        <p:spPr>
          <a:xfrm>
            <a:off x="457200" y="1447800"/>
            <a:ext cx="8229600" cy="4709160"/>
          </a:xfrm>
        </p:spPr>
        <p:txBody>
          <a:bodyPr>
            <a:normAutofit/>
          </a:bodyPr>
          <a:lstStyle/>
          <a:p>
            <a:r>
              <a:rPr lang="en-US" sz="2000" dirty="0" smtClean="0">
                <a:latin typeface="+mj-lt"/>
              </a:rPr>
              <a:t>Some differ in features (animation, 5.1 stereo, transparency)</a:t>
            </a:r>
          </a:p>
          <a:p>
            <a:r>
              <a:rPr lang="en-US" sz="2000" dirty="0" smtClean="0">
                <a:latin typeface="+mj-lt"/>
              </a:rPr>
              <a:t>Many multimedia formats use </a:t>
            </a:r>
            <a:r>
              <a:rPr lang="en-US" sz="2000" dirty="0" smtClean="0">
                <a:latin typeface="+mj-lt"/>
                <a:hlinkClick r:id="rId2"/>
              </a:rPr>
              <a:t>compression</a:t>
            </a:r>
            <a:r>
              <a:rPr lang="en-US" sz="2000" dirty="0" smtClean="0">
                <a:latin typeface="+mj-lt"/>
              </a:rPr>
              <a:t> to reduce file size </a:t>
            </a:r>
          </a:p>
          <a:p>
            <a:pPr lvl="1"/>
            <a:r>
              <a:rPr lang="en-US" sz="1800" dirty="0" smtClean="0">
                <a:latin typeface="+mj-lt"/>
              </a:rPr>
              <a:t>compression algorithms are also called </a:t>
            </a:r>
            <a:r>
              <a:rPr lang="en-US" sz="1800" dirty="0" err="1" smtClean="0">
                <a:latin typeface="+mj-lt"/>
                <a:hlinkClick r:id="rId3"/>
              </a:rPr>
              <a:t>codecs</a:t>
            </a:r>
            <a:r>
              <a:rPr lang="en-US" sz="1800" dirty="0" smtClean="0">
                <a:latin typeface="+mj-lt"/>
              </a:rPr>
              <a:t> (</a:t>
            </a:r>
            <a:r>
              <a:rPr lang="en-US" sz="1800" dirty="0" smtClean="0">
                <a:latin typeface="+mj-lt"/>
                <a:hlinkClick r:id="rId4"/>
              </a:rPr>
              <a:t>list</a:t>
            </a:r>
            <a:endParaRPr lang="en-US" sz="1800" dirty="0" smtClean="0">
              <a:latin typeface="+mj-lt"/>
            </a:endParaRPr>
          </a:p>
          <a:p>
            <a:pPr lvl="1"/>
            <a:r>
              <a:rPr lang="en-US" sz="1800" dirty="0" smtClean="0">
                <a:latin typeface="+mj-lt"/>
              </a:rPr>
              <a:t>some compression algorithms are "lossless", others are "</a:t>
            </a:r>
            <a:r>
              <a:rPr lang="en-US" sz="1800" dirty="0" err="1" smtClean="0">
                <a:latin typeface="+mj-lt"/>
              </a:rPr>
              <a:t>lossy</a:t>
            </a:r>
            <a:r>
              <a:rPr lang="en-US" sz="1800" dirty="0" smtClean="0">
                <a:latin typeface="+mj-lt"/>
              </a:rPr>
              <a:t>"</a:t>
            </a:r>
          </a:p>
          <a:p>
            <a:r>
              <a:rPr lang="en-US" sz="2000" dirty="0" smtClean="0">
                <a:latin typeface="+mj-lt"/>
              </a:rPr>
              <a:t>Some formats are patented (unusable in free software)</a:t>
            </a:r>
          </a:p>
          <a:p>
            <a:r>
              <a:rPr lang="en-US" sz="2000" dirty="0" smtClean="0">
                <a:latin typeface="+mj-lt"/>
              </a:rPr>
              <a:t>Some formats are </a:t>
            </a:r>
            <a:r>
              <a:rPr lang="en-US" sz="2000" dirty="0" smtClean="0">
                <a:latin typeface="+mj-lt"/>
                <a:hlinkClick r:id="rId5"/>
              </a:rPr>
              <a:t>encrypted</a:t>
            </a:r>
            <a:r>
              <a:rPr lang="en-US" sz="2000" dirty="0" smtClean="0">
                <a:latin typeface="+mj-lt"/>
              </a:rPr>
              <a:t> to protect information inside </a:t>
            </a:r>
          </a:p>
          <a:p>
            <a:pPr lvl="1"/>
            <a:r>
              <a:rPr lang="en-US" sz="1800" dirty="0" smtClean="0">
                <a:latin typeface="+mj-lt"/>
                <a:hlinkClick r:id="rId6"/>
              </a:rPr>
              <a:t>Digital Rights Management</a:t>
            </a:r>
            <a:r>
              <a:rPr lang="en-US" sz="1800" dirty="0" smtClean="0">
                <a:latin typeface="+mj-lt"/>
              </a:rPr>
              <a:t> (DRM) restricts what user can do with file</a:t>
            </a:r>
          </a:p>
          <a:p>
            <a:pPr lvl="1"/>
            <a:r>
              <a:rPr lang="en-US" sz="1800" dirty="0" smtClean="0">
                <a:latin typeface="+mj-lt"/>
              </a:rPr>
              <a:t>can be broken: DVD (</a:t>
            </a:r>
            <a:r>
              <a:rPr lang="en-US" sz="1800" dirty="0" err="1" smtClean="0">
                <a:latin typeface="+mj-lt"/>
                <a:hlinkClick r:id="rId7"/>
              </a:rPr>
              <a:t>DeCSS</a:t>
            </a:r>
            <a:r>
              <a:rPr lang="en-US" sz="1800" dirty="0" smtClean="0">
                <a:latin typeface="+mj-lt"/>
              </a:rPr>
              <a:t>), HD DVD (</a:t>
            </a:r>
            <a:r>
              <a:rPr lang="en-US" sz="1800" dirty="0" smtClean="0">
                <a:latin typeface="+mj-lt"/>
                <a:hlinkClick r:id="rId8"/>
              </a:rPr>
              <a:t>09f911029d74e35bd84156c5635688c0</a:t>
            </a:r>
            <a:r>
              <a:rPr lang="en-US" sz="1800" dirty="0" smtClean="0">
                <a:latin typeface="+mj-lt"/>
              </a:rPr>
              <a:t>)</a:t>
            </a:r>
          </a:p>
          <a:p>
            <a:r>
              <a:rPr lang="en-US" sz="2000" dirty="0" smtClean="0">
                <a:latin typeface="+mj-lt"/>
              </a:rPr>
              <a:t>Some formats are </a:t>
            </a:r>
            <a:r>
              <a:rPr lang="en-US" sz="2000" dirty="0" smtClean="0">
                <a:latin typeface="+mj-lt"/>
                <a:hlinkClick r:id="rId9"/>
              </a:rPr>
              <a:t>streaming</a:t>
            </a:r>
            <a:r>
              <a:rPr lang="en-US" sz="2000" dirty="0" smtClean="0">
                <a:latin typeface="+mj-lt"/>
              </a:rPr>
              <a:t> (can play while downloading)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File Formats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42</a:t>
            </a:fld>
            <a:endParaRPr lang="en-US"/>
          </a:p>
        </p:txBody>
      </p:sp>
      <p:sp>
        <p:nvSpPr>
          <p:cNvPr id="5" name="Content Placeholder 4"/>
          <p:cNvSpPr>
            <a:spLocks noGrp="1"/>
          </p:cNvSpPr>
          <p:nvPr>
            <p:ph sz="quarter" idx="1"/>
          </p:nvPr>
        </p:nvSpPr>
        <p:spPr>
          <a:xfrm>
            <a:off x="457200" y="1371600"/>
            <a:ext cx="8229600" cy="4785360"/>
          </a:xfrm>
        </p:spPr>
        <p:txBody>
          <a:bodyPr>
            <a:normAutofit lnSpcReduction="10000"/>
          </a:bodyPr>
          <a:lstStyle/>
          <a:p>
            <a:r>
              <a:rPr lang="en-US" sz="2000" dirty="0" smtClean="0">
                <a:latin typeface="+mj-lt"/>
                <a:hlinkClick r:id="rId2"/>
              </a:rPr>
              <a:t>JPEG</a:t>
            </a:r>
            <a:r>
              <a:rPr lang="en-US" sz="2000" dirty="0" smtClean="0">
                <a:latin typeface="+mj-lt"/>
              </a:rPr>
              <a:t> : uses "</a:t>
            </a:r>
            <a:r>
              <a:rPr lang="en-US" sz="2000" dirty="0" err="1" smtClean="0">
                <a:latin typeface="+mj-lt"/>
                <a:hlinkClick r:id="rId3"/>
              </a:rPr>
              <a:t>lossy</a:t>
            </a:r>
            <a:r>
              <a:rPr lang="en-US" sz="2000" dirty="0" smtClean="0">
                <a:latin typeface="+mj-lt"/>
                <a:hlinkClick r:id="rId3"/>
              </a:rPr>
              <a:t> compression</a:t>
            </a:r>
            <a:r>
              <a:rPr lang="en-US" sz="2000" dirty="0" smtClean="0">
                <a:latin typeface="+mj-lt"/>
              </a:rPr>
              <a:t>"; small file size; good for photos </a:t>
            </a:r>
          </a:p>
          <a:p>
            <a:endParaRPr lang="en-US" sz="2000" dirty="0" smtClean="0">
              <a:latin typeface="+mj-lt"/>
            </a:endParaRPr>
          </a:p>
          <a:p>
            <a:r>
              <a:rPr lang="en-US" sz="2000" dirty="0" smtClean="0">
                <a:latin typeface="+mj-lt"/>
                <a:hlinkClick r:id="rId4"/>
              </a:rPr>
              <a:t>GIF</a:t>
            </a:r>
            <a:r>
              <a:rPr lang="en-US" sz="2000" dirty="0" smtClean="0">
                <a:latin typeface="+mj-lt"/>
              </a:rPr>
              <a:t> : 256 colors; LZW </a:t>
            </a:r>
            <a:r>
              <a:rPr lang="en-US" sz="2000" dirty="0" smtClean="0">
                <a:latin typeface="+mj-lt"/>
                <a:hlinkClick r:id="rId5"/>
              </a:rPr>
              <a:t>run-length encoding</a:t>
            </a:r>
            <a:r>
              <a:rPr lang="en-US" sz="2000" dirty="0" smtClean="0">
                <a:latin typeface="+mj-lt"/>
              </a:rPr>
              <a:t> lossless compression </a:t>
            </a:r>
          </a:p>
          <a:p>
            <a:pPr lvl="1"/>
            <a:r>
              <a:rPr lang="en-US" sz="1700" dirty="0" smtClean="0">
                <a:latin typeface="+mj-lt"/>
              </a:rPr>
              <a:t>allows transparency (can see behind parts of image)</a:t>
            </a:r>
          </a:p>
          <a:p>
            <a:pPr lvl="1"/>
            <a:r>
              <a:rPr lang="en-US" sz="1700" dirty="0" smtClean="0">
                <a:latin typeface="+mj-lt"/>
              </a:rPr>
              <a:t>possible to create animated GIFs</a:t>
            </a:r>
          </a:p>
          <a:p>
            <a:pPr lvl="1"/>
            <a:endParaRPr lang="en-US" sz="1700" dirty="0" smtClean="0">
              <a:latin typeface="+mj-lt"/>
            </a:endParaRPr>
          </a:p>
          <a:p>
            <a:r>
              <a:rPr lang="en-US" sz="2000" dirty="0" smtClean="0">
                <a:latin typeface="+mj-lt"/>
                <a:hlinkClick r:id="rId6"/>
              </a:rPr>
              <a:t>PNG</a:t>
            </a:r>
            <a:r>
              <a:rPr lang="en-US" sz="2000" dirty="0" smtClean="0">
                <a:latin typeface="+mj-lt"/>
              </a:rPr>
              <a:t> : free format created to avoid patent and color issues in GIF format; lossless compression, transparency </a:t>
            </a:r>
          </a:p>
          <a:p>
            <a:endParaRPr lang="en-US" sz="2000" dirty="0" smtClean="0">
              <a:latin typeface="+mj-lt"/>
            </a:endParaRPr>
          </a:p>
          <a:p>
            <a:r>
              <a:rPr lang="en-US" sz="2000" dirty="0" smtClean="0">
                <a:latin typeface="+mj-lt"/>
              </a:rPr>
              <a:t>Others: </a:t>
            </a:r>
            <a:r>
              <a:rPr lang="en-US" sz="2000" dirty="0" smtClean="0">
                <a:latin typeface="+mj-lt"/>
                <a:hlinkClick r:id="rId7"/>
              </a:rPr>
              <a:t>TIFF</a:t>
            </a:r>
            <a:r>
              <a:rPr lang="en-US" sz="2000" dirty="0" smtClean="0">
                <a:latin typeface="+mj-lt"/>
              </a:rPr>
              <a:t>, </a:t>
            </a:r>
            <a:r>
              <a:rPr lang="en-US" sz="2000" dirty="0" smtClean="0">
                <a:latin typeface="+mj-lt"/>
                <a:hlinkClick r:id="rId8"/>
              </a:rPr>
              <a:t>BMP</a:t>
            </a:r>
            <a:r>
              <a:rPr lang="en-US" sz="2000" dirty="0" smtClean="0">
                <a:latin typeface="+mj-lt"/>
              </a:rPr>
              <a:t> </a:t>
            </a:r>
          </a:p>
          <a:p>
            <a:endParaRPr lang="en-US" sz="2000" dirty="0" smtClean="0">
              <a:latin typeface="+mj-lt"/>
            </a:endParaRPr>
          </a:p>
          <a:p>
            <a:r>
              <a:rPr lang="en-US" sz="2000" dirty="0" smtClean="0">
                <a:latin typeface="+mj-lt"/>
              </a:rPr>
              <a:t>Image format comparisons: </a:t>
            </a:r>
            <a:r>
              <a:rPr lang="en-US" sz="2000" dirty="0" smtClean="0">
                <a:latin typeface="+mj-lt"/>
                <a:hlinkClick r:id="rId9"/>
              </a:rPr>
              <a:t>text</a:t>
            </a:r>
            <a:r>
              <a:rPr lang="en-US" sz="2000" dirty="0" smtClean="0">
                <a:latin typeface="+mj-lt"/>
              </a:rPr>
              <a:t>, </a:t>
            </a:r>
            <a:r>
              <a:rPr lang="en-US" sz="2000" dirty="0" smtClean="0">
                <a:latin typeface="+mj-lt"/>
                <a:hlinkClick r:id="rId10"/>
              </a:rPr>
              <a:t>photo</a:t>
            </a:r>
            <a:r>
              <a:rPr lang="en-US" sz="2000" dirty="0" smtClean="0">
                <a:latin typeface="+mj-lt"/>
              </a:rPr>
              <a:t>, </a:t>
            </a:r>
            <a:r>
              <a:rPr lang="en-US" sz="2000" dirty="0" smtClean="0">
                <a:latin typeface="+mj-lt"/>
                <a:hlinkClick r:id="rId6"/>
              </a:rPr>
              <a:t>PNG</a:t>
            </a:r>
            <a:endParaRPr lang="en-US" sz="2000" dirty="0">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and Vector Graphics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43</a:t>
            </a:fld>
            <a:endParaRPr lang="en-US"/>
          </a:p>
        </p:txBody>
      </p:sp>
      <p:sp>
        <p:nvSpPr>
          <p:cNvPr id="5" name="Content Placeholder 4"/>
          <p:cNvSpPr>
            <a:spLocks noGrp="1"/>
          </p:cNvSpPr>
          <p:nvPr>
            <p:ph sz="quarter" idx="1"/>
          </p:nvPr>
        </p:nvSpPr>
        <p:spPr>
          <a:xfrm>
            <a:off x="457200" y="1371600"/>
            <a:ext cx="8229600" cy="4785360"/>
          </a:xfrm>
        </p:spPr>
        <p:txBody>
          <a:bodyPr/>
          <a:lstStyle/>
          <a:p>
            <a:r>
              <a:rPr lang="en-US" sz="2000" dirty="0" smtClean="0">
                <a:latin typeface="+mj-lt"/>
              </a:rPr>
              <a:t>The image formats on the previous slide are raster or bitmap formats </a:t>
            </a:r>
          </a:p>
          <a:p>
            <a:pPr lvl="1"/>
            <a:r>
              <a:rPr lang="en-US" sz="1800" dirty="0" smtClean="0">
                <a:latin typeface="+mj-lt"/>
              </a:rPr>
              <a:t>Describe the pixels that should be drawn on the screen</a:t>
            </a:r>
          </a:p>
          <a:p>
            <a:pPr lvl="1"/>
            <a:endParaRPr lang="en-US" sz="1800" dirty="0" smtClean="0">
              <a:latin typeface="+mj-lt"/>
            </a:endParaRPr>
          </a:p>
          <a:p>
            <a:r>
              <a:rPr lang="en-US" sz="2000" dirty="0" smtClean="0">
                <a:latin typeface="+mj-lt"/>
                <a:hlinkClick r:id="rId2"/>
              </a:rPr>
              <a:t>vector</a:t>
            </a:r>
            <a:r>
              <a:rPr lang="en-US" sz="2000" dirty="0" smtClean="0">
                <a:latin typeface="+mj-lt"/>
              </a:rPr>
              <a:t> graphics formats such as </a:t>
            </a:r>
            <a:r>
              <a:rPr lang="en-US" sz="2000" dirty="0" smtClean="0">
                <a:latin typeface="+mj-lt"/>
                <a:hlinkClick r:id="rId3"/>
              </a:rPr>
              <a:t>SVG</a:t>
            </a:r>
            <a:endParaRPr lang="en-US" sz="2000" dirty="0" smtClean="0">
              <a:latin typeface="+mj-lt"/>
            </a:endParaRPr>
          </a:p>
          <a:p>
            <a:pPr lvl="1"/>
            <a:r>
              <a:rPr lang="en-US" sz="1800" dirty="0" smtClean="0">
                <a:latin typeface="+mj-lt"/>
              </a:rPr>
              <a:t>Describe shapes/lines rather than pixels </a:t>
            </a:r>
          </a:p>
          <a:p>
            <a:pPr lvl="1"/>
            <a:r>
              <a:rPr lang="en-US" sz="1600" dirty="0" smtClean="0">
                <a:latin typeface="+mj-lt"/>
              </a:rPr>
              <a:t>Advantage: infinite precision; good for zooming, printing</a:t>
            </a:r>
          </a:p>
          <a:p>
            <a:pPr lvl="1"/>
            <a:r>
              <a:rPr lang="en-US" sz="1600" dirty="0" smtClean="0">
                <a:latin typeface="+mj-lt"/>
              </a:rPr>
              <a:t>Disadvantage: not supported on all platforms; computationally expensive</a:t>
            </a:r>
          </a:p>
          <a:p>
            <a:endParaRPr lang="en-US" dirty="0"/>
          </a:p>
        </p:txBody>
      </p:sp>
      <p:pic>
        <p:nvPicPr>
          <p:cNvPr id="11266" name="Picture 2"/>
          <p:cNvPicPr>
            <a:picLocks noChangeAspect="1" noChangeArrowheads="1"/>
          </p:cNvPicPr>
          <p:nvPr/>
        </p:nvPicPr>
        <p:blipFill>
          <a:blip r:embed="rId4" cstate="print"/>
          <a:srcRect/>
          <a:stretch>
            <a:fillRect/>
          </a:stretch>
        </p:blipFill>
        <p:spPr bwMode="auto">
          <a:xfrm>
            <a:off x="3352800" y="4419600"/>
            <a:ext cx="2426948"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File Formats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44</a:t>
            </a:fld>
            <a:endParaRPr lang="en-US"/>
          </a:p>
        </p:txBody>
      </p:sp>
      <p:sp>
        <p:nvSpPr>
          <p:cNvPr id="5" name="Content Placeholder 4"/>
          <p:cNvSpPr>
            <a:spLocks noGrp="1"/>
          </p:cNvSpPr>
          <p:nvPr>
            <p:ph sz="quarter" idx="1"/>
          </p:nvPr>
        </p:nvSpPr>
        <p:spPr>
          <a:xfrm>
            <a:off x="457200" y="1371600"/>
            <a:ext cx="8382000" cy="4785360"/>
          </a:xfrm>
        </p:spPr>
        <p:txBody>
          <a:bodyPr>
            <a:normAutofit lnSpcReduction="10000"/>
          </a:bodyPr>
          <a:lstStyle/>
          <a:p>
            <a:r>
              <a:rPr lang="en-US" sz="2000" dirty="0" smtClean="0">
                <a:latin typeface="+mj-lt"/>
                <a:hlinkClick r:id="rId2"/>
              </a:rPr>
              <a:t>MP3</a:t>
            </a:r>
            <a:r>
              <a:rPr lang="en-US" sz="2000" dirty="0" smtClean="0">
                <a:latin typeface="+mj-lt"/>
              </a:rPr>
              <a:t> : uses </a:t>
            </a:r>
            <a:r>
              <a:rPr lang="en-US" sz="2000" dirty="0" err="1" smtClean="0">
                <a:latin typeface="+mj-lt"/>
              </a:rPr>
              <a:t>lossy</a:t>
            </a:r>
            <a:r>
              <a:rPr lang="en-US" sz="2000" dirty="0" smtClean="0">
                <a:latin typeface="+mj-lt"/>
              </a:rPr>
              <a:t> compression that eliminates inaudible sounds</a:t>
            </a:r>
          </a:p>
          <a:p>
            <a:endParaRPr lang="en-US" sz="2000" dirty="0" smtClean="0">
              <a:latin typeface="+mj-lt"/>
            </a:endParaRPr>
          </a:p>
          <a:p>
            <a:r>
              <a:rPr lang="en-US" sz="2000" dirty="0" smtClean="0">
                <a:latin typeface="+mj-lt"/>
                <a:hlinkClick r:id="rId3"/>
              </a:rPr>
              <a:t>AAC</a:t>
            </a:r>
            <a:r>
              <a:rPr lang="en-US" sz="2000" dirty="0" smtClean="0">
                <a:latin typeface="+mj-lt"/>
              </a:rPr>
              <a:t> : Apple's iTunes audio file format</a:t>
            </a:r>
          </a:p>
          <a:p>
            <a:endParaRPr lang="en-US" sz="2000" dirty="0" smtClean="0">
              <a:latin typeface="+mj-lt"/>
            </a:endParaRPr>
          </a:p>
          <a:p>
            <a:r>
              <a:rPr lang="en-US" sz="2000" dirty="0" smtClean="0">
                <a:latin typeface="+mj-lt"/>
                <a:hlinkClick r:id="rId4"/>
              </a:rPr>
              <a:t>WMA</a:t>
            </a:r>
            <a:r>
              <a:rPr lang="en-US" sz="2000" dirty="0" smtClean="0">
                <a:latin typeface="+mj-lt"/>
              </a:rPr>
              <a:t> / ASF: Microsoft Windows Media Audio format</a:t>
            </a:r>
          </a:p>
          <a:p>
            <a:endParaRPr lang="en-US" sz="2000" dirty="0" smtClean="0">
              <a:latin typeface="+mj-lt"/>
            </a:endParaRPr>
          </a:p>
          <a:p>
            <a:r>
              <a:rPr lang="en-US" sz="2000" dirty="0" smtClean="0">
                <a:latin typeface="+mj-lt"/>
                <a:hlinkClick r:id="rId5"/>
              </a:rPr>
              <a:t>OGG</a:t>
            </a:r>
            <a:r>
              <a:rPr lang="en-US" sz="2000" dirty="0" smtClean="0">
                <a:latin typeface="+mj-lt"/>
              </a:rPr>
              <a:t> : Linux hippie audio/video format</a:t>
            </a:r>
          </a:p>
          <a:p>
            <a:endParaRPr lang="en-US" sz="2000" dirty="0" smtClean="0">
              <a:latin typeface="+mj-lt"/>
            </a:endParaRPr>
          </a:p>
          <a:p>
            <a:r>
              <a:rPr lang="en-US" sz="2000" dirty="0" smtClean="0">
                <a:latin typeface="+mj-lt"/>
                <a:hlinkClick r:id="rId6"/>
              </a:rPr>
              <a:t>RA</a:t>
            </a:r>
            <a:r>
              <a:rPr lang="en-US" sz="2000" dirty="0" smtClean="0">
                <a:latin typeface="+mj-lt"/>
              </a:rPr>
              <a:t> / RM / RAM : Real Audio format</a:t>
            </a:r>
          </a:p>
          <a:p>
            <a:endParaRPr lang="en-US" sz="2000" dirty="0" smtClean="0">
              <a:latin typeface="+mj-lt"/>
            </a:endParaRPr>
          </a:p>
          <a:p>
            <a:r>
              <a:rPr lang="en-US" sz="2000" dirty="0" smtClean="0">
                <a:latin typeface="+mj-lt"/>
              </a:rPr>
              <a:t>Other formats: </a:t>
            </a:r>
            <a:r>
              <a:rPr lang="en-US" sz="2000" dirty="0" smtClean="0">
                <a:latin typeface="+mj-lt"/>
                <a:hlinkClick r:id="rId7"/>
              </a:rPr>
              <a:t>WAV</a:t>
            </a:r>
            <a:r>
              <a:rPr lang="en-US" sz="2000" dirty="0" smtClean="0">
                <a:latin typeface="+mj-lt"/>
              </a:rPr>
              <a:t> (MS), </a:t>
            </a:r>
            <a:r>
              <a:rPr lang="en-US" sz="2000" dirty="0" smtClean="0">
                <a:latin typeface="+mj-lt"/>
                <a:hlinkClick r:id="rId8"/>
              </a:rPr>
              <a:t>AU</a:t>
            </a:r>
            <a:r>
              <a:rPr lang="en-US" sz="2000" dirty="0" smtClean="0">
                <a:latin typeface="+mj-lt"/>
              </a:rPr>
              <a:t> (Sun), </a:t>
            </a:r>
            <a:r>
              <a:rPr lang="en-US" sz="2000" dirty="0" smtClean="0">
                <a:latin typeface="+mj-lt"/>
                <a:hlinkClick r:id="rId9"/>
              </a:rPr>
              <a:t>AIFF</a:t>
            </a:r>
            <a:r>
              <a:rPr lang="en-US" sz="2000" dirty="0" smtClean="0">
                <a:latin typeface="+mj-lt"/>
              </a:rPr>
              <a:t> / SND (Apple), </a:t>
            </a:r>
            <a:r>
              <a:rPr lang="en-US" sz="2000" dirty="0" smtClean="0">
                <a:latin typeface="+mj-lt"/>
                <a:hlinkClick r:id="rId10"/>
              </a:rPr>
              <a:t>FLAC</a:t>
            </a:r>
            <a:endParaRPr lang="en-US" sz="2000" dirty="0" smtClean="0">
              <a:latin typeface="+mj-lt"/>
            </a:endParaRPr>
          </a:p>
          <a:p>
            <a:endParaRPr lang="en-US" sz="2000" dirty="0" smtClean="0">
              <a:latin typeface="+mj-lt"/>
            </a:endParaRPr>
          </a:p>
          <a:p>
            <a:r>
              <a:rPr lang="en-US" sz="2000" dirty="0" smtClean="0">
                <a:latin typeface="+mj-lt"/>
              </a:rPr>
              <a:t>Sequenced Music: </a:t>
            </a:r>
            <a:r>
              <a:rPr lang="en-US" sz="2000" dirty="0" smtClean="0">
                <a:latin typeface="+mj-lt"/>
                <a:hlinkClick r:id="rId11"/>
              </a:rPr>
              <a:t>MID</a:t>
            </a:r>
            <a:r>
              <a:rPr lang="en-US" sz="2000" dirty="0" smtClean="0">
                <a:latin typeface="+mj-lt"/>
              </a:rPr>
              <a:t>, </a:t>
            </a:r>
            <a:r>
              <a:rPr lang="en-US" sz="2000" dirty="0" smtClean="0">
                <a:latin typeface="+mj-lt"/>
                <a:hlinkClick r:id="rId12"/>
              </a:rPr>
              <a:t>MOD</a:t>
            </a:r>
            <a:endParaRPr lang="en-US" sz="2000" dirty="0" smtClean="0">
              <a:latin typeface="+mj-lt"/>
            </a:endParaRP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File Formats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45</a:t>
            </a:fld>
            <a:endParaRPr lang="en-US"/>
          </a:p>
        </p:txBody>
      </p:sp>
      <p:sp>
        <p:nvSpPr>
          <p:cNvPr id="5" name="Content Placeholder 4"/>
          <p:cNvSpPr>
            <a:spLocks noGrp="1"/>
          </p:cNvSpPr>
          <p:nvPr>
            <p:ph sz="quarter" idx="1"/>
          </p:nvPr>
        </p:nvSpPr>
        <p:spPr>
          <a:xfrm>
            <a:off x="457200" y="1371600"/>
            <a:ext cx="8305800" cy="4785360"/>
          </a:xfrm>
        </p:spPr>
        <p:txBody>
          <a:bodyPr>
            <a:normAutofit lnSpcReduction="10000"/>
          </a:bodyPr>
          <a:lstStyle/>
          <a:p>
            <a:r>
              <a:rPr lang="en-US" sz="2000" dirty="0" smtClean="0">
                <a:latin typeface="+mj-lt"/>
                <a:hlinkClick r:id="rId2"/>
              </a:rPr>
              <a:t>MPEG</a:t>
            </a:r>
            <a:r>
              <a:rPr lang="en-US" sz="2000" dirty="0" smtClean="0">
                <a:latin typeface="+mj-lt"/>
              </a:rPr>
              <a:t> : Motion Picture standard video format </a:t>
            </a:r>
          </a:p>
          <a:p>
            <a:pPr lvl="1"/>
            <a:r>
              <a:rPr lang="en-US" sz="1800" dirty="0" smtClean="0">
                <a:latin typeface="+mj-lt"/>
                <a:hlinkClick r:id="rId3"/>
              </a:rPr>
              <a:t>DVDs</a:t>
            </a:r>
            <a:r>
              <a:rPr lang="en-US" sz="1800" dirty="0" smtClean="0">
                <a:latin typeface="+mj-lt"/>
              </a:rPr>
              <a:t> are encoded using MPEG-2</a:t>
            </a:r>
          </a:p>
          <a:p>
            <a:pPr lvl="1"/>
            <a:r>
              <a:rPr lang="en-US" sz="1800" dirty="0" smtClean="0">
                <a:latin typeface="+mj-lt"/>
                <a:hlinkClick r:id="rId4"/>
              </a:rPr>
              <a:t>HD DVDs</a:t>
            </a:r>
            <a:r>
              <a:rPr lang="en-US" sz="1800" dirty="0" smtClean="0">
                <a:latin typeface="+mj-lt"/>
              </a:rPr>
              <a:t> are often compressed with MPEG-4 (</a:t>
            </a:r>
            <a:r>
              <a:rPr lang="en-US" sz="1800" dirty="0" smtClean="0">
                <a:latin typeface="+mj-lt"/>
                <a:hlinkClick r:id="rId5"/>
              </a:rPr>
              <a:t>H.264</a:t>
            </a:r>
            <a:r>
              <a:rPr lang="en-US" sz="1800" dirty="0" smtClean="0">
                <a:latin typeface="+mj-lt"/>
              </a:rPr>
              <a:t>) codec</a:t>
            </a:r>
          </a:p>
          <a:p>
            <a:pPr lvl="1"/>
            <a:endParaRPr lang="en-US" sz="1800" dirty="0" smtClean="0">
              <a:latin typeface="+mj-lt"/>
            </a:endParaRPr>
          </a:p>
          <a:p>
            <a:r>
              <a:rPr lang="en-US" sz="2000" dirty="0" smtClean="0">
                <a:latin typeface="+mj-lt"/>
                <a:hlinkClick r:id="rId6"/>
              </a:rPr>
              <a:t>MOV</a:t>
            </a:r>
            <a:r>
              <a:rPr lang="en-US" sz="2000" dirty="0" smtClean="0">
                <a:latin typeface="+mj-lt"/>
              </a:rPr>
              <a:t> : Apple's QuickTime movie format</a:t>
            </a:r>
          </a:p>
          <a:p>
            <a:endParaRPr lang="en-US" sz="2000" dirty="0" smtClean="0">
              <a:latin typeface="+mj-lt"/>
            </a:endParaRPr>
          </a:p>
          <a:p>
            <a:r>
              <a:rPr lang="en-US" sz="2000" dirty="0" smtClean="0">
                <a:latin typeface="+mj-lt"/>
                <a:hlinkClick r:id="rId7"/>
              </a:rPr>
              <a:t>WMV</a:t>
            </a:r>
            <a:r>
              <a:rPr lang="en-US" sz="2000" dirty="0" smtClean="0">
                <a:latin typeface="+mj-lt"/>
              </a:rPr>
              <a:t> / ASF : Microsoft's Windows Media Video format</a:t>
            </a:r>
          </a:p>
          <a:p>
            <a:endParaRPr lang="en-US" sz="2000" dirty="0" smtClean="0">
              <a:latin typeface="+mj-lt"/>
            </a:endParaRPr>
          </a:p>
          <a:p>
            <a:r>
              <a:rPr lang="en-US" sz="2000" dirty="0" smtClean="0">
                <a:latin typeface="+mj-lt"/>
                <a:hlinkClick r:id="rId8"/>
              </a:rPr>
              <a:t>AVI</a:t>
            </a:r>
            <a:r>
              <a:rPr lang="en-US" sz="2000" dirty="0" smtClean="0">
                <a:latin typeface="+mj-lt"/>
              </a:rPr>
              <a:t> : classic Microsoft video format that can be encoded in many ways</a:t>
            </a:r>
          </a:p>
          <a:p>
            <a:endParaRPr lang="en-US" sz="2000" dirty="0" smtClean="0">
              <a:latin typeface="+mj-lt"/>
            </a:endParaRPr>
          </a:p>
          <a:p>
            <a:r>
              <a:rPr lang="en-US" sz="2000" dirty="0" smtClean="0">
                <a:latin typeface="+mj-lt"/>
                <a:hlinkClick r:id="rId9"/>
              </a:rPr>
              <a:t>SWF</a:t>
            </a:r>
            <a:r>
              <a:rPr lang="en-US" sz="2000" dirty="0" smtClean="0">
                <a:latin typeface="+mj-lt"/>
              </a:rPr>
              <a:t> / FLC : Macromedia Flash multimedia format</a:t>
            </a:r>
          </a:p>
          <a:p>
            <a:endParaRPr lang="en-US" sz="2000" dirty="0" smtClean="0">
              <a:latin typeface="+mj-lt"/>
            </a:endParaRPr>
          </a:p>
          <a:p>
            <a:r>
              <a:rPr lang="en-US" sz="2000" dirty="0" smtClean="0">
                <a:latin typeface="+mj-lt"/>
                <a:hlinkClick r:id="rId10"/>
              </a:rPr>
              <a:t>RV</a:t>
            </a:r>
            <a:r>
              <a:rPr lang="en-US" sz="2000" dirty="0" smtClean="0">
                <a:latin typeface="+mj-lt"/>
              </a:rPr>
              <a:t> : Real Video format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46</a:t>
            </a:fld>
            <a:endParaRPr lang="en-US"/>
          </a:p>
        </p:txBody>
      </p:sp>
      <p:sp>
        <p:nvSpPr>
          <p:cNvPr id="5" name="Content Placeholder 4"/>
          <p:cNvSpPr>
            <a:spLocks noGrp="1"/>
          </p:cNvSpPr>
          <p:nvPr>
            <p:ph sz="quarter" idx="1"/>
          </p:nvPr>
        </p:nvSpPr>
        <p:spPr>
          <a:xfrm>
            <a:off x="457200" y="1371600"/>
            <a:ext cx="8229600" cy="4785360"/>
          </a:xfrm>
        </p:spPr>
        <p:txBody>
          <a:bodyPr/>
          <a:lstStyle/>
          <a:p>
            <a:r>
              <a:rPr lang="en-US" sz="2400" dirty="0" smtClean="0">
                <a:latin typeface="+mj-lt"/>
              </a:rPr>
              <a:t>Format for graphics, video, audio developed by Macromedia/Adobe</a:t>
            </a:r>
          </a:p>
          <a:p>
            <a:pPr lvl="1"/>
            <a:r>
              <a:rPr lang="en-US" sz="2000" dirty="0" smtClean="0">
                <a:latin typeface="+mj-lt"/>
              </a:rPr>
              <a:t>supported in most major platforms/browsers</a:t>
            </a:r>
          </a:p>
          <a:p>
            <a:pPr lvl="1"/>
            <a:r>
              <a:rPr lang="en-US" sz="2000" dirty="0" smtClean="0">
                <a:latin typeface="+mj-lt"/>
              </a:rPr>
              <a:t>lightweight</a:t>
            </a:r>
          </a:p>
          <a:p>
            <a:pPr lvl="1"/>
            <a:r>
              <a:rPr lang="en-US" sz="2000" dirty="0" smtClean="0">
                <a:latin typeface="+mj-lt"/>
              </a:rPr>
              <a:t>can produce impressive interactive animated content</a:t>
            </a:r>
          </a:p>
          <a:p>
            <a:pPr lvl="1"/>
            <a:endParaRPr lang="en-US" sz="2000" dirty="0" smtClean="0">
              <a:latin typeface="+mj-lt"/>
            </a:endParaRPr>
          </a:p>
          <a:p>
            <a:r>
              <a:rPr lang="en-US" sz="2400" dirty="0" smtClean="0">
                <a:latin typeface="+mj-lt"/>
              </a:rPr>
              <a:t>downside: proprietary; editing software costs money (viewer is free)</a:t>
            </a:r>
          </a:p>
          <a:p>
            <a:endParaRPr lang="en-US" sz="2400" dirty="0" smtClean="0">
              <a:latin typeface="+mj-lt"/>
            </a:endParaRPr>
          </a:p>
          <a:p>
            <a:r>
              <a:rPr lang="en-US" sz="2400" dirty="0" smtClean="0">
                <a:latin typeface="+mj-lt"/>
              </a:rPr>
              <a:t>examples: </a:t>
            </a:r>
            <a:r>
              <a:rPr lang="en-US" sz="2400" dirty="0" smtClean="0">
                <a:latin typeface="+mj-lt"/>
                <a:hlinkClick r:id="rId2"/>
              </a:rPr>
              <a:t>Duck Hunt</a:t>
            </a:r>
            <a:r>
              <a:rPr lang="en-US" sz="2400" dirty="0" smtClean="0">
                <a:latin typeface="+mj-lt"/>
              </a:rPr>
              <a:t>, </a:t>
            </a:r>
            <a:r>
              <a:rPr lang="en-US" sz="2400" dirty="0" err="1" smtClean="0">
                <a:latin typeface="+mj-lt"/>
                <a:hlinkClick r:id="rId3"/>
              </a:rPr>
              <a:t>Homestar</a:t>
            </a:r>
            <a:r>
              <a:rPr lang="en-US" sz="2400" dirty="0" smtClean="0">
                <a:latin typeface="+mj-lt"/>
                <a:hlinkClick r:id="rId3"/>
              </a:rPr>
              <a:t> Runner</a:t>
            </a:r>
            <a:endParaRPr lang="en-US" sz="2400" dirty="0" smtClean="0">
              <a:latin typeface="+mj-lt"/>
            </a:endParaRP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Multimedia Files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47</a:t>
            </a:fld>
            <a:endParaRPr lang="en-US" dirty="0"/>
          </a:p>
        </p:txBody>
      </p:sp>
      <p:sp>
        <p:nvSpPr>
          <p:cNvPr id="5" name="Content Placeholder 4"/>
          <p:cNvSpPr>
            <a:spLocks noGrp="1"/>
          </p:cNvSpPr>
          <p:nvPr>
            <p:ph sz="quarter" idx="1"/>
          </p:nvPr>
        </p:nvSpPr>
        <p:spPr>
          <a:xfrm>
            <a:off x="457200" y="1981200"/>
            <a:ext cx="8229600" cy="4175760"/>
          </a:xfrm>
        </p:spPr>
        <p:txBody>
          <a:bodyPr/>
          <a:lstStyle/>
          <a:p>
            <a:r>
              <a:rPr lang="en-US" sz="2400" dirty="0" smtClean="0">
                <a:latin typeface="+mj-lt"/>
              </a:rPr>
              <a:t>Browser has a list of default applications to associate with each file type</a:t>
            </a:r>
          </a:p>
          <a:p>
            <a:pPr lvl="1"/>
            <a:r>
              <a:rPr lang="en-US" sz="2000" dirty="0" smtClean="0">
                <a:latin typeface="+mj-lt"/>
              </a:rPr>
              <a:t>If it has an associated app, it will run it</a:t>
            </a:r>
          </a:p>
          <a:p>
            <a:pPr lvl="2"/>
            <a:r>
              <a:rPr lang="en-US" sz="1800" dirty="0" smtClean="0">
                <a:latin typeface="+mj-lt"/>
              </a:rPr>
              <a:t>Some file types are displayed within the browser using </a:t>
            </a:r>
            <a:r>
              <a:rPr lang="en-US" sz="1800" dirty="0" err="1" smtClean="0">
                <a:latin typeface="+mj-lt"/>
              </a:rPr>
              <a:t>plugins</a:t>
            </a:r>
            <a:endParaRPr lang="en-US" sz="1800" dirty="0" smtClean="0">
              <a:latin typeface="+mj-lt"/>
            </a:endParaRPr>
          </a:p>
          <a:p>
            <a:pPr lvl="1"/>
            <a:r>
              <a:rPr lang="en-US" sz="2000" dirty="0" smtClean="0">
                <a:latin typeface="+mj-lt"/>
              </a:rPr>
              <a:t>If it doesn't know what to do, it will just download the file</a:t>
            </a:r>
          </a:p>
          <a:p>
            <a:pPr lvl="1"/>
            <a:endParaRPr lang="en-US" sz="2000" dirty="0" smtClean="0">
              <a:latin typeface="+mj-lt"/>
            </a:endParaRPr>
          </a:p>
          <a:p>
            <a:r>
              <a:rPr lang="en-US" sz="2400" dirty="0" smtClean="0">
                <a:latin typeface="+mj-lt"/>
              </a:rPr>
              <a:t>Try it yourself: </a:t>
            </a:r>
            <a:r>
              <a:rPr lang="en-US" sz="2400" dirty="0" smtClean="0">
                <a:latin typeface="+mj-lt"/>
                <a:hlinkClick r:id="rId2"/>
              </a:rPr>
              <a:t>MPG</a:t>
            </a:r>
            <a:r>
              <a:rPr lang="en-US" sz="2400" dirty="0" smtClean="0">
                <a:latin typeface="+mj-lt"/>
              </a:rPr>
              <a:t>, </a:t>
            </a:r>
            <a:r>
              <a:rPr lang="en-US" sz="2400" dirty="0" smtClean="0">
                <a:latin typeface="+mj-lt"/>
                <a:hlinkClick r:id="rId3"/>
              </a:rPr>
              <a:t>MOV</a:t>
            </a:r>
            <a:r>
              <a:rPr lang="en-US" sz="2400" dirty="0" smtClean="0">
                <a:latin typeface="+mj-lt"/>
              </a:rPr>
              <a:t>, </a:t>
            </a:r>
            <a:r>
              <a:rPr lang="en-US" sz="2400" dirty="0" smtClean="0">
                <a:latin typeface="+mj-lt"/>
                <a:hlinkClick r:id="rId4"/>
              </a:rPr>
              <a:t>WMV</a:t>
            </a:r>
            <a:r>
              <a:rPr lang="en-US" sz="2400" dirty="0" smtClean="0">
                <a:latin typeface="+mj-lt"/>
              </a:rPr>
              <a:t>, </a:t>
            </a:r>
            <a:r>
              <a:rPr lang="en-US" sz="2400" dirty="0" smtClean="0">
                <a:latin typeface="+mj-lt"/>
                <a:hlinkClick r:id="rId5"/>
              </a:rPr>
              <a:t>RM</a:t>
            </a:r>
            <a:r>
              <a:rPr lang="en-US" sz="2400" dirty="0" smtClean="0">
                <a:latin typeface="+mj-lt"/>
              </a:rPr>
              <a:t>, </a:t>
            </a:r>
            <a:r>
              <a:rPr lang="en-US" sz="2400" dirty="0" smtClean="0">
                <a:latin typeface="+mj-lt"/>
                <a:hlinkClick r:id="rId6"/>
              </a:rPr>
              <a:t>SWF</a:t>
            </a:r>
            <a:r>
              <a:rPr lang="en-US" sz="2400" dirty="0" smtClean="0">
                <a:latin typeface="+mj-lt"/>
              </a:rPr>
              <a:t>, </a:t>
            </a:r>
            <a:r>
              <a:rPr lang="en-US" sz="2400" dirty="0" smtClean="0">
                <a:latin typeface="+mj-lt"/>
                <a:hlinkClick r:id="rId7"/>
              </a:rPr>
              <a:t>WAV</a:t>
            </a:r>
            <a:r>
              <a:rPr lang="en-US" sz="2400" dirty="0" smtClean="0">
                <a:latin typeface="+mj-lt"/>
              </a:rPr>
              <a:t>, </a:t>
            </a:r>
            <a:r>
              <a:rPr lang="en-US" sz="2400" dirty="0" smtClean="0">
                <a:latin typeface="+mj-lt"/>
                <a:hlinkClick r:id="rId8"/>
              </a:rPr>
              <a:t>MID</a:t>
            </a:r>
            <a:endParaRPr lang="en-US" sz="2400" dirty="0" smtClean="0">
              <a:latin typeface="+mj-lt"/>
            </a:endParaRPr>
          </a:p>
          <a:p>
            <a:endParaRPr lang="en-US" dirty="0"/>
          </a:p>
        </p:txBody>
      </p:sp>
      <p:pic>
        <p:nvPicPr>
          <p:cNvPr id="12290" name="Picture 2"/>
          <p:cNvPicPr>
            <a:picLocks noChangeAspect="1" noChangeArrowheads="1"/>
          </p:cNvPicPr>
          <p:nvPr/>
        </p:nvPicPr>
        <p:blipFill>
          <a:blip r:embed="rId9" cstate="print"/>
          <a:srcRect/>
          <a:stretch>
            <a:fillRect/>
          </a:stretch>
        </p:blipFill>
        <p:spPr bwMode="auto">
          <a:xfrm>
            <a:off x="533400" y="1447800"/>
            <a:ext cx="816908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 and Browser </a:t>
            </a:r>
            <a:r>
              <a:rPr lang="en-US" dirty="0" err="1" smtClean="0"/>
              <a:t>Plugins</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48</a:t>
            </a:fld>
            <a:endParaRPr lang="en-US"/>
          </a:p>
        </p:txBody>
      </p:sp>
      <p:sp>
        <p:nvSpPr>
          <p:cNvPr id="5" name="Content Placeholder 4"/>
          <p:cNvSpPr>
            <a:spLocks noGrp="1"/>
          </p:cNvSpPr>
          <p:nvPr>
            <p:ph sz="quarter" idx="1"/>
          </p:nvPr>
        </p:nvSpPr>
        <p:spPr>
          <a:xfrm>
            <a:off x="457200" y="1371600"/>
            <a:ext cx="8229600" cy="4785360"/>
          </a:xfrm>
        </p:spPr>
        <p:txBody>
          <a:bodyPr/>
          <a:lstStyle/>
          <a:p>
            <a:r>
              <a:rPr lang="en-US" sz="2400" dirty="0" err="1" smtClean="0">
                <a:latin typeface="+mj-lt"/>
              </a:rPr>
              <a:t>Plugin</a:t>
            </a:r>
            <a:r>
              <a:rPr lang="en-US" sz="2400" dirty="0" smtClean="0">
                <a:latin typeface="+mj-lt"/>
              </a:rPr>
              <a:t>: helper app launched within the browser to view certain file types </a:t>
            </a:r>
          </a:p>
          <a:p>
            <a:pPr lvl="1"/>
            <a:r>
              <a:rPr lang="en-US" sz="2000" dirty="0" smtClean="0">
                <a:latin typeface="+mj-lt"/>
              </a:rPr>
              <a:t>examples: Flash player, QuickTime, Windows Media Player, Acrobat Reader, Java</a:t>
            </a:r>
          </a:p>
          <a:p>
            <a:pPr lvl="1"/>
            <a:endParaRPr lang="en-US" sz="2000" dirty="0" smtClean="0">
              <a:latin typeface="+mj-lt"/>
            </a:endParaRPr>
          </a:p>
          <a:p>
            <a:r>
              <a:rPr lang="en-US" sz="2400" dirty="0" err="1" smtClean="0">
                <a:latin typeface="+mj-lt"/>
                <a:hlinkClick r:id="rId2"/>
              </a:rPr>
              <a:t>about:plugins</a:t>
            </a:r>
            <a:r>
              <a:rPr lang="en-US" sz="2400" dirty="0" smtClean="0">
                <a:latin typeface="+mj-lt"/>
              </a:rPr>
              <a:t> URL will show you list of </a:t>
            </a:r>
            <a:r>
              <a:rPr lang="en-US" sz="2400" dirty="0" err="1" smtClean="0">
                <a:latin typeface="+mj-lt"/>
              </a:rPr>
              <a:t>plugins</a:t>
            </a:r>
            <a:r>
              <a:rPr lang="en-US" sz="2400" dirty="0" smtClean="0">
                <a:latin typeface="+mj-lt"/>
              </a:rPr>
              <a:t> in Firefox</a:t>
            </a:r>
          </a:p>
          <a:p>
            <a:endParaRPr lang="en-US" sz="2400" dirty="0" smtClean="0">
              <a:latin typeface="+mj-lt"/>
            </a:endParaRPr>
          </a:p>
          <a:p>
            <a:r>
              <a:rPr lang="en-US" sz="2400" dirty="0" smtClean="0">
                <a:latin typeface="+mj-lt"/>
              </a:rPr>
              <a:t>enter preferences, then choose Content, File Types, Manage... </a:t>
            </a:r>
          </a:p>
          <a:p>
            <a:pPr lvl="1"/>
            <a:r>
              <a:rPr lang="en-US" sz="2000" dirty="0" smtClean="0">
                <a:latin typeface="+mj-lt"/>
              </a:rPr>
              <a:t>can change which app/</a:t>
            </a:r>
            <a:r>
              <a:rPr lang="en-US" sz="2000" dirty="0" err="1" smtClean="0">
                <a:latin typeface="+mj-lt"/>
              </a:rPr>
              <a:t>plugin</a:t>
            </a:r>
            <a:r>
              <a:rPr lang="en-US" sz="2000" dirty="0" smtClean="0">
                <a:latin typeface="+mj-lt"/>
              </a:rPr>
              <a:t> will be used to open particular file types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Objects: </a:t>
            </a:r>
            <a:r>
              <a:rPr lang="en-US" dirty="0" smtClean="0">
                <a:solidFill>
                  <a:srgbClr val="C00000"/>
                </a:solidFill>
              </a:rPr>
              <a:t>&lt;object&gt;</a:t>
            </a:r>
            <a:endParaRPr lang="en-US" dirty="0">
              <a:solidFill>
                <a:srgbClr val="C00000"/>
              </a:solidFill>
            </a:endParaRPr>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49</a:t>
            </a:fld>
            <a:endParaRPr lang="en-US"/>
          </a:p>
        </p:txBody>
      </p:sp>
      <p:sp>
        <p:nvSpPr>
          <p:cNvPr id="5" name="Content Placeholder 4"/>
          <p:cNvSpPr>
            <a:spLocks noGrp="1"/>
          </p:cNvSpPr>
          <p:nvPr>
            <p:ph sz="quarter" idx="1"/>
          </p:nvPr>
        </p:nvSpPr>
        <p:spPr>
          <a:xfrm>
            <a:off x="457200" y="2209800"/>
            <a:ext cx="8229600" cy="3947160"/>
          </a:xfrm>
        </p:spPr>
        <p:txBody>
          <a:bodyPr/>
          <a:lstStyle/>
          <a:p>
            <a:r>
              <a:rPr lang="en-US" sz="2000" dirty="0" smtClean="0">
                <a:latin typeface="+mj-lt"/>
              </a:rPr>
              <a:t>Replaces previous, non-standard embed element</a:t>
            </a:r>
          </a:p>
          <a:p>
            <a:endParaRPr lang="en-US" sz="2000" dirty="0" smtClean="0">
              <a:latin typeface="+mj-lt"/>
            </a:endParaRPr>
          </a:p>
          <a:p>
            <a:r>
              <a:rPr lang="en-US" sz="2000" dirty="0" smtClean="0">
                <a:latin typeface="+mj-lt"/>
              </a:rPr>
              <a:t>Attributes: archive, </a:t>
            </a:r>
            <a:r>
              <a:rPr lang="en-US" sz="2000" dirty="0" err="1" smtClean="0">
                <a:latin typeface="+mj-lt"/>
              </a:rPr>
              <a:t>classid</a:t>
            </a:r>
            <a:r>
              <a:rPr lang="en-US" sz="2000" dirty="0" smtClean="0">
                <a:latin typeface="+mj-lt"/>
              </a:rPr>
              <a:t>, codebase, </a:t>
            </a:r>
            <a:r>
              <a:rPr lang="en-US" sz="2000" dirty="0" err="1" smtClean="0">
                <a:latin typeface="+mj-lt"/>
              </a:rPr>
              <a:t>codetype</a:t>
            </a:r>
            <a:r>
              <a:rPr lang="en-US" sz="2000" dirty="0" smtClean="0">
                <a:latin typeface="+mj-lt"/>
              </a:rPr>
              <a:t>, </a:t>
            </a:r>
            <a:r>
              <a:rPr lang="en-US" sz="2000" b="1" dirty="0" smtClean="0">
                <a:latin typeface="+mj-lt"/>
              </a:rPr>
              <a:t>data</a:t>
            </a:r>
            <a:r>
              <a:rPr lang="en-US" sz="2000" dirty="0" smtClean="0">
                <a:latin typeface="+mj-lt"/>
              </a:rPr>
              <a:t>, declare, </a:t>
            </a:r>
            <a:r>
              <a:rPr lang="en-US" sz="2000" b="1" dirty="0" smtClean="0">
                <a:latin typeface="+mj-lt"/>
              </a:rPr>
              <a:t>height</a:t>
            </a:r>
            <a:r>
              <a:rPr lang="en-US" sz="2000" dirty="0" smtClean="0">
                <a:latin typeface="+mj-lt"/>
              </a:rPr>
              <a:t>, name, standby, </a:t>
            </a:r>
            <a:r>
              <a:rPr lang="en-US" sz="2000" b="1" dirty="0" smtClean="0">
                <a:latin typeface="+mj-lt"/>
              </a:rPr>
              <a:t>type</a:t>
            </a:r>
            <a:r>
              <a:rPr lang="en-US" sz="2000" dirty="0" smtClean="0">
                <a:latin typeface="+mj-lt"/>
              </a:rPr>
              <a:t>, </a:t>
            </a:r>
            <a:r>
              <a:rPr lang="en-US" sz="2000" dirty="0" err="1" smtClean="0">
                <a:latin typeface="+mj-lt"/>
              </a:rPr>
              <a:t>usemap</a:t>
            </a:r>
            <a:r>
              <a:rPr lang="en-US" sz="2000" dirty="0" smtClean="0">
                <a:latin typeface="+mj-lt"/>
              </a:rPr>
              <a:t>, </a:t>
            </a:r>
            <a:r>
              <a:rPr lang="en-US" sz="2000" b="1" dirty="0" smtClean="0">
                <a:latin typeface="+mj-lt"/>
              </a:rPr>
              <a:t>width</a:t>
            </a:r>
          </a:p>
          <a:p>
            <a:endParaRPr lang="en-US" sz="2000" dirty="0" smtClean="0">
              <a:latin typeface="+mj-lt"/>
            </a:endParaRPr>
          </a:p>
          <a:p>
            <a:r>
              <a:rPr lang="en-US" sz="2000" dirty="0" smtClean="0">
                <a:latin typeface="+mj-lt"/>
              </a:rPr>
              <a:t>Type attribute specifies file's </a:t>
            </a:r>
            <a:r>
              <a:rPr lang="en-US" sz="2000" dirty="0" smtClean="0">
                <a:latin typeface="+mj-lt"/>
                <a:hlinkClick r:id="rId2"/>
              </a:rPr>
              <a:t>MIME type</a:t>
            </a:r>
            <a:endParaRPr lang="en-US" sz="2000" dirty="0" smtClean="0">
              <a:latin typeface="+mj-lt"/>
            </a:endParaRPr>
          </a:p>
          <a:p>
            <a:endParaRPr lang="en-US" sz="2000" dirty="0" smtClean="0">
              <a:latin typeface="+mj-lt"/>
            </a:endParaRPr>
          </a:p>
          <a:p>
            <a:r>
              <a:rPr lang="en-US" sz="2000" dirty="0" smtClean="0">
                <a:latin typeface="+mj-lt"/>
              </a:rPr>
              <a:t>IE6 requires non-standard </a:t>
            </a:r>
            <a:r>
              <a:rPr lang="en-US" sz="2000" dirty="0" err="1" smtClean="0">
                <a:latin typeface="+mj-lt"/>
                <a:hlinkClick r:id="rId3"/>
              </a:rPr>
              <a:t>classid</a:t>
            </a:r>
            <a:r>
              <a:rPr lang="en-US" sz="2000" dirty="0" smtClean="0">
                <a:latin typeface="+mj-lt"/>
              </a:rPr>
              <a:t> attribute to specify which </a:t>
            </a:r>
            <a:r>
              <a:rPr lang="en-US" sz="2000" dirty="0" err="1" smtClean="0">
                <a:latin typeface="+mj-lt"/>
              </a:rPr>
              <a:t>plugin</a:t>
            </a:r>
            <a:r>
              <a:rPr lang="en-US" sz="2000" dirty="0" smtClean="0">
                <a:latin typeface="+mj-lt"/>
              </a:rPr>
              <a:t> to use (</a:t>
            </a:r>
            <a:r>
              <a:rPr lang="en-US" sz="2000" dirty="0" smtClean="0">
                <a:latin typeface="+mj-lt"/>
                <a:hlinkClick r:id="rId4"/>
              </a:rPr>
              <a:t>list</a:t>
            </a:r>
            <a:r>
              <a:rPr lang="en-US" sz="2000" dirty="0" smtClean="0">
                <a:latin typeface="+mj-lt"/>
              </a:rPr>
              <a:t>)</a:t>
            </a:r>
          </a:p>
          <a:p>
            <a:endParaRPr lang="en-US" dirty="0"/>
          </a:p>
        </p:txBody>
      </p:sp>
      <p:pic>
        <p:nvPicPr>
          <p:cNvPr id="13315" name="Picture 3"/>
          <p:cNvPicPr>
            <a:picLocks noChangeAspect="1" noChangeArrowheads="1"/>
          </p:cNvPicPr>
          <p:nvPr/>
        </p:nvPicPr>
        <p:blipFill>
          <a:blip r:embed="rId5" cstate="print"/>
          <a:srcRect/>
          <a:stretch>
            <a:fillRect/>
          </a:stretch>
        </p:blipFill>
        <p:spPr bwMode="auto">
          <a:xfrm>
            <a:off x="533400" y="1447800"/>
            <a:ext cx="807720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57200" y="2133600"/>
            <a:ext cx="8163457" cy="2667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Page Structure</a:t>
            </a:r>
            <a:endParaRPr lang="en-US" dirty="0"/>
          </a:p>
        </p:txBody>
      </p:sp>
      <p:sp>
        <p:nvSpPr>
          <p:cNvPr id="5" name="Rounded Rectangle 4"/>
          <p:cNvSpPr/>
          <p:nvPr/>
        </p:nvSpPr>
        <p:spPr>
          <a:xfrm>
            <a:off x="533400" y="2209800"/>
            <a:ext cx="5715000" cy="381000"/>
          </a:xfrm>
          <a:prstGeom prst="roundRect">
            <a:avLst/>
          </a:prstGeom>
          <a:solidFill>
            <a:schemeClr val="accent2">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48400" y="2286000"/>
            <a:ext cx="2438400" cy="338554"/>
          </a:xfrm>
          <a:prstGeom prst="rect">
            <a:avLst/>
          </a:prstGeom>
          <a:noFill/>
        </p:spPr>
        <p:txBody>
          <a:bodyPr wrap="square" rtlCol="0">
            <a:spAutoFit/>
          </a:bodyPr>
          <a:lstStyle/>
          <a:p>
            <a:r>
              <a:rPr lang="en-US" sz="1600" dirty="0" smtClean="0">
                <a:solidFill>
                  <a:srgbClr val="0070C0"/>
                </a:solidFill>
              </a:rPr>
              <a:t>Required for any web page</a:t>
            </a:r>
            <a:endParaRPr lang="en-US" sz="1600" dirty="0">
              <a:solidFill>
                <a:srgbClr val="0070C0"/>
              </a:solidFill>
            </a:endParaRPr>
          </a:p>
        </p:txBody>
      </p:sp>
      <p:sp>
        <p:nvSpPr>
          <p:cNvPr id="7" name="Rounded Rectangle 6"/>
          <p:cNvSpPr/>
          <p:nvPr/>
        </p:nvSpPr>
        <p:spPr>
          <a:xfrm>
            <a:off x="533400" y="2590800"/>
            <a:ext cx="5715000" cy="914400"/>
          </a:xfrm>
          <a:prstGeom prst="roundRect">
            <a:avLst/>
          </a:prstGeom>
          <a:solidFill>
            <a:schemeClr val="accent4">
              <a:lumMod val="40000"/>
              <a:lumOff val="60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45809" y="2971800"/>
            <a:ext cx="2438400" cy="338554"/>
          </a:xfrm>
          <a:prstGeom prst="rect">
            <a:avLst/>
          </a:prstGeom>
          <a:noFill/>
        </p:spPr>
        <p:txBody>
          <a:bodyPr wrap="square" rtlCol="0">
            <a:spAutoFit/>
          </a:bodyPr>
          <a:lstStyle/>
          <a:p>
            <a:r>
              <a:rPr lang="en-US" sz="1600" dirty="0" smtClean="0">
                <a:solidFill>
                  <a:srgbClr val="0070C0"/>
                </a:solidFill>
              </a:rPr>
              <a:t>General info</a:t>
            </a:r>
            <a:endParaRPr lang="en-US" sz="1600" dirty="0">
              <a:solidFill>
                <a:srgbClr val="0070C0"/>
              </a:solidFill>
            </a:endParaRPr>
          </a:p>
        </p:txBody>
      </p:sp>
      <p:sp>
        <p:nvSpPr>
          <p:cNvPr id="9" name="Rounded Rectangle 8"/>
          <p:cNvSpPr/>
          <p:nvPr/>
        </p:nvSpPr>
        <p:spPr>
          <a:xfrm>
            <a:off x="533400" y="3581400"/>
            <a:ext cx="5715000" cy="609600"/>
          </a:xfrm>
          <a:prstGeom prst="roundRect">
            <a:avLst/>
          </a:prstGeom>
          <a:solidFill>
            <a:srgbClr val="FFFF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48400" y="3733800"/>
            <a:ext cx="2438400" cy="338554"/>
          </a:xfrm>
          <a:prstGeom prst="rect">
            <a:avLst/>
          </a:prstGeom>
          <a:noFill/>
        </p:spPr>
        <p:txBody>
          <a:bodyPr wrap="square" rtlCol="0">
            <a:spAutoFit/>
          </a:bodyPr>
          <a:lstStyle/>
          <a:p>
            <a:r>
              <a:rPr lang="en-US" sz="1600" dirty="0" smtClean="0">
                <a:solidFill>
                  <a:srgbClr val="0070C0"/>
                </a:solidFill>
              </a:rPr>
              <a:t>Content to display</a:t>
            </a:r>
            <a:endParaRPr lang="en-US" sz="1600" dirty="0">
              <a:solidFill>
                <a:srgbClr val="0070C0"/>
              </a:solidFill>
            </a:endParaRPr>
          </a:p>
        </p:txBody>
      </p:sp>
      <p:sp>
        <p:nvSpPr>
          <p:cNvPr id="11" name="Slide Number Placeholder 10"/>
          <p:cNvSpPr>
            <a:spLocks noGrp="1"/>
          </p:cNvSpPr>
          <p:nvPr>
            <p:ph type="sldNum" sz="quarter" idx="12"/>
          </p:nvPr>
        </p:nvSpPr>
        <p:spPr/>
        <p:txBody>
          <a:bodyPr/>
          <a:lstStyle/>
          <a:p>
            <a:fld id="{C78B57AD-E1FF-4E5B-8622-D0AD2ECD0692}" type="slidenum">
              <a:rPr lang="en-US" smtClean="0"/>
              <a:pPr/>
              <a:t>5</a:t>
            </a:fld>
            <a:endParaRPr lang="en-US"/>
          </a:p>
        </p:txBody>
      </p:sp>
      <p:sp>
        <p:nvSpPr>
          <p:cNvPr id="12" name="Footer Placeholder 11"/>
          <p:cNvSpPr>
            <a:spLocks noGrp="1"/>
          </p:cNvSpPr>
          <p:nvPr>
            <p:ph type="ftr" sz="quarter" idx="11"/>
          </p:nvPr>
        </p:nvSpPr>
        <p:spPr/>
        <p:txBody>
          <a:bodyPr/>
          <a:lstStyle/>
          <a:p>
            <a:pPr algn="ctr"/>
            <a:r>
              <a:rPr lang="en-US" smtClean="0"/>
              <a:t>www.webstepbook.com</a:t>
            </a:r>
            <a:endParaRPr lang="en-US" dirty="0" smtClean="0"/>
          </a:p>
        </p:txBody>
      </p:sp>
      <p:sp>
        <p:nvSpPr>
          <p:cNvPr id="13" name="Rounded Rectangle 12"/>
          <p:cNvSpPr/>
          <p:nvPr/>
        </p:nvSpPr>
        <p:spPr>
          <a:xfrm>
            <a:off x="533400" y="4199692"/>
            <a:ext cx="5715000" cy="219908"/>
          </a:xfrm>
          <a:prstGeom prst="roundRect">
            <a:avLst/>
          </a:prstGeom>
          <a:solidFill>
            <a:schemeClr val="accent2">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245809" y="4097923"/>
            <a:ext cx="2438400" cy="338554"/>
          </a:xfrm>
          <a:prstGeom prst="rect">
            <a:avLst/>
          </a:prstGeom>
          <a:noFill/>
        </p:spPr>
        <p:txBody>
          <a:bodyPr wrap="square" rtlCol="0">
            <a:spAutoFit/>
          </a:bodyPr>
          <a:lstStyle/>
          <a:p>
            <a:r>
              <a:rPr lang="en-US" sz="1600" dirty="0" smtClean="0">
                <a:solidFill>
                  <a:srgbClr val="0070C0"/>
                </a:solidFill>
              </a:rPr>
              <a:t>Required for any web page</a:t>
            </a:r>
            <a:endParaRPr lang="en-US" sz="16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3" grpId="0" animBg="1"/>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Objects: </a:t>
            </a:r>
            <a:r>
              <a:rPr lang="en-US" dirty="0" smtClean="0">
                <a:solidFill>
                  <a:srgbClr val="C00000"/>
                </a:solidFill>
              </a:rPr>
              <a:t>&lt;object&gt;</a:t>
            </a:r>
            <a:endParaRPr lang="en-US" dirty="0">
              <a:solidFill>
                <a:srgbClr val="C00000"/>
              </a:solidFill>
            </a:endParaRPr>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50</a:t>
            </a:fld>
            <a:endParaRPr lang="en-US"/>
          </a:p>
        </p:txBody>
      </p:sp>
      <p:sp>
        <p:nvSpPr>
          <p:cNvPr id="5" name="Content Placeholder 4"/>
          <p:cNvSpPr>
            <a:spLocks noGrp="1"/>
          </p:cNvSpPr>
          <p:nvPr>
            <p:ph sz="quarter" idx="1"/>
          </p:nvPr>
        </p:nvSpPr>
        <p:spPr>
          <a:xfrm>
            <a:off x="533400" y="3810000"/>
            <a:ext cx="8229600" cy="1661160"/>
          </a:xfrm>
        </p:spPr>
        <p:txBody>
          <a:bodyPr/>
          <a:lstStyle/>
          <a:p>
            <a:r>
              <a:rPr lang="en-US" sz="2000" dirty="0" smtClean="0">
                <a:latin typeface="+mj-lt"/>
              </a:rPr>
              <a:t>Indicates a parameter to be passed to the embedded object</a:t>
            </a:r>
          </a:p>
          <a:p>
            <a:endParaRPr lang="en-US" sz="2000" dirty="0" smtClean="0">
              <a:latin typeface="+mj-lt"/>
            </a:endParaRPr>
          </a:p>
          <a:p>
            <a:r>
              <a:rPr lang="en-US" sz="2000" dirty="0" smtClean="0">
                <a:latin typeface="+mj-lt"/>
              </a:rPr>
              <a:t>Required name and value attributes tell the object what parameter this is and what value it should have</a:t>
            </a:r>
          </a:p>
          <a:p>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609600" y="1600200"/>
            <a:ext cx="8020050" cy="1762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a YouTube Video</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51</a:t>
            </a:fld>
            <a:endParaRPr lang="en-US"/>
          </a:p>
        </p:txBody>
      </p:sp>
      <p:pic>
        <p:nvPicPr>
          <p:cNvPr id="15362" name="Picture 2"/>
          <p:cNvPicPr>
            <a:picLocks noChangeAspect="1" noChangeArrowheads="1"/>
          </p:cNvPicPr>
          <p:nvPr/>
        </p:nvPicPr>
        <p:blipFill>
          <a:blip r:embed="rId2" cstate="print"/>
          <a:srcRect/>
          <a:stretch>
            <a:fillRect/>
          </a:stretch>
        </p:blipFill>
        <p:spPr bwMode="auto">
          <a:xfrm>
            <a:off x="609600" y="1447800"/>
            <a:ext cx="8058150" cy="300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Windows Media</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52</a:t>
            </a:fld>
            <a:endParaRPr lang="en-US"/>
          </a:p>
        </p:txBody>
      </p:sp>
      <p:pic>
        <p:nvPicPr>
          <p:cNvPr id="16386" name="Picture 2"/>
          <p:cNvPicPr>
            <a:picLocks noChangeAspect="1" noChangeArrowheads="1"/>
          </p:cNvPicPr>
          <p:nvPr/>
        </p:nvPicPr>
        <p:blipFill>
          <a:blip r:embed="rId2" cstate="print"/>
          <a:srcRect/>
          <a:stretch>
            <a:fillRect/>
          </a:stretch>
        </p:blipFill>
        <p:spPr bwMode="auto">
          <a:xfrm>
            <a:off x="547688" y="2166938"/>
            <a:ext cx="8048625"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Embedding a Video</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53</a:t>
            </a:fld>
            <a:endParaRPr lang="en-US"/>
          </a:p>
        </p:txBody>
      </p:sp>
      <p:pic>
        <p:nvPicPr>
          <p:cNvPr id="17410" name="Picture 2"/>
          <p:cNvPicPr>
            <a:picLocks noChangeAspect="1" noChangeArrowheads="1"/>
          </p:cNvPicPr>
          <p:nvPr/>
        </p:nvPicPr>
        <p:blipFill>
          <a:blip r:embed="rId2" cstate="print"/>
          <a:srcRect/>
          <a:stretch>
            <a:fillRect/>
          </a:stretch>
        </p:blipFill>
        <p:spPr bwMode="auto">
          <a:xfrm>
            <a:off x="533400" y="1981200"/>
            <a:ext cx="8086725"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54</a:t>
            </a:fld>
            <a:endParaRPr lang="en-US"/>
          </a:p>
        </p:txBody>
      </p:sp>
      <p:sp>
        <p:nvSpPr>
          <p:cNvPr id="4" name="Content Placeholder 3"/>
          <p:cNvSpPr>
            <a:spLocks noGrp="1"/>
          </p:cNvSpPr>
          <p:nvPr>
            <p:ph sz="quarter" idx="1"/>
          </p:nvPr>
        </p:nvSpPr>
        <p:spPr>
          <a:xfrm>
            <a:off x="457200" y="1600200"/>
            <a:ext cx="8229600" cy="685800"/>
          </a:xfrm>
        </p:spPr>
        <p:txBody>
          <a:bodyPr>
            <a:normAutofit lnSpcReduction="10000"/>
          </a:bodyPr>
          <a:lstStyle/>
          <a:p>
            <a:r>
              <a:rPr lang="en-US" sz="2000" dirty="0" smtClean="0">
                <a:latin typeface="+mj-lt"/>
              </a:rPr>
              <a:t>What HTML code would you use to make a page show the following:</a:t>
            </a:r>
            <a:endParaRPr lang="en-US" sz="2000" dirty="0">
              <a:latin typeface="+mj-lt"/>
            </a:endParaRPr>
          </a:p>
        </p:txBody>
      </p:sp>
      <p:sp>
        <p:nvSpPr>
          <p:cNvPr id="5" name="TextBox 4"/>
          <p:cNvSpPr txBox="1"/>
          <p:nvPr/>
        </p:nvSpPr>
        <p:spPr>
          <a:xfrm>
            <a:off x="1219200" y="2667000"/>
            <a:ext cx="6400800" cy="923330"/>
          </a:xfrm>
          <a:prstGeom prst="rect">
            <a:avLst/>
          </a:prstGeom>
          <a:noFill/>
          <a:ln>
            <a:solidFill>
              <a:schemeClr val="accent1"/>
            </a:solidFill>
          </a:ln>
        </p:spPr>
        <p:txBody>
          <a:bodyPr wrap="square" rtlCol="0">
            <a:spAutoFit/>
          </a:bodyPr>
          <a:lstStyle/>
          <a:p>
            <a:r>
              <a:rPr lang="en-US" dirty="0" smtClean="0">
                <a:latin typeface="+mj-lt"/>
              </a:rPr>
              <a:t>Today’s HTML lesson:</a:t>
            </a:r>
          </a:p>
          <a:p>
            <a:r>
              <a:rPr lang="en-US" dirty="0" smtClean="0">
                <a:latin typeface="+mj-lt"/>
              </a:rPr>
              <a:t>To place a &lt; in your page, write &amp;</a:t>
            </a:r>
            <a:r>
              <a:rPr lang="en-US" dirty="0" err="1" smtClean="0">
                <a:latin typeface="+mj-lt"/>
              </a:rPr>
              <a:t>lt</a:t>
            </a:r>
            <a:r>
              <a:rPr lang="en-US" dirty="0" smtClean="0">
                <a:latin typeface="+mj-lt"/>
              </a:rPr>
              <a:t>; in the HTML.</a:t>
            </a:r>
          </a:p>
          <a:p>
            <a:r>
              <a:rPr lang="en-US" dirty="0" smtClean="0">
                <a:latin typeface="+mj-lt"/>
              </a:rPr>
              <a:t>To show an &amp;, put &amp;amp; instead.</a:t>
            </a:r>
            <a:endParaRPr lang="en-US" dirty="0">
              <a:latin typeface="+mj-lt"/>
            </a:endParaRPr>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55</a:t>
            </a:fld>
            <a:endParaRPr lang="en-US"/>
          </a:p>
        </p:txBody>
      </p:sp>
      <p:sp>
        <p:nvSpPr>
          <p:cNvPr id="4" name="Content Placeholder 3"/>
          <p:cNvSpPr>
            <a:spLocks noGrp="1"/>
          </p:cNvSpPr>
          <p:nvPr>
            <p:ph sz="quarter" idx="1"/>
          </p:nvPr>
        </p:nvSpPr>
        <p:spPr>
          <a:xfrm>
            <a:off x="457200" y="1600200"/>
            <a:ext cx="8229600" cy="685800"/>
          </a:xfrm>
        </p:spPr>
        <p:txBody>
          <a:bodyPr>
            <a:noAutofit/>
          </a:bodyPr>
          <a:lstStyle/>
          <a:p>
            <a:r>
              <a:rPr lang="en-US" sz="1800" dirty="0" smtClean="0">
                <a:latin typeface="+mj-lt"/>
              </a:rPr>
              <a:t>Many HTML editing programs such as Dreamweaver or Microsoft FrontPage insert </a:t>
            </a:r>
            <a:r>
              <a:rPr lang="en-US" sz="1800" dirty="0" smtClean="0">
                <a:solidFill>
                  <a:srgbClr val="C00000"/>
                </a:solidFill>
                <a:latin typeface="+mj-lt"/>
              </a:rPr>
              <a:t>meta generator </a:t>
            </a:r>
            <a:r>
              <a:rPr lang="en-US" sz="1800" dirty="0" smtClean="0">
                <a:latin typeface="+mj-lt"/>
              </a:rPr>
              <a:t>tags in documents you create with them, like this:</a:t>
            </a:r>
            <a:endParaRPr lang="en-US" sz="1800" dirty="0">
              <a:latin typeface="+mj-lt"/>
            </a:endParaRPr>
          </a:p>
        </p:txBody>
      </p:sp>
      <p:sp>
        <p:nvSpPr>
          <p:cNvPr id="5" name="TextBox 4"/>
          <p:cNvSpPr txBox="1"/>
          <p:nvPr/>
        </p:nvSpPr>
        <p:spPr>
          <a:xfrm>
            <a:off x="914400" y="2667000"/>
            <a:ext cx="7162800" cy="369332"/>
          </a:xfrm>
          <a:prstGeom prst="rect">
            <a:avLst/>
          </a:prstGeom>
          <a:noFill/>
          <a:ln>
            <a:solidFill>
              <a:schemeClr val="accent1"/>
            </a:solidFill>
          </a:ln>
        </p:spPr>
        <p:txBody>
          <a:bodyPr wrap="square" rtlCol="0">
            <a:spAutoFit/>
          </a:bodyPr>
          <a:lstStyle/>
          <a:p>
            <a:r>
              <a:rPr lang="en-US" dirty="0" smtClean="0">
                <a:solidFill>
                  <a:srgbClr val="C00000"/>
                </a:solidFill>
                <a:latin typeface="+mj-lt"/>
              </a:rPr>
              <a:t>&lt;meta </a:t>
            </a:r>
            <a:r>
              <a:rPr lang="en-US" dirty="0" smtClean="0">
                <a:latin typeface="+mj-lt"/>
              </a:rPr>
              <a:t>name=“generator” content=“Microsoft FrontPage 6.0”</a:t>
            </a:r>
            <a:r>
              <a:rPr lang="en-US" dirty="0" smtClean="0">
                <a:solidFill>
                  <a:srgbClr val="C00000"/>
                </a:solidFill>
                <a:latin typeface="+mj-lt"/>
              </a:rPr>
              <a:t>/&gt;</a:t>
            </a:r>
            <a:endParaRPr lang="en-US" dirty="0">
              <a:solidFill>
                <a:srgbClr val="C00000"/>
              </a:solidFill>
              <a:latin typeface="+mj-lt"/>
            </a:endParaRPr>
          </a:p>
        </p:txBody>
      </p:sp>
      <p:sp>
        <p:nvSpPr>
          <p:cNvPr id="6" name="Content Placeholder 3"/>
          <p:cNvSpPr txBox="1">
            <a:spLocks/>
          </p:cNvSpPr>
          <p:nvPr/>
        </p:nvSpPr>
        <p:spPr>
          <a:xfrm>
            <a:off x="838200" y="3200400"/>
            <a:ext cx="7848600" cy="685800"/>
          </a:xfrm>
          <a:prstGeom prst="rect">
            <a:avLst/>
          </a:prstGeom>
        </p:spPr>
        <p:txBody>
          <a:bodyPr vert="horz">
            <a:normAutofit/>
          </a:bodyPr>
          <a:lstStyle/>
          <a:p>
            <a:pPr marR="0" lvl="0" algn="l" defTabSz="914400" rtl="0" eaLnBrk="1" fontAlgn="auto" latinLnBrk="0" hangingPunct="1">
              <a:lnSpc>
                <a:spcPct val="100000"/>
              </a:lnSpc>
              <a:spcBef>
                <a:spcPts val="600"/>
              </a:spcBef>
              <a:spcAft>
                <a:spcPts val="0"/>
              </a:spcAft>
              <a:buClr>
                <a:schemeClr val="accent1"/>
              </a:buClr>
              <a:buSzPct val="76000"/>
              <a:tabLst/>
              <a:defRPr/>
            </a:pPr>
            <a:r>
              <a:rPr kumimoji="0" lang="en-US" b="0" i="0" u="none" strike="noStrike" kern="1200" cap="none" spc="0" normalizeH="0" baseline="0" noProof="0" dirty="0" smtClean="0">
                <a:ln>
                  <a:noFill/>
                </a:ln>
                <a:solidFill>
                  <a:schemeClr val="tx1"/>
                </a:solidFill>
                <a:effectLst/>
                <a:uLnTx/>
                <a:uFillTx/>
                <a:latin typeface="+mj-lt"/>
                <a:ea typeface="+mn-ea"/>
                <a:cs typeface="+mn-cs"/>
              </a:rPr>
              <a:t>Why do you suppose they do this, even though</a:t>
            </a:r>
            <a:r>
              <a:rPr kumimoji="0" lang="en-US" b="0" i="0" u="none" strike="noStrike" kern="1200" cap="none" spc="0" normalizeH="0" noProof="0" dirty="0" smtClean="0">
                <a:ln>
                  <a:noFill/>
                </a:ln>
                <a:solidFill>
                  <a:schemeClr val="tx1"/>
                </a:solidFill>
                <a:effectLst/>
                <a:uLnTx/>
                <a:uFillTx/>
                <a:latin typeface="+mj-lt"/>
                <a:ea typeface="+mn-ea"/>
                <a:cs typeface="+mn-cs"/>
              </a:rPr>
              <a:t> the </a:t>
            </a:r>
            <a:r>
              <a:rPr kumimoji="0" lang="en-US" b="0" i="0" u="none" strike="noStrike" kern="1200" cap="none" spc="0" normalizeH="0" noProof="0" dirty="0" smtClean="0">
                <a:ln>
                  <a:noFill/>
                </a:ln>
                <a:solidFill>
                  <a:srgbClr val="C00000"/>
                </a:solidFill>
                <a:effectLst/>
                <a:uLnTx/>
                <a:uFillTx/>
                <a:latin typeface="+mj-lt"/>
                <a:ea typeface="+mn-ea"/>
                <a:cs typeface="+mn-cs"/>
              </a:rPr>
              <a:t>meta</a:t>
            </a:r>
            <a:r>
              <a:rPr kumimoji="0" lang="en-US" b="0" i="0" u="none" strike="noStrike" kern="1200" cap="none" spc="0" normalizeH="0" noProof="0" dirty="0" smtClean="0">
                <a:ln>
                  <a:noFill/>
                </a:ln>
                <a:solidFill>
                  <a:schemeClr val="tx1"/>
                </a:solidFill>
                <a:effectLst/>
                <a:uLnTx/>
                <a:uFillTx/>
                <a:latin typeface="+mj-lt"/>
                <a:ea typeface="+mn-ea"/>
                <a:cs typeface="+mn-cs"/>
              </a:rPr>
              <a:t> tag cannot be seen on the page? </a:t>
            </a:r>
            <a:endParaRPr kumimoji="0" lang="en-US" b="0" i="0" u="none" strike="noStrike" kern="1200" cap="none" spc="0" normalizeH="0" baseline="0" noProof="0" dirty="0">
              <a:ln>
                <a:noFill/>
              </a:ln>
              <a:solidFill>
                <a:schemeClr val="tx1"/>
              </a:solidFill>
              <a:effectLst/>
              <a:uLnTx/>
              <a:uFillTx/>
              <a:latin typeface="+mj-lt"/>
              <a:ea typeface="+mn-ea"/>
              <a:cs typeface="+mn-cs"/>
            </a:endParaRPr>
          </a:p>
        </p:txBody>
      </p:sp>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Assignment</a:t>
            </a:r>
            <a:endParaRPr lang="en-US" dirty="0"/>
          </a:p>
        </p:txBody>
      </p:sp>
      <p:sp>
        <p:nvSpPr>
          <p:cNvPr id="3" name="Footer Placeholder 2"/>
          <p:cNvSpPr>
            <a:spLocks noGrp="1"/>
          </p:cNvSpPr>
          <p:nvPr>
            <p:ph type="ftr" sz="quarter" idx="11"/>
          </p:nvPr>
        </p:nvSpPr>
        <p:spPr/>
        <p:txBody>
          <a:bodyPr/>
          <a:lstStyle/>
          <a:p>
            <a:pPr algn="ctr"/>
            <a:r>
              <a:rPr lang="en-US" smtClean="0"/>
              <a:t>www.webstepbook.com</a:t>
            </a:r>
            <a:endParaRPr lang="en-US" dirty="0" smtClean="0"/>
          </a:p>
        </p:txBody>
      </p:sp>
      <p:sp>
        <p:nvSpPr>
          <p:cNvPr id="4" name="Slide Number Placeholder 3"/>
          <p:cNvSpPr>
            <a:spLocks noGrp="1"/>
          </p:cNvSpPr>
          <p:nvPr>
            <p:ph type="sldNum" sz="quarter" idx="12"/>
          </p:nvPr>
        </p:nvSpPr>
        <p:spPr/>
        <p:txBody>
          <a:bodyPr/>
          <a:lstStyle/>
          <a:p>
            <a:fld id="{C78B57AD-E1FF-4E5B-8622-D0AD2ECD0692}" type="slidenum">
              <a:rPr lang="en-US" smtClean="0"/>
              <a:pPr/>
              <a:t>56</a:t>
            </a:fld>
            <a:endParaRPr lang="en-US"/>
          </a:p>
        </p:txBody>
      </p:sp>
      <p:sp>
        <p:nvSpPr>
          <p:cNvPr id="5" name="Content Placeholder 4"/>
          <p:cNvSpPr>
            <a:spLocks noGrp="1"/>
          </p:cNvSpPr>
          <p:nvPr>
            <p:ph sz="quarter" idx="1"/>
          </p:nvPr>
        </p:nvSpPr>
        <p:spPr>
          <a:xfrm>
            <a:off x="457200" y="1524000"/>
            <a:ext cx="8229600" cy="4632960"/>
          </a:xfrm>
        </p:spPr>
        <p:txBody>
          <a:bodyPr>
            <a:normAutofit/>
          </a:bodyPr>
          <a:lstStyle/>
          <a:p>
            <a:r>
              <a:rPr lang="en-US" sz="2400" dirty="0" smtClean="0">
                <a:latin typeface="+mj-lt"/>
              </a:rPr>
              <a:t>Read Ch. 2 HTML Basics</a:t>
            </a:r>
          </a:p>
          <a:p>
            <a:endParaRPr lang="en-US" sz="2400" dirty="0" smtClean="0">
              <a:latin typeface="+mj-lt"/>
            </a:endParaRPr>
          </a:p>
          <a:p>
            <a:r>
              <a:rPr lang="en-US" sz="2400" dirty="0" smtClean="0">
                <a:latin typeface="+mj-lt"/>
              </a:rPr>
              <a:t>Go to </a:t>
            </a:r>
            <a:r>
              <a:rPr lang="en-US" sz="2400" dirty="0" smtClean="0">
                <a:latin typeface="+mj-lt"/>
                <a:hlinkClick r:id="rId2"/>
              </a:rPr>
              <a:t>http://www.w3schools.com/tags/</a:t>
            </a:r>
            <a:r>
              <a:rPr lang="en-US" sz="2400" dirty="0" smtClean="0">
                <a:latin typeface="+mj-lt"/>
              </a:rPr>
              <a:t> and test sample codes in this chapter </a:t>
            </a:r>
          </a:p>
          <a:p>
            <a:endParaRPr lang="en-US" sz="2400" dirty="0" smtClean="0">
              <a:latin typeface="+mj-lt"/>
            </a:endParaRPr>
          </a:p>
          <a:p>
            <a:r>
              <a:rPr lang="en-US" sz="2400" dirty="0" smtClean="0">
                <a:latin typeface="+mj-lt"/>
              </a:rPr>
              <a:t>Code files shown in the textbook: </a:t>
            </a:r>
            <a:r>
              <a:rPr lang="en-US" sz="1800" dirty="0" smtClean="0">
                <a:latin typeface="+mj-lt"/>
                <a:hlinkClick r:id="rId3"/>
              </a:rPr>
              <a:t>http://www.webstepbook.com/supplements-2ed.shtml#codefiles</a:t>
            </a:r>
            <a:r>
              <a:rPr lang="en-US" sz="1800" dirty="0" smtClean="0">
                <a:latin typeface="+mj-lt"/>
              </a:rPr>
              <a:t> </a:t>
            </a:r>
            <a:endParaRPr lang="en-US" sz="2400" dirty="0">
              <a:latin typeface="+mj-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C78B57AD-E1FF-4E5B-8622-D0AD2ECD0692}" type="slidenum">
              <a:rPr lang="en-US" smtClean="0"/>
              <a:pPr/>
              <a:t>57</a:t>
            </a:fld>
            <a:endParaRPr lang="en-US"/>
          </a:p>
        </p:txBody>
      </p:sp>
      <p:sp>
        <p:nvSpPr>
          <p:cNvPr id="4" name="Content Placeholder 3"/>
          <p:cNvSpPr>
            <a:spLocks noGrp="1"/>
          </p:cNvSpPr>
          <p:nvPr>
            <p:ph sz="quarter" idx="1"/>
          </p:nvPr>
        </p:nvSpPr>
        <p:spPr>
          <a:xfrm>
            <a:off x="457200" y="1447800"/>
            <a:ext cx="8229600" cy="4709160"/>
          </a:xfrm>
        </p:spPr>
        <p:txBody>
          <a:bodyPr>
            <a:normAutofit/>
          </a:bodyPr>
          <a:lstStyle/>
          <a:p>
            <a:r>
              <a:rPr lang="en-US" sz="2400" dirty="0" smtClean="0">
                <a:latin typeface="+mj-lt"/>
              </a:rPr>
              <a:t>HTML</a:t>
            </a:r>
          </a:p>
          <a:p>
            <a:endParaRPr lang="en-US" sz="2400" dirty="0" smtClean="0">
              <a:latin typeface="+mj-lt"/>
            </a:endParaRPr>
          </a:p>
          <a:p>
            <a:r>
              <a:rPr lang="en-US" sz="2400" dirty="0" smtClean="0">
                <a:latin typeface="+mj-lt"/>
              </a:rPr>
              <a:t>HTML elements: inline or block</a:t>
            </a:r>
          </a:p>
          <a:p>
            <a:pPr lvl="1"/>
            <a:r>
              <a:rPr lang="en-US" sz="2000" dirty="0" smtClean="0">
                <a:latin typeface="+mj-lt"/>
              </a:rPr>
              <a:t>Should be chosen based on content rather than appearance in the browser</a:t>
            </a:r>
          </a:p>
          <a:p>
            <a:pPr lvl="1"/>
            <a:endParaRPr lang="en-US" sz="2000" dirty="0" smtClean="0">
              <a:latin typeface="+mj-lt"/>
            </a:endParaRPr>
          </a:p>
          <a:p>
            <a:r>
              <a:rPr lang="en-US" sz="2400" dirty="0" smtClean="0">
                <a:latin typeface="+mj-lt"/>
              </a:rPr>
              <a:t>W3C HTML validator </a:t>
            </a:r>
            <a:endParaRPr lang="en-US" sz="2400" dirty="0">
              <a:latin typeface="+mj-lt"/>
            </a:endParaRPr>
          </a:p>
        </p:txBody>
      </p:sp>
      <p:sp>
        <p:nvSpPr>
          <p:cNvPr id="5" name="Footer Placeholder 4"/>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Hypertext Markup Language (HTML)</a:t>
            </a:r>
            <a:endParaRPr lang="en-US" dirty="0"/>
          </a:p>
        </p:txBody>
      </p:sp>
      <p:sp>
        <p:nvSpPr>
          <p:cNvPr id="3" name="Content Placeholder 2"/>
          <p:cNvSpPr>
            <a:spLocks noGrp="1"/>
          </p:cNvSpPr>
          <p:nvPr>
            <p:ph sz="quarter" idx="1"/>
          </p:nvPr>
        </p:nvSpPr>
        <p:spPr>
          <a:xfrm>
            <a:off x="1143000" y="1371600"/>
            <a:ext cx="7162800" cy="1143000"/>
          </a:xfrm>
        </p:spPr>
        <p:txBody>
          <a:bodyPr>
            <a:normAutofit/>
          </a:bodyPr>
          <a:lstStyle/>
          <a:p>
            <a:pPr marL="0" indent="0">
              <a:buNone/>
            </a:pPr>
            <a:r>
              <a:rPr lang="en-US" sz="2000" dirty="0" smtClean="0">
                <a:latin typeface="+mj-lt"/>
              </a:rPr>
              <a:t>Describes the contents of a web page, such as headings, paragraphs, images and lists</a:t>
            </a:r>
            <a:endParaRPr lang="en-US" sz="2000" dirty="0">
              <a:latin typeface="+mj-lt"/>
            </a:endParaRPr>
          </a:p>
        </p:txBody>
      </p:sp>
      <p:sp>
        <p:nvSpPr>
          <p:cNvPr id="6" name="Slide Number Placeholder 5"/>
          <p:cNvSpPr>
            <a:spLocks noGrp="1"/>
          </p:cNvSpPr>
          <p:nvPr>
            <p:ph type="sldNum" sz="quarter" idx="12"/>
          </p:nvPr>
        </p:nvSpPr>
        <p:spPr/>
        <p:txBody>
          <a:bodyPr/>
          <a:lstStyle/>
          <a:p>
            <a:fld id="{C78B57AD-E1FF-4E5B-8622-D0AD2ECD0692}" type="slidenum">
              <a:rPr lang="en-US" smtClean="0"/>
              <a:pPr/>
              <a:t>6</a:t>
            </a:fld>
            <a:endParaRPr lang="en-US"/>
          </a:p>
        </p:txBody>
      </p:sp>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pic>
        <p:nvPicPr>
          <p:cNvPr id="4" name="Picture 2"/>
          <p:cNvPicPr>
            <a:picLocks noChangeAspect="1" noChangeArrowheads="1"/>
          </p:cNvPicPr>
          <p:nvPr/>
        </p:nvPicPr>
        <p:blipFill>
          <a:blip r:embed="rId2" cstate="print"/>
          <a:srcRect/>
          <a:stretch>
            <a:fillRect/>
          </a:stretch>
        </p:blipFill>
        <p:spPr bwMode="auto">
          <a:xfrm>
            <a:off x="1219200" y="2514600"/>
            <a:ext cx="7083238"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Hypertext Markup Language (HTML)</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219200" y="2209800"/>
            <a:ext cx="6019800" cy="39719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78B57AD-E1FF-4E5B-8622-D0AD2ECD0692}" type="slidenum">
              <a:rPr lang="en-US" smtClean="0"/>
              <a:pPr/>
              <a:t>7</a:t>
            </a:fld>
            <a:endParaRPr lang="en-US"/>
          </a:p>
        </p:txBody>
      </p:sp>
      <p:sp>
        <p:nvSpPr>
          <p:cNvPr id="7" name="Footer Placeholder 6"/>
          <p:cNvSpPr>
            <a:spLocks noGrp="1"/>
          </p:cNvSpPr>
          <p:nvPr>
            <p:ph type="ftr" sz="quarter" idx="11"/>
          </p:nvPr>
        </p:nvSpPr>
        <p:spPr/>
        <p:txBody>
          <a:bodyPr/>
          <a:lstStyle/>
          <a:p>
            <a:pPr algn="ctr"/>
            <a:r>
              <a:rPr lang="en-US" smtClean="0"/>
              <a:t>www.webstepbook.com</a:t>
            </a:r>
            <a:endParaRPr lang="en-US" dirty="0" smtClean="0"/>
          </a:p>
        </p:txBody>
      </p:sp>
      <p:sp>
        <p:nvSpPr>
          <p:cNvPr id="9" name="Content Placeholder 2"/>
          <p:cNvSpPr txBox="1">
            <a:spLocks/>
          </p:cNvSpPr>
          <p:nvPr/>
        </p:nvSpPr>
        <p:spPr>
          <a:xfrm>
            <a:off x="1143000" y="1371600"/>
            <a:ext cx="7162800" cy="1143000"/>
          </a:xfrm>
          <a:prstGeom prst="rect">
            <a:avLst/>
          </a:prstGeom>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US" sz="2000" b="0" i="0" u="none" strike="noStrike" kern="1200" cap="none" spc="0" normalizeH="0" baseline="0" noProof="0" smtClean="0">
                <a:ln>
                  <a:noFill/>
                </a:ln>
                <a:solidFill>
                  <a:schemeClr val="tx1"/>
                </a:solidFill>
                <a:effectLst/>
                <a:uLnTx/>
                <a:uFillTx/>
                <a:latin typeface="+mj-lt"/>
                <a:ea typeface="+mn-ea"/>
                <a:cs typeface="+mn-cs"/>
              </a:rPr>
              <a:t>Describes the contents of a web page, such as headings, paragraphs, images and lists</a:t>
            </a:r>
            <a:endParaRPr kumimoji="0" lang="en-US" sz="20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Document</a:t>
            </a:r>
            <a:endParaRPr lang="en-US" dirty="0"/>
          </a:p>
        </p:txBody>
      </p:sp>
      <p:sp>
        <p:nvSpPr>
          <p:cNvPr id="3" name="Content Placeholder 2"/>
          <p:cNvSpPr>
            <a:spLocks noGrp="1"/>
          </p:cNvSpPr>
          <p:nvPr>
            <p:ph sz="quarter" idx="1"/>
          </p:nvPr>
        </p:nvSpPr>
        <p:spPr>
          <a:xfrm>
            <a:off x="457200" y="1447800"/>
            <a:ext cx="8229600" cy="1524000"/>
          </a:xfrm>
        </p:spPr>
        <p:txBody>
          <a:bodyPr>
            <a:noAutofit/>
          </a:bodyPr>
          <a:lstStyle/>
          <a:p>
            <a:r>
              <a:rPr lang="en-US" sz="2000" dirty="0" smtClean="0">
                <a:solidFill>
                  <a:srgbClr val="0070C0"/>
                </a:solidFill>
                <a:latin typeface="+mj-lt"/>
              </a:rPr>
              <a:t>Tags</a:t>
            </a:r>
            <a:r>
              <a:rPr lang="en-US" sz="2000" dirty="0" smtClean="0">
                <a:latin typeface="+mj-lt"/>
              </a:rPr>
              <a:t>:  consist of a lowercase tag name surrounded by angle brackets</a:t>
            </a:r>
          </a:p>
          <a:p>
            <a:endParaRPr lang="en-US" sz="2000" dirty="0" smtClean="0">
              <a:latin typeface="+mj-lt"/>
            </a:endParaRPr>
          </a:p>
          <a:p>
            <a:r>
              <a:rPr lang="en-US" sz="2000" dirty="0" smtClean="0">
                <a:solidFill>
                  <a:srgbClr val="0070C0"/>
                </a:solidFill>
                <a:latin typeface="+mj-lt"/>
              </a:rPr>
              <a:t>Element</a:t>
            </a:r>
            <a:r>
              <a:rPr lang="en-US" sz="2000" dirty="0" smtClean="0">
                <a:latin typeface="+mj-lt"/>
              </a:rPr>
              <a:t>: a pair of HTML tags and their enclosed content</a:t>
            </a:r>
            <a:endParaRPr lang="en-US" sz="2000" dirty="0">
              <a:latin typeface="+mj-lt"/>
            </a:endParaRPr>
          </a:p>
        </p:txBody>
      </p:sp>
      <p:pic>
        <p:nvPicPr>
          <p:cNvPr id="3074" name="Picture 2"/>
          <p:cNvPicPr>
            <a:picLocks noChangeAspect="1" noChangeArrowheads="1"/>
          </p:cNvPicPr>
          <p:nvPr/>
        </p:nvPicPr>
        <p:blipFill>
          <a:blip r:embed="rId2" cstate="print"/>
          <a:srcRect/>
          <a:stretch>
            <a:fillRect/>
          </a:stretch>
        </p:blipFill>
        <p:spPr bwMode="auto">
          <a:xfrm>
            <a:off x="1371600" y="3267075"/>
            <a:ext cx="6172200" cy="23717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78B57AD-E1FF-4E5B-8622-D0AD2ECD0692}" type="slidenum">
              <a:rPr lang="en-US" smtClean="0"/>
              <a:pPr/>
              <a:t>8</a:t>
            </a:fld>
            <a:endParaRPr lang="en-US"/>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a:t>
            </a:r>
            <a:endParaRPr lang="en-US" dirty="0"/>
          </a:p>
        </p:txBody>
      </p:sp>
      <p:sp>
        <p:nvSpPr>
          <p:cNvPr id="3" name="Content Placeholder 2"/>
          <p:cNvSpPr>
            <a:spLocks noGrp="1"/>
          </p:cNvSpPr>
          <p:nvPr>
            <p:ph sz="quarter" idx="1"/>
          </p:nvPr>
        </p:nvSpPr>
        <p:spPr>
          <a:xfrm>
            <a:off x="457200" y="2971800"/>
            <a:ext cx="8229600" cy="3124200"/>
          </a:xfrm>
        </p:spPr>
        <p:txBody>
          <a:bodyPr>
            <a:normAutofit/>
          </a:bodyPr>
          <a:lstStyle/>
          <a:p>
            <a:r>
              <a:rPr lang="en-US" sz="1800" dirty="0" smtClean="0">
                <a:latin typeface="+mj-lt"/>
                <a:hlinkClick r:id="rId2"/>
              </a:rPr>
              <a:t>Block </a:t>
            </a:r>
            <a:r>
              <a:rPr lang="en-US" sz="1800" dirty="0" smtClean="0">
                <a:latin typeface="+mj-lt"/>
              </a:rPr>
              <a:t>elements: contain an entire large region of content</a:t>
            </a:r>
          </a:p>
          <a:p>
            <a:pPr lvl="1"/>
            <a:r>
              <a:rPr lang="en-US" sz="1800" dirty="0" smtClean="0">
                <a:latin typeface="+mj-lt"/>
              </a:rPr>
              <a:t>Paragraphs, list, table cells</a:t>
            </a:r>
          </a:p>
          <a:p>
            <a:endParaRPr lang="en-US" sz="1800" dirty="0" smtClean="0">
              <a:latin typeface="+mj-lt"/>
            </a:endParaRPr>
          </a:p>
          <a:p>
            <a:r>
              <a:rPr lang="en-US" sz="1800" dirty="0" smtClean="0">
                <a:latin typeface="+mj-lt"/>
                <a:hlinkClick r:id="rId3"/>
              </a:rPr>
              <a:t>Inline </a:t>
            </a:r>
            <a:r>
              <a:rPr lang="en-US" sz="1800" dirty="0" smtClean="0">
                <a:latin typeface="+mj-lt"/>
              </a:rPr>
              <a:t>elements: affect a small amount of content</a:t>
            </a:r>
          </a:p>
          <a:p>
            <a:pPr lvl="1"/>
            <a:r>
              <a:rPr lang="en-US" sz="1800" dirty="0" smtClean="0">
                <a:latin typeface="+mj-lt"/>
              </a:rPr>
              <a:t>Bold text, code fragments, images</a:t>
            </a:r>
          </a:p>
          <a:p>
            <a:pPr lvl="1"/>
            <a:r>
              <a:rPr lang="en-US" sz="1800" dirty="0" smtClean="0">
                <a:latin typeface="+mj-lt"/>
              </a:rPr>
              <a:t>The browser allow many inline elements to appear on the same line</a:t>
            </a:r>
          </a:p>
          <a:p>
            <a:pPr lvl="1"/>
            <a:r>
              <a:rPr lang="en-US" sz="1800" dirty="0" smtClean="0">
                <a:latin typeface="+mj-lt"/>
              </a:rPr>
              <a:t>Must be nested inside a block element</a:t>
            </a:r>
          </a:p>
          <a:p>
            <a:pPr lvl="1"/>
            <a:endParaRPr lang="en-US" dirty="0"/>
          </a:p>
        </p:txBody>
      </p:sp>
      <p:pic>
        <p:nvPicPr>
          <p:cNvPr id="6146" name="Picture 2"/>
          <p:cNvPicPr>
            <a:picLocks noChangeAspect="1" noChangeArrowheads="1"/>
          </p:cNvPicPr>
          <p:nvPr/>
        </p:nvPicPr>
        <p:blipFill>
          <a:blip r:embed="rId4" cstate="print"/>
          <a:srcRect/>
          <a:stretch>
            <a:fillRect/>
          </a:stretch>
        </p:blipFill>
        <p:spPr bwMode="auto">
          <a:xfrm>
            <a:off x="2438400" y="1419225"/>
            <a:ext cx="3981450" cy="13239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78B57AD-E1FF-4E5B-8622-D0AD2ECD0692}" type="slidenum">
              <a:rPr lang="en-US" smtClean="0"/>
              <a:pPr/>
              <a:t>9</a:t>
            </a:fld>
            <a:endParaRPr lang="en-US"/>
          </a:p>
        </p:txBody>
      </p:sp>
      <p:sp>
        <p:nvSpPr>
          <p:cNvPr id="6" name="Footer Placeholder 5"/>
          <p:cNvSpPr>
            <a:spLocks noGrp="1"/>
          </p:cNvSpPr>
          <p:nvPr>
            <p:ph type="ftr" sz="quarter" idx="11"/>
          </p:nvPr>
        </p:nvSpPr>
        <p:spPr/>
        <p:txBody>
          <a:bodyPr/>
          <a:lstStyle/>
          <a:p>
            <a:pPr algn="ctr"/>
            <a:r>
              <a:rPr lang="en-US" smtClean="0"/>
              <a:t>www.webstepbook.com</a:t>
            </a: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893</TotalTime>
  <Words>2619</Words>
  <Application>Microsoft Macintosh PowerPoint</Application>
  <PresentationFormat>On-screen Show (4:3)</PresentationFormat>
  <Paragraphs>598</Paragraphs>
  <Slides>57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Bookman Old Style</vt:lpstr>
      <vt:lpstr>Calibri</vt:lpstr>
      <vt:lpstr>Gill Sans MT</vt:lpstr>
      <vt:lpstr>Wingdings</vt:lpstr>
      <vt:lpstr>Wingdings 3</vt:lpstr>
      <vt:lpstr>Origin</vt:lpstr>
      <vt:lpstr>HTML Basics</vt:lpstr>
      <vt:lpstr>Objectives</vt:lpstr>
      <vt:lpstr>Web Page</vt:lpstr>
      <vt:lpstr>HTML Document</vt:lpstr>
      <vt:lpstr>Page Structure</vt:lpstr>
      <vt:lpstr>Hypertext Markup Language (HTML)</vt:lpstr>
      <vt:lpstr>Hypertext Markup Language (HTML)</vt:lpstr>
      <vt:lpstr>HTML Document</vt:lpstr>
      <vt:lpstr>Element</vt:lpstr>
      <vt:lpstr>Block Elements</vt:lpstr>
      <vt:lpstr>Block Elements</vt:lpstr>
      <vt:lpstr>Block Elements</vt:lpstr>
      <vt:lpstr>Block Elements</vt:lpstr>
      <vt:lpstr>Inline Elements</vt:lpstr>
      <vt:lpstr>Inline Elements</vt:lpstr>
      <vt:lpstr>Inline Elements</vt:lpstr>
      <vt:lpstr>Inline Elements</vt:lpstr>
      <vt:lpstr>Inline Elements</vt:lpstr>
      <vt:lpstr>Inline Elements</vt:lpstr>
      <vt:lpstr>Web Standards</vt:lpstr>
      <vt:lpstr>W3C HTML Validator </vt:lpstr>
      <vt:lpstr>Self-check</vt:lpstr>
      <vt:lpstr>In-class Assignment</vt:lpstr>
      <vt:lpstr>More HTML Elements</vt:lpstr>
      <vt:lpstr>More HTML Elements</vt:lpstr>
      <vt:lpstr>More HTML Elements</vt:lpstr>
      <vt:lpstr>More HTML Elements</vt:lpstr>
      <vt:lpstr>More HTML Elements</vt:lpstr>
      <vt:lpstr>More HTML Elements</vt:lpstr>
      <vt:lpstr>More HTML Elements</vt:lpstr>
      <vt:lpstr>More HTML Elements</vt:lpstr>
      <vt:lpstr>Pre-Formatted Text</vt:lpstr>
      <vt:lpstr>Pre-Formatted Text</vt:lpstr>
      <vt:lpstr>Pre-Formatted Text</vt:lpstr>
      <vt:lpstr>Web page metadata: &lt;meta&gt; </vt:lpstr>
      <vt:lpstr>Favorites icon (“favicon”)</vt:lpstr>
      <vt:lpstr>HTML 5</vt:lpstr>
      <vt:lpstr>New in HTML 5</vt:lpstr>
      <vt:lpstr>New in HTML 5</vt:lpstr>
      <vt:lpstr>New in HTML 5</vt:lpstr>
      <vt:lpstr>File Formats</vt:lpstr>
      <vt:lpstr>Image File Formats</vt:lpstr>
      <vt:lpstr>Raster and Vector Graphics</vt:lpstr>
      <vt:lpstr>Audio File Formats</vt:lpstr>
      <vt:lpstr>Video File Formats</vt:lpstr>
      <vt:lpstr>Flash</vt:lpstr>
      <vt:lpstr>Linking to Multimedia Files</vt:lpstr>
      <vt:lpstr>File Types and Browser Plugins</vt:lpstr>
      <vt:lpstr>Embedded Objects: &lt;object&gt;</vt:lpstr>
      <vt:lpstr>Embedded Objects: &lt;object&gt;</vt:lpstr>
      <vt:lpstr>Embedding a YouTube Video</vt:lpstr>
      <vt:lpstr>Embedding Windows Media</vt:lpstr>
      <vt:lpstr>HTML 5 Embedding a Video</vt:lpstr>
      <vt:lpstr>Self-Check</vt:lpstr>
      <vt:lpstr>Self-Check</vt:lpstr>
      <vt:lpstr>In-class Assignment</vt:lpstr>
      <vt:lpstr>Summary</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Basics</dc:title>
  <dc:creator>Jinzhu Gao</dc:creator>
  <cp:lastModifiedBy>Microsoft Office User</cp:lastModifiedBy>
  <cp:revision>203</cp:revision>
  <dcterms:created xsi:type="dcterms:W3CDTF">2010-12-14T20:02:21Z</dcterms:created>
  <dcterms:modified xsi:type="dcterms:W3CDTF">2017-05-15T17:27:50Z</dcterms:modified>
</cp:coreProperties>
</file>