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7" r:id="rId3"/>
    <p:sldId id="259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81" r:id="rId23"/>
    <p:sldId id="282" r:id="rId24"/>
    <p:sldId id="283" r:id="rId25"/>
    <p:sldId id="284" r:id="rId26"/>
    <p:sldId id="278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79589" autoAdjust="0"/>
  </p:normalViewPr>
  <p:slideViewPr>
    <p:cSldViewPr>
      <p:cViewPr varScale="1">
        <p:scale>
          <a:sx n="91" d="100"/>
          <a:sy n="91" d="100"/>
        </p:scale>
        <p:origin x="-2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3867-D96B-4DC3-AC66-700CF9154E94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22E4-5F70-4C42-82B0-F83FED14D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3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3FB57-64CA-4DFB-813C-56CB2D4440D3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7C96-B8FD-4710-B2CD-C1C960496C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Because they describe appearance and formatting rather than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Answer: </a:t>
            </a:r>
          </a:p>
          <a:p>
            <a:pPr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CSS content is completely separated from the HTML, clean pages, easier to read and more conceptually pure</a:t>
            </a:r>
          </a:p>
          <a:p>
            <a:pPr>
              <a:buFontTx/>
              <a:buChar char="-"/>
            </a:pPr>
            <a:r>
              <a:rPr lang="en-US" baseline="0" dirty="0" smtClean="0"/>
              <a:t>Can be used by many HTML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0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mtClean="0"/>
              <a:t> No </a:t>
            </a:r>
            <a:r>
              <a:rPr lang="en-US" dirty="0" smtClean="0"/>
              <a:t>“foreground color”, just “color”</a:t>
            </a:r>
          </a:p>
          <a:p>
            <a:pPr>
              <a:buFontTx/>
              <a:buChar char="-"/>
            </a:pPr>
            <a:r>
              <a:rPr lang="en-US" dirty="0" smtClean="0"/>
              <a:t> Should</a:t>
            </a:r>
            <a:r>
              <a:rPr lang="en-US" baseline="0" dirty="0" smtClean="0"/>
              <a:t> use “Times New Roman”</a:t>
            </a:r>
          </a:p>
          <a:p>
            <a:pPr>
              <a:buFontTx/>
              <a:buChar char="-"/>
            </a:pPr>
            <a:r>
              <a:rPr lang="en-US" baseline="0" dirty="0" smtClean="0"/>
              <a:t> h1, h2, h3 should not have same font style and font size</a:t>
            </a:r>
          </a:p>
          <a:p>
            <a:pPr>
              <a:buFontTx/>
              <a:buChar char="-"/>
            </a:pPr>
            <a:r>
              <a:rPr lang="en-US" baseline="0" dirty="0" smtClean="0"/>
              <a:t> 24em is way too big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27C96-B8FD-4710-B2CD-C1C960496C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89CE581-E2DD-4AB3-A2F4-F896C308A525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C795-2417-4BA3-A9CC-6F26C31A67BE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E69-8A7B-41DD-BD60-F11501A0C04F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EB0B-5C9B-466F-8947-8710E0D5F93C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2BB8485-375E-47ED-A29F-983223FD2FDE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7A53-B923-40B0-9A60-73C7A4F90B80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77D-3F66-40B0-87A8-C7F04F7F1DBA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B49-2816-4AEA-B62E-C43ABBB26B3D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FA3A-DE9C-4E15-A66C-D871C50DAA02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3D2C-94F2-4A52-BA8F-83CE9FAAB198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8D8E-9DBE-46ED-8BB2-7250D89C6755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www.webstepbook.com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B07577-0482-4B78-B84E-6696A7365619}" type="datetime1">
              <a:rPr lang="en-US" smtClean="0"/>
              <a:pPr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mtClean="0"/>
              <a:t>www.webstepbook.com </a:t>
            </a:r>
            <a:endParaRPr lang="en-US" dirty="0" smtClean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77CAFB9-14AC-471D-A97F-C315AD0F3E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pseudo_classes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background-image.asp" TargetMode="External"/><Relationship Id="rId4" Type="http://schemas.openxmlformats.org/officeDocument/2006/relationships/hyperlink" Target="http://www.w3schools.com/css/pr_background-position.asp" TargetMode="External"/><Relationship Id="rId5" Type="http://schemas.openxmlformats.org/officeDocument/2006/relationships/hyperlink" Target="http://www.w3schools.com/css/pr_background-repeat.asp" TargetMode="External"/><Relationship Id="rId6" Type="http://schemas.openxmlformats.org/officeDocument/2006/relationships/hyperlink" Target="http://www.w3schools.com/css/pr_background-attachment.asp" TargetMode="External"/><Relationship Id="rId7" Type="http://schemas.openxmlformats.org/officeDocument/2006/relationships/hyperlink" Target="http://www.w3schools.com/css/pr_background.asp" TargetMode="External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pr_background-color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tab_border-spacing.asp" TargetMode="External"/><Relationship Id="rId4" Type="http://schemas.openxmlformats.org/officeDocument/2006/relationships/hyperlink" Target="http://www.w3schools.com/css/pr_tab_caption-side.asp" TargetMode="External"/><Relationship Id="rId5" Type="http://schemas.openxmlformats.org/officeDocument/2006/relationships/hyperlink" Target="http://www.w3schools.com/css/pr_tab_empty-cells.asp" TargetMode="External"/><Relationship Id="rId6" Type="http://schemas.openxmlformats.org/officeDocument/2006/relationships/hyperlink" Target="http://www.w3schools.com/css/pr_tab_table-layout.asp" TargetMode="External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pr_tab_border-collapse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lides.html5rocks.co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igsaw.w3.org/css-validator/" TargetMode="External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-w.com/dictionary/cascade" TargetMode="External"/><Relationship Id="rId3" Type="http://schemas.openxmlformats.org/officeDocument/2006/relationships/hyperlink" Target="http://csszengarde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colors.asp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css/css_reference.asp" TargetMode="External"/><Relationship Id="rId4" Type="http://schemas.openxmlformats.org/officeDocument/2006/relationships/hyperlink" Target="http://www.w3schools.com/css/pr_font_font-family.asp" TargetMode="External"/><Relationship Id="rId5" Type="http://schemas.openxmlformats.org/officeDocument/2006/relationships/hyperlink" Target="http://www.w3schools.com/css/pr_font_font-size.asp" TargetMode="External"/><Relationship Id="rId6" Type="http://schemas.openxmlformats.org/officeDocument/2006/relationships/hyperlink" Target="http://www.w3schools.com/css/pr_font_font-style.asp" TargetMode="External"/><Relationship Id="rId7" Type="http://schemas.openxmlformats.org/officeDocument/2006/relationships/hyperlink" Target="http://www.w3schools.com/css/pr_font_weight.asp" TargetMode="External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hyperlink" Target="http://www.w3schools.com/css/css_units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pr_text_text-align.asp" TargetMode="External"/><Relationship Id="rId4" Type="http://schemas.openxmlformats.org/officeDocument/2006/relationships/hyperlink" Target="http://www.w3schools.com/css/pr_text_text-indent.asp" TargetMode="External"/><Relationship Id="rId5" Type="http://schemas.openxmlformats.org/officeDocument/2006/relationships/hyperlink" Target="http://www.w3schools.com/css/pr_text_text-decoration.asp" TargetMode="External"/><Relationship Id="rId6" Type="http://schemas.openxmlformats.org/officeDocument/2006/relationships/hyperlink" Target="http://www.w3schools.com/css/pr_text_letter-spacing.asp" TargetMode="External"/><Relationship Id="rId7" Type="http://schemas.openxmlformats.org/officeDocument/2006/relationships/hyperlink" Target="http://www.w3schools.com/css/pr_dim_line-height.asp" TargetMode="External"/><Relationship Id="rId8" Type="http://schemas.openxmlformats.org/officeDocument/2006/relationships/hyperlink" Target="http://www.w3schools.com/css/pr_text_word-spacing.asp" TargetMode="External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css/css_referenc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for Styling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Jinzhu</a:t>
            </a:r>
            <a:r>
              <a:rPr lang="en-US" dirty="0" smtClean="0"/>
              <a:t> </a:t>
            </a:r>
            <a:r>
              <a:rPr lang="en-US" dirty="0" err="1" smtClean="0"/>
              <a:t>Gao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Styles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1151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comments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71437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What’s wrong with the following CSS code? Identify at least four syntax errors or mistakes.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6934200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 {</a:t>
            </a:r>
          </a:p>
          <a:p>
            <a:r>
              <a:rPr lang="en-US" dirty="0" smtClean="0"/>
              <a:t>	background-color: red;</a:t>
            </a:r>
          </a:p>
          <a:p>
            <a:r>
              <a:rPr lang="en-US" dirty="0"/>
              <a:t>	</a:t>
            </a:r>
            <a:r>
              <a:rPr lang="en-US" dirty="0" smtClean="0"/>
              <a:t>foreground color: yellow;</a:t>
            </a:r>
          </a:p>
          <a:p>
            <a:r>
              <a:rPr lang="en-US" dirty="0" smtClean="0"/>
              <a:t>	Font-Family: Times New Roman, serif;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h1, h2, h3, {</a:t>
            </a:r>
          </a:p>
          <a:p>
            <a:r>
              <a:rPr lang="en-US" dirty="0" smtClean="0"/>
              <a:t>	font-style: bold;</a:t>
            </a:r>
          </a:p>
          <a:p>
            <a:r>
              <a:rPr lang="en-US" dirty="0"/>
              <a:t>	</a:t>
            </a:r>
            <a:r>
              <a:rPr lang="en-US" dirty="0" smtClean="0"/>
              <a:t>font-size: 24em;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 and Conflicts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76676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Inheritance</a:t>
            </a:r>
            <a:r>
              <a:rPr lang="en-US" sz="2000" dirty="0" smtClean="0">
                <a:latin typeface="+mj-lt"/>
              </a:rPr>
              <a:t>: from the outer element to the inner one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CSS precedence</a:t>
            </a:r>
            <a:r>
              <a:rPr lang="en-US" sz="2000" dirty="0" smtClean="0">
                <a:latin typeface="+mj-lt"/>
              </a:rPr>
              <a:t>: </a:t>
            </a:r>
          </a:p>
          <a:p>
            <a:pPr lvl="1"/>
            <a:r>
              <a:rPr lang="en-US" sz="1700" dirty="0" smtClean="0">
                <a:latin typeface="+mj-lt"/>
              </a:rPr>
              <a:t>The more specific or closely matching selector “wins”</a:t>
            </a:r>
          </a:p>
          <a:p>
            <a:pPr lvl="1"/>
            <a:r>
              <a:rPr lang="en-US" sz="1800" dirty="0" smtClean="0">
                <a:latin typeface="+mj-lt"/>
              </a:rPr>
              <a:t>When two styles set conflicting values for the same property, the latter style takes precedence</a:t>
            </a:r>
            <a:endParaRPr lang="en-US" sz="1800" dirty="0">
              <a:latin typeface="+mj-lt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81400"/>
            <a:ext cx="76771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ID Selectors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194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ID:</a:t>
            </a:r>
          </a:p>
          <a:p>
            <a:pPr lvl="1"/>
            <a:r>
              <a:rPr lang="en-US" sz="1600" dirty="0" smtClean="0">
                <a:latin typeface="+mj-lt"/>
              </a:rPr>
              <a:t>An attribute uniquely identifying a HTML element</a:t>
            </a:r>
          </a:p>
          <a:p>
            <a:pPr lvl="1"/>
            <a:r>
              <a:rPr lang="en-US" sz="1600" dirty="0" smtClean="0">
                <a:latin typeface="+mj-lt"/>
              </a:rPr>
              <a:t>Begin with a letter followed by letters, digits, hyphens, underscores, colons and periods (no spaces)</a:t>
            </a:r>
          </a:p>
          <a:p>
            <a:pPr lvl="1"/>
            <a:r>
              <a:rPr lang="en-US" sz="1600" dirty="0" smtClean="0">
                <a:latin typeface="+mj-lt"/>
              </a:rPr>
              <a:t>Must be unique throughout the document</a:t>
            </a:r>
          </a:p>
          <a:p>
            <a:r>
              <a:rPr lang="en-US" sz="1800" dirty="0" smtClean="0">
                <a:latin typeface="+mj-lt"/>
              </a:rPr>
              <a:t>ID Selector</a:t>
            </a:r>
          </a:p>
          <a:p>
            <a:pPr lvl="1"/>
            <a:r>
              <a:rPr lang="en-US" sz="1600" dirty="0" smtClean="0">
                <a:latin typeface="+mj-lt"/>
              </a:rPr>
              <a:t>A CSS rule that applies only to a particular element on the page with a given ID.</a:t>
            </a:r>
          </a:p>
          <a:p>
            <a:pPr lvl="1"/>
            <a:r>
              <a:rPr lang="en-US" sz="1600" dirty="0" smtClean="0">
                <a:latin typeface="+mj-lt"/>
              </a:rPr>
              <a:t>Contains a hash sign (#) followed by the id</a:t>
            </a:r>
            <a:endParaRPr lang="en-US" sz="16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114800"/>
            <a:ext cx="4953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&lt;h2 </a:t>
            </a:r>
            <a:r>
              <a:rPr lang="en-US" dirty="0" smtClean="0"/>
              <a:t>id=“</a:t>
            </a:r>
            <a:r>
              <a:rPr lang="en-US" dirty="0" err="1" smtClean="0"/>
              <a:t>europe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r>
              <a:rPr lang="en-US" dirty="0" smtClean="0"/>
              <a:t>Europe</a:t>
            </a:r>
            <a:r>
              <a:rPr lang="en-US" dirty="0" smtClean="0">
                <a:solidFill>
                  <a:srgbClr val="C00000"/>
                </a:solidFill>
              </a:rPr>
              <a:t>&lt;/h2&gt;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800600"/>
            <a:ext cx="4953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#</a:t>
            </a:r>
            <a:r>
              <a:rPr lang="en-US" dirty="0" err="1" smtClean="0">
                <a:solidFill>
                  <a:srgbClr val="C00000"/>
                </a:solidFill>
              </a:rPr>
              <a:t>europe</a:t>
            </a:r>
            <a:r>
              <a:rPr lang="en-US" dirty="0" smtClean="0">
                <a:solidFill>
                  <a:srgbClr val="C00000"/>
                </a:solidFill>
              </a:rPr>
              <a:t> {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/>
              <a:t>font-style:  italic;</a:t>
            </a:r>
          </a:p>
          <a:p>
            <a:r>
              <a:rPr lang="en-US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Selections of a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76600"/>
            <a:ext cx="76676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276600"/>
            <a:ext cx="76485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pic>
        <p:nvPicPr>
          <p:cNvPr id="4" name="Picture 3" descr="Screen Shot 2016-09-19 at 11.14.1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62106"/>
            <a:ext cx="7620000" cy="950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Class Selectors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Class attribute</a:t>
            </a:r>
            <a:r>
              <a:rPr lang="en-US" sz="2000" dirty="0" smtClean="0"/>
              <a:t>: an identifier that can be attached to any HTML element</a:t>
            </a:r>
          </a:p>
          <a:p>
            <a:pPr lvl="1"/>
            <a:r>
              <a:rPr lang="en-US" sz="1800" dirty="0" smtClean="0"/>
              <a:t>Multiple elements can have the same class value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Class selector</a:t>
            </a:r>
            <a:r>
              <a:rPr lang="en-US" sz="2000" dirty="0" smtClean="0"/>
              <a:t>: a CSS rule that applies only to particular element(s) on the page that have a given class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pic>
        <p:nvPicPr>
          <p:cNvPr id="5" name="Picture 4" descr="Screen Shot 2016-09-19 at 11.1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9401"/>
            <a:ext cx="5943600" cy="1288298"/>
          </a:xfrm>
          <a:prstGeom prst="rect">
            <a:avLst/>
          </a:prstGeom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0"/>
            <a:ext cx="591989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CSS pseudo-classes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90800"/>
            <a:ext cx="6553200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447800"/>
            <a:ext cx="82677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Lists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3248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properties for backgrounds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219200"/>
          <a:ext cx="8153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background-color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 to fill 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background-image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to place in 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background-position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Placement of </a:t>
                      </a:r>
                      <a:r>
                        <a:rPr lang="en-US" dirty="0" err="1" smtClean="0"/>
                        <a:t>bg</a:t>
                      </a:r>
                      <a:r>
                        <a:rPr lang="en-US" dirty="0" smtClean="0"/>
                        <a:t> image within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background-repeat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Whether/how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bg</a:t>
                      </a:r>
                      <a:r>
                        <a:rPr lang="en-US" baseline="0" dirty="0" smtClean="0"/>
                        <a:t> image should be repeated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background-attachment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bg</a:t>
                      </a:r>
                      <a:r>
                        <a:rPr lang="en-US" baseline="0" dirty="0" smtClean="0"/>
                        <a:t> image scrolls with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Shorthand</a:t>
                      </a:r>
                      <a:r>
                        <a:rPr lang="en-US" baseline="0" dirty="0" smtClean="0"/>
                        <a:t> to set all background properties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4038600"/>
            <a:ext cx="8324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886200"/>
            <a:ext cx="7115175" cy="234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3886200"/>
            <a:ext cx="602602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A well-written web page:</a:t>
            </a:r>
          </a:p>
          <a:p>
            <a:pPr lvl="1"/>
            <a:endParaRPr lang="en-US" sz="1600" u="sng" dirty="0" smtClean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en-US" sz="1600" u="sng" dirty="0" smtClean="0">
                <a:solidFill>
                  <a:srgbClr val="002060"/>
                </a:solidFill>
                <a:latin typeface="+mj-lt"/>
              </a:rPr>
              <a:t>HTML</a:t>
            </a:r>
            <a:r>
              <a:rPr lang="en-US" sz="1600" dirty="0" smtClean="0">
                <a:latin typeface="+mj-lt"/>
              </a:rPr>
              <a:t>: the content of the document</a:t>
            </a:r>
          </a:p>
          <a:p>
            <a:pPr lvl="1"/>
            <a:endParaRPr lang="en-US" sz="1600" u="sng" dirty="0" smtClean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en-US" sz="1600" u="sng" dirty="0" smtClean="0">
                <a:solidFill>
                  <a:srgbClr val="002060"/>
                </a:solidFill>
                <a:latin typeface="+mj-lt"/>
              </a:rPr>
              <a:t>Style Sheets </a:t>
            </a:r>
            <a:r>
              <a:rPr lang="en-US" sz="1600" dirty="0" smtClean="0">
                <a:latin typeface="+mj-lt"/>
              </a:rPr>
              <a:t>(in CSS): the appearance of the document</a:t>
            </a:r>
          </a:p>
          <a:p>
            <a:pPr lvl="1"/>
            <a:endParaRPr lang="en-US" sz="1600" u="sng" dirty="0" smtClean="0">
              <a:solidFill>
                <a:srgbClr val="002060"/>
              </a:solidFill>
              <a:latin typeface="+mj-lt"/>
            </a:endParaRPr>
          </a:p>
          <a:p>
            <a:pPr lvl="1"/>
            <a:r>
              <a:rPr lang="en-US" sz="1600" u="sng" dirty="0" smtClean="0">
                <a:solidFill>
                  <a:srgbClr val="002060"/>
                </a:solidFill>
                <a:latin typeface="+mj-lt"/>
              </a:rPr>
              <a:t>Scripts</a:t>
            </a:r>
            <a:r>
              <a:rPr lang="en-US" sz="1600" dirty="0" smtClean="0">
                <a:latin typeface="+mj-lt"/>
              </a:rPr>
              <a:t> (in languages such as JavaScript): the behavior of the document</a:t>
            </a:r>
            <a:endParaRPr lang="en-US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57AD-E1FF-4E5B-8622-D0AD2ECD06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144780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All standard CSS styles can be applied to a table, row, or cell</a:t>
            </a:r>
          </a:p>
          <a:p>
            <a:r>
              <a:rPr lang="en-US" sz="2000" dirty="0" smtClean="0">
                <a:latin typeface="+mj-lt"/>
              </a:rPr>
              <a:t>Table specific CSS properties: </a:t>
            </a:r>
          </a:p>
          <a:p>
            <a:pPr lvl="1"/>
            <a:r>
              <a:rPr lang="en-US" sz="1800" dirty="0" smtClean="0">
                <a:latin typeface="+mj-lt"/>
                <a:hlinkClick r:id="rId2"/>
              </a:rPr>
              <a:t>border-collapse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3"/>
              </a:rPr>
              <a:t>border-spacing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4"/>
              </a:rPr>
              <a:t>caption-side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5"/>
              </a:rPr>
              <a:t>empty-cells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 smtClean="0">
                <a:latin typeface="+mj-lt"/>
                <a:hlinkClick r:id="rId6"/>
              </a:rPr>
              <a:t>table-layout</a:t>
            </a:r>
            <a:endParaRPr lang="en-US" sz="1800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2971800"/>
            <a:ext cx="80295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border-collapse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By default, the overall table has a separate border from each cell inside</a:t>
            </a:r>
          </a:p>
          <a:p>
            <a:r>
              <a:rPr lang="en-US" sz="2000" dirty="0" smtClean="0">
                <a:latin typeface="+mj-lt"/>
              </a:rPr>
              <a:t>The border-collapse property merges these borders into one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807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23907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10000"/>
            <a:ext cx="22669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2578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Without border-collapse</a:t>
            </a:r>
            <a:endParaRPr lang="en-US" sz="16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6800" y="52578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With border-collapse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rowspan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colspan</a:t>
            </a:r>
            <a:r>
              <a:rPr lang="en-US" dirty="0" smtClean="0"/>
              <a:t>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1371600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+mj-lt"/>
              </a:rPr>
              <a:t>colspan</a:t>
            </a:r>
            <a:r>
              <a:rPr lang="en-US" sz="1800" dirty="0" smtClean="0">
                <a:latin typeface="+mj-lt"/>
              </a:rPr>
              <a:t> makes a cell occupy multiple columns</a:t>
            </a:r>
          </a:p>
          <a:p>
            <a:r>
              <a:rPr lang="en-US" sz="1800" dirty="0" err="1" smtClean="0">
                <a:solidFill>
                  <a:srgbClr val="FF0000"/>
                </a:solidFill>
                <a:latin typeface="+mj-lt"/>
              </a:rPr>
              <a:t>rowspan</a:t>
            </a:r>
            <a:r>
              <a:rPr lang="en-US" sz="1800" dirty="0" smtClean="0">
                <a:latin typeface="+mj-lt"/>
              </a:rPr>
              <a:t> multiple rows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text-align</a:t>
            </a:r>
            <a:r>
              <a:rPr lang="en-US" sz="1800" dirty="0" smtClean="0">
                <a:latin typeface="+mj-lt"/>
              </a:rPr>
              <a:t> and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vertical-align</a:t>
            </a:r>
            <a:r>
              <a:rPr lang="en-US" sz="1800" dirty="0" smtClean="0">
                <a:latin typeface="+mj-lt"/>
              </a:rPr>
              <a:t> control where the text appears within a cell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8390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styles: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col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colgroup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col</a:t>
            </a:r>
            <a:r>
              <a:rPr lang="en-US" sz="2000" dirty="0" smtClean="0">
                <a:latin typeface="+mj-lt"/>
              </a:rPr>
              <a:t> tag can be used to define styles that apply to an entire column (self-closing)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colgroup</a:t>
            </a:r>
            <a:r>
              <a:rPr lang="en-US" sz="2000" dirty="0" smtClean="0">
                <a:latin typeface="+mj-lt"/>
              </a:rPr>
              <a:t> tag applies a style to a group of columns (NOT self-closing)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78581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use tables for layout!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(borderless) tables appear to be an easy way to achieve grid-like page layouts </a:t>
            </a:r>
          </a:p>
          <a:p>
            <a:pPr lvl="1"/>
            <a:r>
              <a:rPr lang="en-US" sz="2000" dirty="0" smtClean="0">
                <a:latin typeface="+mj-lt"/>
              </a:rPr>
              <a:t>many "newbie" web pages do this</a:t>
            </a:r>
          </a:p>
          <a:p>
            <a:pPr lvl="1"/>
            <a:endParaRPr lang="en-US" sz="20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but, a table has semantics; it should be used only to represent an actual table of data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instead of tables, use </a:t>
            </a:r>
            <a:r>
              <a:rPr lang="en-US" sz="2400" dirty="0" err="1" smtClean="0">
                <a:latin typeface="+mj-lt"/>
              </a:rPr>
              <a:t>divs</a:t>
            </a:r>
            <a:r>
              <a:rPr lang="en-US" sz="2400" dirty="0" smtClean="0">
                <a:latin typeface="+mj-lt"/>
              </a:rPr>
              <a:t>, widths/margins, floats, etc. to perform layout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</a:t>
            </a:r>
            <a:r>
              <a:rPr lang="en-US" dirty="0" smtClean="0">
                <a:hlinkClick r:id="rId2"/>
              </a:rPr>
              <a:t>New Feature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New selectors: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nth-child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inline-block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:not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+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ability to embed fonts in a page </a:t>
            </a:r>
            <a:r>
              <a:rPr lang="en-US" sz="2000" i="1" dirty="0" smtClean="0">
                <a:latin typeface="+mj-lt"/>
              </a:rPr>
              <a:t>(</a:t>
            </a:r>
            <a:r>
              <a:rPr lang="en-US" sz="2000" i="1" dirty="0" err="1" smtClean="0">
                <a:latin typeface="+mj-lt"/>
              </a:rPr>
              <a:t>yay</a:t>
            </a:r>
            <a:r>
              <a:rPr lang="en-US" sz="2000" i="1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 </a:t>
            </a:r>
          </a:p>
          <a:p>
            <a:r>
              <a:rPr lang="en-US" sz="2000" dirty="0" smtClean="0">
                <a:latin typeface="+mj-lt"/>
              </a:rPr>
              <a:t>easy built-in support for multi-column layouts </a:t>
            </a:r>
            <a:br>
              <a:rPr lang="en-US" sz="2000" dirty="0" smtClean="0">
                <a:latin typeface="+mj-lt"/>
              </a:rPr>
            </a:br>
            <a:endParaRPr lang="en-US" sz="2000" dirty="0" smtClean="0">
              <a:latin typeface="+mj-lt"/>
            </a:endParaRPr>
          </a:p>
          <a:p>
            <a:pPr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transparency/opacity, color gradients, shadows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rounded corners/borders 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animations and transitions (like </a:t>
            </a:r>
            <a:r>
              <a:rPr lang="en-US" sz="2000" dirty="0" err="1" smtClean="0">
                <a:latin typeface="+mj-lt"/>
              </a:rPr>
              <a:t>Scriptaculous</a:t>
            </a:r>
            <a:r>
              <a:rPr lang="en-US" sz="2000" dirty="0" smtClean="0">
                <a:latin typeface="+mj-lt"/>
              </a:rPr>
              <a:t>) </a:t>
            </a:r>
          </a:p>
          <a:p>
            <a:r>
              <a:rPr lang="en-US" sz="2000" dirty="0" smtClean="0">
                <a:latin typeface="+mj-lt"/>
              </a:rPr>
              <a:t>affine transformations (scaling, rotation, perspective)</a:t>
            </a:r>
            <a:endParaRPr lang="en-US" sz="2000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14600"/>
            <a:ext cx="7924800" cy="49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05200"/>
            <a:ext cx="1200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4343400"/>
            <a:ext cx="2019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5562600"/>
            <a:ext cx="1895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CSS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jigsaw.w3.org/</a:t>
            </a:r>
            <a:r>
              <a:rPr lang="en-US" dirty="0" err="1" smtClean="0">
                <a:hlinkClick r:id="rId2"/>
              </a:rPr>
              <a:t>css-validator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0"/>
            <a:ext cx="80295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Self-Check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Page 78-79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Reading assignment: Section 3.4 Case Study: Traveler Times</a:t>
            </a:r>
            <a:endParaRPr lang="en-US" sz="24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329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CSS properties for colors, fonts and other text properties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Style inheritance and confliction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HTML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id</a:t>
            </a:r>
            <a:r>
              <a:rPr lang="en-US" sz="2000" dirty="0" smtClean="0">
                <a:latin typeface="+mj-lt"/>
              </a:rPr>
              <a:t> attribute and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class</a:t>
            </a:r>
            <a:r>
              <a:rPr lang="en-US" sz="2000" dirty="0" smtClean="0">
                <a:latin typeface="+mj-lt"/>
              </a:rPr>
              <a:t> attribute</a:t>
            </a:r>
            <a:endParaRPr lang="en-US" sz="20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Old-school formatting (Bad!)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The elements such as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b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u</a:t>
            </a:r>
            <a:r>
              <a:rPr lang="en-US" sz="2000" dirty="0" smtClean="0">
                <a:latin typeface="+mj-lt"/>
              </a:rPr>
              <a:t>, and 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font</a:t>
            </a:r>
            <a:r>
              <a:rPr lang="en-US" sz="2000" dirty="0" smtClean="0">
                <a:latin typeface="+mj-lt"/>
              </a:rPr>
              <a:t> are discouraged in strict HTML</a:t>
            </a:r>
          </a:p>
          <a:p>
            <a:pPr lvl="1"/>
            <a:r>
              <a:rPr lang="en-US" sz="1800" dirty="0" smtClean="0">
                <a:latin typeface="+mj-lt"/>
              </a:rPr>
              <a:t>Why?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Solution</a:t>
            </a:r>
            <a:r>
              <a:rPr lang="en-US" sz="1800" dirty="0" smtClean="0">
                <a:latin typeface="+mj-lt"/>
              </a:rPr>
              <a:t>: use CSS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819400"/>
            <a:ext cx="7934325" cy="167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Cascading </a:t>
            </a:r>
            <a:r>
              <a:rPr lang="en-US" dirty="0" smtClean="0"/>
              <a:t>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The core language for styling web pages</a:t>
            </a:r>
          </a:p>
          <a:p>
            <a:pPr lvl="1"/>
            <a:r>
              <a:rPr lang="en-US" sz="1800" dirty="0" smtClean="0">
                <a:latin typeface="+mj-lt"/>
              </a:rPr>
              <a:t>Properties of an element </a:t>
            </a:r>
            <a:r>
              <a:rPr lang="en-US" sz="1800" i="1" dirty="0" smtClean="0">
                <a:latin typeface="+mj-lt"/>
              </a:rPr>
              <a:t>cascade</a:t>
            </a:r>
            <a:r>
              <a:rPr lang="en-US" sz="1800" dirty="0" smtClean="0">
                <a:latin typeface="+mj-lt"/>
              </a:rPr>
              <a:t> together in this order: </a:t>
            </a:r>
          </a:p>
          <a:p>
            <a:pPr lvl="2"/>
            <a:r>
              <a:rPr lang="en-US" sz="1600" dirty="0" smtClean="0">
                <a:latin typeface="+mj-lt"/>
              </a:rPr>
              <a:t>browser's default styles</a:t>
            </a:r>
          </a:p>
          <a:p>
            <a:pPr lvl="2"/>
            <a:r>
              <a:rPr lang="en-US" sz="1600" dirty="0" smtClean="0">
                <a:latin typeface="+mj-lt"/>
              </a:rPr>
              <a:t>external style sheet files (in a &lt;link&gt; tag)</a:t>
            </a:r>
          </a:p>
          <a:p>
            <a:pPr lvl="2"/>
            <a:r>
              <a:rPr lang="en-US" sz="1600" dirty="0" smtClean="0">
                <a:latin typeface="+mj-lt"/>
              </a:rPr>
              <a:t>internal style sheets (in a &lt;style&gt; tag in the page header)</a:t>
            </a:r>
          </a:p>
          <a:p>
            <a:pPr lvl="2"/>
            <a:r>
              <a:rPr lang="en-US" sz="1600" dirty="0" smtClean="0">
                <a:latin typeface="+mj-lt"/>
              </a:rPr>
              <a:t>inline style (the style attribute of an HTML element)</a:t>
            </a:r>
          </a:p>
          <a:p>
            <a:pPr lvl="2"/>
            <a:endParaRPr lang="en-US" sz="16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Describes the way the contents (such as headings, paragraphs, images, lists) should look, such as colors, fonts, and alignment.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  <a:hlinkClick r:id="rId3"/>
              </a:rPr>
              <a:t>CSS Zen Garden</a:t>
            </a:r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Three ways to add CSS info to a web page:</a:t>
            </a:r>
          </a:p>
          <a:p>
            <a:pPr lvl="1"/>
            <a:r>
              <a:rPr lang="en-US" sz="2000" dirty="0" smtClean="0">
                <a:latin typeface="+mj-lt"/>
              </a:rPr>
              <a:t>Inline with an individual HTML element with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style</a:t>
            </a:r>
            <a:r>
              <a:rPr lang="en-US" sz="2000" dirty="0" smtClean="0">
                <a:latin typeface="+mj-lt"/>
              </a:rPr>
              <a:t> attribute</a:t>
            </a:r>
          </a:p>
          <a:p>
            <a:pPr lvl="1"/>
            <a:r>
              <a:rPr lang="en-US" sz="2000" dirty="0" smtClean="0">
                <a:latin typeface="+mj-lt"/>
              </a:rPr>
              <a:t>Embedded in the page’s head section as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style</a:t>
            </a:r>
            <a:r>
              <a:rPr lang="en-US" sz="2000" dirty="0" smtClean="0">
                <a:latin typeface="+mj-lt"/>
              </a:rPr>
              <a:t> element</a:t>
            </a:r>
          </a:p>
          <a:p>
            <a:pPr lvl="1"/>
            <a:r>
              <a:rPr lang="en-US" sz="2000" dirty="0" smtClean="0">
                <a:latin typeface="+mj-lt"/>
              </a:rPr>
              <a:t>Placed into an external .</a:t>
            </a:r>
            <a:r>
              <a:rPr lang="en-US" sz="2000" dirty="0" err="1" smtClean="0">
                <a:latin typeface="+mj-lt"/>
              </a:rPr>
              <a:t>css</a:t>
            </a:r>
            <a:r>
              <a:rPr lang="en-US" sz="2000" dirty="0" smtClean="0">
                <a:latin typeface="+mj-lt"/>
              </a:rPr>
              <a:t> file and applied to the page using the link element</a:t>
            </a:r>
          </a:p>
          <a:p>
            <a:r>
              <a:rPr lang="en-US" sz="2000" dirty="0" smtClean="0">
                <a:latin typeface="+mj-lt"/>
              </a:rPr>
              <a:t>Which one to use? Why?</a:t>
            </a:r>
            <a:endParaRPr lang="en-US" sz="2000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343400"/>
            <a:ext cx="7410450" cy="149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343400"/>
            <a:ext cx="82962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91000"/>
            <a:ext cx="83153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2057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A CSS file contains one or more rules and each rule consists of one or more selectors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Rule</a:t>
            </a:r>
            <a:r>
              <a:rPr lang="en-US" sz="1800" dirty="0" smtClean="0">
                <a:latin typeface="+mj-lt"/>
              </a:rPr>
              <a:t>: a CSS statement describing a set of page tags and a set of styles to apply to those tags.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Selector</a:t>
            </a:r>
            <a:r>
              <a:rPr lang="en-US" sz="1800" dirty="0" smtClean="0">
                <a:latin typeface="+mj-lt"/>
              </a:rPr>
              <a:t>: describe which content the style applies to.</a:t>
            </a:r>
          </a:p>
          <a:p>
            <a:pPr lvl="1"/>
            <a:r>
              <a:rPr lang="en-US" sz="1800" dirty="0" smtClean="0">
                <a:solidFill>
                  <a:srgbClr val="C00000"/>
                </a:solidFill>
                <a:latin typeface="+mj-lt"/>
              </a:rPr>
              <a:t>Property</a:t>
            </a:r>
            <a:r>
              <a:rPr lang="en-US" sz="1800" dirty="0" smtClean="0">
                <a:latin typeface="+mj-lt"/>
              </a:rPr>
              <a:t>: a stylistic aspect that can be set in a CSS rule.</a:t>
            </a:r>
            <a:endParaRPr lang="en-US" sz="1800" dirty="0">
              <a:latin typeface="+mj-lt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429000"/>
            <a:ext cx="6076950" cy="25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397000"/>
          <a:ext cx="81534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2766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background-color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Element’s foreground(text)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Element’s background color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smtClean="0">
                          <a:hlinkClick r:id="rId3"/>
                        </a:rPr>
                        <a:t>color</a:t>
                      </a:r>
                      <a:r>
                        <a:rPr lang="en-US" dirty="0" smtClean="0"/>
                        <a:t> (specified as a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[aqua, black, blue, fuchsia, gray, green, lime, maroon, navy, olive, purple, red, silver, teal, white, yellow]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RGB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red, green, and blue values from 0 (none) to 255 (full)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aseline="0" dirty="0" smtClean="0"/>
                        <a:t>, or hex 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RGB values in base-16 from 00 (0, none) to FF (255, full)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]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6029325" cy="1325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648200"/>
            <a:ext cx="5567363" cy="1634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Font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300480"/>
          <a:ext cx="8001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2004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font-family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Font name to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name such</a:t>
                      </a:r>
                      <a:r>
                        <a:rPr lang="en-US" baseline="0" dirty="0" smtClean="0"/>
                        <a:t> as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serif</a:t>
                      </a:r>
                      <a:r>
                        <a:rPr lang="en-US" dirty="0" smtClean="0"/>
                        <a:t>,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sans-serif</a:t>
                      </a:r>
                      <a:r>
                        <a:rPr lang="en-US" dirty="0" smtClean="0"/>
                        <a:t>,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cursive</a:t>
                      </a:r>
                      <a:r>
                        <a:rPr lang="en-US" dirty="0" smtClean="0"/>
                        <a:t>, </a:t>
                      </a: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fantasy</a:t>
                      </a:r>
                      <a:r>
                        <a:rPr lang="en-US" dirty="0" smtClean="0"/>
                        <a:t>, </a:t>
                      </a: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monospace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font-size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text to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unit value, percentage, or</a:t>
                      </a:r>
                      <a:r>
                        <a:rPr lang="en-US" baseline="0" dirty="0" smtClean="0"/>
                        <a:t> named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font-style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or not to italicize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(default), italic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font-weight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or</a:t>
                      </a:r>
                      <a:r>
                        <a:rPr lang="en-US" baseline="0" dirty="0" smtClean="0"/>
                        <a:t> not to bold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 (default), bold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81200" y="4114800"/>
            <a:ext cx="5419725" cy="215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4191000"/>
            <a:ext cx="744514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0" y="4038600"/>
            <a:ext cx="4424363" cy="222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4191000"/>
            <a:ext cx="67246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Text </a:t>
            </a:r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CAFB9-14AC-471D-A97F-C315AD0F3EC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95400"/>
          <a:ext cx="82296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667000"/>
                <a:gridCol w="3581400"/>
              </a:tblGrid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CSS Property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Values</a:t>
                      </a:r>
                      <a:endParaRPr lang="en-US" sz="1400" dirty="0"/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text-align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Alignment</a:t>
                      </a:r>
                      <a:r>
                        <a:rPr lang="en-US" sz="1400" baseline="0" dirty="0" smtClean="0"/>
                        <a:t> of inline content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left, center, right ,justify</a:t>
                      </a:r>
                      <a:endParaRPr lang="en-US" sz="1400" dirty="0"/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4"/>
                        </a:rPr>
                        <a:t>text-indent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Indent first 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size (</a:t>
                      </a:r>
                      <a:r>
                        <a:rPr lang="en-US" sz="1400" dirty="0" err="1" smtClean="0"/>
                        <a:t>px</a:t>
                      </a:r>
                      <a:r>
                        <a:rPr lang="en-US" sz="1400" dirty="0" smtClean="0"/>
                        <a:t>, pt, %,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5"/>
                        </a:rPr>
                        <a:t>text-decoration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Underline,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underline, </a:t>
                      </a:r>
                      <a:r>
                        <a:rPr lang="en-US" sz="1400" dirty="0" err="1" smtClean="0"/>
                        <a:t>overline</a:t>
                      </a:r>
                      <a:r>
                        <a:rPr lang="en-US" sz="1400" dirty="0" smtClean="0"/>
                        <a:t>, line-through, blink,</a:t>
                      </a:r>
                      <a:r>
                        <a:rPr lang="en-US" sz="1400" baseline="0" dirty="0" smtClean="0"/>
                        <a:t> none</a:t>
                      </a:r>
                      <a:endParaRPr lang="en-US" sz="1400" dirty="0"/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6"/>
                        </a:rPr>
                        <a:t>letter-spacing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Horizontal gap between letters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size (</a:t>
                      </a:r>
                      <a:r>
                        <a:rPr lang="en-US" sz="1400" dirty="0" err="1" smtClean="0"/>
                        <a:t>px</a:t>
                      </a:r>
                      <a:r>
                        <a:rPr lang="en-US" sz="1400" dirty="0" smtClean="0"/>
                        <a:t>, pt, %,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7"/>
                        </a:rPr>
                        <a:t>line-height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Vertical size of each 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size (</a:t>
                      </a:r>
                      <a:r>
                        <a:rPr lang="en-US" sz="1400" dirty="0" err="1" smtClean="0"/>
                        <a:t>px</a:t>
                      </a:r>
                      <a:r>
                        <a:rPr lang="en-US" sz="1400" dirty="0" smtClean="0"/>
                        <a:t>, pt, %,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8"/>
                        </a:rPr>
                        <a:t>word-spacing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Horizontal gap between words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size (</a:t>
                      </a:r>
                      <a:r>
                        <a:rPr lang="en-US" sz="1400" dirty="0" err="1" smtClean="0"/>
                        <a:t>px</a:t>
                      </a:r>
                      <a:r>
                        <a:rPr lang="en-US" sz="1400" dirty="0" smtClean="0"/>
                        <a:t>, pt, %, </a:t>
                      </a:r>
                      <a:r>
                        <a:rPr lang="en-US" sz="1400" dirty="0" err="1" smtClean="0"/>
                        <a:t>em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3581400"/>
            <a:ext cx="6410325" cy="251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581400"/>
            <a:ext cx="67076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www.webstepbook.com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386</TotalTime>
  <Words>1309</Words>
  <Application>Microsoft Macintosh PowerPoint</Application>
  <PresentationFormat>On-screen Show (4:3)</PresentationFormat>
  <Paragraphs>250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CSS for Styling</vt:lpstr>
      <vt:lpstr>Web Page</vt:lpstr>
      <vt:lpstr>Old-school formatting (Bad!)</vt:lpstr>
      <vt:lpstr>Cascading Style Sheets (CSS)</vt:lpstr>
      <vt:lpstr>Cascading Style Sheets (CSS)</vt:lpstr>
      <vt:lpstr>CSS Syntax</vt:lpstr>
      <vt:lpstr>Color Properties</vt:lpstr>
      <vt:lpstr>Font Properties</vt:lpstr>
      <vt:lpstr>Text Properties </vt:lpstr>
      <vt:lpstr>Grouping Styles</vt:lpstr>
      <vt:lpstr>CSS comments</vt:lpstr>
      <vt:lpstr>Self-Check</vt:lpstr>
      <vt:lpstr>Style Inheritance and Conflicts</vt:lpstr>
      <vt:lpstr>IDs and ID Selectors</vt:lpstr>
      <vt:lpstr>Links to Selections of a Page</vt:lpstr>
      <vt:lpstr>Classes and Class Selectors</vt:lpstr>
      <vt:lpstr>CSS pseudo-classes</vt:lpstr>
      <vt:lpstr>CSS for Lists</vt:lpstr>
      <vt:lpstr>CSS properties for backgrounds</vt:lpstr>
      <vt:lpstr>Styling Tables</vt:lpstr>
      <vt:lpstr>The border-collapse property</vt:lpstr>
      <vt:lpstr>The rowspan and colspan attributes</vt:lpstr>
      <vt:lpstr>Column styles: &lt;col&gt;, &lt;colgroup&gt;</vt:lpstr>
      <vt:lpstr>Don’t use tables for layout!</vt:lpstr>
      <vt:lpstr>CSS 3 New Feature</vt:lpstr>
      <vt:lpstr>W3C CSS Validator</vt:lpstr>
      <vt:lpstr>Self-Check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for Styling</dc:title>
  <dc:creator>Jinzhu Gao</dc:creator>
  <cp:lastModifiedBy>Jinzhu Gao</cp:lastModifiedBy>
  <cp:revision>111</cp:revision>
  <dcterms:created xsi:type="dcterms:W3CDTF">2010-12-15T18:26:34Z</dcterms:created>
  <dcterms:modified xsi:type="dcterms:W3CDTF">2016-09-19T18:15:46Z</dcterms:modified>
</cp:coreProperties>
</file>