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301" r:id="rId6"/>
    <p:sldId id="302" r:id="rId7"/>
    <p:sldId id="260" r:id="rId8"/>
    <p:sldId id="261" r:id="rId9"/>
    <p:sldId id="262" r:id="rId10"/>
    <p:sldId id="303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9" r:id="rId19"/>
    <p:sldId id="280" r:id="rId20"/>
    <p:sldId id="269" r:id="rId21"/>
    <p:sldId id="270" r:id="rId22"/>
    <p:sldId id="281" r:id="rId23"/>
    <p:sldId id="282" r:id="rId24"/>
    <p:sldId id="283" r:id="rId25"/>
    <p:sldId id="272" r:id="rId26"/>
    <p:sldId id="273" r:id="rId27"/>
    <p:sldId id="274" r:id="rId28"/>
    <p:sldId id="278" r:id="rId29"/>
    <p:sldId id="317" r:id="rId30"/>
    <p:sldId id="318" r:id="rId31"/>
    <p:sldId id="293" r:id="rId32"/>
    <p:sldId id="275" r:id="rId33"/>
    <p:sldId id="284" r:id="rId34"/>
    <p:sldId id="276" r:id="rId35"/>
    <p:sldId id="277" r:id="rId36"/>
    <p:sldId id="295" r:id="rId37"/>
    <p:sldId id="285" r:id="rId38"/>
    <p:sldId id="286" r:id="rId39"/>
    <p:sldId id="306" r:id="rId40"/>
    <p:sldId id="307" r:id="rId41"/>
    <p:sldId id="287" r:id="rId42"/>
    <p:sldId id="288" r:id="rId43"/>
    <p:sldId id="289" r:id="rId44"/>
    <p:sldId id="308" r:id="rId45"/>
    <p:sldId id="290" r:id="rId46"/>
    <p:sldId id="291" r:id="rId47"/>
    <p:sldId id="292" r:id="rId48"/>
    <p:sldId id="309" r:id="rId49"/>
    <p:sldId id="311" r:id="rId50"/>
    <p:sldId id="312" r:id="rId51"/>
    <p:sldId id="313" r:id="rId52"/>
    <p:sldId id="314" r:id="rId53"/>
    <p:sldId id="315" r:id="rId54"/>
    <p:sldId id="316" r:id="rId55"/>
    <p:sldId id="310" r:id="rId56"/>
    <p:sldId id="294" r:id="rId57"/>
    <p:sldId id="297" r:id="rId58"/>
    <p:sldId id="304" r:id="rId59"/>
    <p:sldId id="305" r:id="rId60"/>
    <p:sldId id="298" r:id="rId61"/>
    <p:sldId id="299" r:id="rId62"/>
    <p:sldId id="30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47" autoAdjust="0"/>
  </p:normalViewPr>
  <p:slideViewPr>
    <p:cSldViewPr>
      <p:cViewPr varScale="1">
        <p:scale>
          <a:sx n="64" d="100"/>
          <a:sy n="64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777E-138F-4505-8C32-41301119074B}" type="datetimeFigureOut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3F4C2-93F2-4748-B4B5-68AB7B0DC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output of PHP code is directly inserted into the HTML text and the</a:t>
            </a:r>
            <a:r>
              <a:rPr lang="en-US" baseline="0" dirty="0" smtClean="0"/>
              <a:t> browser largely ignores whitespace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PHP programmers use the equivalent echo instead of print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Strrev</a:t>
            </a:r>
            <a:r>
              <a:rPr lang="en-US" dirty="0" smtClean="0"/>
              <a:t>: reverses the</a:t>
            </a:r>
            <a:r>
              <a:rPr lang="en-US" baseline="0" dirty="0" smtClean="0"/>
              <a:t> order of </a:t>
            </a:r>
            <a:r>
              <a:rPr lang="en-US" baseline="0" smtClean="0"/>
              <a:t>the characters </a:t>
            </a:r>
            <a:r>
              <a:rPr lang="en-US" baseline="0" dirty="0" smtClean="0"/>
              <a:t>in the given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Strrev</a:t>
            </a:r>
            <a:r>
              <a:rPr lang="en-US" dirty="0" smtClean="0"/>
              <a:t>: reverses the</a:t>
            </a:r>
            <a:r>
              <a:rPr lang="en-US" baseline="0" dirty="0" smtClean="0"/>
              <a:t> order of </a:t>
            </a:r>
            <a:r>
              <a:rPr lang="en-US" baseline="0" smtClean="0"/>
              <a:t>the characters </a:t>
            </a:r>
            <a:r>
              <a:rPr lang="en-US" baseline="0" dirty="0" smtClean="0"/>
              <a:t>in the given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Strrev</a:t>
            </a:r>
            <a:r>
              <a:rPr lang="en-US" dirty="0" smtClean="0"/>
              <a:t>: reverses the</a:t>
            </a:r>
            <a:r>
              <a:rPr lang="en-US" baseline="0" dirty="0" smtClean="0"/>
              <a:t> order of </a:t>
            </a:r>
            <a:r>
              <a:rPr lang="en-US" baseline="0" smtClean="0"/>
              <a:t>the characters </a:t>
            </a:r>
            <a:r>
              <a:rPr lang="en-US" baseline="0" dirty="0" smtClean="0"/>
              <a:t>in the given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 can match a "wildcard" path with the * character </a:t>
            </a:r>
          </a:p>
          <a:p>
            <a:pPr lvl="1"/>
            <a:r>
              <a:rPr lang="en-US" dirty="0" smtClean="0"/>
              <a:t>glob("</a:t>
            </a:r>
            <a:r>
              <a:rPr lang="en-US" dirty="0" err="1" smtClean="0"/>
              <a:t>foo</a:t>
            </a:r>
            <a:r>
              <a:rPr lang="en-US" dirty="0" smtClean="0"/>
              <a:t>/bar/</a:t>
            </a:r>
            <a:r>
              <a:rPr lang="en-US" i="1" dirty="0" smtClean="0"/>
              <a:t>*.doc</a:t>
            </a:r>
            <a:r>
              <a:rPr lang="en-US" dirty="0" smtClean="0"/>
              <a:t>") returns all .doc files in the </a:t>
            </a:r>
            <a:r>
              <a:rPr lang="en-US" dirty="0" err="1" smtClean="0"/>
              <a:t>foo</a:t>
            </a:r>
            <a:r>
              <a:rPr lang="en-US" dirty="0" smtClean="0"/>
              <a:t>/bar subdirectory </a:t>
            </a:r>
          </a:p>
          <a:p>
            <a:pPr lvl="1"/>
            <a:r>
              <a:rPr lang="en-US" dirty="0" smtClean="0"/>
              <a:t>glob("</a:t>
            </a:r>
            <a:r>
              <a:rPr lang="en-US" i="1" dirty="0" smtClean="0"/>
              <a:t>food*</a:t>
            </a:r>
            <a:r>
              <a:rPr lang="en-US" dirty="0" smtClean="0"/>
              <a:t>") returns all files whose names begin with "food"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basename</a:t>
            </a:r>
            <a:r>
              <a:rPr lang="en-US" dirty="0" smtClean="0"/>
              <a:t> function strips any leading directory from a file path </a:t>
            </a:r>
          </a:p>
          <a:p>
            <a:pPr lvl="1"/>
            <a:r>
              <a:rPr lang="en-US" dirty="0" err="1" smtClean="0"/>
              <a:t>basename</a:t>
            </a:r>
            <a:r>
              <a:rPr lang="en-US" dirty="0" smtClean="0"/>
              <a:t>("</a:t>
            </a:r>
            <a:r>
              <a:rPr lang="en-US" dirty="0" err="1" smtClean="0"/>
              <a:t>foo</a:t>
            </a:r>
            <a:r>
              <a:rPr lang="en-US" dirty="0" smtClean="0"/>
              <a:t>/bar/baz.txt") returns "baz.txt"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 can match a "wildcard" path with the * character </a:t>
            </a:r>
          </a:p>
          <a:p>
            <a:pPr lvl="1"/>
            <a:r>
              <a:rPr lang="en-US" dirty="0" smtClean="0"/>
              <a:t>glob("</a:t>
            </a:r>
            <a:r>
              <a:rPr lang="en-US" dirty="0" err="1" smtClean="0"/>
              <a:t>foo</a:t>
            </a:r>
            <a:r>
              <a:rPr lang="en-US" dirty="0" smtClean="0"/>
              <a:t>/bar/</a:t>
            </a:r>
            <a:r>
              <a:rPr lang="en-US" i="1" dirty="0" smtClean="0"/>
              <a:t>*.doc</a:t>
            </a:r>
            <a:r>
              <a:rPr lang="en-US" dirty="0" smtClean="0"/>
              <a:t>") returns all .doc files in the </a:t>
            </a:r>
            <a:r>
              <a:rPr lang="en-US" dirty="0" err="1" smtClean="0"/>
              <a:t>foo</a:t>
            </a:r>
            <a:r>
              <a:rPr lang="en-US" dirty="0" smtClean="0"/>
              <a:t>/bar subdirectory </a:t>
            </a:r>
          </a:p>
          <a:p>
            <a:pPr lvl="1"/>
            <a:r>
              <a:rPr lang="en-US" dirty="0" smtClean="0"/>
              <a:t>glob("</a:t>
            </a:r>
            <a:r>
              <a:rPr lang="en-US" i="1" dirty="0" smtClean="0"/>
              <a:t>food*</a:t>
            </a:r>
            <a:r>
              <a:rPr lang="en-US" dirty="0" smtClean="0"/>
              <a:t>") returns all files whose names begin with "food"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basename</a:t>
            </a:r>
            <a:r>
              <a:rPr lang="en-US" dirty="0" smtClean="0"/>
              <a:t> function strips any leading directory from a file path </a:t>
            </a:r>
          </a:p>
          <a:p>
            <a:pPr lvl="1"/>
            <a:r>
              <a:rPr lang="en-US" dirty="0" err="1" smtClean="0"/>
              <a:t>basename</a:t>
            </a:r>
            <a:r>
              <a:rPr lang="en-US" dirty="0" smtClean="0"/>
              <a:t>("</a:t>
            </a:r>
            <a:r>
              <a:rPr lang="en-US" dirty="0" err="1" smtClean="0"/>
              <a:t>foo</a:t>
            </a:r>
            <a:r>
              <a:rPr lang="en-US" dirty="0" smtClean="0"/>
              <a:t>/bar/baz.txt") returns "baz.txt"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=    page 161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F4C2-93F2-4748-B4B5-68AB7B0DC714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14AB59-2633-47B4-ADE0-CE81455310BF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28D8-823E-4E3F-B979-36457D1DBDB2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C507-9CF9-42A0-9C00-853CD7A5B44D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4B44-03A7-4F47-AC93-F0E65DE85E81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600A437-6BEB-4CAB-B018-A79161BA0354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B1F2-E655-4F69-BDB9-E52CA04322AC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5036-6D94-4A4D-A785-2C988D382874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4E56-2689-4E99-89C3-42C422FB27CD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66A1-850F-4C67-9063-E322B37FA3B6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CC0D-E47F-42F4-B4B8-1A4381D229EE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6A-91E0-40E1-BC9C-B2906E4A56B2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D62676-1014-429B-BA4B-1255F991C46B}" type="datetime1">
              <a:rPr lang="en-US" smtClean="0"/>
              <a:pPr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dirty="0" smtClean="0"/>
              <a:t>www.webstepbook.com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95C53D7-9E8F-4994-A1B3-E43CD4E378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manual/en/language.types.null.php" TargetMode="External"/><Relationship Id="rId3" Type="http://schemas.openxmlformats.org/officeDocument/2006/relationships/hyperlink" Target="http://www.php.net/manual/en/language.types.float.php" TargetMode="External"/><Relationship Id="rId7" Type="http://schemas.openxmlformats.org/officeDocument/2006/relationships/hyperlink" Target="http://www.php.net/manual/en/language.types.object.php" TargetMode="External"/><Relationship Id="rId2" Type="http://schemas.openxmlformats.org/officeDocument/2006/relationships/hyperlink" Target="http://www.php.net/manual/en/language.types.integer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manual/en/language.types.array.php" TargetMode="External"/><Relationship Id="rId11" Type="http://schemas.openxmlformats.org/officeDocument/2006/relationships/hyperlink" Target="http://www.php.net/language.types.type-juggling" TargetMode="External"/><Relationship Id="rId5" Type="http://schemas.openxmlformats.org/officeDocument/2006/relationships/hyperlink" Target="http://www.php.net/manual/en/language.types.string.php" TargetMode="External"/><Relationship Id="rId10" Type="http://schemas.openxmlformats.org/officeDocument/2006/relationships/hyperlink" Target="http://www.php.net/gettype" TargetMode="External"/><Relationship Id="rId4" Type="http://schemas.openxmlformats.org/officeDocument/2006/relationships/hyperlink" Target="http://www.php.net/manual/en/language.types.boolean.php" TargetMode="External"/><Relationship Id="rId9" Type="http://schemas.openxmlformats.org/officeDocument/2006/relationships/hyperlink" Target="http://www.php.net/manual/en/function.is-string.ph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isset" TargetMode="External"/><Relationship Id="rId2" Type="http://schemas.openxmlformats.org/officeDocument/2006/relationships/hyperlink" Target="http://www.php.net/un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ab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php.net/htmlspecialcha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control-structures.continue.php" TargetMode="External"/><Relationship Id="rId2" Type="http://schemas.openxmlformats.org/officeDocument/2006/relationships/hyperlink" Target="http://www.php.net/manual/en/control-structures.break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fi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www.php.net/file_put_contents" TargetMode="External"/><Relationship Id="rId4" Type="http://schemas.openxmlformats.org/officeDocument/2006/relationships/hyperlink" Target="http://www.php.net/file_get_content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fi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www.php.net/file_put_contents" TargetMode="External"/><Relationship Id="rId4" Type="http://schemas.openxmlformats.org/officeDocument/2006/relationships/hyperlink" Target="http://www.php.net/file_get_conten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fi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www.php.net/file_put_contents" TargetMode="External"/><Relationship Id="rId4" Type="http://schemas.openxmlformats.org/officeDocument/2006/relationships/hyperlink" Target="http://www.php.net/file_get_contents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php.net/fil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zip" TargetMode="External"/><Relationship Id="rId2" Type="http://schemas.openxmlformats.org/officeDocument/2006/relationships/hyperlink" Target="http://www.php.net/class_exi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php.net/manual/en/class.httprequest.ph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cificescience.com/jgao/COMP127/code/ch05-php/index.php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java.sun.com/products/jsp/" TargetMode="External"/><Relationship Id="rId7" Type="http://schemas.openxmlformats.org/officeDocument/2006/relationships/hyperlink" Target="http://www.cgi101.com/learn/" TargetMode="External"/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jangoproject.com/" TargetMode="External"/><Relationship Id="rId5" Type="http://schemas.openxmlformats.org/officeDocument/2006/relationships/hyperlink" Target="http://www.asp.net/" TargetMode="External"/><Relationship Id="rId4" Type="http://schemas.openxmlformats.org/officeDocument/2006/relationships/hyperlink" Target="http://www.rubyonrails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PHP for Server-Side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Jinzhu</a:t>
            </a:r>
            <a:r>
              <a:rPr lang="en-US" dirty="0" smtClean="0"/>
              <a:t> </a:t>
            </a:r>
            <a:r>
              <a:rPr lang="en-US" dirty="0" err="1" smtClean="0"/>
              <a:t>Gao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PHP Web Request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5676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Browser requests a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.html </a:t>
            </a:r>
            <a:r>
              <a:rPr lang="en-US" sz="2400" dirty="0" smtClean="0">
                <a:latin typeface="+mj-lt"/>
              </a:rPr>
              <a:t>file (</a:t>
            </a:r>
            <a:r>
              <a:rPr lang="en-US" sz="2400" i="1" dirty="0" smtClean="0">
                <a:latin typeface="+mj-lt"/>
              </a:rPr>
              <a:t>static content</a:t>
            </a:r>
            <a:r>
              <a:rPr lang="en-US" sz="2400" dirty="0" smtClean="0">
                <a:latin typeface="+mj-lt"/>
              </a:rPr>
              <a:t>): </a:t>
            </a:r>
          </a:p>
          <a:p>
            <a:pPr lvl="1"/>
            <a:r>
              <a:rPr lang="en-US" sz="2100" dirty="0" smtClean="0">
                <a:latin typeface="+mj-lt"/>
              </a:rPr>
              <a:t>server just sends that file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Browser requests a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.</a:t>
            </a:r>
            <a:r>
              <a:rPr lang="en-US" sz="24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file (</a:t>
            </a:r>
            <a:r>
              <a:rPr lang="en-US" sz="2400" i="1" dirty="0" smtClean="0">
                <a:latin typeface="+mj-lt"/>
              </a:rPr>
              <a:t>dynamic content</a:t>
            </a:r>
            <a:r>
              <a:rPr lang="en-US" sz="2400" dirty="0" smtClean="0">
                <a:latin typeface="+mj-lt"/>
              </a:rPr>
              <a:t>): </a:t>
            </a:r>
          </a:p>
          <a:p>
            <a:pPr lvl="1"/>
            <a:r>
              <a:rPr lang="en-US" sz="2100" dirty="0" smtClean="0">
                <a:latin typeface="+mj-lt"/>
              </a:rPr>
              <a:t>server reads it, runs any script code inside it, then sends result across the network </a:t>
            </a:r>
          </a:p>
          <a:p>
            <a:pPr lvl="1"/>
            <a:r>
              <a:rPr lang="en-US" sz="2000" dirty="0" smtClean="0">
                <a:latin typeface="+mj-lt"/>
              </a:rPr>
              <a:t>script produces output that becomes the response sent back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+mj-lt"/>
                <a:hlinkClick r:id="rId2"/>
              </a:rPr>
              <a:t>free and open source</a:t>
            </a:r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compatible</a:t>
            </a:r>
            <a:r>
              <a:rPr lang="en-US" sz="2400" b="1" dirty="0" smtClean="0">
                <a:latin typeface="+mj-lt"/>
              </a:rPr>
              <a:t>:</a:t>
            </a:r>
            <a:r>
              <a:rPr lang="en-US" sz="2400" dirty="0" smtClean="0">
                <a:latin typeface="+mj-lt"/>
              </a:rPr>
              <a:t> </a:t>
            </a:r>
          </a:p>
          <a:p>
            <a:pPr lvl="1"/>
            <a:r>
              <a:rPr lang="en-US" sz="2000" dirty="0" smtClean="0">
                <a:latin typeface="+mj-lt"/>
              </a:rPr>
              <a:t>supported by most popular web servers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simple</a:t>
            </a:r>
            <a:r>
              <a:rPr lang="en-US" sz="2400" b="1" dirty="0" smtClean="0">
                <a:latin typeface="+mj-lt"/>
              </a:rPr>
              <a:t>:</a:t>
            </a:r>
            <a:r>
              <a:rPr lang="en-US" sz="2400" dirty="0" smtClean="0">
                <a:latin typeface="+mj-lt"/>
              </a:rPr>
              <a:t> </a:t>
            </a:r>
          </a:p>
          <a:p>
            <a:pPr lvl="1"/>
            <a:r>
              <a:rPr lang="en-US" sz="2000" dirty="0" smtClean="0">
                <a:latin typeface="+mj-lt"/>
              </a:rPr>
              <a:t>lots of built-in functionality; familiar syntax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widely available</a:t>
            </a:r>
          </a:p>
          <a:p>
            <a:endParaRPr lang="en-US" sz="2400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well-documented</a:t>
            </a:r>
            <a:r>
              <a:rPr lang="en-US" sz="2400" b="1" dirty="0" smtClean="0">
                <a:latin typeface="+mj-lt"/>
              </a:rPr>
              <a:t>:</a:t>
            </a:r>
            <a:r>
              <a:rPr lang="en-US" sz="2400" dirty="0" smtClean="0">
                <a:latin typeface="+mj-lt"/>
              </a:rPr>
              <a:t> </a:t>
            </a:r>
          </a:p>
          <a:p>
            <a:pPr lvl="1"/>
            <a:r>
              <a:rPr lang="en-US" sz="2000" dirty="0" smtClean="0">
                <a:latin typeface="+mj-lt"/>
              </a:rPr>
              <a:t>type 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php.net/</a:t>
            </a:r>
            <a:r>
              <a:rPr lang="en-US" sz="2000" i="1" dirty="0" err="1" smtClean="0">
                <a:solidFill>
                  <a:srgbClr val="0070C0"/>
                </a:solidFill>
                <a:latin typeface="+mj-lt"/>
              </a:rPr>
              <a:t>functionName</a:t>
            </a:r>
            <a:r>
              <a:rPr lang="en-US" sz="2000" dirty="0" smtClean="0">
                <a:latin typeface="+mj-lt"/>
              </a:rPr>
              <a:t> in browser Address bar to get docs for any function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vs. other language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>
                <a:latin typeface="+mj-lt"/>
              </a:rPr>
              <a:t>PHP source code is translated and executed dynamically/interpreted by the web server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+mj-lt"/>
              </a:rPr>
              <a:t>PHP has more relaxed syntax than Java and C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+mj-lt"/>
              </a:rPr>
              <a:t>The key construct in PHP is the function rather than the class </a:t>
            </a:r>
          </a:p>
          <a:p>
            <a:pPr>
              <a:spcBef>
                <a:spcPts val="1200"/>
              </a:spcBef>
            </a:pPr>
            <a:endParaRPr lang="en-US" sz="2000" dirty="0" smtClean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+mj-lt"/>
              </a:rPr>
              <a:t>Most PHP code is contained within a web page and integrated with that page’s HTML content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PHP Program: </a:t>
            </a:r>
            <a:r>
              <a:rPr lang="en-US" dirty="0" smtClean="0">
                <a:solidFill>
                  <a:srgbClr val="C00000"/>
                </a:solidFill>
              </a:rPr>
              <a:t>hello.php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924800" cy="259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Output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48196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733800"/>
            <a:ext cx="48196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562600" y="1676400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You can't view your .</a:t>
            </a:r>
            <a:r>
              <a:rPr lang="en-US" sz="1600" dirty="0" err="1" smtClean="0">
                <a:latin typeface="+mj-lt"/>
              </a:rPr>
              <a:t>php</a:t>
            </a:r>
            <a:r>
              <a:rPr lang="en-US" sz="1600" dirty="0" smtClean="0">
                <a:latin typeface="+mj-lt"/>
              </a:rPr>
              <a:t> page on your local hard drive; you'll either see nothing or see the PHP source code</a:t>
            </a:r>
            <a:endParaRPr lang="en-US" sz="16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00" y="403860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If you upload the file to a PHP-enabled web server, requesting the .</a:t>
            </a:r>
            <a:r>
              <a:rPr lang="en-US" sz="1600" dirty="0" err="1" smtClean="0">
                <a:latin typeface="+mj-lt"/>
              </a:rPr>
              <a:t>php</a:t>
            </a:r>
            <a:r>
              <a:rPr lang="en-US" sz="1600" dirty="0" smtClean="0">
                <a:latin typeface="+mj-lt"/>
              </a:rPr>
              <a:t> file will run the program and send you back its output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00200"/>
            <a:ext cx="7391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dirty="0" err="1" smtClean="0">
                <a:solidFill>
                  <a:srgbClr val="C00000"/>
                </a:solidFill>
                <a:latin typeface="+mj-lt"/>
              </a:rPr>
              <a:t>php</a:t>
            </a:r>
            <a:endParaRPr lang="en-US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	Statements;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?&gt;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124200"/>
            <a:ext cx="739140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HTML content</a:t>
            </a:r>
          </a:p>
          <a:p>
            <a:endParaRPr lang="en-US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dirty="0" err="1" smtClean="0">
                <a:solidFill>
                  <a:srgbClr val="C00000"/>
                </a:solidFill>
                <a:latin typeface="+mj-lt"/>
              </a:rPr>
              <a:t>php</a:t>
            </a:r>
            <a:endParaRPr lang="en-US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	Statements;</a:t>
            </a: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?&gt;</a:t>
            </a:r>
          </a:p>
          <a:p>
            <a:endParaRPr lang="en-US" dirty="0">
              <a:solidFill>
                <a:srgbClr val="C0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HTML content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print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00200"/>
            <a:ext cx="73914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print </a:t>
            </a:r>
            <a:r>
              <a:rPr lang="en-US" dirty="0" smtClean="0">
                <a:latin typeface="+mj-lt"/>
              </a:rPr>
              <a:t>“text”;</a:t>
            </a:r>
            <a:endParaRPr lang="en-US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667000"/>
            <a:ext cx="79057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+mj-lt"/>
                <a:hlinkClick r:id="rId2"/>
              </a:rPr>
              <a:t>int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3"/>
              </a:rPr>
              <a:t>float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  <a:hlinkClick r:id="rId4"/>
              </a:rPr>
              <a:t>boolean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5"/>
              </a:rPr>
              <a:t>string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6"/>
              </a:rPr>
              <a:t>array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7"/>
              </a:rPr>
              <a:t>object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  <a:hlinkClick r:id="rId8"/>
              </a:rPr>
              <a:t>NULL</a:t>
            </a:r>
            <a:endParaRPr lang="en-US" sz="2000" dirty="0" smtClean="0">
              <a:latin typeface="+mj-lt"/>
            </a:endParaRPr>
          </a:p>
          <a:p>
            <a:pPr lvl="1"/>
            <a:r>
              <a:rPr lang="en-US" sz="1800" dirty="0" smtClean="0">
                <a:latin typeface="+mj-lt"/>
                <a:hlinkClick r:id="rId9"/>
              </a:rPr>
              <a:t>is_string</a:t>
            </a:r>
            <a:r>
              <a:rPr lang="en-US" sz="1800" dirty="0" smtClean="0">
                <a:latin typeface="+mj-lt"/>
                <a:sym typeface="Wingdings" pitchFamily="2" charset="2"/>
                <a:hlinkClick r:id="rId9"/>
              </a:rPr>
              <a:t> </a:t>
            </a:r>
            <a:r>
              <a:rPr lang="en-US" sz="1800" dirty="0" smtClean="0">
                <a:latin typeface="+mj-lt"/>
                <a:sym typeface="Wingdings" pitchFamily="2" charset="2"/>
              </a:rPr>
              <a:t>(…) : tests what type a variable is</a:t>
            </a:r>
          </a:p>
          <a:p>
            <a:pPr lvl="1"/>
            <a:r>
              <a:rPr lang="en-US" sz="1800" dirty="0" smtClean="0">
                <a:latin typeface="+mj-lt"/>
                <a:sym typeface="Wingdings" pitchFamily="2" charset="2"/>
                <a:hlinkClick r:id="rId10"/>
              </a:rPr>
              <a:t>gettype</a:t>
            </a:r>
            <a:r>
              <a:rPr lang="en-US" sz="1800" dirty="0" smtClean="0">
                <a:latin typeface="+mj-lt"/>
                <a:sym typeface="Wingdings" pitchFamily="2" charset="2"/>
              </a:rPr>
              <a:t>(…)</a:t>
            </a:r>
            <a:r>
              <a:rPr lang="en-US" sz="1800" dirty="0" smtClean="0">
                <a:latin typeface="+mj-lt"/>
              </a:rPr>
              <a:t> : returns a variable’s type as a string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PHP </a:t>
            </a:r>
            <a:r>
              <a:rPr lang="en-US" sz="2000" dirty="0" smtClean="0">
                <a:latin typeface="+mj-lt"/>
                <a:hlinkClick r:id="rId11"/>
              </a:rPr>
              <a:t>converts between types </a:t>
            </a:r>
            <a:r>
              <a:rPr lang="en-US" sz="2000" dirty="0" smtClean="0">
                <a:latin typeface="+mj-lt"/>
              </a:rPr>
              <a:t>automatically in many cases:</a:t>
            </a:r>
          </a:p>
          <a:p>
            <a:pPr lvl="1"/>
            <a:r>
              <a:rPr lang="en-US" sz="1800" dirty="0" smtClean="0">
                <a:latin typeface="+mj-lt"/>
              </a:rPr>
              <a:t>string →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auto-conversion on + ("1" + 1 == 2)</a:t>
            </a:r>
          </a:p>
          <a:p>
            <a:pPr lvl="1"/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→ float auto-conversion on / (3 / 2 == 1.5)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type-cast with (</a:t>
            </a:r>
            <a:r>
              <a:rPr lang="en-US" sz="2000" i="1" dirty="0" smtClean="0">
                <a:latin typeface="+mj-lt"/>
              </a:rPr>
              <a:t>type</a:t>
            </a:r>
            <a:r>
              <a:rPr lang="en-US" sz="2000" dirty="0" smtClean="0">
                <a:latin typeface="+mj-lt"/>
              </a:rPr>
              <a:t>): </a:t>
            </a:r>
          </a:p>
          <a:p>
            <a:pPr lvl="1"/>
            <a:r>
              <a:rPr lang="en-US" sz="1800" dirty="0" smtClean="0">
                <a:latin typeface="+mj-lt"/>
              </a:rPr>
              <a:t>$age = </a:t>
            </a:r>
            <a:r>
              <a:rPr lang="en-US" sz="1800" i="1" dirty="0" smtClean="0">
                <a:latin typeface="+mj-lt"/>
              </a:rPr>
              <a:t>(</a:t>
            </a:r>
            <a:r>
              <a:rPr lang="en-US" sz="1800" i="1" dirty="0" err="1" smtClean="0">
                <a:latin typeface="+mj-lt"/>
              </a:rPr>
              <a:t>int</a:t>
            </a:r>
            <a:r>
              <a:rPr lang="en-US" sz="1800" i="1" dirty="0" smtClean="0">
                <a:latin typeface="+mj-lt"/>
              </a:rPr>
              <a:t>)</a:t>
            </a:r>
            <a:r>
              <a:rPr lang="en-US" sz="1800" dirty="0" smtClean="0">
                <a:latin typeface="+mj-lt"/>
              </a:rPr>
              <a:t> "21";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Boolean/</a:t>
            </a:r>
            <a:r>
              <a:rPr lang="en-US" dirty="0" err="1" smtClean="0">
                <a:solidFill>
                  <a:srgbClr val="C00000"/>
                </a:solidFill>
              </a:rPr>
              <a:t>bool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971800"/>
            <a:ext cx="8382000" cy="318516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The following values are considered to be 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FALSE</a:t>
            </a:r>
            <a:r>
              <a:rPr lang="en-US" sz="1800" dirty="0" smtClean="0">
                <a:latin typeface="+mj-lt"/>
              </a:rPr>
              <a:t> (all others are 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TRUE</a:t>
            </a:r>
            <a:r>
              <a:rPr lang="en-US" sz="1800" dirty="0" smtClean="0">
                <a:latin typeface="+mj-lt"/>
              </a:rPr>
              <a:t>): </a:t>
            </a:r>
          </a:p>
          <a:p>
            <a:pPr lvl="1"/>
            <a:r>
              <a:rPr lang="en-US" sz="1600" dirty="0" smtClean="0">
                <a:latin typeface="+mj-lt"/>
              </a:rPr>
              <a:t>0 and 0.0 </a:t>
            </a:r>
          </a:p>
          <a:p>
            <a:pPr lvl="1"/>
            <a:r>
              <a:rPr lang="en-US" sz="1600" dirty="0" smtClean="0">
                <a:latin typeface="+mj-lt"/>
              </a:rPr>
              <a:t>"", "0", and NULL (includes unset variables)</a:t>
            </a:r>
          </a:p>
          <a:p>
            <a:pPr lvl="1"/>
            <a:r>
              <a:rPr lang="en-US" sz="1600" dirty="0" smtClean="0">
                <a:latin typeface="+mj-lt"/>
              </a:rPr>
              <a:t>arrays with 0 elements</a:t>
            </a:r>
          </a:p>
          <a:p>
            <a:r>
              <a:rPr lang="en-US" sz="1800" dirty="0" smtClean="0">
                <a:latin typeface="+mj-lt"/>
              </a:rPr>
              <a:t>Can cast to </a:t>
            </a:r>
            <a:r>
              <a:rPr lang="en-US" sz="1800" dirty="0" err="1" smtClean="0">
                <a:latin typeface="+mj-lt"/>
              </a:rPr>
              <a:t>boolean</a:t>
            </a:r>
            <a:r>
              <a:rPr lang="en-US" sz="1800" dirty="0" smtClean="0">
                <a:latin typeface="+mj-lt"/>
              </a:rPr>
              <a:t> using (</a:t>
            </a:r>
            <a:r>
              <a:rPr lang="en-US" sz="1800" dirty="0" err="1" smtClean="0">
                <a:latin typeface="+mj-lt"/>
              </a:rPr>
              <a:t>bool</a:t>
            </a:r>
            <a:r>
              <a:rPr lang="en-US" sz="1800" dirty="0" smtClean="0">
                <a:latin typeface="+mj-lt"/>
              </a:rPr>
              <a:t>)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FALSE</a:t>
            </a:r>
            <a:r>
              <a:rPr lang="en-US" sz="1800" dirty="0" smtClean="0">
                <a:latin typeface="+mj-lt"/>
              </a:rPr>
              <a:t> prints as an empty string (no output); 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TRUE</a:t>
            </a:r>
            <a:r>
              <a:rPr lang="en-US" sz="1800" dirty="0" smtClean="0">
                <a:latin typeface="+mj-lt"/>
              </a:rPr>
              <a:t> prints as a 1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6581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8229600" cy="295656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+mj-lt"/>
              </a:rPr>
              <a:t>a variable is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NULL</a:t>
            </a:r>
            <a:r>
              <a:rPr lang="en-US" sz="2000" dirty="0" smtClean="0">
                <a:latin typeface="+mj-lt"/>
              </a:rPr>
              <a:t> if </a:t>
            </a:r>
          </a:p>
          <a:p>
            <a:pPr lvl="1"/>
            <a:r>
              <a:rPr lang="en-US" sz="2000" dirty="0" smtClean="0">
                <a:latin typeface="+mj-lt"/>
              </a:rPr>
              <a:t>it has not been set to any value (undefined variables)</a:t>
            </a:r>
          </a:p>
          <a:p>
            <a:pPr lvl="1"/>
            <a:r>
              <a:rPr lang="en-US" sz="2000" dirty="0" smtClean="0">
                <a:latin typeface="+mj-lt"/>
              </a:rPr>
              <a:t>it has been assigned the constant NULL</a:t>
            </a:r>
          </a:p>
          <a:p>
            <a:pPr lvl="1"/>
            <a:r>
              <a:rPr lang="en-US" sz="2000" dirty="0" smtClean="0">
                <a:latin typeface="+mj-lt"/>
              </a:rPr>
              <a:t>it has been deleted using the </a:t>
            </a:r>
            <a:r>
              <a:rPr lang="en-US" sz="2000" dirty="0" smtClean="0">
                <a:latin typeface="+mj-lt"/>
                <a:hlinkClick r:id="rId2"/>
              </a:rPr>
              <a:t>unset</a:t>
            </a:r>
            <a:r>
              <a:rPr lang="en-US" sz="2000" dirty="0" smtClean="0">
                <a:latin typeface="+mj-lt"/>
              </a:rPr>
              <a:t> function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can test if a variable is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NULL</a:t>
            </a:r>
            <a:r>
              <a:rPr lang="en-US" sz="2000" dirty="0" smtClean="0">
                <a:latin typeface="+mj-lt"/>
              </a:rPr>
              <a:t> using the </a:t>
            </a:r>
            <a:r>
              <a:rPr lang="en-US" sz="2000" dirty="0" err="1" smtClean="0">
                <a:latin typeface="+mj-lt"/>
                <a:hlinkClick r:id="rId3"/>
              </a:rPr>
              <a:t>isset</a:t>
            </a:r>
            <a:r>
              <a:rPr lang="en-US" sz="2000" dirty="0" smtClean="0">
                <a:latin typeface="+mj-lt"/>
              </a:rPr>
              <a:t> function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NULL</a:t>
            </a:r>
            <a:r>
              <a:rPr lang="en-US" sz="2000" dirty="0" smtClean="0">
                <a:latin typeface="+mj-lt"/>
              </a:rPr>
              <a:t> prints as an empty string (no output)</a:t>
            </a:r>
            <a:endParaRPr lang="en-US" sz="2400" dirty="0" smtClean="0">
              <a:latin typeface="+mj-lt"/>
            </a:endParaRP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00200"/>
            <a:ext cx="76581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Create pages that takes advantage of data and resources on a web server and present it to the user in dynamic ways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Arithmetic operators:</a:t>
            </a:r>
          </a:p>
          <a:p>
            <a:pPr lvl="1"/>
            <a:r>
              <a:rPr lang="en-US" sz="2000" dirty="0" smtClean="0">
                <a:latin typeface="+mj-lt"/>
              </a:rPr>
              <a:t>+, -, *, /, %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124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429000"/>
            <a:ext cx="5219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73914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$name =  expression;</a:t>
            </a:r>
            <a:endParaRPr lang="en-US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79152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8229600" cy="1813560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to append, use bracket notation without specifying an index</a:t>
            </a:r>
          </a:p>
          <a:p>
            <a:r>
              <a:rPr lang="en-US" sz="2000" dirty="0" smtClean="0">
                <a:latin typeface="+mj-lt"/>
              </a:rPr>
              <a:t>element type is not specified; can mix types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6485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6629400" cy="453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23056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1437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743200"/>
            <a:ext cx="8229600" cy="341376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zero-based indexing using bracket notation</a:t>
            </a:r>
          </a:p>
          <a:p>
            <a:r>
              <a:rPr lang="en-US" sz="2400" dirty="0" smtClean="0">
                <a:latin typeface="+mj-lt"/>
              </a:rPr>
              <a:t>string concatenation operator is . (period), not + </a:t>
            </a:r>
          </a:p>
          <a:p>
            <a:pPr lvl="1"/>
            <a:r>
              <a:rPr lang="en-US" sz="2000" dirty="0" smtClean="0">
                <a:latin typeface="+mj-lt"/>
              </a:rPr>
              <a:t>5 + "2 turtle doves" === 7</a:t>
            </a:r>
          </a:p>
          <a:p>
            <a:pPr lvl="1"/>
            <a:r>
              <a:rPr lang="en-US" sz="2000" dirty="0" smtClean="0">
                <a:latin typeface="+mj-lt"/>
              </a:rPr>
              <a:t>5 . "2 turtle doves" === "52 turtle doves"</a:t>
            </a:r>
          </a:p>
          <a:p>
            <a:r>
              <a:rPr lang="en-US" sz="2400" dirty="0" smtClean="0">
                <a:latin typeface="+mj-lt"/>
              </a:rPr>
              <a:t>can be specified with "" or ''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162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Strings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514600"/>
            <a:ext cx="8229600" cy="2133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strings inside " " are interpreted </a:t>
            </a:r>
          </a:p>
          <a:p>
            <a:pPr lvl="1"/>
            <a:r>
              <a:rPr lang="en-US" sz="2000" dirty="0" smtClean="0">
                <a:latin typeface="+mj-lt"/>
              </a:rPr>
              <a:t>variables that appear inside them will have their values inserted into the string</a:t>
            </a:r>
          </a:p>
          <a:p>
            <a:r>
              <a:rPr lang="en-US" sz="2400" dirty="0" smtClean="0">
                <a:latin typeface="+mj-lt"/>
              </a:rPr>
              <a:t>strings inside ' ' are </a:t>
            </a:r>
            <a:r>
              <a:rPr lang="en-US" sz="2400" i="1" dirty="0" smtClean="0">
                <a:latin typeface="+mj-lt"/>
              </a:rPr>
              <a:t>not</a:t>
            </a:r>
            <a:r>
              <a:rPr lang="en-US" sz="2400" dirty="0" smtClean="0">
                <a:latin typeface="+mj-lt"/>
              </a:rPr>
              <a:t> interpreted:</a:t>
            </a:r>
            <a:endParaRPr lang="en-US" sz="2400" dirty="0">
              <a:latin typeface="+mj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7724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95800"/>
            <a:ext cx="7696200" cy="25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191000"/>
            <a:ext cx="76581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19200"/>
            <a:ext cx="46767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19200"/>
            <a:ext cx="46767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14800"/>
            <a:ext cx="7281863" cy="168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HTML cannot express similarity in a compact way</a:t>
            </a:r>
          </a:p>
          <a:p>
            <a:pPr lvl="1"/>
            <a:r>
              <a:rPr lang="en-US" sz="2000" dirty="0" smtClean="0">
                <a:latin typeface="+mj-lt"/>
              </a:rPr>
              <a:t>Large amounts of redundant content in a page</a:t>
            </a:r>
          </a:p>
          <a:p>
            <a:pPr lvl="1"/>
            <a:r>
              <a:rPr lang="en-US" sz="2000" dirty="0" smtClean="0">
                <a:latin typeface="+mj-lt"/>
              </a:rPr>
              <a:t>Redundancy between pages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Needs to create dynamic web pages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19200"/>
            <a:ext cx="46767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86200"/>
            <a:ext cx="5457824" cy="236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htmlspecialchars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96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8305800" cy="241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for</a:t>
            </a:r>
            <a:r>
              <a:rPr lang="en-US" dirty="0" smtClean="0">
                <a:latin typeface="+mj-lt"/>
              </a:rPr>
              <a:t> loop</a:t>
            </a:r>
            <a:endParaRPr lang="en-US" dirty="0">
              <a:latin typeface="+mj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8262938" cy="167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+mj-lt"/>
              </a:rPr>
              <a:t>foreach</a:t>
            </a:r>
            <a:r>
              <a:rPr lang="en-US" dirty="0" smtClean="0">
                <a:latin typeface="+mj-lt"/>
              </a:rPr>
              <a:t> loop</a:t>
            </a:r>
            <a:endParaRPr lang="en-US" dirty="0">
              <a:latin typeface="+mj-lt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88885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if/else</a:t>
            </a:r>
            <a:r>
              <a:rPr lang="en-US" dirty="0" smtClean="0">
                <a:latin typeface="+mj-lt"/>
              </a:rPr>
              <a:t> loop</a:t>
            </a:r>
            <a:endParaRPr lang="en-US" dirty="0">
              <a:latin typeface="+mj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124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while</a:t>
            </a:r>
            <a:r>
              <a:rPr lang="en-US" dirty="0" smtClean="0">
                <a:latin typeface="+mj-lt"/>
              </a:rPr>
              <a:t> loop</a:t>
            </a:r>
          </a:p>
          <a:p>
            <a:pPr lvl="1"/>
            <a:r>
              <a:rPr lang="en-US" dirty="0" smtClean="0">
                <a:latin typeface="+mj-lt"/>
                <a:hlinkClick r:id="rId2"/>
              </a:rPr>
              <a:t>break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 smtClean="0">
                <a:latin typeface="+mj-lt"/>
                <a:hlinkClick r:id="rId3"/>
              </a:rPr>
              <a:t>continue </a:t>
            </a:r>
            <a:r>
              <a:rPr lang="en-US" dirty="0" smtClean="0">
                <a:latin typeface="+mj-lt"/>
              </a:rPr>
              <a:t>keywords also behave as in Java/C</a:t>
            </a:r>
            <a:endParaRPr lang="en-US" dirty="0">
              <a:latin typeface="+mj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819400"/>
            <a:ext cx="71247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567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Page </a:t>
            </a:r>
            <a:r>
              <a:rPr lang="en-US" dirty="0" smtClean="0">
                <a:latin typeface="+mj-lt"/>
              </a:rPr>
              <a:t>169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PHP file I/O functions</a:t>
            </a:r>
            <a:endParaRPr lang="en-US" sz="2400" dirty="0">
              <a:latin typeface="+mj-lt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6" y="2286000"/>
            <a:ext cx="794036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Reading/writing files</a:t>
            </a:r>
          </a:p>
          <a:p>
            <a:pPr lvl="1"/>
            <a:r>
              <a:rPr lang="en-US" sz="1800" dirty="0" smtClean="0">
                <a:latin typeface="+mj-lt"/>
                <a:hlinkClick r:id="rId3"/>
              </a:rPr>
              <a:t>file</a:t>
            </a:r>
            <a:r>
              <a:rPr lang="en-US" sz="1800" dirty="0" smtClean="0">
                <a:latin typeface="+mj-lt"/>
              </a:rPr>
              <a:t> returns lines of a file as an array (\n at end of each)</a:t>
            </a:r>
          </a:p>
          <a:p>
            <a:pPr lvl="1"/>
            <a:r>
              <a:rPr lang="en-US" sz="1800" dirty="0" err="1" smtClean="0">
                <a:latin typeface="+mj-lt"/>
                <a:hlinkClick r:id="rId4"/>
              </a:rPr>
              <a:t>file_get_contents</a:t>
            </a:r>
            <a:r>
              <a:rPr lang="en-US" sz="1800" dirty="0" smtClean="0">
                <a:latin typeface="+mj-lt"/>
              </a:rPr>
              <a:t> returns entire contents of a file as a single string </a:t>
            </a:r>
          </a:p>
          <a:p>
            <a:pPr lvl="1"/>
            <a:r>
              <a:rPr lang="en-US" sz="1800" dirty="0" err="1" smtClean="0">
                <a:latin typeface="+mj-lt"/>
                <a:hlinkClick r:id="rId5"/>
              </a:rPr>
              <a:t>file_put_contents</a:t>
            </a:r>
            <a:r>
              <a:rPr lang="en-US" sz="1800" dirty="0" smtClean="0">
                <a:latin typeface="+mj-lt"/>
              </a:rPr>
              <a:t> writes a string into a file </a:t>
            </a:r>
          </a:p>
          <a:p>
            <a:pPr lvl="1"/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3124200"/>
            <a:ext cx="7696200" cy="2141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Reading/writing files</a:t>
            </a:r>
          </a:p>
          <a:p>
            <a:pPr lvl="1"/>
            <a:r>
              <a:rPr lang="en-US" sz="1800" dirty="0" smtClean="0">
                <a:latin typeface="+mj-lt"/>
                <a:hlinkClick r:id="rId3"/>
              </a:rPr>
              <a:t>file</a:t>
            </a:r>
            <a:r>
              <a:rPr lang="en-US" sz="1800" dirty="0" smtClean="0">
                <a:latin typeface="+mj-lt"/>
              </a:rPr>
              <a:t> returns lines of a file as an array (\n at end of each)</a:t>
            </a:r>
          </a:p>
          <a:p>
            <a:pPr lvl="1"/>
            <a:r>
              <a:rPr lang="en-US" sz="1800" dirty="0" err="1" smtClean="0">
                <a:latin typeface="+mj-lt"/>
                <a:hlinkClick r:id="rId4"/>
              </a:rPr>
              <a:t>file_get_contents</a:t>
            </a:r>
            <a:r>
              <a:rPr lang="en-US" sz="1800" dirty="0" smtClean="0">
                <a:latin typeface="+mj-lt"/>
              </a:rPr>
              <a:t> returns entire contents of a file as a single string </a:t>
            </a:r>
          </a:p>
          <a:p>
            <a:pPr lvl="1"/>
            <a:r>
              <a:rPr lang="en-US" sz="1800" dirty="0" err="1" smtClean="0">
                <a:latin typeface="+mj-lt"/>
                <a:hlinkClick r:id="rId5"/>
              </a:rPr>
              <a:t>file_put_contents</a:t>
            </a:r>
            <a:r>
              <a:rPr lang="en-US" sz="1800" dirty="0" smtClean="0">
                <a:latin typeface="+mj-lt"/>
              </a:rPr>
              <a:t> writes a string into a file </a:t>
            </a:r>
          </a:p>
          <a:p>
            <a:pPr lvl="1"/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124200"/>
            <a:ext cx="7948613" cy="252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Static content/fixed content</a:t>
            </a:r>
          </a:p>
          <a:p>
            <a:pPr lvl="1"/>
            <a:r>
              <a:rPr lang="en-US" sz="2000" dirty="0" smtClean="0">
                <a:latin typeface="+mj-lt"/>
              </a:rPr>
              <a:t>A client’s browser requests a simple .html file</a:t>
            </a:r>
          </a:p>
          <a:p>
            <a:pPr lvl="1"/>
            <a:r>
              <a:rPr lang="en-US" sz="2000" dirty="0" smtClean="0">
                <a:latin typeface="+mj-lt"/>
              </a:rPr>
              <a:t>The web server software (Apache/IIS) reads the file from the disk and sends its contents back to the client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Dynamic content</a:t>
            </a:r>
          </a:p>
          <a:p>
            <a:pPr lvl="1"/>
            <a:r>
              <a:rPr lang="en-US" sz="2000" dirty="0" smtClean="0">
                <a:latin typeface="+mj-lt"/>
              </a:rPr>
              <a:t>Web pages generated on-the-fly by a web server at the moment a user requests them.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Reading/writing files</a:t>
            </a:r>
          </a:p>
          <a:p>
            <a:pPr lvl="1"/>
            <a:r>
              <a:rPr lang="en-US" sz="1800" dirty="0" smtClean="0">
                <a:latin typeface="+mj-lt"/>
                <a:hlinkClick r:id="rId3"/>
              </a:rPr>
              <a:t>file</a:t>
            </a:r>
            <a:r>
              <a:rPr lang="en-US" sz="1800" dirty="0" smtClean="0">
                <a:latin typeface="+mj-lt"/>
              </a:rPr>
              <a:t> returns lines of a file as an array (\n at end of each)</a:t>
            </a:r>
          </a:p>
          <a:p>
            <a:pPr lvl="1"/>
            <a:r>
              <a:rPr lang="en-US" sz="1800" dirty="0" err="1" smtClean="0">
                <a:latin typeface="+mj-lt"/>
                <a:hlinkClick r:id="rId4"/>
              </a:rPr>
              <a:t>file_get_contents</a:t>
            </a:r>
            <a:r>
              <a:rPr lang="en-US" sz="1800" dirty="0" smtClean="0">
                <a:latin typeface="+mj-lt"/>
              </a:rPr>
              <a:t> returns entire contents of a file as a single string </a:t>
            </a:r>
          </a:p>
          <a:p>
            <a:pPr lvl="1"/>
            <a:r>
              <a:rPr lang="en-US" sz="1800" dirty="0" err="1" smtClean="0">
                <a:latin typeface="+mj-lt"/>
                <a:hlinkClick r:id="rId5"/>
              </a:rPr>
              <a:t>file_put_contents</a:t>
            </a:r>
            <a:r>
              <a:rPr lang="en-US" sz="1800" dirty="0" smtClean="0">
                <a:latin typeface="+mj-lt"/>
              </a:rPr>
              <a:t> writes a string into a file </a:t>
            </a:r>
          </a:p>
          <a:p>
            <a:pPr lvl="1"/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048000"/>
            <a:ext cx="6719888" cy="30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2133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  <a:hlinkClick r:id="rId2"/>
              </a:rPr>
              <a:t>file</a:t>
            </a:r>
            <a:r>
              <a:rPr lang="en-US" sz="1800" dirty="0" smtClean="0">
                <a:latin typeface="+mj-lt"/>
              </a:rPr>
              <a:t> function:</a:t>
            </a:r>
          </a:p>
          <a:p>
            <a:pPr lvl="1"/>
            <a:r>
              <a:rPr lang="en-US" sz="1800" dirty="0" smtClean="0">
                <a:latin typeface="+mj-lt"/>
              </a:rPr>
              <a:t>Returns the lines of a file as an array of strings </a:t>
            </a:r>
          </a:p>
          <a:p>
            <a:pPr lvl="1"/>
            <a:r>
              <a:rPr lang="en-US" sz="1800" dirty="0" smtClean="0">
                <a:latin typeface="+mj-lt"/>
              </a:rPr>
              <a:t>each ends with \n ; to strip it, use an optional second parameter: </a:t>
            </a:r>
          </a:p>
          <a:p>
            <a:pPr lvl="1">
              <a:buNone/>
            </a:pPr>
            <a:r>
              <a:rPr lang="en-US" sz="1800" dirty="0" smtClean="0">
                <a:latin typeface="+mj-lt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$lines = file("todolist.txt", </a:t>
            </a:r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FILE_IGNORE_NEW_LINES</a:t>
            </a:r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); </a:t>
            </a:r>
          </a:p>
          <a:p>
            <a:pPr lvl="1"/>
            <a:r>
              <a:rPr lang="en-US" sz="1800" dirty="0" smtClean="0">
                <a:latin typeface="+mj-lt"/>
              </a:rPr>
              <a:t>common idiom: </a:t>
            </a:r>
            <a:r>
              <a:rPr lang="en-US" sz="1800" dirty="0" err="1" smtClean="0">
                <a:solidFill>
                  <a:srgbClr val="0070C0"/>
                </a:solidFill>
                <a:latin typeface="+mj-lt"/>
              </a:rPr>
              <a:t>foreach</a:t>
            </a:r>
            <a:r>
              <a:rPr lang="en-US" sz="1800" dirty="0" smtClean="0">
                <a:latin typeface="+mj-lt"/>
              </a:rPr>
              <a:t> or </a:t>
            </a:r>
            <a:r>
              <a:rPr lang="en-US" sz="1800" dirty="0" smtClean="0">
                <a:solidFill>
                  <a:srgbClr val="0070C0"/>
                </a:solidFill>
                <a:latin typeface="+mj-lt"/>
              </a:rPr>
              <a:t>for</a:t>
            </a:r>
            <a:r>
              <a:rPr lang="en-US" sz="1800" dirty="0" smtClean="0">
                <a:latin typeface="+mj-lt"/>
              </a:rPr>
              <a:t> loop over lines of file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3657600"/>
            <a:ext cx="808456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list</a:t>
            </a:r>
            <a:r>
              <a:rPr lang="en-US" sz="2400" dirty="0" smtClean="0">
                <a:latin typeface="+mj-lt"/>
              </a:rPr>
              <a:t> function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2286000"/>
            <a:ext cx="807265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Reading directories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677150" cy="17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7181850" cy="230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Reading directories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677150" cy="17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038600"/>
            <a:ext cx="7877175" cy="157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13716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+mj-lt"/>
              </a:rPr>
              <a:t>Functions</a:t>
            </a:r>
          </a:p>
          <a:p>
            <a:pPr lvl="1"/>
            <a:r>
              <a:rPr lang="en-US" sz="1800" dirty="0" smtClean="0">
                <a:latin typeface="+mj-lt"/>
              </a:rPr>
              <a:t>parameter types and return types are not written</a:t>
            </a:r>
          </a:p>
          <a:p>
            <a:pPr lvl="1"/>
            <a:r>
              <a:rPr lang="en-US" sz="1800" dirty="0" smtClean="0">
                <a:latin typeface="+mj-lt"/>
              </a:rPr>
              <a:t>a function with no return statements is implicitly "void"</a:t>
            </a:r>
          </a:p>
          <a:p>
            <a:pPr lvl="1"/>
            <a:r>
              <a:rPr lang="en-US" sz="1800" dirty="0" smtClean="0">
                <a:latin typeface="+mj-lt"/>
              </a:rPr>
              <a:t>can be declared in any PHP block, at start/end/middle of code</a:t>
            </a:r>
          </a:p>
          <a:p>
            <a:endParaRPr lang="en-US" sz="1800" dirty="0">
              <a:latin typeface="+mj-lt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803231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105400"/>
            <a:ext cx="8143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Functions: </a:t>
            </a:r>
          </a:p>
          <a:p>
            <a:pPr lvl="1"/>
            <a:r>
              <a:rPr lang="en-US" sz="1800" dirty="0" smtClean="0">
                <a:latin typeface="+mj-lt"/>
              </a:rPr>
              <a:t>variables declared in a function are local to that function; others are global</a:t>
            </a:r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7729538" cy="237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Functions: </a:t>
            </a:r>
          </a:p>
          <a:p>
            <a:pPr lvl="1"/>
            <a:r>
              <a:rPr lang="en-US" sz="1800" dirty="0" smtClean="0">
                <a:latin typeface="+mj-lt"/>
              </a:rPr>
              <a:t>if no value is passed, the default will be used (defaults must come last)</a:t>
            </a:r>
            <a:endParaRPr lang="en-US" sz="1800" dirty="0">
              <a:latin typeface="+mj-lt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667000"/>
            <a:ext cx="7205663" cy="303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Constructing and using objects</a:t>
            </a:r>
          </a:p>
          <a:p>
            <a:r>
              <a:rPr lang="en-US" sz="2000" dirty="0" smtClean="0">
                <a:latin typeface="+mj-lt"/>
              </a:rPr>
              <a:t>Test whether a class is installed with </a:t>
            </a:r>
            <a:r>
              <a:rPr lang="en-US" sz="2000" dirty="0" err="1" smtClean="0">
                <a:latin typeface="+mj-lt"/>
                <a:hlinkClick r:id="rId2"/>
              </a:rPr>
              <a:t>class_exists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The following code </a:t>
            </a:r>
            <a:r>
              <a:rPr lang="en-US" sz="2000" dirty="0" smtClean="0">
                <a:latin typeface="+mj-lt"/>
                <a:hlinkClick r:id="rId3"/>
              </a:rPr>
              <a:t>unzips a file</a:t>
            </a:r>
            <a:endParaRPr lang="en-US" sz="20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743200"/>
            <a:ext cx="801938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609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Classes: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81200"/>
            <a:ext cx="7524750" cy="327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 and Web Servers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When you type a URL in your browser: 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	</a:t>
            </a:r>
          </a:p>
          <a:p>
            <a:pPr algn="ctr">
              <a:buNone/>
            </a:pP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http://training.pacificescience.com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Your computer looks up the server's IP address using DNS</a:t>
            </a:r>
          </a:p>
          <a:p>
            <a:pPr lvl="1"/>
            <a:r>
              <a:rPr lang="en-US" sz="2000" dirty="0" smtClean="0">
                <a:latin typeface="+mj-lt"/>
              </a:rPr>
              <a:t>Your browser connects to that IP address and requests the given file</a:t>
            </a:r>
          </a:p>
          <a:p>
            <a:pPr lvl="1"/>
            <a:r>
              <a:rPr lang="en-US" sz="2000" dirty="0" smtClean="0">
                <a:latin typeface="+mj-lt"/>
              </a:rPr>
              <a:t>The web server software (e.g. Apache) grabs that file from the server's local file system, and sends back its contents to you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Classes: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6767513" cy="447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Classes: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882066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Classes: Basic inheritance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10808"/>
            <a:ext cx="8077200" cy="329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Static</a:t>
            </a:r>
            <a:r>
              <a:rPr lang="en-US" sz="2000" dirty="0" smtClean="0">
                <a:latin typeface="+mj-lt"/>
              </a:rPr>
              <a:t> methods, fields, and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constants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2057400"/>
            <a:ext cx="802821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Abstract classes </a:t>
            </a:r>
            <a:r>
              <a:rPr lang="en-US" sz="2400" dirty="0" smtClean="0">
                <a:latin typeface="+mj-lt"/>
              </a:rPr>
              <a:t>and </a:t>
            </a:r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interfaces</a:t>
            </a:r>
          </a:p>
          <a:p>
            <a:pPr lvl="1"/>
            <a:r>
              <a:rPr lang="en-US" sz="2000" dirty="0" smtClean="0"/>
              <a:t>interfaces are </a:t>
            </a:r>
            <a:r>
              <a:rPr lang="en-US" sz="2000" dirty="0" err="1" smtClean="0"/>
              <a:t>supertypes</a:t>
            </a:r>
            <a:r>
              <a:rPr lang="en-US" sz="2000" dirty="0" smtClean="0"/>
              <a:t> that specify method headers without implementations </a:t>
            </a:r>
          </a:p>
          <a:p>
            <a:pPr lvl="1"/>
            <a:r>
              <a:rPr lang="en-US" sz="2000" dirty="0" smtClean="0"/>
              <a:t>abstract classes are like interfaces, but you can specify fields, constructors, methods </a:t>
            </a:r>
          </a:p>
          <a:p>
            <a:endParaRPr lang="en-US" sz="2000" dirty="0" smtClean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7772400" cy="264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PHP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381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+mj-lt"/>
              </a:rPr>
              <a:t>PHP's </a:t>
            </a:r>
            <a:r>
              <a:rPr lang="en-US" sz="2000" dirty="0" err="1" smtClean="0">
                <a:latin typeface="+mj-lt"/>
                <a:hlinkClick r:id="rId2"/>
              </a:rPr>
              <a:t>HttpRequest</a:t>
            </a:r>
            <a:r>
              <a:rPr lang="en-US" sz="2000" dirty="0" smtClean="0">
                <a:latin typeface="+mj-lt"/>
              </a:rPr>
              <a:t> object can fetch a document from the web</a:t>
            </a:r>
            <a:endParaRPr lang="en-US" sz="20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09800"/>
            <a:ext cx="7996238" cy="234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22098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+mj-lt"/>
              </a:rPr>
              <a:t>Insert PHP code into HTML seamlessly to produce a dynamic results</a:t>
            </a:r>
          </a:p>
          <a:p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Design goal</a:t>
            </a:r>
          </a:p>
          <a:p>
            <a:pPr lvl="1"/>
            <a:r>
              <a:rPr lang="en-US" sz="1200" dirty="0" smtClean="0">
                <a:latin typeface="+mj-lt"/>
              </a:rPr>
              <a:t>Maximize the amount of the code that is spent in plain HTML “mode” </a:t>
            </a:r>
          </a:p>
          <a:p>
            <a:pPr lvl="1"/>
            <a:r>
              <a:rPr lang="en-US" sz="1200" dirty="0" smtClean="0">
                <a:latin typeface="+mj-lt"/>
              </a:rPr>
              <a:t>Minimize the amount spent in PHP “mode” </a:t>
            </a:r>
          </a:p>
          <a:p>
            <a:pPr lvl="1"/>
            <a:endParaRPr lang="en-US" sz="12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Printing HTML tags with print statements is bad style and error-prone:</a:t>
            </a:r>
          </a:p>
          <a:p>
            <a:endParaRPr lang="en-US" sz="1400" dirty="0">
              <a:latin typeface="+mj-lt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657600"/>
            <a:ext cx="7300913" cy="234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Expression Blocks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evaluates and embeds an expression's value into HTML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&lt;?=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?&gt; </a:t>
            </a:r>
            <a:r>
              <a:rPr lang="en-US" sz="2000" dirty="0" smtClean="0">
                <a:latin typeface="+mj-lt"/>
              </a:rPr>
              <a:t>is equivalent to 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print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latin typeface="+mj-lt"/>
              </a:rPr>
              <a:t>;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?&gt;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?&gt; </a:t>
            </a:r>
            <a:r>
              <a:rPr lang="en-US" sz="2000" dirty="0" smtClean="0">
                <a:latin typeface="+mj-lt"/>
              </a:rPr>
              <a:t>is equivalent to 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?&gt; 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8058150" cy="122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Expression Blocks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evaluates and embeds an expression's value into HTML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&lt;?=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?&gt; </a:t>
            </a:r>
            <a:r>
              <a:rPr lang="en-US" sz="2000" dirty="0" smtClean="0">
                <a:latin typeface="+mj-lt"/>
              </a:rPr>
              <a:t>is equivalent to 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print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latin typeface="+mj-lt"/>
              </a:rPr>
              <a:t>;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?&gt;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?&gt; </a:t>
            </a:r>
            <a:r>
              <a:rPr lang="en-US" sz="2000" dirty="0" smtClean="0">
                <a:latin typeface="+mj-lt"/>
              </a:rPr>
              <a:t>is equivalent to 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?&gt; 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27017"/>
            <a:ext cx="7543800" cy="372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Expression Blocks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evaluates and embeds an expression's value into HTML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&lt;?=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?&gt; </a:t>
            </a:r>
            <a:r>
              <a:rPr lang="en-US" sz="2000" dirty="0" smtClean="0">
                <a:latin typeface="+mj-lt"/>
              </a:rPr>
              <a:t>is equivalent to 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print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latin typeface="+mj-lt"/>
              </a:rPr>
              <a:t>;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?&gt;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?&gt; </a:t>
            </a:r>
            <a:r>
              <a:rPr lang="en-US" sz="2000" dirty="0" smtClean="0">
                <a:latin typeface="+mj-lt"/>
              </a:rPr>
              <a:t>is equivalent to 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&lt;?</a:t>
            </a:r>
            <a:r>
              <a:rPr lang="en-US" sz="2000" dirty="0" err="1" smtClean="0">
                <a:solidFill>
                  <a:srgbClr val="C00000"/>
                </a:solidFill>
                <a:latin typeface="+mj-lt"/>
              </a:rPr>
              <a:t>php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i="1" dirty="0" err="1" smtClean="0">
                <a:latin typeface="+mj-lt"/>
              </a:rPr>
              <a:t>expr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?&gt; 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7905750" cy="31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 and Web Servers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+mj-lt"/>
              </a:rPr>
              <a:t>Some URLs actually specify </a:t>
            </a:r>
            <a:r>
              <a:rPr lang="en-US" sz="2200" i="1" dirty="0" smtClean="0">
                <a:latin typeface="+mj-lt"/>
              </a:rPr>
              <a:t>programs</a:t>
            </a:r>
            <a:r>
              <a:rPr lang="en-US" sz="2200" dirty="0" smtClean="0">
                <a:latin typeface="+mj-lt"/>
              </a:rPr>
              <a:t> that the web server should run, and then send their output back to you as the result: </a:t>
            </a:r>
          </a:p>
          <a:p>
            <a:pPr algn="ctr">
              <a:buNone/>
            </a:pPr>
            <a:endParaRPr lang="en-US" sz="2200" dirty="0" smtClean="0">
              <a:solidFill>
                <a:srgbClr val="C00000"/>
              </a:solidFill>
              <a:latin typeface="+mj-lt"/>
            </a:endParaRPr>
          </a:p>
          <a:p>
            <a:pPr algn="ctr">
              <a:buNone/>
            </a:pP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http://www.pacificescience.com/jgao/contact.php </a:t>
            </a:r>
          </a:p>
          <a:p>
            <a:pPr lvl="1"/>
            <a:endParaRPr lang="en-US" sz="2200" dirty="0" smtClean="0">
              <a:latin typeface="+mj-lt"/>
            </a:endParaRPr>
          </a:p>
          <a:p>
            <a:pPr lvl="1"/>
            <a:r>
              <a:rPr lang="en-US" sz="2200" dirty="0" smtClean="0">
                <a:latin typeface="+mj-lt"/>
              </a:rPr>
              <a:t>the above URL tells the server </a:t>
            </a: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www.pacificescience.com</a:t>
            </a:r>
            <a:r>
              <a:rPr lang="en-US" sz="2200" dirty="0" smtClean="0">
                <a:latin typeface="+mj-lt"/>
              </a:rPr>
              <a:t> to run the program </a:t>
            </a:r>
            <a:r>
              <a:rPr lang="en-US" sz="2200" dirty="0" smtClean="0">
                <a:solidFill>
                  <a:srgbClr val="C00000"/>
                </a:solidFill>
                <a:latin typeface="+mj-lt"/>
              </a:rPr>
              <a:t>contact.php</a:t>
            </a:r>
            <a:r>
              <a:rPr lang="en-US" sz="2200" dirty="0" smtClean="0">
                <a:latin typeface="+mj-lt"/>
              </a:rPr>
              <a:t> and send back its output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Expression Blocks: Common </a:t>
            </a:r>
            <a:r>
              <a:rPr lang="en-US" dirty="0" err="1" smtClean="0"/>
              <a:t>Erros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8134350" cy="216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Page </a:t>
            </a:r>
            <a:r>
              <a:rPr lang="en-US" dirty="0" smtClean="0">
                <a:latin typeface="+mj-lt"/>
              </a:rPr>
              <a:t>193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Reading Assignment:</a:t>
            </a:r>
          </a:p>
          <a:p>
            <a:pPr lvl="1"/>
            <a:r>
              <a:rPr lang="en-US" dirty="0" smtClean="0">
                <a:latin typeface="+mj-lt"/>
              </a:rPr>
              <a:t>Ch 5.5 Case Study: Word of the Day</a:t>
            </a:r>
          </a:p>
          <a:p>
            <a:pPr marL="569913" lvl="2" indent="0">
              <a:buNone/>
            </a:pPr>
            <a:r>
              <a:rPr lang="en-US" sz="1800" dirty="0" smtClean="0">
                <a:latin typeface="+mj-lt"/>
                <a:hlinkClick r:id="rId2"/>
              </a:rPr>
              <a:t>http</a:t>
            </a:r>
            <a:r>
              <a:rPr lang="en-US" sz="1800" smtClean="0">
                <a:latin typeface="+mj-lt"/>
                <a:hlinkClick r:id="rId2"/>
              </a:rPr>
              <a:t>://</a:t>
            </a:r>
            <a:r>
              <a:rPr lang="en-US" sz="1800" smtClean="0">
                <a:latin typeface="+mj-lt"/>
                <a:hlinkClick r:id="rId2"/>
              </a:rPr>
              <a:t>www.pacificescience.com/jgao/COMP127/code/ch05-php/index.php</a:t>
            </a:r>
            <a:r>
              <a:rPr lang="en-US" sz="1800" smtClean="0">
                <a:latin typeface="+mj-lt"/>
              </a:rPr>
              <a:t> 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PHP Syntax</a:t>
            </a:r>
          </a:p>
          <a:p>
            <a:pPr lvl="1"/>
            <a:r>
              <a:rPr lang="en-US" sz="1800" dirty="0" smtClean="0">
                <a:latin typeface="+mj-lt"/>
              </a:rPr>
              <a:t>Print,  Types,  Arithmetic,  Variables,  Strings,  Comments, Boolean,  Control statements</a:t>
            </a:r>
          </a:p>
          <a:p>
            <a:pPr lvl="1"/>
            <a:r>
              <a:rPr lang="en-US" sz="1800" dirty="0" smtClean="0">
                <a:latin typeface="+mj-lt"/>
              </a:rPr>
              <a:t>Functions,  Including files,  Arrays,  </a:t>
            </a:r>
            <a:r>
              <a:rPr lang="en-US" sz="1800" dirty="0" err="1" smtClean="0">
                <a:latin typeface="+mj-lt"/>
              </a:rPr>
              <a:t>foreach</a:t>
            </a:r>
            <a:r>
              <a:rPr lang="en-US" sz="1800" dirty="0" smtClean="0">
                <a:latin typeface="+mj-lt"/>
              </a:rPr>
              <a:t>,  File I/O</a:t>
            </a:r>
          </a:p>
          <a:p>
            <a:pPr lvl="1"/>
            <a:endParaRPr lang="en-US" sz="18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Embedded PHP</a:t>
            </a:r>
          </a:p>
          <a:p>
            <a:pPr lvl="1"/>
            <a:r>
              <a:rPr lang="en-US" sz="1800" dirty="0" smtClean="0">
                <a:latin typeface="+mj-lt"/>
              </a:rPr>
              <a:t>Expression blocks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Web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2590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Server-side scripting</a:t>
            </a:r>
          </a:p>
          <a:p>
            <a:pPr lvl="1"/>
            <a:r>
              <a:rPr lang="en-US" sz="1600" dirty="0" smtClean="0">
                <a:latin typeface="+mj-lt"/>
              </a:rPr>
              <a:t>Writing programs to generate dynamic content</a:t>
            </a:r>
          </a:p>
          <a:p>
            <a:pPr lvl="1"/>
            <a:r>
              <a:rPr lang="en-US" sz="1600" dirty="0" smtClean="0">
                <a:latin typeface="+mj-lt"/>
              </a:rPr>
              <a:t>Server-side pages are programs written using one of web programming languages/frameworks such as</a:t>
            </a:r>
          </a:p>
          <a:p>
            <a:pPr lvl="2"/>
            <a:r>
              <a:rPr lang="en-US" sz="1400" dirty="0" smtClean="0">
                <a:latin typeface="+mj-lt"/>
                <a:hlinkClick r:id="rId2"/>
              </a:rPr>
              <a:t>PHP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smtClean="0">
                <a:latin typeface="+mj-lt"/>
                <a:hlinkClick r:id="rId3"/>
              </a:rPr>
              <a:t>Java/JSP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smtClean="0">
                <a:latin typeface="+mj-lt"/>
                <a:hlinkClick r:id="rId4"/>
              </a:rPr>
              <a:t>Ruby on Rails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smtClean="0">
                <a:latin typeface="+mj-lt"/>
                <a:hlinkClick r:id="rId5"/>
              </a:rPr>
              <a:t>ASP.NET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smtClean="0">
                <a:latin typeface="+mj-lt"/>
                <a:hlinkClick r:id="rId6"/>
              </a:rPr>
              <a:t>Python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smtClean="0">
                <a:latin typeface="+mj-lt"/>
                <a:hlinkClick r:id="rId7"/>
              </a:rPr>
              <a:t>Perl</a:t>
            </a:r>
            <a:endParaRPr lang="en-US" sz="1400" dirty="0" smtClean="0">
              <a:latin typeface="+mj-lt"/>
            </a:endParaRPr>
          </a:p>
          <a:p>
            <a:pPr lvl="1"/>
            <a:endParaRPr lang="en-US" sz="16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The web server contains software to run those programs and send the output back to the client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4267200"/>
            <a:ext cx="65436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“</a:t>
            </a:r>
            <a:r>
              <a:rPr lang="en-US" sz="2400" i="1" dirty="0" smtClean="0">
                <a:latin typeface="+mj-lt"/>
              </a:rPr>
              <a:t>PHP Hypertext Preprocessor</a:t>
            </a:r>
            <a:r>
              <a:rPr lang="en-US" sz="2400" dirty="0" smtClean="0">
                <a:latin typeface="+mj-lt"/>
              </a:rPr>
              <a:t>”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 server-side scripting language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Used to make web pages dynamic: </a:t>
            </a:r>
          </a:p>
          <a:p>
            <a:pPr lvl="1"/>
            <a:r>
              <a:rPr lang="en-US" sz="2000" dirty="0" smtClean="0">
                <a:latin typeface="+mj-lt"/>
              </a:rPr>
              <a:t>provide different content depending on context</a:t>
            </a:r>
          </a:p>
          <a:p>
            <a:pPr lvl="1"/>
            <a:r>
              <a:rPr lang="en-US" sz="2000" dirty="0" smtClean="0">
                <a:latin typeface="+mj-lt"/>
              </a:rPr>
              <a:t>interface with other services: database, e-mail, etc</a:t>
            </a:r>
          </a:p>
          <a:p>
            <a:pPr lvl="1"/>
            <a:r>
              <a:rPr lang="en-US" sz="2000" dirty="0" smtClean="0">
                <a:latin typeface="+mj-lt"/>
              </a:rPr>
              <a:t>authenticate users</a:t>
            </a:r>
          </a:p>
          <a:p>
            <a:pPr lvl="1"/>
            <a:r>
              <a:rPr lang="en-US" sz="2000" dirty="0" smtClean="0">
                <a:latin typeface="+mj-lt"/>
              </a:rPr>
              <a:t>process form information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PHP code can be embedded in HTML code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PHP Web Request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53D7-9E8F-4994-A1B3-E43CD4E378A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59185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301</TotalTime>
  <Words>1664</Words>
  <Application>Microsoft Office PowerPoint</Application>
  <PresentationFormat>On-screen Show (4:3)</PresentationFormat>
  <Paragraphs>399</Paragraphs>
  <Slides>62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Origin</vt:lpstr>
      <vt:lpstr>PHP for Server-Side Programming</vt:lpstr>
      <vt:lpstr>Objectives</vt:lpstr>
      <vt:lpstr>Motivation</vt:lpstr>
      <vt:lpstr>Web Pages</vt:lpstr>
      <vt:lpstr>URLs and Web Servers</vt:lpstr>
      <vt:lpstr>URLs and Web Servers</vt:lpstr>
      <vt:lpstr>Server-Side Web Programming</vt:lpstr>
      <vt:lpstr>PHP</vt:lpstr>
      <vt:lpstr>Lifecycle of a PHP Web Request</vt:lpstr>
      <vt:lpstr>Lifecycle of a PHP Web Request</vt:lpstr>
      <vt:lpstr>Advantages of PHP</vt:lpstr>
      <vt:lpstr>PHP vs. other language</vt:lpstr>
      <vt:lpstr>First PHP Program: hello.php</vt:lpstr>
      <vt:lpstr>PHP Output</vt:lpstr>
      <vt:lpstr>PHP Syntax</vt:lpstr>
      <vt:lpstr>The print Statement</vt:lpstr>
      <vt:lpstr>Types</vt:lpstr>
      <vt:lpstr>Boolean/bool type</vt:lpstr>
      <vt:lpstr>NULL</vt:lpstr>
      <vt:lpstr>Arithmetic</vt:lpstr>
      <vt:lpstr>Variables</vt:lpstr>
      <vt:lpstr>Arrays</vt:lpstr>
      <vt:lpstr>Array Functions</vt:lpstr>
      <vt:lpstr>Array Functions</vt:lpstr>
      <vt:lpstr>Comments</vt:lpstr>
      <vt:lpstr>Strings</vt:lpstr>
      <vt:lpstr>Interpreted Strings</vt:lpstr>
      <vt:lpstr>string functions</vt:lpstr>
      <vt:lpstr>string functions</vt:lpstr>
      <vt:lpstr>string functions</vt:lpstr>
      <vt:lpstr>htmlspecialchars function</vt:lpstr>
      <vt:lpstr>Control Statements</vt:lpstr>
      <vt:lpstr>Control Statements</vt:lpstr>
      <vt:lpstr>Control Statements</vt:lpstr>
      <vt:lpstr>Control Statements</vt:lpstr>
      <vt:lpstr>Self-Check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Advanced PHP Syntax</vt:lpstr>
      <vt:lpstr>Embedded PHP</vt:lpstr>
      <vt:lpstr>PHP Expression Blocks</vt:lpstr>
      <vt:lpstr>PHP Expression Blocks</vt:lpstr>
      <vt:lpstr>PHP Expression Blocks</vt:lpstr>
      <vt:lpstr>PHP Expression Blocks: Common Erros</vt:lpstr>
      <vt:lpstr>Self-Check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for Server-Side Programming</dc:title>
  <dc:creator>Jinzhu Gao</dc:creator>
  <cp:lastModifiedBy>Jinzhu Gao</cp:lastModifiedBy>
  <cp:revision>146</cp:revision>
  <dcterms:created xsi:type="dcterms:W3CDTF">2010-12-17T16:55:09Z</dcterms:created>
  <dcterms:modified xsi:type="dcterms:W3CDTF">2012-05-09T18:12:53Z</dcterms:modified>
</cp:coreProperties>
</file>