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305" r:id="rId4"/>
    <p:sldId id="258" r:id="rId5"/>
    <p:sldId id="30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08" r:id="rId16"/>
    <p:sldId id="307" r:id="rId17"/>
    <p:sldId id="268" r:id="rId18"/>
    <p:sldId id="269" r:id="rId19"/>
    <p:sldId id="270" r:id="rId20"/>
    <p:sldId id="271" r:id="rId21"/>
    <p:sldId id="309" r:id="rId22"/>
    <p:sldId id="301" r:id="rId23"/>
    <p:sldId id="273" r:id="rId24"/>
    <p:sldId id="274" r:id="rId25"/>
    <p:sldId id="272" r:id="rId26"/>
    <p:sldId id="310" r:id="rId27"/>
    <p:sldId id="275" r:id="rId28"/>
    <p:sldId id="276" r:id="rId29"/>
    <p:sldId id="304" r:id="rId30"/>
    <p:sldId id="277" r:id="rId31"/>
    <p:sldId id="311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3" r:id="rId46"/>
    <p:sldId id="291" r:id="rId47"/>
    <p:sldId id="292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2" r:id="rId56"/>
    <p:sldId id="30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06" autoAdjust="0"/>
  </p:normalViewPr>
  <p:slideViewPr>
    <p:cSldViewPr>
      <p:cViewPr varScale="1">
        <p:scale>
          <a:sx n="88" d="100"/>
          <a:sy n="88" d="100"/>
        </p:scale>
        <p:origin x="-10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79BAE-2075-4C85-9238-124B85CEBDA6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4F744-4348-4A4F-BD93-194D7FE1C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phpinfo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can be button, checkbox, file, hidden, password, radio, reset, submit, text, ...</a:t>
            </a:r>
          </a:p>
          <a:p>
            <a:endParaRPr lang="en-US" dirty="0" smtClean="0"/>
          </a:p>
          <a:p>
            <a:r>
              <a:rPr lang="en-US" dirty="0" smtClean="0"/>
              <a:t>input attributes: disabled, </a:t>
            </a:r>
            <a:r>
              <a:rPr lang="en-US" dirty="0" err="1" smtClean="0"/>
              <a:t>maxlength</a:t>
            </a:r>
            <a:r>
              <a:rPr lang="en-US" dirty="0" smtClean="0"/>
              <a:t>, </a:t>
            </a:r>
            <a:r>
              <a:rPr lang="en-US" dirty="0" err="1" smtClean="0"/>
              <a:t>readonly</a:t>
            </a:r>
            <a:r>
              <a:rPr lang="en-US" dirty="0" smtClean="0"/>
              <a:t>, size,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how \ must be escaped to 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 element represents each choice</a:t>
            </a:r>
          </a:p>
          <a:p>
            <a:r>
              <a:rPr lang="en-US" dirty="0" smtClean="0"/>
              <a:t>select optional attributes: disabled, multiple, size</a:t>
            </a:r>
          </a:p>
          <a:p>
            <a:r>
              <a:rPr lang="en-US" dirty="0" smtClean="0"/>
              <a:t>optional selected attribute sets which one is initially chosen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multiple attribute allows selecting multiple items with shift- or ctrl-click </a:t>
            </a:r>
          </a:p>
          <a:p>
            <a:pPr lvl="1"/>
            <a:r>
              <a:rPr lang="en-US" dirty="0" smtClean="0"/>
              <a:t>must declare parameter's name with [] if you allow multiple selections </a:t>
            </a:r>
          </a:p>
          <a:p>
            <a:r>
              <a:rPr lang="en-US" dirty="0" smtClean="0"/>
              <a:t>option tags can be set to be initially selected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invisible parameter that is still passed to the server when form is submitted</a:t>
            </a:r>
          </a:p>
          <a:p>
            <a:r>
              <a:rPr lang="en-US" dirty="0" smtClean="0"/>
              <a:t>useful for passing on additional state that isn't modified by the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invisible parameter that is still passed to the server when form is submitted</a:t>
            </a:r>
          </a:p>
          <a:p>
            <a:r>
              <a:rPr lang="en-US" dirty="0" smtClean="0"/>
              <a:t>useful for passing on additional state that isn't modified by the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hlinkClick r:id="rId3"/>
              </a:rPr>
              <a:t>phpinfo</a:t>
            </a:r>
            <a:r>
              <a:rPr lang="en-US" dirty="0" smtClean="0">
                <a:hlinkClick r:id="rId3"/>
              </a:rPr>
              <a:t>();</a:t>
            </a:r>
            <a:r>
              <a:rPr lang="en-US" dirty="0" smtClean="0"/>
              <a:t> to see a complete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above regular expression matches email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25375FC-14FF-4694-8899-4E8410E04FAC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1C51-F4A0-4218-A415-47B529E2D825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5A4A-2F5F-49A3-AF12-D133E8DAB407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D320-D8A0-4B7A-ABBC-65DE5A90A724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www.webstepbook.com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AE4561E-D87D-499D-B983-66D8BBB603E9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7B41-E6D8-4B80-B9ED-CADF446F4821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A50-E6ED-499C-8CD6-4E4CF31E16A5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6241-8D2A-4E21-A031-7CF0176B7B84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E604-7C3A-47EC-A875-FB3ACEE2A991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71F6-2D65-43D9-99D9-B62A3B5053F3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456C-4A62-4791-B2A2-F34F8395A7A6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0C3A93-DFE4-41C5-B93E-D59A2756B6A1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dirty="0" smtClean="0"/>
              <a:t>www.webstepbook.com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ref_urlencode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allvirtualware.com/languages/french_translation_software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www.phpguru.org/downloads/PCRE%20Cheat%20Sheet/PHP%20PCRE%20Cheat%20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guru.org/downloads/PCRE%20Cheat%20Sheet/PHP%20PCRE%20Cheat%20Sheet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Forms and Server-Side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Jinzhu</a:t>
            </a:r>
            <a:r>
              <a:rPr lang="en-US" dirty="0" smtClean="0"/>
              <a:t> </a:t>
            </a:r>
            <a:r>
              <a:rPr lang="en-US" dirty="0" err="1" smtClean="0"/>
              <a:t>Gao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800975" cy="171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00400"/>
            <a:ext cx="6753226" cy="2897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28750"/>
            <a:ext cx="80295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0"/>
            <a:ext cx="8001000" cy="21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001000" cy="108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95600"/>
            <a:ext cx="8039100" cy="279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Labels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4114800"/>
            <a:ext cx="8229600" cy="205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associates nearby text with control, so you can click text to activate control</a:t>
            </a:r>
          </a:p>
          <a:p>
            <a:r>
              <a:rPr lang="en-US" sz="2000" dirty="0" smtClean="0">
                <a:latin typeface="+mj-lt"/>
              </a:rPr>
              <a:t>can be used with checkboxes or radio buttons</a:t>
            </a:r>
          </a:p>
          <a:p>
            <a:r>
              <a:rPr lang="en-US" sz="2000" dirty="0" smtClean="0">
                <a:latin typeface="+mj-lt"/>
              </a:rPr>
              <a:t>label element can be targeted by CSS style rules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8771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24200"/>
            <a:ext cx="790955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Drop-down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1447800"/>
            <a:ext cx="803868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Drop-down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8153399" cy="2403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Drop-down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1268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Buttons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71652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Controls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258175" cy="261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Forms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4866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Learn how to create forms for storing and retrieving info from web servers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Learn how to write server-side code that processes info sent by a form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Input Parameters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815118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4114800"/>
            <a:ext cx="8229600" cy="205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Submit additional query parameter to a server without it being visible on the form’s UI</a:t>
            </a:r>
          </a:p>
          <a:p>
            <a:endParaRPr lang="en-US" sz="2000" dirty="0" smtClean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UI Control Errors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I changed the form's HTML code ... but when I refresh, the page doesn't update! 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By </a:t>
            </a:r>
            <a:r>
              <a:rPr lang="en-US" sz="2000" dirty="0" smtClean="0">
                <a:latin typeface="+mj-lt"/>
              </a:rPr>
              <a:t>default, when you refresh a page, it leaves the previous values in all form </a:t>
            </a:r>
            <a:r>
              <a:rPr lang="en-US" sz="2000" dirty="0" smtClean="0">
                <a:latin typeface="+mj-lt"/>
              </a:rPr>
              <a:t>controls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it does this in case you were filling out a long form and needed to refresh/return to </a:t>
            </a:r>
            <a:r>
              <a:rPr lang="en-US" sz="2000" dirty="0" smtClean="0">
                <a:latin typeface="+mj-lt"/>
              </a:rPr>
              <a:t>it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if you want it to clear out all UI controls' state and values, you must do a full refresh </a:t>
            </a:r>
          </a:p>
          <a:p>
            <a:pPr lvl="2"/>
            <a:r>
              <a:rPr lang="en-US" sz="1800" dirty="0" smtClean="0">
                <a:latin typeface="+mj-lt"/>
              </a:rPr>
              <a:t>Firefox: Shift-Ctrl-R</a:t>
            </a:r>
          </a:p>
          <a:p>
            <a:pPr lvl="2"/>
            <a:r>
              <a:rPr lang="en-US" sz="1800" dirty="0" smtClean="0">
                <a:latin typeface="+mj-lt"/>
              </a:rPr>
              <a:t>Mac: Shift-Command-R</a:t>
            </a:r>
          </a:p>
          <a:p>
            <a:endParaRPr lang="en-US" sz="2000" dirty="0" smtClean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Page </a:t>
            </a:r>
            <a:r>
              <a:rPr lang="en-US" dirty="0" smtClean="0">
                <a:latin typeface="+mj-lt"/>
              </a:rPr>
              <a:t>227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86200"/>
            <a:ext cx="8153400" cy="181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295400" y="5833646"/>
            <a:ext cx="662940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attribute sets what will be submitted if a control is selected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514600"/>
          </a:xfrm>
        </p:spPr>
        <p:txBody>
          <a:bodyPr>
            <a:normAutofit/>
          </a:bodyPr>
          <a:lstStyle/>
          <a:p>
            <a:r>
              <a:rPr lang="en-US" sz="1700" dirty="0" smtClean="0">
                <a:latin typeface="+mj-lt"/>
              </a:rPr>
              <a:t>Sometimes you want to submit data to a server </a:t>
            </a:r>
          </a:p>
          <a:p>
            <a:pPr lvl="1"/>
            <a:r>
              <a:rPr lang="en-US" sz="1500" dirty="0" smtClean="0">
                <a:latin typeface="+mj-lt"/>
              </a:rPr>
              <a:t>Hotmail: Send a message</a:t>
            </a:r>
          </a:p>
          <a:p>
            <a:pPr lvl="1"/>
            <a:r>
              <a:rPr lang="en-US" sz="1500" dirty="0" err="1" smtClean="0">
                <a:latin typeface="+mj-lt"/>
              </a:rPr>
              <a:t>Flickr</a:t>
            </a:r>
            <a:r>
              <a:rPr lang="en-US" sz="1500" dirty="0" smtClean="0">
                <a:latin typeface="+mj-lt"/>
              </a:rPr>
              <a:t>: Upload a photo</a:t>
            </a:r>
          </a:p>
          <a:p>
            <a:pPr lvl="1"/>
            <a:r>
              <a:rPr lang="en-US" sz="1500" dirty="0" smtClean="0">
                <a:latin typeface="+mj-lt"/>
              </a:rPr>
              <a:t>Google Calendar: Create an appointment</a:t>
            </a:r>
          </a:p>
          <a:p>
            <a:r>
              <a:rPr lang="en-US" sz="1700" dirty="0" smtClean="0">
                <a:latin typeface="+mj-lt"/>
              </a:rPr>
              <a:t>the data is sent in HTTP requests to the server </a:t>
            </a:r>
          </a:p>
          <a:p>
            <a:pPr lvl="1"/>
            <a:r>
              <a:rPr lang="en-US" sz="1500" dirty="0" smtClean="0">
                <a:latin typeface="+mj-lt"/>
              </a:rPr>
              <a:t>with HTML forms</a:t>
            </a:r>
          </a:p>
          <a:p>
            <a:pPr lvl="1"/>
            <a:r>
              <a:rPr lang="en-US" sz="1500" dirty="0" smtClean="0">
                <a:latin typeface="+mj-lt"/>
              </a:rPr>
              <a:t>with Ajax (seen later)</a:t>
            </a:r>
          </a:p>
          <a:p>
            <a:r>
              <a:rPr lang="en-US" sz="1700" dirty="0" smtClean="0">
                <a:latin typeface="+mj-lt"/>
              </a:rPr>
              <a:t>the data is placed into the request as parameters</a:t>
            </a: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Encoding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4805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Certain characters are not allowed in URL query parameters: </a:t>
            </a:r>
          </a:p>
          <a:p>
            <a:pPr lvl="1"/>
            <a:r>
              <a:rPr lang="en-US" sz="1800" dirty="0" smtClean="0">
                <a:latin typeface="+mj-lt"/>
              </a:rPr>
              <a:t>examples: " ", "/", "=", "&amp;“</a:t>
            </a:r>
          </a:p>
          <a:p>
            <a:pPr lvl="1"/>
            <a:endParaRPr lang="en-US" sz="18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When passing a parameter, it is URL-encoded (</a:t>
            </a:r>
            <a:r>
              <a:rPr lang="en-US" sz="2000" dirty="0" smtClean="0">
                <a:latin typeface="+mj-lt"/>
                <a:hlinkClick r:id="rId2"/>
              </a:rPr>
              <a:t>reference table</a:t>
            </a:r>
            <a:r>
              <a:rPr lang="en-US" sz="2000" dirty="0" smtClean="0">
                <a:latin typeface="+mj-lt"/>
              </a:rPr>
              <a:t>) </a:t>
            </a:r>
          </a:p>
          <a:p>
            <a:pPr lvl="1"/>
            <a:r>
              <a:rPr lang="en-US" sz="1800" dirty="0" smtClean="0">
                <a:latin typeface="+mj-lt"/>
              </a:rPr>
              <a:t>"Marty's cool!?" → "Marty</a:t>
            </a:r>
            <a:r>
              <a:rPr lang="en-US" sz="1800" i="1" dirty="0" smtClean="0">
                <a:latin typeface="+mj-lt"/>
              </a:rPr>
              <a:t>%27s+</a:t>
            </a:r>
            <a:r>
              <a:rPr lang="en-US" sz="1800" dirty="0" smtClean="0">
                <a:latin typeface="+mj-lt"/>
              </a:rPr>
              <a:t>cool</a:t>
            </a:r>
            <a:r>
              <a:rPr lang="en-US" sz="1800" i="1" dirty="0" smtClean="0">
                <a:latin typeface="+mj-lt"/>
              </a:rPr>
              <a:t>%3F%21</a:t>
            </a:r>
            <a:r>
              <a:rPr lang="en-US" sz="1800" dirty="0" smtClean="0">
                <a:latin typeface="+mj-lt"/>
              </a:rPr>
              <a:t>“</a:t>
            </a:r>
          </a:p>
          <a:p>
            <a:pPr lvl="1"/>
            <a:endParaRPr lang="en-US" sz="18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You don't usually need to worry about this: </a:t>
            </a:r>
          </a:p>
          <a:p>
            <a:pPr lvl="1"/>
            <a:r>
              <a:rPr lang="en-US" sz="1800" dirty="0" smtClean="0">
                <a:latin typeface="+mj-lt"/>
              </a:rPr>
              <a:t>the browser automatically encodes parameters before sending them</a:t>
            </a:r>
          </a:p>
          <a:p>
            <a:pPr lvl="1"/>
            <a:r>
              <a:rPr lang="en-US" sz="1800" dirty="0" smtClean="0">
                <a:latin typeface="+mj-lt"/>
              </a:rPr>
              <a:t>the PHP $_REQUEST array automatically decodes them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Encoding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62950" cy="155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Encoding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39807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Requests: GET vs. POST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3622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+mj-lt"/>
              </a:rPr>
              <a:t>GET</a:t>
            </a:r>
            <a:r>
              <a:rPr lang="en-US" sz="1800" dirty="0" smtClean="0">
                <a:latin typeface="+mj-lt"/>
              </a:rPr>
              <a:t> : asks a server for a page or data </a:t>
            </a:r>
          </a:p>
          <a:p>
            <a:pPr lvl="1"/>
            <a:r>
              <a:rPr lang="en-US" sz="1600" dirty="0" smtClean="0">
                <a:latin typeface="+mj-lt"/>
              </a:rPr>
              <a:t>if the request has parameters, they are sent in the URL as a query string</a:t>
            </a:r>
          </a:p>
          <a:p>
            <a:pPr lvl="1"/>
            <a:endParaRPr lang="en-US" sz="1600" dirty="0" smtClean="0">
              <a:latin typeface="+mj-lt"/>
            </a:endParaRPr>
          </a:p>
          <a:p>
            <a:r>
              <a:rPr lang="en-US" sz="1800" b="1" dirty="0" smtClean="0">
                <a:solidFill>
                  <a:srgbClr val="C00000"/>
                </a:solidFill>
                <a:latin typeface="+mj-lt"/>
              </a:rPr>
              <a:t>POST</a:t>
            </a:r>
            <a:r>
              <a:rPr lang="en-US" sz="1800" dirty="0" smtClean="0">
                <a:latin typeface="+mj-lt"/>
              </a:rPr>
              <a:t> : submits data to a web server and retrieves the server's response </a:t>
            </a:r>
          </a:p>
          <a:p>
            <a:pPr lvl="1"/>
            <a:r>
              <a:rPr lang="en-US" sz="1600" dirty="0" smtClean="0">
                <a:latin typeface="+mj-lt"/>
              </a:rPr>
              <a:t>if the request has parameters, they are embedded in the request's HTTP packet, not the URL</a:t>
            </a:r>
          </a:p>
          <a:p>
            <a:pPr lvl="1"/>
            <a:endParaRPr lang="en-US" sz="1400" dirty="0" smtClean="0">
              <a:latin typeface="+mj-lt"/>
            </a:endParaRPr>
          </a:p>
          <a:p>
            <a:endParaRPr lang="en-US" sz="14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924300"/>
            <a:ext cx="78295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Requests: GET vs. POST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828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For submitting data, a POST request is more appropriate than a GET </a:t>
            </a:r>
          </a:p>
          <a:p>
            <a:pPr lvl="1"/>
            <a:r>
              <a:rPr lang="en-US" sz="1600" dirty="0" smtClean="0">
                <a:latin typeface="+mj-lt"/>
              </a:rPr>
              <a:t>GET requests embed their parameters in their URLs</a:t>
            </a:r>
          </a:p>
          <a:p>
            <a:pPr lvl="1"/>
            <a:r>
              <a:rPr lang="en-US" sz="1600" dirty="0" smtClean="0">
                <a:latin typeface="+mj-lt"/>
              </a:rPr>
              <a:t>URLs are limited in length (~ 1024 characters)</a:t>
            </a:r>
          </a:p>
          <a:p>
            <a:pPr lvl="1"/>
            <a:r>
              <a:rPr lang="en-US" sz="1600" dirty="0" smtClean="0">
                <a:latin typeface="+mj-lt"/>
              </a:rPr>
              <a:t>URLs cannot contain special characters without encoding</a:t>
            </a:r>
          </a:p>
          <a:p>
            <a:pPr lvl="1"/>
            <a:r>
              <a:rPr lang="en-US" sz="1600" dirty="0" smtClean="0">
                <a:latin typeface="+mj-lt"/>
                <a:hlinkClick r:id="rId2"/>
              </a:rPr>
              <a:t>private data in a URL</a:t>
            </a:r>
            <a:r>
              <a:rPr lang="en-US" sz="1600" dirty="0" smtClean="0">
                <a:latin typeface="+mj-lt"/>
              </a:rPr>
              <a:t> can be seen or modified by users</a:t>
            </a:r>
            <a:endParaRPr lang="en-US" sz="2000" dirty="0">
              <a:latin typeface="+mj-lt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76600"/>
            <a:ext cx="7934325" cy="221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7091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Page </a:t>
            </a:r>
            <a:r>
              <a:rPr lang="en-US" sz="2000" dirty="0" smtClean="0">
                <a:latin typeface="+mj-lt"/>
              </a:rPr>
              <a:t>232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Most </a:t>
            </a:r>
            <a:r>
              <a:rPr lang="en-US" dirty="0" smtClean="0">
                <a:latin typeface="+mj-lt"/>
              </a:rPr>
              <a:t>interesting web pages revolve around data </a:t>
            </a:r>
          </a:p>
          <a:p>
            <a:pPr lvl="1"/>
            <a:r>
              <a:rPr lang="en-US" sz="2000" dirty="0" smtClean="0">
                <a:latin typeface="+mj-lt"/>
              </a:rPr>
              <a:t>examples: Google, IMDB, </a:t>
            </a:r>
            <a:r>
              <a:rPr lang="en-US" sz="2000" dirty="0" err="1" smtClean="0">
                <a:latin typeface="+mj-lt"/>
              </a:rPr>
              <a:t>Digg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Facebook</a:t>
            </a:r>
            <a:r>
              <a:rPr lang="en-US" sz="2000" dirty="0" smtClean="0">
                <a:latin typeface="+mj-lt"/>
              </a:rPr>
              <a:t>, YouTube, Rotten Tomatoes</a:t>
            </a:r>
          </a:p>
          <a:p>
            <a:pPr lvl="1"/>
            <a:r>
              <a:rPr lang="en-US" sz="2000" dirty="0" smtClean="0">
                <a:latin typeface="+mj-lt"/>
              </a:rPr>
              <a:t>can take many formats: text, HTML, XML, multimedia</a:t>
            </a:r>
          </a:p>
          <a:p>
            <a:pPr lvl="1"/>
            <a:r>
              <a:rPr lang="en-US" sz="2000" dirty="0" smtClean="0">
                <a:latin typeface="+mj-lt"/>
              </a:rPr>
              <a:t>Many </a:t>
            </a:r>
            <a:r>
              <a:rPr lang="en-US" sz="2000" dirty="0" smtClean="0">
                <a:latin typeface="+mj-lt"/>
              </a:rPr>
              <a:t>of them allow us to access their data</a:t>
            </a:r>
          </a:p>
          <a:p>
            <a:pPr lvl="1"/>
            <a:r>
              <a:rPr lang="en-US" sz="2000" dirty="0" smtClean="0">
                <a:latin typeface="+mj-lt"/>
              </a:rPr>
              <a:t>Some </a:t>
            </a:r>
            <a:r>
              <a:rPr lang="en-US" sz="2000" dirty="0" smtClean="0">
                <a:latin typeface="+mj-lt"/>
              </a:rPr>
              <a:t>even allow us to submit our own new data</a:t>
            </a:r>
          </a:p>
          <a:p>
            <a:pPr lvl="1"/>
            <a:r>
              <a:rPr lang="en-US" sz="2000" dirty="0" smtClean="0">
                <a:latin typeface="+mj-lt"/>
              </a:rPr>
              <a:t>Most </a:t>
            </a:r>
            <a:r>
              <a:rPr lang="en-US" sz="2000" dirty="0" smtClean="0">
                <a:latin typeface="+mj-lt"/>
              </a:rPr>
              <a:t>server-side web programs accept parameters that guide their execution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+mj-lt"/>
              </a:rPr>
              <a:t>Superglobal</a:t>
            </a:r>
            <a:r>
              <a:rPr lang="en-US" sz="2400" dirty="0" smtClean="0">
                <a:latin typeface="+mj-lt"/>
              </a:rPr>
              <a:t> Arrays</a:t>
            </a:r>
            <a:endParaRPr lang="en-US" sz="2400" dirty="0">
              <a:latin typeface="+mj-lt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51961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The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$_SERVER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Superglobal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Arrays</a:t>
            </a:r>
            <a:endParaRPr lang="en-US" sz="20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7772400" cy="288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Associative Arrays</a:t>
            </a:r>
            <a:endParaRPr lang="en-US" sz="2400" dirty="0">
              <a:latin typeface="+mj-lt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05200"/>
            <a:ext cx="78390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057400"/>
            <a:ext cx="7496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286000"/>
            <a:ext cx="7486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0575" y="3886200"/>
            <a:ext cx="75152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1905000"/>
            <a:ext cx="6919913" cy="424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0075" y="1976438"/>
            <a:ext cx="79438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514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Uploading Files</a:t>
            </a:r>
          </a:p>
          <a:p>
            <a:pPr lvl="1"/>
            <a:r>
              <a:rPr lang="en-US" sz="1400" dirty="0" smtClean="0">
                <a:latin typeface="+mj-lt"/>
              </a:rPr>
              <a:t>Uploaded files are placed into global array </a:t>
            </a:r>
            <a:r>
              <a:rPr lang="en-US" sz="1400" dirty="0" smtClean="0">
                <a:solidFill>
                  <a:srgbClr val="C00000"/>
                </a:solidFill>
                <a:latin typeface="+mj-lt"/>
              </a:rPr>
              <a:t>$_FILES</a:t>
            </a:r>
            <a:r>
              <a:rPr lang="en-US" sz="1400" dirty="0" smtClean="0">
                <a:latin typeface="+mj-lt"/>
              </a:rPr>
              <a:t>, not </a:t>
            </a:r>
            <a:r>
              <a:rPr lang="en-US" sz="1400" dirty="0" smtClean="0">
                <a:solidFill>
                  <a:srgbClr val="C00000"/>
                </a:solidFill>
                <a:latin typeface="+mj-lt"/>
              </a:rPr>
              <a:t>$_REQUEST </a:t>
            </a:r>
          </a:p>
          <a:p>
            <a:pPr lvl="1"/>
            <a:r>
              <a:rPr lang="en-US" sz="1400" dirty="0" smtClean="0">
                <a:latin typeface="+mj-lt"/>
              </a:rPr>
              <a:t>Each element of </a:t>
            </a:r>
            <a:r>
              <a:rPr lang="en-US" sz="1400" dirty="0" smtClean="0">
                <a:solidFill>
                  <a:srgbClr val="C00000"/>
                </a:solidFill>
                <a:latin typeface="+mj-lt"/>
              </a:rPr>
              <a:t>$_FILES </a:t>
            </a:r>
            <a:r>
              <a:rPr lang="en-US" sz="1400" dirty="0" smtClean="0">
                <a:latin typeface="+mj-lt"/>
              </a:rPr>
              <a:t>is itself an associative array, containing: </a:t>
            </a:r>
          </a:p>
          <a:p>
            <a:pPr lvl="2"/>
            <a:r>
              <a:rPr lang="en-US" sz="1200" dirty="0" smtClean="0">
                <a:solidFill>
                  <a:srgbClr val="0070C0"/>
                </a:solidFill>
                <a:latin typeface="+mj-lt"/>
              </a:rPr>
              <a:t>name</a:t>
            </a:r>
            <a:r>
              <a:rPr lang="en-US" sz="1200" dirty="0" smtClean="0">
                <a:latin typeface="+mj-lt"/>
              </a:rPr>
              <a:t>      : the local filename that the user uploaded</a:t>
            </a:r>
          </a:p>
          <a:p>
            <a:pPr lvl="2"/>
            <a:r>
              <a:rPr lang="en-US" sz="1200" dirty="0" smtClean="0">
                <a:solidFill>
                  <a:srgbClr val="0070C0"/>
                </a:solidFill>
                <a:latin typeface="+mj-lt"/>
              </a:rPr>
              <a:t>type</a:t>
            </a:r>
            <a:r>
              <a:rPr lang="en-US" sz="1200" dirty="0" smtClean="0">
                <a:latin typeface="+mj-lt"/>
              </a:rPr>
              <a:t>      : the MIME type of data that was uploaded, such as image/jpeg</a:t>
            </a:r>
          </a:p>
          <a:p>
            <a:pPr lvl="2"/>
            <a:r>
              <a:rPr lang="en-US" sz="1200" dirty="0" smtClean="0">
                <a:solidFill>
                  <a:srgbClr val="0070C0"/>
                </a:solidFill>
                <a:latin typeface="+mj-lt"/>
              </a:rPr>
              <a:t>size</a:t>
            </a:r>
            <a:r>
              <a:rPr lang="en-US" sz="1200" dirty="0" smtClean="0">
                <a:latin typeface="+mj-lt"/>
              </a:rPr>
              <a:t>      : file's size in bytes</a:t>
            </a:r>
          </a:p>
          <a:p>
            <a:pPr lvl="2"/>
            <a:r>
              <a:rPr lang="en-US" sz="1200" dirty="0" err="1" smtClean="0">
                <a:solidFill>
                  <a:srgbClr val="0070C0"/>
                </a:solidFill>
                <a:latin typeface="+mj-lt"/>
              </a:rPr>
              <a:t>tmp_name</a:t>
            </a:r>
            <a:r>
              <a:rPr lang="en-US" sz="1200" dirty="0" smtClean="0">
                <a:latin typeface="+mj-lt"/>
              </a:rPr>
              <a:t>  : a filename where PHP has temporarily saved the uploaded file </a:t>
            </a:r>
          </a:p>
          <a:p>
            <a:pPr lvl="3"/>
            <a:r>
              <a:rPr lang="en-US" sz="1200" dirty="0" smtClean="0">
                <a:latin typeface="+mj-lt"/>
              </a:rPr>
              <a:t>to permanently store the file, move it from this location into some other file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86200"/>
            <a:ext cx="78105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514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Uploading Files</a:t>
            </a:r>
          </a:p>
          <a:p>
            <a:pPr lvl="1"/>
            <a:r>
              <a:rPr lang="en-US" sz="2000" dirty="0" smtClean="0">
                <a:latin typeface="+mj-lt"/>
              </a:rPr>
              <a:t>if you upload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borat.jpg</a:t>
            </a:r>
            <a:r>
              <a:rPr lang="en-US" sz="2000" dirty="0" smtClean="0">
                <a:latin typeface="+mj-lt"/>
              </a:rPr>
              <a:t> as a parameter named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avatar</a:t>
            </a:r>
            <a:r>
              <a:rPr lang="en-US" sz="2000" dirty="0" smtClean="0">
                <a:latin typeface="+mj-lt"/>
              </a:rPr>
              <a:t>, 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$_FILES["avatar"]["name"] </a:t>
            </a:r>
            <a:r>
              <a:rPr lang="en-US" sz="1800" dirty="0" smtClean="0">
                <a:latin typeface="+mj-lt"/>
              </a:rPr>
              <a:t>will be "borat.jpg"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$_FILES["avatar"]["type"] </a:t>
            </a:r>
            <a:r>
              <a:rPr lang="en-US" sz="1800" dirty="0" smtClean="0">
                <a:latin typeface="+mj-lt"/>
              </a:rPr>
              <a:t>will be "image/jpeg"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$_FILES["avatar"]["</a:t>
            </a:r>
            <a:r>
              <a:rPr lang="en-US" sz="1800" dirty="0" err="1" smtClean="0">
                <a:solidFill>
                  <a:srgbClr val="0070C0"/>
                </a:solidFill>
                <a:latin typeface="+mj-lt"/>
              </a:rPr>
              <a:t>tmp_name</a:t>
            </a:r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"] </a:t>
            </a:r>
            <a:r>
              <a:rPr lang="en-US" sz="1800" dirty="0" smtClean="0">
                <a:latin typeface="+mj-lt"/>
              </a:rPr>
              <a:t>will be something like "/</a:t>
            </a:r>
            <a:r>
              <a:rPr lang="en-US" sz="1800" dirty="0" err="1" smtClean="0">
                <a:latin typeface="+mj-lt"/>
              </a:rPr>
              <a:t>var</a:t>
            </a:r>
            <a:r>
              <a:rPr lang="en-US" sz="1800" dirty="0" smtClean="0">
                <a:latin typeface="+mj-lt"/>
              </a:rPr>
              <a:t>/</a:t>
            </a:r>
            <a:r>
              <a:rPr lang="en-US" sz="1800" dirty="0" err="1" smtClean="0">
                <a:latin typeface="+mj-lt"/>
              </a:rPr>
              <a:t>tmp</a:t>
            </a:r>
            <a:r>
              <a:rPr lang="en-US" sz="1800" dirty="0" smtClean="0">
                <a:latin typeface="+mj-lt"/>
              </a:rPr>
              <a:t>/phpZtR4TI"</a:t>
            </a:r>
          </a:p>
          <a:p>
            <a:pPr lvl="1"/>
            <a:endParaRPr lang="en-US" sz="2800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91000"/>
            <a:ext cx="78390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5146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+mj-lt"/>
              </a:rPr>
              <a:t>functions for dealing with uploaded files: </a:t>
            </a:r>
          </a:p>
          <a:p>
            <a:pPr lvl="1"/>
            <a:r>
              <a:rPr lang="en-US" sz="1800" dirty="0" err="1" smtClean="0">
                <a:solidFill>
                  <a:srgbClr val="C00000"/>
                </a:solidFill>
                <a:latin typeface="+mj-lt"/>
              </a:rPr>
              <a:t>is_uploaded_file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(</a:t>
            </a:r>
            <a:r>
              <a:rPr lang="en-US" sz="1800" i="1" dirty="0" smtClean="0">
                <a:solidFill>
                  <a:srgbClr val="C00000"/>
                </a:solidFill>
                <a:latin typeface="+mj-lt"/>
              </a:rPr>
              <a:t>filename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) 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returns TRUE if the given filename was uploaded by the user </a:t>
            </a:r>
          </a:p>
          <a:p>
            <a:pPr lvl="1"/>
            <a:r>
              <a:rPr lang="en-US" sz="1800" dirty="0" err="1" smtClean="0">
                <a:solidFill>
                  <a:srgbClr val="C00000"/>
                </a:solidFill>
                <a:latin typeface="+mj-lt"/>
              </a:rPr>
              <a:t>move_uploaded_file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(</a:t>
            </a:r>
            <a:r>
              <a:rPr lang="en-US" sz="1800" i="1" dirty="0" smtClean="0">
                <a:solidFill>
                  <a:srgbClr val="C00000"/>
                </a:solidFill>
                <a:latin typeface="+mj-lt"/>
              </a:rPr>
              <a:t>from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, </a:t>
            </a:r>
            <a:r>
              <a:rPr lang="en-US" sz="1800" i="1" dirty="0" smtClean="0">
                <a:solidFill>
                  <a:srgbClr val="C00000"/>
                </a:solidFill>
                <a:latin typeface="+mj-lt"/>
              </a:rPr>
              <a:t>to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) 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moves from a temporary file location to a more permanent file </a:t>
            </a:r>
          </a:p>
          <a:p>
            <a:pPr lvl="1"/>
            <a:r>
              <a:rPr lang="en-US" sz="1800" dirty="0" smtClean="0">
                <a:latin typeface="+mj-lt"/>
              </a:rPr>
              <a:t>check </a:t>
            </a:r>
            <a:r>
              <a:rPr lang="en-US" sz="1800" dirty="0" err="1" smtClean="0">
                <a:solidFill>
                  <a:srgbClr val="C00000"/>
                </a:solidFill>
                <a:latin typeface="+mj-lt"/>
              </a:rPr>
              <a:t>is_uploaded_file</a:t>
            </a:r>
            <a:r>
              <a:rPr lang="en-US" sz="1800" dirty="0" smtClean="0">
                <a:latin typeface="+mj-lt"/>
              </a:rPr>
              <a:t>, then do </a:t>
            </a:r>
            <a:r>
              <a:rPr lang="en-US" sz="1800" dirty="0" err="1" smtClean="0">
                <a:solidFill>
                  <a:srgbClr val="C00000"/>
                </a:solidFill>
                <a:latin typeface="+mj-lt"/>
              </a:rPr>
              <a:t>move_uploaded_file</a:t>
            </a:r>
            <a:endParaRPr lang="en-US" sz="1800" dirty="0" smtClean="0">
              <a:solidFill>
                <a:srgbClr val="C00000"/>
              </a:solidFill>
              <a:latin typeface="+mj-lt"/>
            </a:endParaRPr>
          </a:p>
          <a:p>
            <a:pPr lvl="1"/>
            <a:endParaRPr lang="en-US" sz="2000" dirty="0" smtClean="0">
              <a:latin typeface="+mj-lt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780142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514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Including files</a:t>
            </a:r>
          </a:p>
          <a:p>
            <a:pPr lvl="1"/>
            <a:r>
              <a:rPr lang="en-US" sz="2000" dirty="0" smtClean="0">
                <a:latin typeface="+mj-lt"/>
              </a:rPr>
              <a:t>inserts the entire contents of the given file into the PHP script's output page</a:t>
            </a:r>
          </a:p>
          <a:p>
            <a:pPr lvl="1"/>
            <a:r>
              <a:rPr lang="en-US" sz="2000" dirty="0" smtClean="0">
                <a:latin typeface="+mj-lt"/>
              </a:rPr>
              <a:t>encourages modularity</a:t>
            </a:r>
          </a:p>
          <a:p>
            <a:pPr lvl="1"/>
            <a:r>
              <a:rPr lang="en-US" sz="2000" dirty="0" smtClean="0">
                <a:latin typeface="+mj-lt"/>
              </a:rPr>
              <a:t>useful for defining reused functions needed by multiple pages</a:t>
            </a:r>
          </a:p>
          <a:p>
            <a:pPr lvl="1"/>
            <a:endParaRPr lang="en-US" sz="2400" dirty="0" smtClean="0">
              <a:latin typeface="+mj-lt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962400"/>
            <a:ext cx="6276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2819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A Form that Submits to Itself</a:t>
            </a:r>
          </a:p>
          <a:p>
            <a:pPr lvl="1"/>
            <a:r>
              <a:rPr lang="en-US" sz="2000" dirty="0" smtClean="0">
                <a:latin typeface="+mj-lt"/>
              </a:rPr>
              <a:t>A form can submit its data back to itself by setting the action to the page's own URL (or blank) </a:t>
            </a:r>
          </a:p>
          <a:p>
            <a:pPr lvl="1"/>
            <a:r>
              <a:rPr lang="en-US" sz="2000" dirty="0" smtClean="0">
                <a:latin typeface="+mj-lt"/>
              </a:rPr>
              <a:t>Benefits </a:t>
            </a:r>
          </a:p>
          <a:p>
            <a:pPr lvl="2"/>
            <a:r>
              <a:rPr lang="en-US" sz="1800" dirty="0" smtClean="0">
                <a:latin typeface="+mj-lt"/>
              </a:rPr>
              <a:t>fewer pages/files (don't need a separate file for the code to process the form data) </a:t>
            </a:r>
          </a:p>
          <a:p>
            <a:pPr lvl="2"/>
            <a:r>
              <a:rPr lang="en-US" sz="1800" dirty="0" smtClean="0">
                <a:latin typeface="+mj-lt"/>
              </a:rPr>
              <a:t>can more easily re-display the form if there are any errors </a:t>
            </a:r>
          </a:p>
          <a:p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4495800"/>
            <a:ext cx="7905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Processing a self-submitted form</a:t>
            </a:r>
          </a:p>
          <a:p>
            <a:pPr lvl="1"/>
            <a:r>
              <a:rPr lang="en-US" sz="2000" dirty="0" smtClean="0">
                <a:latin typeface="+mj-lt"/>
              </a:rPr>
              <a:t>a page with a self-submitting form can process both GET and POST requests</a:t>
            </a:r>
          </a:p>
          <a:p>
            <a:pPr lvl="1"/>
            <a:r>
              <a:rPr lang="en-US" sz="2000" dirty="0" smtClean="0">
                <a:latin typeface="+mj-lt"/>
              </a:rPr>
              <a:t>handle a GET by showing the form; handle a POST by processing the submitted form data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733800"/>
            <a:ext cx="7772400" cy="212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2860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+mj-lt"/>
              </a:rPr>
              <a:t>Form Validation</a:t>
            </a:r>
          </a:p>
          <a:p>
            <a:pPr lvl="1"/>
            <a:r>
              <a:rPr lang="en-US" sz="1600" dirty="0" smtClean="0">
                <a:latin typeface="+mj-lt"/>
              </a:rPr>
              <a:t>Ensuring that form's values are correct </a:t>
            </a:r>
          </a:p>
          <a:p>
            <a:pPr lvl="2"/>
            <a:r>
              <a:rPr lang="en-US" sz="1400" dirty="0" smtClean="0">
                <a:latin typeface="+mj-lt"/>
              </a:rPr>
              <a:t>Preventing blank values (email address)</a:t>
            </a:r>
          </a:p>
          <a:p>
            <a:pPr lvl="2"/>
            <a:r>
              <a:rPr lang="en-US" sz="1400" dirty="0" smtClean="0">
                <a:latin typeface="+mj-lt"/>
              </a:rPr>
              <a:t>Ensuring the type of values </a:t>
            </a:r>
          </a:p>
          <a:p>
            <a:pPr lvl="2"/>
            <a:r>
              <a:rPr lang="en-US" sz="1400" dirty="0" smtClean="0">
                <a:latin typeface="+mj-lt"/>
              </a:rPr>
              <a:t>Ensuring the format and range of values (ZIP code must be a 5-digit integer)</a:t>
            </a:r>
          </a:p>
          <a:p>
            <a:pPr lvl="2"/>
            <a:r>
              <a:rPr lang="en-US" sz="1400" dirty="0" smtClean="0">
                <a:latin typeface="+mj-lt"/>
              </a:rPr>
              <a:t>Ensuring that values fit together (user types email twice, and the two must match)</a:t>
            </a:r>
            <a:endParaRPr lang="en-US" sz="1400" dirty="0">
              <a:latin typeface="+mj-lt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505200"/>
            <a:ext cx="6415088" cy="26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Basics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Parameterized Pages and Query strings</a:t>
            </a:r>
          </a:p>
          <a:p>
            <a:pPr lvl="1"/>
            <a:r>
              <a:rPr lang="en-US" sz="1800" dirty="0" smtClean="0">
                <a:latin typeface="+mj-lt"/>
              </a:rPr>
              <a:t>query string: </a:t>
            </a:r>
          </a:p>
          <a:p>
            <a:pPr lvl="2"/>
            <a:r>
              <a:rPr lang="en-US" sz="1600" dirty="0" smtClean="0">
                <a:latin typeface="+mj-lt"/>
              </a:rPr>
              <a:t>A set of parameters passed from a browser to a web server</a:t>
            </a:r>
          </a:p>
          <a:p>
            <a:pPr lvl="2"/>
            <a:r>
              <a:rPr lang="en-US" sz="1600" dirty="0" smtClean="0">
                <a:latin typeface="+mj-lt"/>
              </a:rPr>
              <a:t>Often placed at the end of a </a:t>
            </a:r>
            <a:r>
              <a:rPr lang="en-US" sz="1600" dirty="0" smtClean="0">
                <a:latin typeface="+mj-lt"/>
              </a:rPr>
              <a:t>URL</a:t>
            </a:r>
          </a:p>
          <a:p>
            <a:pPr lvl="2"/>
            <a:r>
              <a:rPr lang="en-US" sz="1600" dirty="0" smtClean="0">
                <a:latin typeface="+mj-lt"/>
              </a:rPr>
              <a:t>PHP code on the server can examine and utilize the value of parameters</a:t>
            </a:r>
          </a:p>
          <a:p>
            <a:pPr lvl="2"/>
            <a:r>
              <a:rPr lang="en-US" sz="1600" dirty="0" smtClean="0">
                <a:latin typeface="+mj-lt"/>
              </a:rPr>
              <a:t>A way for PHP code to produce different output based on values passed by the user</a:t>
            </a:r>
            <a:endParaRPr lang="en-US" sz="16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0"/>
            <a:ext cx="7310438" cy="93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3657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Client vs. server-side validation</a:t>
            </a:r>
          </a:p>
          <a:p>
            <a:pPr lvl="1"/>
            <a:r>
              <a:rPr lang="en-US" sz="2000" dirty="0" smtClean="0">
                <a:latin typeface="+mj-lt"/>
              </a:rPr>
              <a:t>client-side (before the form is submitted) </a:t>
            </a:r>
          </a:p>
          <a:p>
            <a:pPr lvl="2"/>
            <a:r>
              <a:rPr lang="en-US" sz="1800" dirty="0" smtClean="0">
                <a:latin typeface="+mj-lt"/>
              </a:rPr>
              <a:t>can lead to a better user experience, but not secure </a:t>
            </a:r>
          </a:p>
          <a:p>
            <a:pPr lvl="1"/>
            <a:r>
              <a:rPr lang="en-US" sz="2000" dirty="0" smtClean="0">
                <a:latin typeface="+mj-lt"/>
              </a:rPr>
              <a:t>server-side (in PHP code, after the form is submitted) </a:t>
            </a:r>
          </a:p>
          <a:p>
            <a:pPr lvl="2"/>
            <a:r>
              <a:rPr lang="en-US" sz="1800" dirty="0" smtClean="0">
                <a:latin typeface="+mj-lt"/>
              </a:rPr>
              <a:t>needed for truly secure validation, but slower</a:t>
            </a:r>
          </a:p>
          <a:p>
            <a:pPr lvl="1"/>
            <a:r>
              <a:rPr lang="en-US" sz="2000" dirty="0" smtClean="0">
                <a:latin typeface="+mj-lt"/>
              </a:rPr>
              <a:t>both </a:t>
            </a:r>
          </a:p>
          <a:p>
            <a:pPr lvl="2"/>
            <a:r>
              <a:rPr lang="en-US" sz="1800" dirty="0" smtClean="0">
                <a:latin typeface="+mj-lt"/>
              </a:rPr>
              <a:t>best mix of convenience and security, but requires most effort to program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Basic server-side validation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596188" cy="262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72000"/>
            <a:ext cx="7877175" cy="133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286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Basic server-side validation</a:t>
            </a:r>
          </a:p>
          <a:p>
            <a:pPr lvl="1"/>
            <a:r>
              <a:rPr lang="en-US" sz="2000" dirty="0" smtClean="0">
                <a:latin typeface="+mj-lt"/>
              </a:rPr>
              <a:t>How do you test for integers vs. real numbers vs. strings?</a:t>
            </a:r>
          </a:p>
          <a:p>
            <a:pPr lvl="1"/>
            <a:r>
              <a:rPr lang="en-US" sz="2000" dirty="0" smtClean="0">
                <a:latin typeface="+mj-lt"/>
              </a:rPr>
              <a:t>How do you test for a valid credit card number? </a:t>
            </a:r>
          </a:p>
          <a:p>
            <a:pPr lvl="1"/>
            <a:r>
              <a:rPr lang="en-US" sz="2000" dirty="0" smtClean="0">
                <a:latin typeface="+mj-lt"/>
              </a:rPr>
              <a:t>How do you test that a person's name has a middle initial?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</a:t>
            </a:r>
            <a:r>
              <a:rPr lang="en-US" dirty="0" err="1" smtClean="0">
                <a:solidFill>
                  <a:srgbClr val="C00000"/>
                </a:solidFill>
              </a:rPr>
              <a:t>regex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8229600" cy="4023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a description of a pattern of text </a:t>
            </a:r>
          </a:p>
          <a:p>
            <a:pPr lvl="1"/>
            <a:r>
              <a:rPr lang="en-US" sz="2000" dirty="0" smtClean="0">
                <a:latin typeface="+mj-lt"/>
              </a:rPr>
              <a:t>can test whether a string matches the expression's pattern</a:t>
            </a:r>
          </a:p>
          <a:p>
            <a:pPr lvl="1"/>
            <a:r>
              <a:rPr lang="en-US" sz="2000" dirty="0" smtClean="0">
                <a:latin typeface="+mj-lt"/>
              </a:rPr>
              <a:t>can use a 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regex</a:t>
            </a:r>
            <a:r>
              <a:rPr lang="en-US" sz="2000" dirty="0" smtClean="0">
                <a:latin typeface="+mj-lt"/>
              </a:rPr>
              <a:t> to search/replace characters in a string</a:t>
            </a:r>
          </a:p>
          <a:p>
            <a:pPr lvl="1"/>
            <a:r>
              <a:rPr lang="en-US" sz="2000" dirty="0" smtClean="0">
                <a:latin typeface="+mj-lt"/>
              </a:rPr>
              <a:t>Is extremely powerful but tough to read</a:t>
            </a:r>
          </a:p>
          <a:p>
            <a:pPr lvl="1"/>
            <a:r>
              <a:rPr lang="en-US" sz="2000" dirty="0" smtClean="0">
                <a:latin typeface="+mj-lt"/>
              </a:rPr>
              <a:t>Occurs in many places: </a:t>
            </a:r>
          </a:p>
          <a:p>
            <a:pPr lvl="2"/>
            <a:r>
              <a:rPr lang="en-US" sz="1800" dirty="0" smtClean="0">
                <a:latin typeface="+mj-lt"/>
              </a:rPr>
              <a:t>Java: Scanner, String's split method</a:t>
            </a:r>
          </a:p>
          <a:p>
            <a:pPr lvl="2"/>
            <a:r>
              <a:rPr lang="en-US" sz="1800" dirty="0" smtClean="0">
                <a:latin typeface="+mj-lt"/>
              </a:rPr>
              <a:t>supported by PHP, JavaScript, and other languages</a:t>
            </a:r>
          </a:p>
          <a:p>
            <a:pPr lvl="2"/>
            <a:r>
              <a:rPr lang="en-US" sz="1800" dirty="0" smtClean="0">
                <a:latin typeface="+mj-lt"/>
              </a:rPr>
              <a:t>many text editors (</a:t>
            </a:r>
            <a:r>
              <a:rPr lang="en-US" sz="1800" dirty="0" err="1" smtClean="0">
                <a:latin typeface="+mj-lt"/>
              </a:rPr>
              <a:t>TextPad</a:t>
            </a:r>
            <a:r>
              <a:rPr lang="en-US" sz="1800" dirty="0" smtClean="0">
                <a:latin typeface="+mj-lt"/>
              </a:rPr>
              <a:t>) allow </a:t>
            </a:r>
            <a:r>
              <a:rPr lang="en-US" sz="1800" dirty="0" err="1" smtClean="0">
                <a:latin typeface="+mj-lt"/>
              </a:rPr>
              <a:t>regexes</a:t>
            </a:r>
            <a:r>
              <a:rPr lang="en-US" sz="1800" dirty="0" smtClean="0">
                <a:latin typeface="+mj-lt"/>
              </a:rPr>
              <a:t> in search/replace</a:t>
            </a:r>
          </a:p>
          <a:p>
            <a:pPr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74009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Regular Expressions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in PHP, </a:t>
            </a:r>
            <a:r>
              <a:rPr lang="en-US" sz="2400" dirty="0" err="1" smtClean="0">
                <a:latin typeface="+mj-lt"/>
              </a:rPr>
              <a:t>regexes</a:t>
            </a:r>
            <a:r>
              <a:rPr lang="en-US" sz="2400" dirty="0" smtClean="0">
                <a:latin typeface="+mj-lt"/>
              </a:rPr>
              <a:t> are strings that begin and end with /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abc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</a:t>
            </a:r>
            <a:r>
              <a:rPr lang="en-US" sz="2000" dirty="0" smtClean="0">
                <a:latin typeface="+mj-lt"/>
              </a:rPr>
              <a:t> matches any string containing "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abc</a:t>
            </a:r>
            <a:r>
              <a:rPr lang="en-US" sz="2000" dirty="0" smtClean="0">
                <a:latin typeface="+mj-lt"/>
              </a:rPr>
              <a:t>": </a:t>
            </a:r>
          </a:p>
          <a:p>
            <a:pPr lvl="2"/>
            <a:r>
              <a:rPr lang="en-US" sz="1800" dirty="0" smtClean="0">
                <a:latin typeface="+mj-lt"/>
              </a:rPr>
              <a:t>YES: "</a:t>
            </a:r>
            <a:r>
              <a:rPr lang="en-US" sz="1800" dirty="0" err="1" smtClean="0">
                <a:latin typeface="+mj-lt"/>
              </a:rPr>
              <a:t>abc</a:t>
            </a:r>
            <a:r>
              <a:rPr lang="en-US" sz="1800" dirty="0" smtClean="0">
                <a:latin typeface="+mj-lt"/>
              </a:rPr>
              <a:t>", "</a:t>
            </a:r>
            <a:r>
              <a:rPr lang="en-US" sz="1800" dirty="0" err="1" smtClean="0">
                <a:latin typeface="+mj-lt"/>
              </a:rPr>
              <a:t>abcdef</a:t>
            </a:r>
            <a:r>
              <a:rPr lang="en-US" sz="1800" dirty="0" smtClean="0">
                <a:latin typeface="+mj-lt"/>
              </a:rPr>
              <a:t>", "</a:t>
            </a:r>
            <a:r>
              <a:rPr lang="en-US" sz="1800" dirty="0" err="1" smtClean="0">
                <a:latin typeface="+mj-lt"/>
              </a:rPr>
              <a:t>defabc</a:t>
            </a:r>
            <a:r>
              <a:rPr lang="en-US" sz="1800" dirty="0" smtClean="0">
                <a:latin typeface="+mj-lt"/>
              </a:rPr>
              <a:t>", ".=.</a:t>
            </a:r>
            <a:r>
              <a:rPr lang="en-US" sz="1800" dirty="0" err="1" smtClean="0">
                <a:latin typeface="+mj-lt"/>
              </a:rPr>
              <a:t>abc</a:t>
            </a:r>
            <a:r>
              <a:rPr lang="en-US" sz="1800" dirty="0" smtClean="0">
                <a:latin typeface="+mj-lt"/>
              </a:rPr>
              <a:t>.=.", ... </a:t>
            </a:r>
          </a:p>
          <a:p>
            <a:pPr lvl="2"/>
            <a:r>
              <a:rPr lang="en-US" sz="1800" dirty="0" smtClean="0">
                <a:latin typeface="+mj-lt"/>
              </a:rPr>
              <a:t>NO: "</a:t>
            </a:r>
            <a:r>
              <a:rPr lang="en-US" sz="1800" dirty="0" err="1" smtClean="0">
                <a:latin typeface="+mj-lt"/>
              </a:rPr>
              <a:t>fedcba</a:t>
            </a:r>
            <a:r>
              <a:rPr lang="en-US" sz="1800" dirty="0" smtClean="0">
                <a:latin typeface="+mj-lt"/>
              </a:rPr>
              <a:t>", "</a:t>
            </a:r>
            <a:r>
              <a:rPr lang="en-US" sz="1800" dirty="0" err="1" smtClean="0">
                <a:latin typeface="+mj-lt"/>
              </a:rPr>
              <a:t>ab</a:t>
            </a:r>
            <a:r>
              <a:rPr lang="en-US" sz="1800" dirty="0" smtClean="0">
                <a:latin typeface="+mj-lt"/>
              </a:rPr>
              <a:t> c", "PHP", ...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(Wildcards)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A dot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matches any character except a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\n</a:t>
            </a:r>
            <a:r>
              <a:rPr lang="en-US" sz="2000" dirty="0" smtClean="0">
                <a:latin typeface="+mj-lt"/>
              </a:rPr>
              <a:t> line break 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/.</a:t>
            </a:r>
            <a:r>
              <a:rPr lang="en-US" sz="1800" dirty="0" err="1" smtClean="0">
                <a:solidFill>
                  <a:srgbClr val="C00000"/>
                </a:solidFill>
                <a:latin typeface="+mj-lt"/>
              </a:rPr>
              <a:t>oo.y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/ </a:t>
            </a:r>
            <a:r>
              <a:rPr lang="en-US" sz="1800" dirty="0" smtClean="0">
                <a:latin typeface="+mj-lt"/>
              </a:rPr>
              <a:t>matches "</a:t>
            </a:r>
            <a:r>
              <a:rPr lang="en-US" sz="1800" dirty="0" err="1" smtClean="0">
                <a:latin typeface="+mj-lt"/>
              </a:rPr>
              <a:t>Doocy</a:t>
            </a:r>
            <a:r>
              <a:rPr lang="en-US" sz="1800" dirty="0" smtClean="0">
                <a:latin typeface="+mj-lt"/>
              </a:rPr>
              <a:t>", "goofy", "</a:t>
            </a:r>
            <a:r>
              <a:rPr lang="en-US" sz="1800" dirty="0" err="1" smtClean="0">
                <a:latin typeface="+mj-lt"/>
              </a:rPr>
              <a:t>LooNy</a:t>
            </a:r>
            <a:r>
              <a:rPr lang="en-US" sz="1800" dirty="0" smtClean="0">
                <a:latin typeface="+mj-lt"/>
              </a:rPr>
              <a:t>", ... 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A trailing 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 at the end of a </a:t>
            </a:r>
            <a:r>
              <a:rPr lang="en-US" sz="2000" dirty="0" err="1" smtClean="0">
                <a:latin typeface="+mj-lt"/>
              </a:rPr>
              <a:t>regex</a:t>
            </a:r>
            <a:r>
              <a:rPr lang="en-US" sz="2000" dirty="0" smtClean="0">
                <a:latin typeface="+mj-lt"/>
              </a:rPr>
              <a:t> (after the closing /) signifies a case-insensitive match 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/mart/</a:t>
            </a:r>
            <a:r>
              <a:rPr lang="en-US" sz="1800" dirty="0" err="1" smtClean="0">
                <a:solidFill>
                  <a:srgbClr val="C00000"/>
                </a:solidFill>
                <a:latin typeface="+mj-lt"/>
              </a:rPr>
              <a:t>i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matches "Marty </a:t>
            </a:r>
            <a:r>
              <a:rPr lang="en-US" sz="1800" dirty="0" err="1" smtClean="0">
                <a:latin typeface="+mj-lt"/>
              </a:rPr>
              <a:t>Stepp</a:t>
            </a:r>
            <a:r>
              <a:rPr lang="en-US" sz="1800" dirty="0" smtClean="0">
                <a:latin typeface="+mj-lt"/>
              </a:rPr>
              <a:t>", "smart fellow", "WALMART", ... 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(Special)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|</a:t>
            </a:r>
            <a:r>
              <a:rPr lang="en-US" sz="2400" dirty="0" smtClean="0">
                <a:latin typeface="+mj-lt"/>
              </a:rPr>
              <a:t> means </a:t>
            </a:r>
            <a:r>
              <a:rPr lang="en-US" sz="2400" i="1" dirty="0" smtClean="0">
                <a:latin typeface="+mj-lt"/>
              </a:rPr>
              <a:t>OR</a:t>
            </a:r>
            <a:r>
              <a:rPr lang="en-US" sz="2400" dirty="0" smtClean="0">
                <a:latin typeface="+mj-lt"/>
              </a:rPr>
              <a:t>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abc|def|g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 </a:t>
            </a:r>
            <a:r>
              <a:rPr lang="en-US" sz="2000" dirty="0" smtClean="0">
                <a:latin typeface="+mj-lt"/>
              </a:rPr>
              <a:t>matches "</a:t>
            </a:r>
            <a:r>
              <a:rPr lang="en-US" sz="2000" dirty="0" err="1" smtClean="0">
                <a:latin typeface="+mj-lt"/>
              </a:rPr>
              <a:t>abc</a:t>
            </a:r>
            <a:r>
              <a:rPr lang="en-US" sz="2000" dirty="0" smtClean="0">
                <a:latin typeface="+mj-lt"/>
              </a:rPr>
              <a:t>", "def", or "g"</a:t>
            </a:r>
          </a:p>
          <a:p>
            <a:pPr lvl="1"/>
            <a:r>
              <a:rPr lang="en-US" sz="2000" dirty="0" smtClean="0">
                <a:latin typeface="+mj-lt"/>
              </a:rPr>
              <a:t>There's no </a:t>
            </a:r>
            <a:r>
              <a:rPr lang="en-US" sz="2000" i="1" dirty="0" smtClean="0">
                <a:latin typeface="+mj-lt"/>
              </a:rPr>
              <a:t>AND</a:t>
            </a:r>
            <a:r>
              <a:rPr lang="en-US" sz="2000" dirty="0" smtClean="0">
                <a:latin typeface="+mj-lt"/>
              </a:rPr>
              <a:t> symbol. Why not?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()</a:t>
            </a:r>
            <a:r>
              <a:rPr lang="en-US" sz="2400" dirty="0" smtClean="0">
                <a:latin typeface="+mj-lt"/>
              </a:rPr>
              <a:t> are for grouping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/(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Homer|Marge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) Simpson/ </a:t>
            </a:r>
            <a:r>
              <a:rPr lang="en-US" sz="2000" dirty="0" smtClean="0">
                <a:latin typeface="+mj-lt"/>
              </a:rPr>
              <a:t>matches "Homer Simpson" or "Marge Simpson"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\</a:t>
            </a:r>
            <a:r>
              <a:rPr lang="en-US" sz="2400" dirty="0" smtClean="0">
                <a:latin typeface="+mj-lt"/>
              </a:rPr>
              <a:t> starts an escape sequence </a:t>
            </a:r>
          </a:p>
          <a:p>
            <a:pPr lvl="1"/>
            <a:r>
              <a:rPr lang="en-US" sz="2000" dirty="0" smtClean="0">
                <a:latin typeface="+mj-lt"/>
              </a:rPr>
              <a:t>many characters must be escaped to match them literally: / \ $ . [ ] ( ) ^ * + ?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/&lt;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\/&gt;/ </a:t>
            </a:r>
            <a:r>
              <a:rPr lang="en-US" sz="2000" dirty="0" smtClean="0">
                <a:latin typeface="+mj-lt"/>
              </a:rPr>
              <a:t>matches lines containing &lt;</a:t>
            </a:r>
            <a:r>
              <a:rPr lang="en-US" sz="2000" dirty="0" err="1" smtClean="0">
                <a:latin typeface="+mj-lt"/>
              </a:rPr>
              <a:t>br</a:t>
            </a:r>
            <a:r>
              <a:rPr lang="en-US" sz="2000" dirty="0" smtClean="0">
                <a:latin typeface="+mj-lt"/>
              </a:rPr>
              <a:t> /&gt; tags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(Quantifiers)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*</a:t>
            </a:r>
            <a:r>
              <a:rPr lang="en-US" sz="2400" dirty="0" smtClean="0">
                <a:latin typeface="+mj-lt"/>
              </a:rPr>
              <a:t> means 0 or more occurrences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abc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*/ </a:t>
            </a:r>
            <a:r>
              <a:rPr lang="en-US" sz="2000" dirty="0" smtClean="0">
                <a:latin typeface="+mj-lt"/>
              </a:rPr>
              <a:t>matches "</a:t>
            </a:r>
            <a:r>
              <a:rPr lang="en-US" sz="2000" dirty="0" err="1" smtClean="0">
                <a:latin typeface="+mj-lt"/>
              </a:rPr>
              <a:t>ab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abccc</a:t>
            </a:r>
            <a:r>
              <a:rPr lang="en-US" sz="2000" dirty="0" smtClean="0">
                <a:latin typeface="+mj-lt"/>
              </a:rPr>
              <a:t>", ...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/a(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bc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)*/ </a:t>
            </a:r>
            <a:r>
              <a:rPr lang="en-US" sz="2000" dirty="0" smtClean="0">
                <a:latin typeface="+mj-lt"/>
              </a:rPr>
              <a:t>matches "a", "</a:t>
            </a:r>
            <a:r>
              <a:rPr lang="en-US" sz="2000" dirty="0" err="1" smtClean="0">
                <a:latin typeface="+mj-lt"/>
              </a:rPr>
              <a:t>abc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abcbc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abcbcbc</a:t>
            </a:r>
            <a:r>
              <a:rPr lang="en-US" sz="2000" dirty="0" smtClean="0">
                <a:latin typeface="+mj-lt"/>
              </a:rPr>
              <a:t>", ...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/a.*a/ </a:t>
            </a:r>
            <a:r>
              <a:rPr lang="en-US" sz="2000" dirty="0" smtClean="0">
                <a:latin typeface="+mj-lt"/>
              </a:rPr>
              <a:t>matches "</a:t>
            </a:r>
            <a:r>
              <a:rPr lang="en-US" sz="2000" dirty="0" err="1" smtClean="0">
                <a:latin typeface="+mj-lt"/>
              </a:rPr>
              <a:t>aa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aba</a:t>
            </a:r>
            <a:r>
              <a:rPr lang="en-US" sz="2000" dirty="0" smtClean="0">
                <a:latin typeface="+mj-lt"/>
              </a:rPr>
              <a:t>", "a8qa", "a!?xyz__9a", ...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 means 1 or more occurrences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/a(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bc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)+/ </a:t>
            </a:r>
            <a:r>
              <a:rPr lang="en-US" sz="2000" dirty="0" smtClean="0">
                <a:latin typeface="+mj-lt"/>
              </a:rPr>
              <a:t>matches "</a:t>
            </a:r>
            <a:r>
              <a:rPr lang="en-US" sz="2000" dirty="0" err="1" smtClean="0">
                <a:latin typeface="+mj-lt"/>
              </a:rPr>
              <a:t>abc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abcbc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abcbcbc</a:t>
            </a:r>
            <a:r>
              <a:rPr lang="en-US" sz="2000" dirty="0" smtClean="0">
                <a:latin typeface="+mj-lt"/>
              </a:rPr>
              <a:t>", ...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Goo+gle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 </a:t>
            </a:r>
            <a:r>
              <a:rPr lang="en-US" sz="2000" dirty="0" smtClean="0">
                <a:latin typeface="+mj-lt"/>
              </a:rPr>
              <a:t>matches "Google", "</a:t>
            </a:r>
            <a:r>
              <a:rPr lang="en-US" sz="2000" dirty="0" err="1" smtClean="0">
                <a:latin typeface="+mj-lt"/>
              </a:rPr>
              <a:t>Gooogle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Goooogle</a:t>
            </a:r>
            <a:r>
              <a:rPr lang="en-US" sz="2000" dirty="0" smtClean="0">
                <a:latin typeface="+mj-lt"/>
              </a:rPr>
              <a:t>", ...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?</a:t>
            </a:r>
            <a:r>
              <a:rPr lang="en-US" sz="2400" dirty="0" smtClean="0">
                <a:latin typeface="+mj-lt"/>
              </a:rPr>
              <a:t> means 0 or 1 occurrences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/a(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bc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)?/ </a:t>
            </a:r>
            <a:r>
              <a:rPr lang="en-US" sz="2000" dirty="0" smtClean="0">
                <a:latin typeface="+mj-lt"/>
              </a:rPr>
              <a:t>matches "a" or "</a:t>
            </a:r>
            <a:r>
              <a:rPr lang="en-US" sz="2000" dirty="0" err="1" smtClean="0">
                <a:latin typeface="+mj-lt"/>
              </a:rPr>
              <a:t>abc</a:t>
            </a:r>
            <a:r>
              <a:rPr lang="en-US" sz="2000" dirty="0" smtClean="0">
                <a:latin typeface="+mj-lt"/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(Quantifiers)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{</a:t>
            </a:r>
            <a:r>
              <a:rPr lang="en-US" sz="2400" i="1" dirty="0" err="1" smtClean="0">
                <a:solidFill>
                  <a:srgbClr val="C00000"/>
                </a:solidFill>
                <a:latin typeface="+mj-lt"/>
              </a:rPr>
              <a:t>min</a:t>
            </a:r>
            <a:r>
              <a:rPr lang="en-US" sz="2400" dirty="0" err="1" smtClean="0">
                <a:solidFill>
                  <a:srgbClr val="C00000"/>
                </a:solidFill>
                <a:latin typeface="+mj-lt"/>
              </a:rPr>
              <a:t>,</a:t>
            </a:r>
            <a:r>
              <a:rPr lang="en-US" sz="2400" i="1" dirty="0" err="1" smtClean="0">
                <a:solidFill>
                  <a:srgbClr val="C00000"/>
                </a:solidFill>
                <a:latin typeface="+mj-lt"/>
              </a:rPr>
              <a:t>max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} </a:t>
            </a:r>
            <a:r>
              <a:rPr lang="en-US" sz="2400" dirty="0" smtClean="0">
                <a:latin typeface="+mj-lt"/>
              </a:rPr>
              <a:t>means between </a:t>
            </a:r>
            <a:r>
              <a:rPr lang="en-US" sz="2400" i="1" dirty="0" smtClean="0">
                <a:latin typeface="+mj-lt"/>
              </a:rPr>
              <a:t>min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i="1" dirty="0" smtClean="0">
                <a:latin typeface="+mj-lt"/>
              </a:rPr>
              <a:t>max</a:t>
            </a:r>
            <a:r>
              <a:rPr lang="en-US" sz="2400" dirty="0" smtClean="0">
                <a:latin typeface="+mj-lt"/>
              </a:rPr>
              <a:t> occurrences (inclusive)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/a(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bc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){2,4}/ </a:t>
            </a:r>
            <a:r>
              <a:rPr lang="en-US" sz="2000" dirty="0" smtClean="0">
                <a:latin typeface="+mj-lt"/>
              </a:rPr>
              <a:t>matches "</a:t>
            </a:r>
            <a:r>
              <a:rPr lang="en-US" sz="2000" dirty="0" err="1" smtClean="0">
                <a:latin typeface="+mj-lt"/>
              </a:rPr>
              <a:t>abcbc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abcbcbc</a:t>
            </a:r>
            <a:r>
              <a:rPr lang="en-US" sz="2000" dirty="0" smtClean="0">
                <a:latin typeface="+mj-lt"/>
              </a:rPr>
              <a:t>", or "</a:t>
            </a:r>
            <a:r>
              <a:rPr lang="en-US" sz="2000" dirty="0" err="1" smtClean="0">
                <a:latin typeface="+mj-lt"/>
              </a:rPr>
              <a:t>abcbcbcbc</a:t>
            </a:r>
            <a:r>
              <a:rPr lang="en-US" sz="2000" dirty="0" smtClean="0">
                <a:latin typeface="+mj-lt"/>
              </a:rPr>
              <a:t>“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min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max</a:t>
            </a:r>
            <a:r>
              <a:rPr lang="en-US" sz="2400" dirty="0" smtClean="0">
                <a:latin typeface="+mj-lt"/>
              </a:rPr>
              <a:t> may be omitted to specify any number </a:t>
            </a:r>
          </a:p>
          <a:p>
            <a:pPr lvl="1"/>
            <a:r>
              <a:rPr lang="en-US" sz="2000" dirty="0" smtClean="0">
                <a:latin typeface="+mj-lt"/>
              </a:rPr>
              <a:t>{2,} means 2 or more</a:t>
            </a:r>
          </a:p>
          <a:p>
            <a:pPr lvl="1"/>
            <a:r>
              <a:rPr lang="en-US" sz="2000" dirty="0" smtClean="0">
                <a:latin typeface="+mj-lt"/>
              </a:rPr>
              <a:t>{,6} means up to 6</a:t>
            </a:r>
          </a:p>
          <a:p>
            <a:pPr lvl="1"/>
            <a:r>
              <a:rPr lang="en-US" sz="2000" dirty="0" smtClean="0">
                <a:latin typeface="+mj-lt"/>
              </a:rPr>
              <a:t>{3} means exactly 3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(Anchors)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229600" cy="449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^</a:t>
            </a:r>
            <a:r>
              <a:rPr lang="en-US" sz="2400" dirty="0" smtClean="0">
                <a:latin typeface="+mj-lt"/>
              </a:rPr>
              <a:t> represents the beginning of the string or line;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$ represents the end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/Jess/ </a:t>
            </a:r>
            <a:r>
              <a:rPr lang="en-US" sz="2000" dirty="0" smtClean="0">
                <a:latin typeface="+mj-lt"/>
              </a:rPr>
              <a:t>matches all strings that contain Jess;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/^Jess/ </a:t>
            </a:r>
            <a:r>
              <a:rPr lang="en-US" sz="2000" dirty="0" smtClean="0">
                <a:latin typeface="+mj-lt"/>
              </a:rPr>
              <a:t>matches all strings that </a:t>
            </a:r>
            <a:r>
              <a:rPr lang="en-US" sz="2000" i="1" dirty="0" smtClean="0">
                <a:latin typeface="+mj-lt"/>
              </a:rPr>
              <a:t>start with</a:t>
            </a:r>
            <a:r>
              <a:rPr lang="en-US" sz="2000" dirty="0" smtClean="0">
                <a:latin typeface="+mj-lt"/>
              </a:rPr>
              <a:t> Jess;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/Jess$/ </a:t>
            </a:r>
            <a:r>
              <a:rPr lang="en-US" sz="2000" dirty="0" smtClean="0">
                <a:latin typeface="+mj-lt"/>
              </a:rPr>
              <a:t>matches all strings that </a:t>
            </a:r>
            <a:r>
              <a:rPr lang="en-US" sz="2000" i="1" dirty="0" smtClean="0">
                <a:latin typeface="+mj-lt"/>
              </a:rPr>
              <a:t>end with</a:t>
            </a:r>
            <a:r>
              <a:rPr lang="en-US" sz="2000" dirty="0" smtClean="0">
                <a:latin typeface="+mj-lt"/>
              </a:rPr>
              <a:t> Jess;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/^Jess$/ </a:t>
            </a:r>
            <a:r>
              <a:rPr lang="en-US" sz="2000" dirty="0" smtClean="0">
                <a:latin typeface="+mj-lt"/>
              </a:rPr>
              <a:t>matches the exact string "Jess" only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/^Mart.*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Stepp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$/ </a:t>
            </a:r>
            <a:r>
              <a:rPr lang="en-US" sz="2000" dirty="0" smtClean="0">
                <a:latin typeface="+mj-lt"/>
              </a:rPr>
              <a:t>matches "</a:t>
            </a:r>
            <a:r>
              <a:rPr lang="en-US" sz="2000" dirty="0" err="1" smtClean="0">
                <a:latin typeface="+mj-lt"/>
              </a:rPr>
              <a:t>MartStepp</a:t>
            </a:r>
            <a:r>
              <a:rPr lang="en-US" sz="2000" dirty="0" smtClean="0">
                <a:latin typeface="+mj-lt"/>
              </a:rPr>
              <a:t>", "Marty </a:t>
            </a:r>
            <a:r>
              <a:rPr lang="en-US" sz="2000" dirty="0" err="1" smtClean="0">
                <a:latin typeface="+mj-lt"/>
              </a:rPr>
              <a:t>Stepp</a:t>
            </a:r>
            <a:r>
              <a:rPr lang="en-US" sz="2000" dirty="0" smtClean="0">
                <a:latin typeface="+mj-lt"/>
              </a:rPr>
              <a:t>", "Martin D </a:t>
            </a:r>
            <a:r>
              <a:rPr lang="en-US" sz="2000" dirty="0" err="1" smtClean="0">
                <a:latin typeface="+mj-lt"/>
              </a:rPr>
              <a:t>Stepp</a:t>
            </a:r>
            <a:r>
              <a:rPr lang="en-US" sz="2000" dirty="0" smtClean="0">
                <a:latin typeface="+mj-lt"/>
              </a:rPr>
              <a:t>", ...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but NOT "Marty </a:t>
            </a:r>
            <a:r>
              <a:rPr lang="en-US" sz="2000" dirty="0" err="1" smtClean="0">
                <a:latin typeface="+mj-lt"/>
              </a:rPr>
              <a:t>Stepp</a:t>
            </a:r>
            <a:r>
              <a:rPr lang="en-US" sz="2000" dirty="0" smtClean="0">
                <a:latin typeface="+mj-lt"/>
              </a:rPr>
              <a:t> stinks" or "I H8 Martin </a:t>
            </a:r>
            <a:r>
              <a:rPr lang="en-US" sz="2000" dirty="0" err="1" smtClean="0">
                <a:latin typeface="+mj-lt"/>
              </a:rPr>
              <a:t>Stepp</a:t>
            </a:r>
            <a:r>
              <a:rPr lang="en-US" sz="2000" dirty="0" smtClean="0">
                <a:latin typeface="+mj-lt"/>
              </a:rPr>
              <a:t>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Basics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Parameterized Pages and Query strings</a:t>
            </a:r>
          </a:p>
          <a:p>
            <a:pPr lvl="1"/>
            <a:r>
              <a:rPr lang="en-US" sz="1800" dirty="0" smtClean="0">
                <a:latin typeface="+mj-lt"/>
              </a:rPr>
              <a:t>query string: </a:t>
            </a:r>
          </a:p>
          <a:p>
            <a:pPr lvl="2"/>
            <a:r>
              <a:rPr lang="en-US" sz="1600" dirty="0" smtClean="0">
                <a:latin typeface="+mj-lt"/>
              </a:rPr>
              <a:t>A set of parameters passed from a browser to a web server</a:t>
            </a:r>
          </a:p>
          <a:p>
            <a:pPr lvl="2"/>
            <a:r>
              <a:rPr lang="en-US" sz="1600" dirty="0" smtClean="0">
                <a:latin typeface="+mj-lt"/>
              </a:rPr>
              <a:t>Often placed at the end of a URL</a:t>
            </a:r>
          </a:p>
          <a:p>
            <a:pPr lvl="2"/>
            <a:r>
              <a:rPr lang="en-US" sz="1600" dirty="0" smtClean="0">
                <a:latin typeface="+mj-lt"/>
              </a:rPr>
              <a:t>A way for PHP code to produce different output based on values passed by the user</a:t>
            </a:r>
            <a:endParaRPr lang="en-US" sz="160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733800"/>
            <a:ext cx="7462838" cy="133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(Character Sets)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[]</a:t>
            </a:r>
            <a:r>
              <a:rPr lang="en-US" sz="2400" dirty="0" smtClean="0">
                <a:latin typeface="+mj-lt"/>
              </a:rPr>
              <a:t> group characters into a character set; will match any single character from the set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/[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bcd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]art/</a:t>
            </a:r>
            <a:r>
              <a:rPr lang="en-US" sz="2000" dirty="0" smtClean="0">
                <a:latin typeface="+mj-lt"/>
              </a:rPr>
              <a:t> matches strings containing "</a:t>
            </a:r>
            <a:r>
              <a:rPr lang="en-US" sz="2000" dirty="0" err="1" smtClean="0">
                <a:latin typeface="+mj-lt"/>
              </a:rPr>
              <a:t>bart</a:t>
            </a:r>
            <a:r>
              <a:rPr lang="en-US" sz="2000" dirty="0" smtClean="0">
                <a:latin typeface="+mj-lt"/>
              </a:rPr>
              <a:t>", "cart", and "dart"</a:t>
            </a:r>
          </a:p>
          <a:p>
            <a:pPr lvl="1"/>
            <a:r>
              <a:rPr lang="en-US" sz="2000" dirty="0" smtClean="0">
                <a:latin typeface="+mj-lt"/>
              </a:rPr>
              <a:t>equivalent to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/(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b|c|d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)art/ </a:t>
            </a:r>
            <a:r>
              <a:rPr lang="en-US" sz="2000" dirty="0" smtClean="0">
                <a:latin typeface="+mj-lt"/>
              </a:rPr>
              <a:t>but shorter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inside [], many of the modifier keys act as normal characters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/what[!*?]*/ </a:t>
            </a:r>
            <a:r>
              <a:rPr lang="en-US" sz="2000" dirty="0" smtClean="0">
                <a:latin typeface="+mj-lt"/>
              </a:rPr>
              <a:t>matches "what", "what!", "what?**!", "what??!", ...</a:t>
            </a:r>
          </a:p>
          <a:p>
            <a:pPr lvl="1"/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(Character Ranges)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5720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+mj-lt"/>
              </a:rPr>
              <a:t>inside a character set, specify a range of characters with </a:t>
            </a: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– 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/[a-z]/ </a:t>
            </a:r>
            <a:r>
              <a:rPr lang="en-US" sz="2200" dirty="0" smtClean="0">
                <a:latin typeface="+mj-lt"/>
              </a:rPr>
              <a:t>matches any lowercase letter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/[a-zA-Z0-9]/ </a:t>
            </a:r>
            <a:r>
              <a:rPr lang="en-US" sz="2200" dirty="0" smtClean="0">
                <a:latin typeface="+mj-lt"/>
              </a:rPr>
              <a:t>matches any lower- or uppercase letter or digit</a:t>
            </a:r>
          </a:p>
          <a:p>
            <a:r>
              <a:rPr lang="en-US" sz="2200" dirty="0" smtClean="0">
                <a:latin typeface="+mj-lt"/>
              </a:rPr>
              <a:t>an initial </a:t>
            </a: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^</a:t>
            </a:r>
            <a:r>
              <a:rPr lang="en-US" sz="2200" dirty="0" smtClean="0">
                <a:latin typeface="+mj-lt"/>
              </a:rPr>
              <a:t> inside a character set negates it 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/[^</a:t>
            </a:r>
            <a:r>
              <a:rPr lang="en-US" sz="2200" dirty="0" err="1" smtClean="0">
                <a:solidFill>
                  <a:srgbClr val="C00000"/>
                </a:solidFill>
                <a:latin typeface="+mj-lt"/>
              </a:rPr>
              <a:t>abcd</a:t>
            </a: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]/ </a:t>
            </a:r>
            <a:r>
              <a:rPr lang="en-US" sz="2200" dirty="0" smtClean="0">
                <a:latin typeface="+mj-lt"/>
              </a:rPr>
              <a:t>matches any character other than a, b, c, or d</a:t>
            </a:r>
          </a:p>
          <a:p>
            <a:r>
              <a:rPr lang="en-US" sz="2200" dirty="0" smtClean="0">
                <a:latin typeface="+mj-lt"/>
              </a:rPr>
              <a:t>inside a character set, </a:t>
            </a: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-</a:t>
            </a:r>
            <a:r>
              <a:rPr lang="en-US" sz="2200" dirty="0" smtClean="0">
                <a:latin typeface="+mj-lt"/>
              </a:rPr>
              <a:t> must be escaped to be matched 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/[+\-]?[0-9]+/ </a:t>
            </a:r>
            <a:r>
              <a:rPr lang="en-US" sz="2200" dirty="0" smtClean="0">
                <a:latin typeface="+mj-lt"/>
              </a:rPr>
              <a:t>matches an optional + or -, followed by at least one digit</a:t>
            </a:r>
          </a:p>
          <a:p>
            <a:r>
              <a:rPr lang="en-US" sz="2200" dirty="0" smtClean="0">
                <a:latin typeface="+mj-lt"/>
              </a:rPr>
              <a:t>What regular expression matches letter grades such as A, B+, or D- ? 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/[ABCDF][+\-]?/</a:t>
            </a:r>
            <a:endParaRPr lang="en-US" dirty="0" smtClean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 (Escape Sequences)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Special escape sequence character sets: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+mj-lt"/>
              </a:rPr>
              <a:t>\d</a:t>
            </a:r>
            <a:r>
              <a:rPr lang="en-US" dirty="0" smtClean="0">
                <a:latin typeface="+mj-lt"/>
              </a:rPr>
              <a:t> matches any digit (same as [0-9]);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\D</a:t>
            </a:r>
            <a:r>
              <a:rPr lang="en-US" dirty="0" smtClean="0">
                <a:latin typeface="+mj-lt"/>
              </a:rPr>
              <a:t> any non-digit ([^0-9])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+mj-lt"/>
              </a:rPr>
              <a:t>\w</a:t>
            </a:r>
            <a:r>
              <a:rPr lang="en-US" dirty="0" smtClean="0">
                <a:latin typeface="+mj-lt"/>
              </a:rPr>
              <a:t> matches any word character (same as [a-zA-Z_0-9]);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\W</a:t>
            </a:r>
            <a:r>
              <a:rPr lang="en-US" dirty="0" smtClean="0">
                <a:latin typeface="+mj-lt"/>
              </a:rPr>
              <a:t> any non-word char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+mj-lt"/>
              </a:rPr>
              <a:t>\s</a:t>
            </a:r>
            <a:r>
              <a:rPr lang="en-US" dirty="0" smtClean="0">
                <a:latin typeface="+mj-lt"/>
              </a:rPr>
              <a:t> matches any whitespace character ( , \t, \n, etc.);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\S</a:t>
            </a:r>
            <a:r>
              <a:rPr lang="en-US" dirty="0" smtClean="0">
                <a:latin typeface="+mj-lt"/>
              </a:rPr>
              <a:t> any non-whitespace 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What regular expression matches dollar amounts of at least $100.00 ? </a:t>
            </a:r>
            <a:endParaRPr lang="en-US" dirty="0" smtClean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PHP (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82010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50" y="5029200"/>
            <a:ext cx="8248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PHP (</a:t>
            </a:r>
            <a:r>
              <a:rPr lang="en-US" dirty="0" smtClean="0">
                <a:hlinkClick r:id="rId3"/>
              </a:rPr>
              <a:t>PDF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3" y="1466850"/>
            <a:ext cx="82581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Page </a:t>
            </a:r>
            <a:r>
              <a:rPr lang="en-US" sz="2400" dirty="0" smtClean="0">
                <a:latin typeface="+mj-lt"/>
              </a:rPr>
              <a:t>241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Reading Assignments: </a:t>
            </a:r>
          </a:p>
          <a:p>
            <a:pPr lvl="1"/>
            <a:r>
              <a:rPr lang="en-US" sz="2100" smtClean="0">
                <a:latin typeface="+mj-lt"/>
              </a:rPr>
              <a:t>Ch 6.5 </a:t>
            </a:r>
            <a:r>
              <a:rPr lang="en-US" sz="2100" dirty="0" smtClean="0">
                <a:latin typeface="+mj-lt"/>
              </a:rPr>
              <a:t>Case Study: </a:t>
            </a:r>
            <a:r>
              <a:rPr lang="en-US" sz="2100" dirty="0" err="1" smtClean="0">
                <a:latin typeface="+mj-lt"/>
              </a:rPr>
              <a:t>Vocab</a:t>
            </a:r>
            <a:r>
              <a:rPr lang="en-US" sz="2100" dirty="0" smtClean="0">
                <a:latin typeface="+mj-lt"/>
              </a:rPr>
              <a:t> Quiz</a:t>
            </a:r>
          </a:p>
          <a:p>
            <a:pPr lvl="2"/>
            <a:r>
              <a:rPr lang="en-US" sz="1400" dirty="0" smtClean="0">
                <a:latin typeface="+mj-lt"/>
              </a:rPr>
              <a:t>http://www.pacificescience.com/jgao/COMP127/code/ch06-forms/quiz.php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Form controls</a:t>
            </a:r>
          </a:p>
          <a:p>
            <a:r>
              <a:rPr lang="en-US" sz="2400" dirty="0" smtClean="0">
                <a:latin typeface="+mj-lt"/>
              </a:rPr>
              <a:t>Submitting data</a:t>
            </a:r>
          </a:p>
          <a:p>
            <a:r>
              <a:rPr lang="en-US" sz="2400" dirty="0" smtClean="0">
                <a:latin typeface="+mj-lt"/>
              </a:rPr>
              <a:t>Processing form data in PHP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Basics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981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HTML form: </a:t>
            </a:r>
          </a:p>
          <a:p>
            <a:pPr lvl="1"/>
            <a:r>
              <a:rPr lang="en-US" sz="1800" dirty="0" smtClean="0">
                <a:latin typeface="+mj-lt"/>
              </a:rPr>
              <a:t>A group of </a:t>
            </a:r>
            <a:r>
              <a:rPr lang="en-US" sz="1800" dirty="0" smtClean="0">
                <a:latin typeface="+mj-lt"/>
              </a:rPr>
              <a:t>UI controls </a:t>
            </a:r>
            <a:r>
              <a:rPr lang="en-US" sz="1800" dirty="0" smtClean="0">
                <a:latin typeface="+mj-lt"/>
              </a:rPr>
              <a:t>that </a:t>
            </a:r>
            <a:r>
              <a:rPr lang="en-US" sz="1800" dirty="0" smtClean="0">
                <a:latin typeface="+mj-lt"/>
              </a:rPr>
              <a:t>accepts </a:t>
            </a:r>
            <a:r>
              <a:rPr lang="en-US" sz="1800" dirty="0" smtClean="0">
                <a:latin typeface="+mj-lt"/>
              </a:rPr>
              <a:t>information (via query string) </a:t>
            </a:r>
            <a:r>
              <a:rPr lang="en-US" sz="1800" dirty="0" smtClean="0">
                <a:latin typeface="+mj-lt"/>
              </a:rPr>
              <a:t>from the user and sends the information to a web server</a:t>
            </a:r>
            <a:r>
              <a:rPr lang="en-US" sz="1800" dirty="0" smtClean="0">
                <a:latin typeface="+mj-lt"/>
              </a:rPr>
              <a:t>.</a:t>
            </a:r>
            <a:endParaRPr lang="en-US" sz="1800" dirty="0" smtClean="0">
              <a:latin typeface="+mj-lt"/>
            </a:endParaRPr>
          </a:p>
          <a:p>
            <a:pPr lvl="2"/>
            <a:r>
              <a:rPr lang="en-US" sz="1600" dirty="0" smtClean="0">
                <a:solidFill>
                  <a:srgbClr val="C00000"/>
                </a:solidFill>
                <a:latin typeface="+mj-lt"/>
              </a:rPr>
              <a:t>Controls</a:t>
            </a:r>
            <a:r>
              <a:rPr lang="en-US" sz="1600" dirty="0" smtClean="0">
                <a:latin typeface="+mj-lt"/>
              </a:rPr>
              <a:t>: Buttons, checkboxes, and text fields</a:t>
            </a:r>
          </a:p>
          <a:p>
            <a:pPr lvl="3"/>
            <a:r>
              <a:rPr lang="en-US" sz="1400" dirty="0" smtClean="0">
                <a:latin typeface="+mj-lt"/>
              </a:rPr>
              <a:t>JavaScript can be used to create interactive controls (seen later)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276600"/>
            <a:ext cx="2762250" cy="235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Basics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>
                <a:latin typeface="+mj-lt"/>
              </a:rPr>
              <a:t>HTML form:</a:t>
            </a:r>
          </a:p>
          <a:p>
            <a:pPr lvl="1"/>
            <a:r>
              <a:rPr lang="en-US" sz="1700" dirty="0" smtClean="0">
                <a:latin typeface="+mj-lt"/>
              </a:rPr>
              <a:t>required </a:t>
            </a:r>
            <a:r>
              <a:rPr lang="en-US" sz="1700" dirty="0" smtClean="0">
                <a:solidFill>
                  <a:srgbClr val="C00000"/>
                </a:solidFill>
                <a:latin typeface="+mj-lt"/>
              </a:rPr>
              <a:t>action</a:t>
            </a:r>
            <a:r>
              <a:rPr lang="en-US" sz="1700" dirty="0" smtClean="0">
                <a:latin typeface="+mj-lt"/>
              </a:rPr>
              <a:t> attribute gives the URL of the page that will process this form's data</a:t>
            </a:r>
          </a:p>
          <a:p>
            <a:pPr lvl="1"/>
            <a:r>
              <a:rPr lang="en-US" sz="1700" dirty="0" smtClean="0">
                <a:latin typeface="+mj-lt"/>
              </a:rPr>
              <a:t>when form has been filled out and submitted, its data will be sent to the action's </a:t>
            </a:r>
            <a:r>
              <a:rPr lang="en-US" sz="1700" dirty="0" smtClean="0">
                <a:solidFill>
                  <a:srgbClr val="C00000"/>
                </a:solidFill>
                <a:latin typeface="+mj-lt"/>
              </a:rPr>
              <a:t>URL </a:t>
            </a:r>
          </a:p>
          <a:p>
            <a:pPr lvl="1"/>
            <a:r>
              <a:rPr lang="en-US" sz="1700" dirty="0" smtClean="0">
                <a:latin typeface="+mj-lt"/>
              </a:rPr>
              <a:t>one page may contain many forms if so desired  </a:t>
            </a:r>
          </a:p>
          <a:p>
            <a:pPr lvl="1"/>
            <a:r>
              <a:rPr lang="en-US" sz="1700" dirty="0" smtClean="0">
                <a:latin typeface="+mj-lt"/>
              </a:rPr>
              <a:t>must wrap the form's controls in a block element such as </a:t>
            </a:r>
            <a:r>
              <a:rPr lang="en-US" sz="1700" dirty="0" smtClean="0">
                <a:solidFill>
                  <a:srgbClr val="C00000"/>
                </a:solidFill>
                <a:latin typeface="+mj-lt"/>
              </a:rPr>
              <a:t>div</a:t>
            </a:r>
            <a:endParaRPr lang="en-US" dirty="0" smtClean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505200"/>
            <a:ext cx="7953375" cy="7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19600"/>
            <a:ext cx="7600950" cy="172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Controls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56102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Boxes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7905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124200"/>
            <a:ext cx="7547011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486</TotalTime>
  <Words>2286</Words>
  <Application>Microsoft Office PowerPoint</Application>
  <PresentationFormat>On-screen Show (4:3)</PresentationFormat>
  <Paragraphs>405</Paragraphs>
  <Slides>56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Origin</vt:lpstr>
      <vt:lpstr>HTML Forms and Server-Side Data</vt:lpstr>
      <vt:lpstr>Objectives</vt:lpstr>
      <vt:lpstr>Web Data</vt:lpstr>
      <vt:lpstr>Form Basics</vt:lpstr>
      <vt:lpstr>Form Basics</vt:lpstr>
      <vt:lpstr>Form Basics</vt:lpstr>
      <vt:lpstr>Form Basics</vt:lpstr>
      <vt:lpstr>Form Controls</vt:lpstr>
      <vt:lpstr>Text Boxes</vt:lpstr>
      <vt:lpstr>Text Areas</vt:lpstr>
      <vt:lpstr>Checkboxes</vt:lpstr>
      <vt:lpstr>Radio Buttons</vt:lpstr>
      <vt:lpstr>Text Labels</vt:lpstr>
      <vt:lpstr>Drop-down List</vt:lpstr>
      <vt:lpstr>Drop-down List</vt:lpstr>
      <vt:lpstr>Drop-down List</vt:lpstr>
      <vt:lpstr>Reset Buttons</vt:lpstr>
      <vt:lpstr>Grouping Controls</vt:lpstr>
      <vt:lpstr>Styling Forms</vt:lpstr>
      <vt:lpstr>Hidden Input Parameters</vt:lpstr>
      <vt:lpstr>Common UI Control Errors</vt:lpstr>
      <vt:lpstr>Self-Check</vt:lpstr>
      <vt:lpstr>Submitting Data</vt:lpstr>
      <vt:lpstr>URL Encoding</vt:lpstr>
      <vt:lpstr>URL Encoding</vt:lpstr>
      <vt:lpstr>URL Encoding</vt:lpstr>
      <vt:lpstr>HTTP Requests: GET vs. POST</vt:lpstr>
      <vt:lpstr>HTTP Requests: GET vs. POST</vt:lpstr>
      <vt:lpstr>Self-Check 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Regular Expressions (regex)</vt:lpstr>
      <vt:lpstr>Basic Regular Expressions</vt:lpstr>
      <vt:lpstr>Regular Expressions (Wildcards)</vt:lpstr>
      <vt:lpstr>Regular Expressions (Special) </vt:lpstr>
      <vt:lpstr>Regular Expressions (Quantifiers)</vt:lpstr>
      <vt:lpstr>Regular Expressions (Quantifiers)</vt:lpstr>
      <vt:lpstr>Regular Expressions (Anchors)</vt:lpstr>
      <vt:lpstr>Regular Expressions (Character Sets)</vt:lpstr>
      <vt:lpstr>Regular Expressions (Character Ranges)</vt:lpstr>
      <vt:lpstr>Regular Expressions (Escape Sequences)</vt:lpstr>
      <vt:lpstr>Regular Expressions in PHP (PDF)</vt:lpstr>
      <vt:lpstr>Regular Expressions in PHP (PDF)</vt:lpstr>
      <vt:lpstr>Self-Check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and Server-Side Data</dc:title>
  <dc:creator>Jinzhu Gao</dc:creator>
  <cp:lastModifiedBy>Jinzhu Gao</cp:lastModifiedBy>
  <cp:revision>139</cp:revision>
  <dcterms:created xsi:type="dcterms:W3CDTF">2010-12-17T19:50:02Z</dcterms:created>
  <dcterms:modified xsi:type="dcterms:W3CDTF">2012-05-07T18:07:17Z</dcterms:modified>
</cp:coreProperties>
</file>