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6" r:id="rId17"/>
    <p:sldId id="271" r:id="rId18"/>
    <p:sldId id="272" r:id="rId19"/>
    <p:sldId id="273" r:id="rId20"/>
    <p:sldId id="286" r:id="rId21"/>
    <p:sldId id="287" r:id="rId22"/>
    <p:sldId id="301" r:id="rId23"/>
    <p:sldId id="288" r:id="rId24"/>
    <p:sldId id="289" r:id="rId25"/>
    <p:sldId id="316" r:id="rId26"/>
    <p:sldId id="317" r:id="rId27"/>
    <p:sldId id="318" r:id="rId28"/>
    <p:sldId id="319" r:id="rId29"/>
    <p:sldId id="290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03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0" autoAdjust="0"/>
  </p:normalViewPr>
  <p:slideViewPr>
    <p:cSldViewPr>
      <p:cViewPr varScale="1">
        <p:scale>
          <a:sx n="58" d="100"/>
          <a:sy n="58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3FA9-A0F6-4EE3-98C2-41C359602704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19D5-2615-49BF-9F97-550B9B89D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often this code manipulates the page or responds to user 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event-driven programming: writing programs driven by user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event-driven programming: writing programs driven by user events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Alert: cause the browser to show a pop-up message dialog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does</a:t>
            </a:r>
            <a:r>
              <a:rPr lang="en-US" baseline="0" dirty="0" smtClean="0"/>
              <a:t> not permanently modify the web page.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innerHTML</a:t>
            </a:r>
            <a:r>
              <a:rPr lang="en-US" baseline="0" dirty="0" smtClean="0"/>
              <a:t>: represents the text or HTML content inside an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are loosely typed</a:t>
            </a:r>
          </a:p>
          <a:p>
            <a:r>
              <a:rPr lang="en-US" dirty="0" smtClean="0"/>
              <a:t>Variables don’t need to be explicitly </a:t>
            </a:r>
            <a:r>
              <a:rPr lang="en-US" smtClean="0"/>
              <a:t>declared</a:t>
            </a:r>
            <a:r>
              <a:rPr lang="en-US" baseline="0" smtClean="0"/>
              <a:t> before they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19D5-2615-49BF-9F97-550B9B89DD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35B3DED-6573-46C8-A649-9D1DFF9CA9A4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Web Programming Step by Step, Chapter 7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6AAC-A8FA-44D1-9BCC-7EAA052102AE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B839-8871-4AA2-88F7-6EF6825841B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C6EA-EE2E-4721-AB2B-4463AF61CD8F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Programming Step by Step, 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C81ABB9-4E71-42FA-8F75-5FE229F494CE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48-D915-4300-9DA8-86EFF65A52F3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8E4-4562-4551-B6A4-D6A983282CF9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1DF7-6566-411D-97DC-865233F4160B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7D84-7DBF-46D5-9B98-D64B3B5FB4A6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2A53-A793-424E-AF63-936E23C141F7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EEF-23C1-4CAC-A6EF-46D493B201D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6F218E-EC6A-4038-B1E9-E5505532B261}" type="datetime1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Web Programming Step by Step, Chapter 7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B8B2F7-DB97-48BC-AD10-DF22CC81E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remedi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codehouse.com/javascript/precede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replace.asp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www.w3schools.com/jsref/jsref_charAt.asp" TargetMode="External"/><Relationship Id="rId7" Type="http://schemas.openxmlformats.org/officeDocument/2006/relationships/hyperlink" Target="http://www.w3schools.com/jsref/jsref_lastIndexOf.asp" TargetMode="External"/><Relationship Id="rId12" Type="http://schemas.openxmlformats.org/officeDocument/2006/relationships/hyperlink" Target="http://www.w3schools.com/jsref/jsref_toUpperCas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indexOf.asp" TargetMode="External"/><Relationship Id="rId11" Type="http://schemas.openxmlformats.org/officeDocument/2006/relationships/hyperlink" Target="http://www.w3schools.com/jsref/jsref_toLowerCase.asp" TargetMode="External"/><Relationship Id="rId5" Type="http://schemas.openxmlformats.org/officeDocument/2006/relationships/hyperlink" Target="http://www.w3schools.com/jsref/jsref_fromCharCode.asp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://www.w3schools.com/jsref/jsref_substring.asp" TargetMode="External"/><Relationship Id="rId4" Type="http://schemas.openxmlformats.org/officeDocument/2006/relationships/hyperlink" Target="http://www.w3schools.com/jsref/jsref_charCodeAt.asp" TargetMode="External"/><Relationship Id="rId9" Type="http://schemas.openxmlformats.org/officeDocument/2006/relationships/hyperlink" Target="http://www.w3schools.com/jsref/jsref_split.asp" TargetMode="External"/><Relationship Id="rId1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min.asp" TargetMode="External"/><Relationship Id="rId13" Type="http://schemas.openxmlformats.org/officeDocument/2006/relationships/hyperlink" Target="http://www.w3schools.com/jsref/jsref_sqrt.asp" TargetMode="External"/><Relationship Id="rId3" Type="http://schemas.openxmlformats.org/officeDocument/2006/relationships/hyperlink" Target="http://www.w3schools.com/jsref/jsref_ceil.asp" TargetMode="External"/><Relationship Id="rId7" Type="http://schemas.openxmlformats.org/officeDocument/2006/relationships/hyperlink" Target="http://www.w3schools.com/jsref/jsref_max.asp" TargetMode="External"/><Relationship Id="rId12" Type="http://schemas.openxmlformats.org/officeDocument/2006/relationships/hyperlink" Target="http://www.w3schools.com/jsref/jsref_sin.asp" TargetMode="External"/><Relationship Id="rId2" Type="http://schemas.openxmlformats.org/officeDocument/2006/relationships/hyperlink" Target="http://www.w3schools.com/jsref/jsref_ab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log.asp" TargetMode="External"/><Relationship Id="rId11" Type="http://schemas.openxmlformats.org/officeDocument/2006/relationships/hyperlink" Target="http://www.w3schools.com/jsref/jsref_round.asp" TargetMode="External"/><Relationship Id="rId5" Type="http://schemas.openxmlformats.org/officeDocument/2006/relationships/hyperlink" Target="http://www.w3schools.com/jsref/jsref_floor.asp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://www.w3schools.com/jsref/jsref_random.asp" TargetMode="External"/><Relationship Id="rId4" Type="http://schemas.openxmlformats.org/officeDocument/2006/relationships/hyperlink" Target="http://www.w3schools.com/jsref/jsref_cos.asp" TargetMode="External"/><Relationship Id="rId9" Type="http://schemas.openxmlformats.org/officeDocument/2006/relationships/hyperlink" Target="http://www.w3schools.com/jsref/jsref_pow.asp" TargetMode="External"/><Relationship Id="rId14" Type="http://schemas.openxmlformats.org/officeDocument/2006/relationships/hyperlink" Target="http://www.w3schools.com/jsref/jsref_tan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epbook.com/supplements-2ed/slides/chapter09-dom.s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iticisms_of_Internet_Explorer" TargetMode="External"/><Relationship Id="rId2" Type="http://schemas.openxmlformats.org/officeDocument/2006/relationships/hyperlink" Target="http://www.webstandard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w3schools.com/js/js_function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jslint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education/courses/cse190m/09sp/jslin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cificescience.com/jgao/COMP127/code/ch08-javascript/hangman5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for Interactive Web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HTML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Buttons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&lt;button&gt;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210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2971800"/>
            <a:ext cx="8153400" cy="26161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&lt;!DOCTYPE html PUBLIC “-//W3C//DTD XHTML 1.1//EN”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http://www.w3.org/TR/xhtml11/DTD/xhtml11.dtd&gt;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=http://www.w3.org/1999/xhtml&gt;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&lt;head&gt;&lt;title&gt;JavaScript example&lt;/title&gt;&lt;/head&gt;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	  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&lt;button&gt;Say the Magic Word&lt;/button&gt;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715000"/>
            <a:ext cx="20574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Say the Magic Word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JavaScript Event-Handling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81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038600"/>
            <a:ext cx="6610350" cy="21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 Handler to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12192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+mj-lt"/>
              </a:rPr>
              <a:t>script tag should be placed in HTML page's head</a:t>
            </a:r>
          </a:p>
          <a:p>
            <a:r>
              <a:rPr lang="en-US" sz="1600" dirty="0" smtClean="0">
                <a:latin typeface="+mj-lt"/>
              </a:rPr>
              <a:t>script code is stored in a separate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js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file</a:t>
            </a:r>
          </a:p>
          <a:p>
            <a:r>
              <a:rPr lang="en-US" sz="1600" dirty="0" smtClean="0">
                <a:latin typeface="+mj-lt"/>
              </a:rPr>
              <a:t>Event attributes: 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onclick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onkeydown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onchange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onsubmit</a:t>
            </a:r>
            <a:endParaRPr lang="en-US" sz="16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sz="1600" dirty="0" smtClean="0">
                <a:latin typeface="+mj-lt"/>
              </a:rPr>
              <a:t>JS code can be placed directly in the HTML file's body or head (bad style)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91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8210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203888"/>
            <a:ext cx="7934325" cy="8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 Handler to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435423"/>
            <a:ext cx="8153400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&lt;!DOCTYPE html PUBLIC “-//W3C//DTD XHTML 1.1//EN”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http://www.w3.org/TR/xhtml11/DTD/xhtml11.dtd&gt;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=http://www.w3.org/1999/xhtml&gt;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&lt;title&gt;JavaScript example&lt;/title&gt;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=“please.js” type=“text/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”&gt;&lt;/script&gt;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&lt;div&gt;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sayMagicWord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();”&gt;Say the Magic Word&lt;/button&gt;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&lt;/div&gt;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483423"/>
            <a:ext cx="20574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Say the Magic Word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331893"/>
            <a:ext cx="8153400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please.js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sayMagicWord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alert(“PLEASE!”);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A set of JavaScript objects that represent the content of the current HTML page</a:t>
            </a:r>
          </a:p>
          <a:p>
            <a:pPr lvl="1"/>
            <a:r>
              <a:rPr lang="en-US" sz="1600" dirty="0" smtClean="0">
                <a:latin typeface="+mj-lt"/>
              </a:rPr>
              <a:t>most JS code manipulates elements on an HTML page</a:t>
            </a:r>
          </a:p>
          <a:p>
            <a:pPr lvl="1"/>
            <a:r>
              <a:rPr lang="en-US" sz="1600" dirty="0" smtClean="0">
                <a:latin typeface="+mj-lt"/>
              </a:rPr>
              <a:t>we can examine the state of the elements, e.g. whether a box is checked</a:t>
            </a:r>
          </a:p>
          <a:p>
            <a:pPr lvl="1"/>
            <a:r>
              <a:rPr lang="en-US" sz="1600" dirty="0" smtClean="0">
                <a:latin typeface="+mj-lt"/>
              </a:rPr>
              <a:t>we can change state, e.g. putting text into a div</a:t>
            </a:r>
          </a:p>
          <a:p>
            <a:pPr lvl="1"/>
            <a:r>
              <a:rPr lang="en-US" sz="1600" dirty="0" smtClean="0">
                <a:latin typeface="+mj-lt"/>
              </a:rPr>
              <a:t>we can change styles, e.g. make a paragraph red</a:t>
            </a:r>
            <a:endParaRPr lang="en-US" sz="2000" dirty="0" smtClean="0">
              <a:latin typeface="+mj-lt"/>
            </a:endParaRP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971800"/>
            <a:ext cx="241788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43852"/>
            <a:ext cx="3124200" cy="282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4800600"/>
            <a:ext cx="81534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3400" y="2667000"/>
            <a:ext cx="81534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DOM Objects by 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2200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981200"/>
            <a:ext cx="81534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sayMagicWord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();”&gt;Say the Magic Word&lt;/button&gt;\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id=“result”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&gt;What do you say?&lt;/p&gt;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What do you say?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740223"/>
            <a:ext cx="20574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Say the Magic Word</a:t>
            </a:r>
            <a:endParaRPr lang="en-US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733800"/>
            <a:ext cx="81534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sayMagicWord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paragraph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(“result”);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paragraph.innerHTML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“PLEASE!”;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PLEASE!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873823"/>
            <a:ext cx="20574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Say the Magic Word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</a:t>
            </a:r>
            <a:r>
              <a:rPr lang="en-US" dirty="0" smtClean="0">
                <a:latin typeface="+mj-lt"/>
              </a:rPr>
              <a:t>283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(7.2)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Variables and Types</a:t>
            </a:r>
          </a:p>
          <a:p>
            <a:pPr lvl="1"/>
            <a:r>
              <a:rPr lang="en-US" sz="1900" dirty="0" smtClean="0">
                <a:latin typeface="+mj-lt"/>
              </a:rPr>
              <a:t>variables are declared with the </a:t>
            </a:r>
            <a:r>
              <a:rPr lang="en-US" sz="1900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sz="1900" dirty="0" smtClean="0">
                <a:latin typeface="+mj-lt"/>
              </a:rPr>
              <a:t> keyword (case sensitive)</a:t>
            </a:r>
          </a:p>
          <a:p>
            <a:pPr lvl="1"/>
            <a:r>
              <a:rPr lang="en-US" sz="1900" dirty="0" smtClean="0">
                <a:latin typeface="+mj-lt"/>
              </a:rPr>
              <a:t>types are not specified, but JS does have types ("loosely typed") </a:t>
            </a:r>
          </a:p>
          <a:p>
            <a:pPr lvl="2"/>
            <a:r>
              <a:rPr lang="en-US" sz="1700" dirty="0" smtClean="0">
                <a:latin typeface="+mj-lt"/>
              </a:rPr>
              <a:t>Number, Boolean, String, Array, Object, function, null, undefined</a:t>
            </a:r>
          </a:p>
          <a:p>
            <a:pPr lvl="2"/>
            <a:r>
              <a:rPr lang="en-US" sz="1700" dirty="0" smtClean="0">
                <a:latin typeface="+mj-lt"/>
              </a:rPr>
              <a:t>can find out a variable's type by calling </a:t>
            </a:r>
            <a:r>
              <a:rPr lang="en-US" sz="1700" dirty="0" err="1" smtClean="0">
                <a:latin typeface="+mj-lt"/>
                <a:hlinkClick r:id="rId3"/>
              </a:rPr>
              <a:t>typeof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733800"/>
            <a:ext cx="82010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3200401"/>
          <a:ext cx="6477000" cy="2960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593"/>
                <a:gridCol w="2736407"/>
                <a:gridCol w="2159000"/>
              </a:tblGrid>
              <a:tr h="2771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Type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Description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Examples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Number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Integer or real number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42, -17, 3.14, 2.4e-6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Boolean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Logical value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True, false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String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Text string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“Hello there”, ‘how are you’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Array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Indexed list of elements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[12, 17, -5]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Object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Entity containing data and behavior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{name: “Marty”, age:</a:t>
                      </a:r>
                      <a:r>
                        <a:rPr lang="en-US" sz="1100" baseline="0" dirty="0" smtClean="0">
                          <a:latin typeface="+mj-lt"/>
                        </a:rPr>
                        <a:t> 12</a:t>
                      </a:r>
                      <a:r>
                        <a:rPr lang="en-US" sz="1100" dirty="0" smtClean="0">
                          <a:latin typeface="+mj-lt"/>
                        </a:rPr>
                        <a:t>}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51195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function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Group of statements to execute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function message() {</a:t>
                      </a:r>
                    </a:p>
                    <a:p>
                      <a:r>
                        <a:rPr lang="en-US" sz="1100" dirty="0" smtClean="0">
                          <a:latin typeface="+mj-lt"/>
                        </a:rPr>
                        <a:t>     alert(“Hello, world!”);</a:t>
                      </a:r>
                    </a:p>
                    <a:p>
                      <a:r>
                        <a:rPr lang="en-US" sz="1100" dirty="0" smtClean="0">
                          <a:latin typeface="+mj-lt"/>
                        </a:rPr>
                        <a:t>}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2771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null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An empty value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null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  <a:tr h="36755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undefined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The lack</a:t>
                      </a:r>
                      <a:r>
                        <a:rPr lang="en-US" sz="1100" baseline="0" dirty="0" smtClean="0">
                          <a:latin typeface="+mj-lt"/>
                        </a:rPr>
                        <a:t> of a value; an undefined value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undefined</a:t>
                      </a:r>
                      <a:endParaRPr lang="en-US" sz="11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JavaScript Syntax - Numbers and Arithmetic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integers and real numbers are the same type (no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vs. double)</a:t>
            </a:r>
          </a:p>
          <a:p>
            <a:r>
              <a:rPr lang="en-US" sz="1800" dirty="0" smtClean="0">
                <a:latin typeface="+mj-lt"/>
              </a:rPr>
              <a:t>same operators: + - * / % ++ -- = += -= *= /= %= </a:t>
            </a:r>
          </a:p>
          <a:p>
            <a:r>
              <a:rPr lang="en-US" sz="1800" dirty="0" smtClean="0">
                <a:latin typeface="+mj-lt"/>
              </a:rPr>
              <a:t>similar </a:t>
            </a:r>
            <a:r>
              <a:rPr lang="en-US" sz="1800" dirty="0" smtClean="0">
                <a:latin typeface="+mj-lt"/>
                <a:hlinkClick r:id="rId2"/>
              </a:rPr>
              <a:t>precedence</a:t>
            </a:r>
            <a:r>
              <a:rPr lang="en-US" sz="1800" dirty="0" smtClean="0">
                <a:latin typeface="+mj-lt"/>
              </a:rPr>
              <a:t> to Java</a:t>
            </a:r>
          </a:p>
          <a:p>
            <a:r>
              <a:rPr lang="en-US" sz="1800" dirty="0" smtClean="0">
                <a:latin typeface="+mj-lt"/>
              </a:rPr>
              <a:t>many operators auto-convert types: "2" * 3 is 6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82105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- Comments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identical to Java's comment syntax</a:t>
            </a:r>
          </a:p>
          <a:p>
            <a:r>
              <a:rPr lang="en-US" sz="2400" dirty="0" smtClean="0">
                <a:latin typeface="+mj-lt"/>
              </a:rPr>
              <a:t>recall: 4 comment syntaxes </a:t>
            </a: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HTML: 		&lt;!-- 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CSS/JS/PHP: 	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multi-line </a:t>
            </a:r>
            <a:r>
              <a:rPr lang="en-US" sz="2200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Java/JS/PHP: 	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single-line </a:t>
            </a:r>
            <a:r>
              <a:rPr lang="en-US" sz="2200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PHP: 		# 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comment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Learn how to program web pages on the client side using JavaScript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Strings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methods: </a:t>
            </a:r>
            <a:r>
              <a:rPr lang="en-US" sz="2000" dirty="0" err="1" smtClean="0">
                <a:latin typeface="+mj-lt"/>
                <a:hlinkClick r:id="rId3"/>
              </a:rPr>
              <a:t>charAt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4"/>
              </a:rPr>
              <a:t>charCodeAt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5"/>
              </a:rPr>
              <a:t>fromCharCode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6"/>
              </a:rPr>
              <a:t>indexOf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7"/>
              </a:rPr>
              <a:t>lastIndexOf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8"/>
              </a:rPr>
              <a:t>replace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9"/>
              </a:rPr>
              <a:t>split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10"/>
              </a:rPr>
              <a:t>substring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11"/>
              </a:rPr>
              <a:t>toLowerCase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12"/>
              </a:rPr>
              <a:t>toUpperCase</a:t>
            </a:r>
            <a:r>
              <a:rPr lang="en-US" sz="2000" dirty="0" smtClean="0">
                <a:latin typeface="+mj-lt"/>
              </a:rPr>
              <a:t> </a:t>
            </a:r>
          </a:p>
          <a:p>
            <a:pPr lvl="1"/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charAt</a:t>
            </a:r>
            <a:r>
              <a:rPr lang="en-US" sz="1800" dirty="0" smtClean="0">
                <a:latin typeface="+mj-lt"/>
              </a:rPr>
              <a:t> returns a one-letter String (there is no char type)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length</a:t>
            </a:r>
            <a:r>
              <a:rPr lang="en-US" sz="2000" dirty="0" smtClean="0">
                <a:latin typeface="+mj-lt"/>
              </a:rPr>
              <a:t> property (not a method as in Java)</a:t>
            </a:r>
          </a:p>
          <a:p>
            <a:r>
              <a:rPr lang="en-US" sz="2000" dirty="0" smtClean="0">
                <a:latin typeface="+mj-lt"/>
              </a:rPr>
              <a:t>Strings can be specified with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""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''</a:t>
            </a:r>
          </a:p>
          <a:p>
            <a:r>
              <a:rPr lang="en-US" sz="2000" dirty="0" smtClean="0">
                <a:latin typeface="+mj-lt"/>
              </a:rPr>
              <a:t>concatenation with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+</a:t>
            </a:r>
            <a:r>
              <a:rPr lang="en-US" sz="2000" dirty="0" smtClean="0">
                <a:latin typeface="+mj-lt"/>
              </a:rPr>
              <a:t> : </a:t>
            </a:r>
          </a:p>
          <a:p>
            <a:pPr lvl="1"/>
            <a:r>
              <a:rPr lang="en-US" sz="1800" dirty="0" smtClean="0">
                <a:latin typeface="+mj-lt"/>
              </a:rPr>
              <a:t>1 + 1 is 2, but "1" + 1 is "11" </a:t>
            </a:r>
          </a:p>
          <a:p>
            <a:r>
              <a:rPr lang="en-US" sz="2000" dirty="0" smtClean="0">
                <a:latin typeface="+mj-lt"/>
              </a:rPr>
              <a:t>escape sequences behave as in Java: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\' \" \&amp; \n \t \\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4495800"/>
            <a:ext cx="7848600" cy="87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4495800"/>
            <a:ext cx="7820025" cy="113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" y="4800600"/>
            <a:ext cx="7910513" cy="76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</a:t>
            </a: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676400"/>
            <a:ext cx="7724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</a:t>
            </a:r>
            <a:r>
              <a:rPr lang="en-US" dirty="0" smtClean="0">
                <a:solidFill>
                  <a:srgbClr val="C00000"/>
                </a:solidFill>
              </a:rPr>
              <a:t>arguments </a:t>
            </a:r>
            <a:r>
              <a:rPr lang="en-US" dirty="0" smtClean="0"/>
              <a:t>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67663" cy="305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</a:t>
            </a:r>
            <a:r>
              <a:rPr lang="en-US" dirty="0" smtClean="0">
                <a:solidFill>
                  <a:srgbClr val="C00000"/>
                </a:solidFill>
              </a:rPr>
              <a:t>math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methods: </a:t>
            </a:r>
            <a:r>
              <a:rPr lang="en-US" dirty="0" smtClean="0">
                <a:latin typeface="+mj-lt"/>
                <a:hlinkClick r:id="rId2"/>
              </a:rPr>
              <a:t>abs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3"/>
              </a:rPr>
              <a:t>ceil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  <a:hlinkClick r:id="rId4"/>
              </a:rPr>
              <a:t>cos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5"/>
              </a:rPr>
              <a:t>floor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6"/>
              </a:rPr>
              <a:t>log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7"/>
              </a:rPr>
              <a:t>max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8"/>
              </a:rPr>
              <a:t>min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  <a:hlinkClick r:id="rId9"/>
              </a:rPr>
              <a:t>pow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10"/>
              </a:rPr>
              <a:t>random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11"/>
              </a:rPr>
              <a:t>round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12"/>
              </a:rPr>
              <a:t>sin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  <a:hlinkClick r:id="rId13"/>
              </a:rPr>
              <a:t>sqrt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  <a:hlinkClick r:id="rId14"/>
              </a:rPr>
              <a:t>tan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properties: E, PI 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" y="3124200"/>
            <a:ext cx="7724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Syntax – </a:t>
            </a:r>
            <a:r>
              <a:rPr lang="en-US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undefined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undefined</a:t>
            </a:r>
            <a:r>
              <a:rPr lang="en-US" sz="2200" dirty="0" smtClean="0">
                <a:latin typeface="+mj-lt"/>
              </a:rPr>
              <a:t> : has not been declared, does not exist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200" dirty="0" smtClean="0">
                <a:latin typeface="+mj-lt"/>
              </a:rPr>
              <a:t> : exists, but was specifically assigned a null value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2524125"/>
            <a:ext cx="7658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Using DOM 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229600" cy="25908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tagName</a:t>
            </a:r>
            <a:r>
              <a:rPr lang="en-US" sz="1800" dirty="0" smtClean="0">
                <a:latin typeface="+mj-lt"/>
                <a:cs typeface="Courier New" pitchFamily="49" charset="0"/>
              </a:rPr>
              <a:t>: element's HTML tag, capitalized; </a:t>
            </a:r>
          </a:p>
          <a:p>
            <a:pPr lvl="1"/>
            <a:r>
              <a:rPr lang="en-US" sz="1400" dirty="0" err="1" smtClean="0">
                <a:latin typeface="+mj-lt"/>
                <a:cs typeface="Courier New" pitchFamily="49" charset="0"/>
              </a:rPr>
              <a:t>div.tagName</a:t>
            </a:r>
            <a:r>
              <a:rPr lang="en-US" sz="1400" dirty="0" smtClean="0">
                <a:latin typeface="+mj-lt"/>
                <a:cs typeface="Courier New" pitchFamily="49" charset="0"/>
              </a:rPr>
              <a:t> is "DIV" 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className</a:t>
            </a:r>
            <a:r>
              <a:rPr lang="en-US" sz="1800" dirty="0" smtClean="0">
                <a:latin typeface="+mj-lt"/>
                <a:cs typeface="Courier New" pitchFamily="49" charset="0"/>
              </a:rPr>
              <a:t>: CSS classes of element; </a:t>
            </a:r>
          </a:p>
          <a:p>
            <a:pPr lvl="1"/>
            <a:r>
              <a:rPr lang="en-US" sz="1400" dirty="0" err="1" smtClean="0">
                <a:latin typeface="+mj-lt"/>
                <a:cs typeface="Courier New" pitchFamily="49" charset="0"/>
              </a:rPr>
              <a:t>div.className</a:t>
            </a:r>
            <a:r>
              <a:rPr lang="en-US" sz="1400" dirty="0" smtClean="0">
                <a:latin typeface="+mj-lt"/>
                <a:cs typeface="Courier New" pitchFamily="49" charset="0"/>
              </a:rPr>
              <a:t> is "</a:t>
            </a:r>
            <a:r>
              <a:rPr lang="en-US" sz="1400" dirty="0" err="1" smtClean="0">
                <a:latin typeface="+mj-lt"/>
                <a:cs typeface="Courier New" pitchFamily="49" charset="0"/>
              </a:rPr>
              <a:t>foo</a:t>
            </a:r>
            <a:r>
              <a:rPr lang="en-US" sz="1400" dirty="0" smtClean="0">
                <a:latin typeface="+mj-lt"/>
                <a:cs typeface="Courier New" pitchFamily="49" charset="0"/>
              </a:rPr>
              <a:t> bar" 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innerHTML</a:t>
            </a:r>
            <a:r>
              <a:rPr lang="en-US" sz="1800" dirty="0" smtClean="0">
                <a:latin typeface="+mj-lt"/>
                <a:cs typeface="Courier New" pitchFamily="49" charset="0"/>
              </a:rPr>
              <a:t>: HTML content inside element; </a:t>
            </a:r>
          </a:p>
          <a:p>
            <a:pPr lvl="1"/>
            <a:r>
              <a:rPr lang="en-US" sz="1400" dirty="0" err="1" smtClean="0">
                <a:latin typeface="+mj-lt"/>
                <a:cs typeface="Courier New" pitchFamily="49" charset="0"/>
              </a:rPr>
              <a:t>div.innerHTML</a:t>
            </a:r>
            <a:r>
              <a:rPr lang="en-US" sz="1400" dirty="0" smtClean="0">
                <a:latin typeface="+mj-lt"/>
                <a:cs typeface="Courier New" pitchFamily="49" charset="0"/>
              </a:rPr>
              <a:t> is "\n  &lt;p&gt;Hello, &lt;</a:t>
            </a:r>
            <a:r>
              <a:rPr lang="en-US" sz="1400" dirty="0" err="1" smtClean="0">
                <a:latin typeface="+mj-lt"/>
                <a:cs typeface="Courier New" pitchFamily="49" charset="0"/>
              </a:rPr>
              <a:t>em</a:t>
            </a:r>
            <a:r>
              <a:rPr lang="en-US" sz="1400" dirty="0" smtClean="0">
                <a:latin typeface="+mj-lt"/>
                <a:cs typeface="Courier New" pitchFamily="49" charset="0"/>
              </a:rPr>
              <a:t>&gt;very&lt;/</a:t>
            </a:r>
            <a:r>
              <a:rPr lang="en-US" sz="1400" dirty="0" err="1" smtClean="0">
                <a:latin typeface="+mj-lt"/>
                <a:cs typeface="Courier New" pitchFamily="49" charset="0"/>
              </a:rPr>
              <a:t>em</a:t>
            </a:r>
            <a:r>
              <a:rPr lang="en-US" sz="1400" dirty="0" smtClean="0">
                <a:latin typeface="+mj-lt"/>
                <a:cs typeface="Courier New" pitchFamily="49" charset="0"/>
              </a:rPr>
              <a:t>&gt; happy to ... 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src</a:t>
            </a:r>
            <a:r>
              <a:rPr lang="en-US" sz="1800" dirty="0" smtClean="0">
                <a:latin typeface="+mj-lt"/>
                <a:cs typeface="Courier New" pitchFamily="49" charset="0"/>
              </a:rPr>
              <a:t>: URL target of an image; </a:t>
            </a:r>
          </a:p>
          <a:p>
            <a:pPr lvl="1"/>
            <a:r>
              <a:rPr lang="en-US" sz="1400" dirty="0" smtClean="0">
                <a:latin typeface="+mj-lt"/>
                <a:cs typeface="Courier New" pitchFamily="49" charset="0"/>
              </a:rPr>
              <a:t>image.src is "images/borat.jpg" 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210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Using DOM 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505200"/>
            <a:ext cx="8229600" cy="1828800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value</a:t>
            </a:r>
            <a:r>
              <a:rPr lang="en-US" sz="2000" dirty="0" smtClean="0">
                <a:latin typeface="+mj-lt"/>
              </a:rPr>
              <a:t>: the text in an input control </a:t>
            </a:r>
          </a:p>
          <a:p>
            <a:pPr lvl="1"/>
            <a:r>
              <a:rPr lang="en-US" sz="1800" dirty="0" err="1" smtClean="0">
                <a:latin typeface="+mj-lt"/>
              </a:rPr>
              <a:t>sid.value</a:t>
            </a:r>
            <a:r>
              <a:rPr lang="en-US" sz="1800" dirty="0" smtClean="0">
                <a:latin typeface="+mj-lt"/>
              </a:rPr>
              <a:t> could be "1234567"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checked, disabled,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readOnly</a:t>
            </a:r>
            <a:r>
              <a:rPr lang="en-US" sz="2000" dirty="0" smtClean="0">
                <a:latin typeface="+mj-lt"/>
              </a:rPr>
              <a:t>: whether a control is selected/disabled/etc. </a:t>
            </a:r>
          </a:p>
          <a:p>
            <a:pPr lvl="1"/>
            <a:r>
              <a:rPr lang="en-US" sz="1800" dirty="0" err="1" smtClean="0">
                <a:latin typeface="+mj-lt"/>
              </a:rPr>
              <a:t>frosh.checked</a:t>
            </a:r>
            <a:r>
              <a:rPr lang="en-US" sz="1800" dirty="0" smtClean="0">
                <a:latin typeface="+mj-lt"/>
              </a:rPr>
              <a:t> is true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81693"/>
            <a:ext cx="7848600" cy="14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– Using DOM 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4230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6991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28800"/>
            <a:ext cx="4343400" cy="13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200400"/>
            <a:ext cx="648287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34200" y="2895600"/>
            <a:ext cx="1143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multiply.js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For more info on DOM Objects, please read Chapter </a:t>
            </a:r>
            <a:r>
              <a:rPr lang="en-US" sz="2000" dirty="0" smtClean="0">
                <a:latin typeface="+mj-lt"/>
              </a:rPr>
              <a:t>9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  <a:hlinkClick r:id="rId2"/>
              </a:rPr>
              <a:t>http://</a:t>
            </a:r>
            <a:r>
              <a:rPr lang="en-US" sz="1600" dirty="0" smtClean="0">
                <a:latin typeface="+mj-lt"/>
                <a:hlinkClick r:id="rId2"/>
              </a:rPr>
              <a:t>www.webstepbook.com/supplements-2ed/slides/chapter09-dom.shtml</a:t>
            </a:r>
            <a:r>
              <a:rPr lang="en-US" sz="1600" dirty="0" smtClean="0">
                <a:latin typeface="+mj-lt"/>
              </a:rPr>
              <a:t>  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Page </a:t>
            </a:r>
            <a:r>
              <a:rPr lang="en-US" sz="2400" dirty="0" smtClean="0">
                <a:latin typeface="+mj-lt"/>
              </a:rPr>
              <a:t>305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(7.1)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A lightweight, dynamic scripting language used to implement </a:t>
            </a:r>
            <a:r>
              <a:rPr lang="en-US" sz="1800" smtClean="0">
                <a:latin typeface="+mj-lt"/>
              </a:rPr>
              <a:t>dynamic client-side </a:t>
            </a:r>
            <a:r>
              <a:rPr lang="en-US" sz="1800" dirty="0" smtClean="0">
                <a:latin typeface="+mj-lt"/>
              </a:rPr>
              <a:t>interfaces</a:t>
            </a:r>
          </a:p>
          <a:p>
            <a:pPr lvl="1"/>
            <a:r>
              <a:rPr lang="en-US" sz="1600" dirty="0" smtClean="0">
                <a:latin typeface="+mj-lt"/>
              </a:rPr>
              <a:t>A </a:t>
            </a:r>
            <a:r>
              <a:rPr lang="en-US" sz="1600" dirty="0" smtClean="0">
                <a:latin typeface="+mj-lt"/>
                <a:hlinkClick r:id="rId2"/>
              </a:rPr>
              <a:t>web standard</a:t>
            </a:r>
            <a:r>
              <a:rPr lang="en-US" sz="1600" dirty="0" smtClean="0">
                <a:latin typeface="+mj-lt"/>
              </a:rPr>
              <a:t> (but not supported identically by </a:t>
            </a:r>
            <a:r>
              <a:rPr lang="en-US" sz="1600" dirty="0" smtClean="0">
                <a:latin typeface="+mj-lt"/>
                <a:hlinkClick r:id="rId3"/>
              </a:rPr>
              <a:t>all browsers</a:t>
            </a:r>
            <a:r>
              <a:rPr lang="en-US" sz="1600" dirty="0" smtClean="0">
                <a:latin typeface="+mj-lt"/>
              </a:rPr>
              <a:t>) </a:t>
            </a:r>
          </a:p>
          <a:p>
            <a:pPr lvl="1"/>
            <a:r>
              <a:rPr lang="en-US" sz="1600" dirty="0" smtClean="0">
                <a:latin typeface="+mj-lt"/>
              </a:rPr>
              <a:t>NOT related to Java other than by name and some syntactic similarities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Has ability to interact with the content of a web page and change that content in response to user actions</a:t>
            </a:r>
          </a:p>
          <a:p>
            <a:pPr lvl="1"/>
            <a:r>
              <a:rPr lang="en-US" sz="1600" dirty="0" smtClean="0">
                <a:latin typeface="+mj-lt"/>
              </a:rPr>
              <a:t>insert dynamic text into HTML (ex: user name)</a:t>
            </a:r>
          </a:p>
          <a:p>
            <a:pPr lvl="1"/>
            <a:r>
              <a:rPr lang="en-US" sz="1600" dirty="0" smtClean="0">
                <a:latin typeface="+mj-lt"/>
              </a:rPr>
              <a:t>react to events (ex: page load user click)</a:t>
            </a:r>
          </a:p>
          <a:p>
            <a:pPr lvl="1"/>
            <a:r>
              <a:rPr lang="en-US" sz="1600" dirty="0" smtClean="0">
                <a:latin typeface="+mj-lt"/>
              </a:rPr>
              <a:t>get information about a user's computer (ex: browser type)</a:t>
            </a:r>
          </a:p>
          <a:p>
            <a:pPr lvl="1"/>
            <a:r>
              <a:rPr lang="en-US" sz="1600" dirty="0" smtClean="0">
                <a:latin typeface="+mj-lt"/>
              </a:rPr>
              <a:t>perform calculations on user's computer (ex: form validation)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Logic (7.3)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Logic Operators</a:t>
            </a:r>
          </a:p>
          <a:p>
            <a:pPr lvl="1"/>
            <a:r>
              <a:rPr lang="en-US" sz="2000" dirty="0" smtClean="0">
                <a:latin typeface="+mj-lt"/>
              </a:rPr>
              <a:t>&gt; &lt; &gt;= &lt;= &amp;&amp; || ! == != </a:t>
            </a:r>
            <a:r>
              <a:rPr lang="en-US" sz="2000" i="1" dirty="0" smtClean="0">
                <a:solidFill>
                  <a:srgbClr val="FF0000"/>
                </a:solidFill>
                <a:latin typeface="+mj-lt"/>
              </a:rPr>
              <a:t>===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!</a:t>
            </a:r>
            <a:r>
              <a:rPr lang="en-US" sz="2000" i="1" dirty="0" smtClean="0">
                <a:solidFill>
                  <a:srgbClr val="FF0000"/>
                </a:solidFill>
                <a:latin typeface="+mj-lt"/>
              </a:rPr>
              <a:t>==</a:t>
            </a:r>
            <a:r>
              <a:rPr lang="en-US" sz="20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most logical operators automatically convert types: </a:t>
            </a:r>
          </a:p>
          <a:p>
            <a:pPr lvl="2"/>
            <a:r>
              <a:rPr lang="en-US" sz="1800" dirty="0" smtClean="0">
                <a:latin typeface="+mj-lt"/>
              </a:rPr>
              <a:t>5 &lt; "7" is true </a:t>
            </a:r>
          </a:p>
          <a:p>
            <a:pPr lvl="2"/>
            <a:r>
              <a:rPr lang="en-US" sz="1800" dirty="0" smtClean="0">
                <a:latin typeface="+mj-lt"/>
              </a:rPr>
              <a:t>42 == 42.0 is true </a:t>
            </a:r>
          </a:p>
          <a:p>
            <a:pPr lvl="2"/>
            <a:r>
              <a:rPr lang="en-US" sz="1800" dirty="0" smtClean="0">
                <a:latin typeface="+mj-lt"/>
              </a:rPr>
              <a:t>"5.0" == 5 is true</a:t>
            </a:r>
          </a:p>
          <a:p>
            <a:pPr lvl="1"/>
            <a:r>
              <a:rPr lang="en-US" sz="2000" dirty="0" smtClean="0">
                <a:latin typeface="+mj-lt"/>
              </a:rPr>
              <a:t>=== and !== are strict equality tests; checks both type and value </a:t>
            </a:r>
          </a:p>
          <a:p>
            <a:pPr lvl="2"/>
            <a:r>
              <a:rPr lang="en-US" sz="1800" dirty="0" smtClean="0">
                <a:latin typeface="+mj-lt"/>
              </a:rPr>
              <a:t>"5.0" === 5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Logic – Boolean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715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Logic – </a:t>
            </a:r>
            <a:r>
              <a:rPr lang="en-US" dirty="0" smtClean="0">
                <a:solidFill>
                  <a:srgbClr val="C00000"/>
                </a:solidFill>
              </a:rPr>
              <a:t>if/else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866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Logic – </a:t>
            </a:r>
            <a:r>
              <a:rPr lang="en-US" dirty="0" smtClean="0">
                <a:solidFill>
                  <a:srgbClr val="C00000"/>
                </a:solidFill>
              </a:rPr>
              <a:t>while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696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Scope, global and local variables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latin typeface="+mj-lt"/>
                <a:hlinkClick r:id="rId2"/>
              </a:rPr>
              <a:t>Function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parameters/return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7343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Calling Functions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7152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Common Bug: Spelling Error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99891"/>
            <a:ext cx="8229600" cy="310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Arrays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896225" cy="230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762875" cy="31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133600"/>
            <a:ext cx="7900988" cy="201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057400"/>
            <a:ext cx="7758113" cy="26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Popup Boxes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8362950" cy="197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Interpreted, not compiled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More relaxed syntax and rules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key construct is the function rather than the class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contained within a web page and integrates with its HTML/CSS content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 Syntax (7.4)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Date</a:t>
            </a:r>
            <a:r>
              <a:rPr lang="en-US" sz="2400" dirty="0" smtClean="0">
                <a:latin typeface="+mj-lt"/>
              </a:rPr>
              <a:t> object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8001000" cy="3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Common Errors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JavaScript's syntax is looser than Java's, but its errors are meaner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637762"/>
            <a:ext cx="5826205" cy="161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81200"/>
            <a:ext cx="6515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514600"/>
            <a:ext cx="6362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JS Errors using </a:t>
            </a:r>
            <a:r>
              <a:rPr lang="en-US" dirty="0" smtClean="0">
                <a:hlinkClick r:id="rId2"/>
              </a:rPr>
              <a:t>Firebug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74485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JS Errors using </a:t>
            </a:r>
            <a:r>
              <a:rPr lang="en-US" dirty="0" smtClean="0">
                <a:hlinkClick r:id="rId2"/>
              </a:rPr>
              <a:t>JSLint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7341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Are you sure the browser is even loading your JS file at all?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Put an alert at the top of it and make sure it appears. 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When you change your code, do a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full browser refresh (Shift-Ctrl-R)</a:t>
            </a:r>
          </a:p>
          <a:p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1800" dirty="0" smtClean="0">
                <a:latin typeface="+mj-lt"/>
              </a:rPr>
              <a:t>Check bottom-right corner of Firefox for Firebug syntax errors. 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Paste your code into our </a:t>
            </a:r>
            <a:r>
              <a:rPr lang="en-US" sz="1800" dirty="0" smtClean="0">
                <a:latin typeface="+mj-lt"/>
                <a:hlinkClick r:id="rId2"/>
              </a:rPr>
              <a:t>JSLint</a:t>
            </a:r>
            <a:r>
              <a:rPr lang="en-US" sz="1800" dirty="0" smtClean="0">
                <a:latin typeface="+mj-lt"/>
              </a:rPr>
              <a:t> tool to find problems. 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Type some test code into Firebug's console or use a breakpoint.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“My program does nothing”</a:t>
            </a:r>
          </a:p>
          <a:p>
            <a:pPr lvl="1"/>
            <a:r>
              <a:rPr lang="en-US" sz="1800" dirty="0" smtClean="0">
                <a:latin typeface="+mj-lt"/>
              </a:rPr>
              <a:t>Is the browser even loading my script file?</a:t>
            </a:r>
          </a:p>
          <a:p>
            <a:pPr lvl="1"/>
            <a:r>
              <a:rPr lang="en-US" sz="1800" dirty="0" smtClean="0">
                <a:latin typeface="+mj-lt"/>
              </a:rPr>
              <a:t>If so, is it reaching the part of the file that I want it to reach?</a:t>
            </a:r>
          </a:p>
          <a:p>
            <a:pPr lvl="1"/>
            <a:r>
              <a:rPr lang="en-US" sz="1800" dirty="0" smtClean="0">
                <a:latin typeface="+mj-lt"/>
              </a:rPr>
              <a:t>If so, what is it doing once it gets there?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Is my JS file loading?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7197"/>
            <a:ext cx="6162675" cy="388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Is it reaching the code I want it to run?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4198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Object '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foo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' has no properties</a:t>
            </a:r>
          </a:p>
          <a:p>
            <a:pPr lvl="1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0961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Checklist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Common bug: bracket mismatches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800039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Scripting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Code runs in browser after page is sent back from server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33600"/>
            <a:ext cx="62528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</a:t>
            </a:r>
            <a:r>
              <a:rPr lang="en-US" dirty="0" smtClean="0">
                <a:latin typeface="+mj-lt"/>
              </a:rPr>
              <a:t>321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Reading Assignment:</a:t>
            </a:r>
          </a:p>
          <a:p>
            <a:pPr lvl="1"/>
            <a:r>
              <a:rPr lang="en-US" dirty="0" smtClean="0">
                <a:latin typeface="+mj-lt"/>
              </a:rPr>
              <a:t>Ch 8.5 Case Study: Hangman</a:t>
            </a:r>
          </a:p>
          <a:p>
            <a:pPr lvl="2"/>
            <a:r>
              <a:rPr lang="en-US" sz="1400" dirty="0" smtClean="0">
                <a:latin typeface="+mj-lt"/>
                <a:hlinkClick r:id="rId2"/>
              </a:rPr>
              <a:t>http://</a:t>
            </a:r>
            <a:r>
              <a:rPr lang="en-US" sz="1400" dirty="0" smtClean="0">
                <a:latin typeface="+mj-lt"/>
                <a:hlinkClick r:id="rId2"/>
              </a:rPr>
              <a:t>www.pacificescience.com/jgao/COMP127/code/ch08-javascript/hangman5.html</a:t>
            </a:r>
            <a:r>
              <a:rPr lang="en-US" sz="1400" dirty="0" smtClean="0">
                <a:latin typeface="+mj-lt"/>
              </a:rPr>
              <a:t> 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JavaScript vs. Java vs. PHP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JavaScript Syntax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Similarities: </a:t>
            </a:r>
          </a:p>
          <a:p>
            <a:pPr lvl="1"/>
            <a:r>
              <a:rPr lang="en-US" sz="1800" dirty="0" smtClean="0">
                <a:latin typeface="+mj-lt"/>
              </a:rPr>
              <a:t>both are interpreted, not compiled</a:t>
            </a:r>
          </a:p>
          <a:p>
            <a:pPr lvl="1"/>
            <a:r>
              <a:rPr lang="en-US" sz="1800" dirty="0" smtClean="0">
                <a:latin typeface="+mj-lt"/>
              </a:rPr>
              <a:t>both are relaxed about syntax, rules, and types</a:t>
            </a:r>
          </a:p>
          <a:p>
            <a:pPr lvl="1"/>
            <a:r>
              <a:rPr lang="en-US" sz="1800" dirty="0" smtClean="0">
                <a:latin typeface="+mj-lt"/>
              </a:rPr>
              <a:t>both are case-sensitive</a:t>
            </a:r>
          </a:p>
          <a:p>
            <a:pPr lvl="1"/>
            <a:r>
              <a:rPr lang="en-US" sz="1800" dirty="0" smtClean="0">
                <a:latin typeface="+mj-lt"/>
              </a:rPr>
              <a:t>both have built-in regular expressions</a:t>
            </a:r>
          </a:p>
          <a:p>
            <a:pPr lvl="1"/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Differences: </a:t>
            </a:r>
          </a:p>
          <a:p>
            <a:pPr lvl="1"/>
            <a:r>
              <a:rPr lang="en-US" sz="1800" dirty="0" smtClean="0">
                <a:latin typeface="+mj-lt"/>
              </a:rPr>
              <a:t>JS is less procedural, more object-oriented </a:t>
            </a:r>
          </a:p>
          <a:p>
            <a:pPr lvl="1"/>
            <a:r>
              <a:rPr lang="en-US" sz="1800" dirty="0" smtClean="0">
                <a:latin typeface="+mj-lt"/>
              </a:rPr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1800" dirty="0" smtClean="0">
                <a:latin typeface="+mj-lt"/>
              </a:rPr>
              <a:t>JS code runs on the client's browser; PHP code runs on the web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+mj-lt"/>
              </a:rPr>
              <a:t>PHP benefits: 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security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Has access to server's private data; client can't see source code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compatibility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avoids browser compatibility issues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power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fewer restrictions (can write to files, open connections to other servers, connect to databases, ...)</a:t>
            </a:r>
          </a:p>
          <a:p>
            <a:pPr lvl="1"/>
            <a:endParaRPr lang="en-US" sz="19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JavaScript benefits: 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usability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can modify a page without having to post back to the server (faster UI)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efficiency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can make small, quick changes to page without waiting for server</a:t>
            </a:r>
          </a:p>
          <a:p>
            <a:pPr lvl="1"/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event-driven</a:t>
            </a:r>
            <a:r>
              <a:rPr lang="en-US" sz="1900" dirty="0" smtClean="0">
                <a:latin typeface="+mj-lt"/>
              </a:rPr>
              <a:t>: </a:t>
            </a:r>
          </a:p>
          <a:p>
            <a:pPr lvl="2"/>
            <a:r>
              <a:rPr lang="en-US" sz="1500" dirty="0" smtClean="0">
                <a:latin typeface="+mj-lt"/>
              </a:rPr>
              <a:t>can respond to user actions like clicks and key presses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JavaScript programs wait for user actions called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events</a:t>
            </a:r>
            <a:r>
              <a:rPr lang="en-US" sz="2400" dirty="0" smtClean="0">
                <a:latin typeface="+mj-lt"/>
              </a:rPr>
              <a:t> and respond to them</a:t>
            </a:r>
            <a:endParaRPr lang="en-US" sz="2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438400"/>
            <a:ext cx="5410200" cy="295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JavaScript Program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Step by Step,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B2F7-DB97-48BC-AD10-DF22CC81E6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Goal</a:t>
            </a:r>
            <a:r>
              <a:rPr lang="en-US" sz="2400" dirty="0" smtClean="0">
                <a:latin typeface="+mj-lt"/>
              </a:rPr>
              <a:t>: make a page with a button that will cause some code to run when it is clicked.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Creating the HTML control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Write JavaScript event-handling function</a:t>
            </a:r>
          </a:p>
          <a:p>
            <a:pPr marL="1005840" lvl="2" indent="-457200"/>
            <a:r>
              <a:rPr lang="en-US" sz="1700" dirty="0" smtClean="0">
                <a:latin typeface="+mj-lt"/>
              </a:rPr>
              <a:t>Create a JavaScript (.</a:t>
            </a:r>
            <a:r>
              <a:rPr lang="en-US" sz="1700" dirty="0" err="1" smtClean="0">
                <a:latin typeface="+mj-lt"/>
              </a:rPr>
              <a:t>js</a:t>
            </a:r>
            <a:r>
              <a:rPr lang="en-US" sz="1700" dirty="0" smtClean="0">
                <a:latin typeface="+mj-lt"/>
              </a:rPr>
              <a:t>) file.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Attach event handler to control</a:t>
            </a:r>
          </a:p>
          <a:p>
            <a:pPr marL="1005840" lvl="2" indent="-457200"/>
            <a:r>
              <a:rPr lang="en-US" sz="1700" dirty="0" smtClean="0">
                <a:latin typeface="+mj-lt"/>
              </a:rPr>
              <a:t>Attach the .</a:t>
            </a:r>
            <a:r>
              <a:rPr lang="en-US" sz="1700" dirty="0" err="1" smtClean="0">
                <a:latin typeface="+mj-lt"/>
              </a:rPr>
              <a:t>js</a:t>
            </a:r>
            <a:r>
              <a:rPr lang="en-US" sz="1700" dirty="0" smtClean="0">
                <a:latin typeface="+mj-lt"/>
              </a:rPr>
              <a:t> file to the .html page.</a:t>
            </a:r>
            <a:endParaRPr lang="en-US" sz="17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470</TotalTime>
  <Words>1979</Words>
  <Application>Microsoft Office PowerPoint</Application>
  <PresentationFormat>On-screen Show (4:3)</PresentationFormat>
  <Paragraphs>388</Paragraphs>
  <Slides>51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Origin</vt:lpstr>
      <vt:lpstr>JavaScript for Interactive Web Pages</vt:lpstr>
      <vt:lpstr>Objectives</vt:lpstr>
      <vt:lpstr>JavaScript (7.1)</vt:lpstr>
      <vt:lpstr>JavaScript vs. Java</vt:lpstr>
      <vt:lpstr>Client-Side Scripting</vt:lpstr>
      <vt:lpstr>JavaScript vs. PHP</vt:lpstr>
      <vt:lpstr>JavaScript vs. PHP</vt:lpstr>
      <vt:lpstr>Event-Driven Programming</vt:lpstr>
      <vt:lpstr>A JavaScript Program</vt:lpstr>
      <vt:lpstr>Creating the HTML Control</vt:lpstr>
      <vt:lpstr>Write JavaScript Event-Handling Function</vt:lpstr>
      <vt:lpstr>Attach Event Handler to Control</vt:lpstr>
      <vt:lpstr>Attach Event Handler to Control</vt:lpstr>
      <vt:lpstr>Document Object Model (DOM)</vt:lpstr>
      <vt:lpstr>Accessing DOM Objects by ID</vt:lpstr>
      <vt:lpstr>Self-Check</vt:lpstr>
      <vt:lpstr>JavaScript Syntax (7.2)</vt:lpstr>
      <vt:lpstr>JavaScript Syntax - Numbers and Arithmetic</vt:lpstr>
      <vt:lpstr>JavaScript Syntax - Comments</vt:lpstr>
      <vt:lpstr>JavaScript Syntax – Strings</vt:lpstr>
      <vt:lpstr>JavaScript Syntax – for loop</vt:lpstr>
      <vt:lpstr>JavaScript Syntax – arguments array</vt:lpstr>
      <vt:lpstr>JavaScript Syntax – math Object</vt:lpstr>
      <vt:lpstr>JavaScript Syntax – null and undefined</vt:lpstr>
      <vt:lpstr>JavaScript Syntax – Using DOM Objects</vt:lpstr>
      <vt:lpstr>JavaScript Syntax – Using DOM Objects</vt:lpstr>
      <vt:lpstr>JavaScript Syntax – Using DOM Objects</vt:lpstr>
      <vt:lpstr>Document Object Model (DOM)</vt:lpstr>
      <vt:lpstr>Self-Check</vt:lpstr>
      <vt:lpstr>Program Logic (7.3) </vt:lpstr>
      <vt:lpstr>Program Logic – Boolean Values</vt:lpstr>
      <vt:lpstr>Program Logic – if/else</vt:lpstr>
      <vt:lpstr>Program Logic – while</vt:lpstr>
      <vt:lpstr>Advanced JavaScript Syntax (7.4)</vt:lpstr>
      <vt:lpstr>Advanced JavaScript Syntax (7.4)</vt:lpstr>
      <vt:lpstr>Advanced JavaScript Syntax (7.4)</vt:lpstr>
      <vt:lpstr>Advanced JavaScript Syntax (7.4)</vt:lpstr>
      <vt:lpstr>Advanced JavaScript Syntax (7.4)</vt:lpstr>
      <vt:lpstr>Advanced JavaScript Syntax (7.4)</vt:lpstr>
      <vt:lpstr>Advanced JavaScript Syntax (7.4)</vt:lpstr>
      <vt:lpstr>Debugging Common Errors</vt:lpstr>
      <vt:lpstr>Debugging JS Errors using Firebug</vt:lpstr>
      <vt:lpstr>Finding JS Errors using JSLint</vt:lpstr>
      <vt:lpstr>Debugging Checklist</vt:lpstr>
      <vt:lpstr>Debugging Checklist</vt:lpstr>
      <vt:lpstr>Debugging Checklist</vt:lpstr>
      <vt:lpstr>Debugging Checklist</vt:lpstr>
      <vt:lpstr>Debugging Checklist</vt:lpstr>
      <vt:lpstr>Debugging Checklist</vt:lpstr>
      <vt:lpstr>Self-Check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Interactive Web Pages</dc:title>
  <dc:creator>Jinzhu Gao</dc:creator>
  <cp:lastModifiedBy>Jinzhu Gao</cp:lastModifiedBy>
  <cp:revision>158</cp:revision>
  <dcterms:created xsi:type="dcterms:W3CDTF">2010-12-17T23:22:53Z</dcterms:created>
  <dcterms:modified xsi:type="dcterms:W3CDTF">2012-05-07T18:30:49Z</dcterms:modified>
</cp:coreProperties>
</file>