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2" y="-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5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873C9B69-8A1D-4744-9D99-C37B0AC88F2B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5" y="884203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CCED1525-6C88-40A7-BFE0-EB94E9C57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5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AABD2670-334A-4CD9-B509-061AD0D6BE99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5" y="884203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67382C4B-EA3B-4F95-B82C-BAC1BF6E2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82C4B-EA3B-4F95-B82C-BAC1BF6E2B8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5F4079-EF47-4004-87FC-237AB9D47E06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33088F-402E-47A4-880E-B91C138BD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33E5-498F-4067-A562-1B49D8F256EE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FEA7-F03B-4EA3-A611-3E7D422416FB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9872-76DC-4963-AC0E-BFDF88B2D811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A53E4C4-35B0-4EA0-84B3-D08457903693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33088F-402E-47A4-880E-B91C138BD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B74E-18E2-4C55-8719-BC551464B2EF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8028-341A-4FFA-8A48-9228D54642CE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701A-F6EF-4D52-ABFD-9BED2DF38424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CF87-B027-4120-8A2B-16E70EC0F9C7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3C4-2FA2-49EF-A0DF-38DC1F46BCBC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0E10-6D26-41BE-B04C-7B3F811AB9B8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9F9872-76DC-4963-AC0E-BFDF88B2D811}" type="datetime1">
              <a:rPr lang="en-US" smtClean="0"/>
              <a:pPr/>
              <a:t>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33088F-402E-47A4-880E-B91C138BD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858000" cy="590550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3700" dirty="0" smtClean="0"/>
              <a:t>(</a:t>
            </a:r>
            <a:r>
              <a:rPr lang="en-US" sz="3700" i="1" dirty="0" smtClean="0"/>
              <a:t>Software Engineering: A Practitioner’s Approach, 7/e, by </a:t>
            </a:r>
            <a:r>
              <a:rPr lang="en-US" sz="3700" dirty="0" smtClean="0"/>
              <a:t>Roger Pressman)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Effective WebApp Interfaces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Bruce </a:t>
            </a:r>
            <a:r>
              <a:rPr lang="en-US" sz="2400" dirty="0" err="1">
                <a:latin typeface="+mj-lt"/>
              </a:rPr>
              <a:t>Tognozzi</a:t>
            </a:r>
            <a:r>
              <a:rPr lang="en-US" sz="2400" dirty="0">
                <a:latin typeface="+mj-lt"/>
              </a:rPr>
              <a:t> [TOG01] suggests…</a:t>
            </a:r>
          </a:p>
          <a:p>
            <a:pPr lvl="1">
              <a:spcBef>
                <a:spcPts val="900"/>
              </a:spcBef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Effective interfaces are visually apparent and forgiving, </a:t>
            </a:r>
            <a:r>
              <a:rPr lang="en-US" sz="1800" dirty="0">
                <a:latin typeface="+mj-lt"/>
              </a:rPr>
              <a:t>instilling in their users a sense of control. Users quickly see the breadth of their options, grasp how to achieve their goals, and do their work.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+mj-lt"/>
              </a:rPr>
              <a:t>Effective interfaces do not concern the user with the inner workings of the system. </a:t>
            </a:r>
            <a:r>
              <a:rPr lang="en-US" sz="1800" dirty="0">
                <a:latin typeface="+mj-lt"/>
              </a:rPr>
              <a:t>Work is carefully and continuously saved, with full option for the user to undo any activity at any time.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+mj-lt"/>
              </a:rPr>
              <a:t>Effective applications and services perform a maximum of work, </a:t>
            </a:r>
            <a:r>
              <a:rPr lang="en-US" sz="1800" dirty="0">
                <a:latin typeface="+mj-lt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latin typeface="+mj-lt"/>
              </a:rPr>
              <a:t>requiring a minimum of information from users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Interface Design Principles-I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Anticipation</a:t>
            </a:r>
            <a:r>
              <a:rPr lang="en-US" sz="1600" dirty="0">
                <a:latin typeface="+mj-lt"/>
              </a:rPr>
              <a:t>—A WebApp should be designed so that it anticipates the use’s next move. </a:t>
            </a:r>
            <a:endParaRPr lang="en-US" sz="1600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Communication</a:t>
            </a:r>
            <a:r>
              <a:rPr lang="en-US" sz="1600" dirty="0">
                <a:latin typeface="+mj-lt"/>
              </a:rPr>
              <a:t>—The interface should communicate the status of any activity initiated by the </a:t>
            </a:r>
            <a:r>
              <a:rPr lang="en-US" sz="1600" dirty="0" smtClean="0">
                <a:latin typeface="+mj-lt"/>
              </a:rPr>
              <a:t>user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Consistency</a:t>
            </a:r>
            <a:r>
              <a:rPr lang="en-US" sz="1600" dirty="0">
                <a:latin typeface="+mj-lt"/>
              </a:rPr>
              <a:t>—The use of navigation controls, menus, icons, and aesthetics (e.g., color, shape, layout</a:t>
            </a:r>
            <a:r>
              <a:rPr lang="en-US" sz="1600" dirty="0" smtClean="0"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Controlled </a:t>
            </a:r>
            <a:r>
              <a:rPr lang="en-US" sz="1600" dirty="0" smtClean="0">
                <a:solidFill>
                  <a:srgbClr val="C00000"/>
                </a:solidFill>
                <a:latin typeface="+mj-lt"/>
              </a:rPr>
              <a:t>Autonomy</a:t>
            </a:r>
            <a:r>
              <a:rPr lang="en-US" sz="1600" dirty="0" smtClean="0">
                <a:latin typeface="+mj-lt"/>
              </a:rPr>
              <a:t>—The </a:t>
            </a:r>
            <a:r>
              <a:rPr lang="en-US" sz="1600" dirty="0">
                <a:latin typeface="+mj-lt"/>
              </a:rPr>
              <a:t>interface should facilitate user movement throughout the WebApp, but it should do so in a manner that enforces navigation conventions that have been established for the application</a:t>
            </a:r>
            <a:r>
              <a:rPr lang="en-US" sz="1600" dirty="0" smtClean="0">
                <a:latin typeface="+mj-lt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Efficiency</a:t>
            </a:r>
            <a:r>
              <a:rPr lang="en-US" sz="1600" dirty="0">
                <a:latin typeface="+mj-lt"/>
              </a:rPr>
              <a:t>—The design of the WebApp and its interface should optimize the user’s work efficiency, not the efficiency of the Web engineer who designs and builds it or the client-server environment that executes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Interface Design Principles-II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457200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Focus</a:t>
            </a:r>
            <a:r>
              <a:rPr lang="en-US" sz="1600" dirty="0">
                <a:latin typeface="+mj-lt"/>
              </a:rPr>
              <a:t>—The WebApp interface (and the content it presents) should stay focused on the user task(s) at hand. </a:t>
            </a:r>
            <a:endParaRPr lang="en-US" sz="16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r>
              <a:rPr lang="en-US" sz="1600" dirty="0" err="1">
                <a:solidFill>
                  <a:srgbClr val="C00000"/>
                </a:solidFill>
                <a:latin typeface="+mj-lt"/>
              </a:rPr>
              <a:t>Fitt’s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 Law</a:t>
            </a:r>
            <a:r>
              <a:rPr lang="en-US" sz="1600" dirty="0">
                <a:latin typeface="+mj-lt"/>
              </a:rPr>
              <a:t>—“The time to acquire a target is a function of the distance to and size of the target</a:t>
            </a:r>
            <a:r>
              <a:rPr lang="en-US" sz="1600" dirty="0" smtClean="0">
                <a:latin typeface="+mj-lt"/>
              </a:rPr>
              <a:t>.”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Human interface objects</a:t>
            </a:r>
            <a:r>
              <a:rPr lang="en-US" sz="1600" dirty="0">
                <a:latin typeface="+mj-lt"/>
              </a:rPr>
              <a:t>—A vast library of reusable human interface objects has been developed for </a:t>
            </a:r>
            <a:r>
              <a:rPr lang="en-US" sz="1600" dirty="0" err="1">
                <a:latin typeface="+mj-lt"/>
              </a:rPr>
              <a:t>WebApps</a:t>
            </a:r>
            <a:r>
              <a:rPr lang="en-US" sz="1600" dirty="0" smtClean="0">
                <a:latin typeface="+mj-lt"/>
              </a:rPr>
              <a:t>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Latency reduction</a:t>
            </a:r>
            <a:r>
              <a:rPr lang="en-US" sz="1600" dirty="0">
                <a:latin typeface="+mj-lt"/>
              </a:rPr>
              <a:t>—The WebApp should use multi-tasking in a way that lets the user proceed with work as if the operation has been completed. </a:t>
            </a:r>
            <a:endParaRPr lang="en-US" sz="16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r>
              <a:rPr lang="en-US" sz="1600" dirty="0" err="1">
                <a:solidFill>
                  <a:srgbClr val="C00000"/>
                </a:solidFill>
                <a:latin typeface="+mj-lt"/>
              </a:rPr>
              <a:t>Learnability</a:t>
            </a:r>
            <a:r>
              <a:rPr lang="en-US" sz="1600" dirty="0">
                <a:latin typeface="+mj-lt"/>
              </a:rPr>
              <a:t>— A WebApp interface should be designed to minimize learning time, and once learned, to minimize relearning required when the WebApp is revisited.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633413"/>
          </a:xfrm>
        </p:spPr>
        <p:txBody>
          <a:bodyPr>
            <a:noAutofit/>
          </a:bodyPr>
          <a:lstStyle/>
          <a:p>
            <a:r>
              <a:rPr lang="en-US" dirty="0"/>
              <a:t>Interface Design Principles-III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Maintain work product integrity</a:t>
            </a:r>
            <a:r>
              <a:rPr lang="en-US" sz="1600" dirty="0">
                <a:latin typeface="+mj-lt"/>
              </a:rPr>
              <a:t>—A work product (e.g., a form completed by the user, a user specified list) must be automatically saved so that it will not be lost if an error occurs</a:t>
            </a:r>
            <a:r>
              <a:rPr lang="en-US" sz="1600" dirty="0" smtClean="0">
                <a:latin typeface="+mj-lt"/>
              </a:rPr>
              <a:t>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Readability</a:t>
            </a:r>
            <a:r>
              <a:rPr lang="en-US" sz="1600" dirty="0">
                <a:latin typeface="+mj-lt"/>
              </a:rPr>
              <a:t>—All information presented through the interface should be readable by young and old</a:t>
            </a:r>
            <a:r>
              <a:rPr lang="en-US" sz="1600" dirty="0" smtClean="0">
                <a:latin typeface="+mj-lt"/>
              </a:rPr>
              <a:t>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Track state</a:t>
            </a:r>
            <a:r>
              <a:rPr lang="en-US" sz="1600" dirty="0">
                <a:latin typeface="+mj-lt"/>
              </a:rPr>
              <a:t>—When appropriate, the state of the user interaction should be tracked and stored so that a user can logoff and return later to pick up where she left off</a:t>
            </a:r>
            <a:r>
              <a:rPr lang="en-US" sz="1600" dirty="0" smtClean="0">
                <a:latin typeface="+mj-lt"/>
              </a:rPr>
              <a:t>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Visible navigation</a:t>
            </a:r>
            <a:r>
              <a:rPr lang="en-US" sz="1600" dirty="0">
                <a:latin typeface="+mj-lt"/>
              </a:rPr>
              <a:t>—A well-designed WebApp interface provides “the illusion that users are in the same place, with the work brought to them.”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Aesthetic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Don’t be afraid of white space.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Emphasize content.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Organize layout elements from top-left to bottom right. 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Group navigation, content, and function geographically within the page.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Don’t extend your real estate with the scrolling bar.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Consider resolution and browser window size when designing layout.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Develops a design representation for content objects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+mj-lt"/>
              </a:rPr>
              <a:t>For </a:t>
            </a:r>
            <a:r>
              <a:rPr lang="en-US" sz="1600" dirty="0" err="1">
                <a:latin typeface="+mj-lt"/>
              </a:rPr>
              <a:t>WebApps</a:t>
            </a:r>
            <a:r>
              <a:rPr lang="en-US" sz="1600" dirty="0">
                <a:latin typeface="+mj-lt"/>
              </a:rPr>
              <a:t>, a content object is more closely aligned with a data object for conventional software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Represents the mechanisms required to instantiate their relationships to one another.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+mj-lt"/>
              </a:rPr>
              <a:t>analogous to the relationship between analysis classes and design </a:t>
            </a:r>
            <a:r>
              <a:rPr lang="en-US" sz="1600" dirty="0" smtClean="0">
                <a:latin typeface="+mj-lt"/>
              </a:rPr>
              <a:t>components</a:t>
            </a:r>
            <a:endParaRPr lang="en-US" sz="1600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A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content object </a:t>
            </a:r>
            <a:r>
              <a:rPr lang="en-US" sz="2000" dirty="0">
                <a:latin typeface="+mj-lt"/>
              </a:rPr>
              <a:t>has attributes that include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content-specific</a:t>
            </a:r>
            <a:r>
              <a:rPr lang="en-US" sz="2000" dirty="0">
                <a:latin typeface="+mj-lt"/>
              </a:rPr>
              <a:t> information and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implementation-specific </a:t>
            </a:r>
            <a:r>
              <a:rPr lang="en-US" sz="2000" dirty="0">
                <a:latin typeface="+mj-lt"/>
              </a:rPr>
              <a:t>attributes that are specified as part of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Design of Content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447800"/>
            <a:ext cx="7122257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sz="1600" i="1" dirty="0">
                <a:solidFill>
                  <a:srgbClr val="C00000"/>
                </a:solidFill>
                <a:latin typeface="+mj-lt"/>
              </a:rPr>
              <a:t>Content architecture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focuses on the manner in which content objects (or composite objects such as Web pages) are structured for presentation and navigation.</a:t>
            </a:r>
          </a:p>
          <a:p>
            <a:pPr lvl="1"/>
            <a:r>
              <a:rPr lang="en-US" sz="1200" dirty="0">
                <a:latin typeface="+mj-lt"/>
              </a:rPr>
              <a:t>The term information architecture is also used to connote structures that lead to better organization, labeling, navigation, and searching of content objects</a:t>
            </a:r>
            <a:r>
              <a:rPr lang="en-US" sz="1200" dirty="0" smtClean="0">
                <a:latin typeface="+mj-lt"/>
              </a:rPr>
              <a:t>.</a:t>
            </a:r>
          </a:p>
          <a:p>
            <a:pPr lvl="1">
              <a:buNone/>
            </a:pPr>
            <a:endParaRPr lang="en-US" sz="1600" dirty="0">
              <a:latin typeface="+mj-lt"/>
            </a:endParaRPr>
          </a:p>
          <a:p>
            <a:r>
              <a:rPr lang="en-US" sz="1600" i="1" dirty="0">
                <a:solidFill>
                  <a:srgbClr val="C00000"/>
                </a:solidFill>
                <a:latin typeface="+mj-lt"/>
              </a:rPr>
              <a:t>WebApp architecture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addresses the manner in which the application is structured to manage user interaction, handle internal processing tasks, effect navigation, and present content. </a:t>
            </a:r>
            <a:endParaRPr lang="en-US" sz="1600" dirty="0" smtClean="0">
              <a:latin typeface="+mj-lt"/>
            </a:endParaRPr>
          </a:p>
          <a:p>
            <a:pPr>
              <a:buNone/>
            </a:pP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Architecture design is conducted in parallel with interface design, aesthetic design and content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189788" cy="600075"/>
          </a:xfrm>
        </p:spPr>
        <p:txBody>
          <a:bodyPr>
            <a:normAutofit/>
          </a:bodyPr>
          <a:lstStyle/>
          <a:p>
            <a:r>
              <a:rPr lang="en-US" dirty="0"/>
              <a:t>Content Architecture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00200"/>
            <a:ext cx="2794000" cy="206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914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447800"/>
            <a:ext cx="1746250" cy="2192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4038600"/>
            <a:ext cx="2732088" cy="202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914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4038600"/>
            <a:ext cx="1833563" cy="231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7748588" y="4576763"/>
            <a:ext cx="1122362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Helvetica" pitchFamily="-128" charset="0"/>
              </a:rPr>
              <a:t>Hierarchical</a:t>
            </a:r>
          </a:p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Helvetica" pitchFamily="-128" charset="0"/>
              </a:rPr>
              <a:t>structure</a:t>
            </a:r>
            <a:endParaRPr lang="en-US" sz="1800">
              <a:latin typeface="Helvetica" pitchFamily="-128" charset="0"/>
            </a:endParaRP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7904163" y="2032000"/>
            <a:ext cx="8763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Helvetica" pitchFamily="-128" charset="0"/>
              </a:rPr>
              <a:t>Grid </a:t>
            </a:r>
          </a:p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Helvetica" pitchFamily="-128" charset="0"/>
              </a:rPr>
              <a:t>structure</a:t>
            </a:r>
            <a:endParaRPr lang="en-US" sz="1800">
              <a:latin typeface="Helvetica" pitchFamily="-128" charset="0"/>
            </a:endParaRP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796925" y="1814513"/>
            <a:ext cx="8763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Helvetica" pitchFamily="-128" charset="0"/>
              </a:rPr>
              <a:t>Linear</a:t>
            </a:r>
          </a:p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Helvetica" pitchFamily="-128" charset="0"/>
              </a:rPr>
              <a:t>structure</a:t>
            </a:r>
            <a:endParaRPr lang="en-US" sz="1800">
              <a:latin typeface="Helvetica" pitchFamily="-128" charset="0"/>
            </a:endParaRPr>
          </a:p>
        </p:txBody>
      </p:sp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822325" y="4465638"/>
            <a:ext cx="8763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Helvetica" pitchFamily="-128" charset="0"/>
              </a:rPr>
              <a:t>Network</a:t>
            </a:r>
            <a:endParaRPr lang="en-US" sz="1000">
              <a:solidFill>
                <a:schemeClr val="bg1"/>
              </a:solidFill>
              <a:latin typeface="Helvetica" pitchFamily="-128" charset="0"/>
            </a:endParaRPr>
          </a:p>
          <a:p>
            <a:pPr algn="ctr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  <a:latin typeface="Helvetica" pitchFamily="-128" charset="0"/>
              </a:rPr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j-lt"/>
              </a:rPr>
              <a:t>model</a:t>
            </a:r>
            <a:r>
              <a:rPr lang="en-US" sz="1800" i="1" dirty="0">
                <a:solidFill>
                  <a:schemeClr val="folHlink"/>
                </a:solidFill>
                <a:latin typeface="+mj-lt"/>
              </a:rPr>
              <a:t> </a:t>
            </a:r>
            <a:r>
              <a:rPr lang="en-US" sz="1800" dirty="0">
                <a:latin typeface="+mj-lt"/>
              </a:rPr>
              <a:t>contains all application specific content and processing logic, including </a:t>
            </a:r>
          </a:p>
          <a:p>
            <a:pPr lvl="1"/>
            <a:r>
              <a:rPr lang="en-US" sz="1400" dirty="0">
                <a:latin typeface="+mj-lt"/>
              </a:rPr>
              <a:t>all content objects</a:t>
            </a:r>
          </a:p>
          <a:p>
            <a:pPr lvl="1"/>
            <a:r>
              <a:rPr lang="en-US" sz="1400" dirty="0">
                <a:latin typeface="+mj-lt"/>
              </a:rPr>
              <a:t>access to external data/information sources,</a:t>
            </a:r>
          </a:p>
          <a:p>
            <a:pPr lvl="1"/>
            <a:r>
              <a:rPr lang="en-US" sz="1400" dirty="0">
                <a:latin typeface="+mj-lt"/>
              </a:rPr>
              <a:t>all processing functionality that are application </a:t>
            </a:r>
            <a:r>
              <a:rPr lang="en-US" sz="1400" dirty="0" smtClean="0">
                <a:latin typeface="+mj-lt"/>
              </a:rPr>
              <a:t>specific</a:t>
            </a:r>
          </a:p>
          <a:p>
            <a:pPr lvl="1"/>
            <a:endParaRPr lang="en-US" sz="1400" dirty="0">
              <a:latin typeface="+mj-lt"/>
            </a:endParaRPr>
          </a:p>
          <a:p>
            <a:r>
              <a:rPr lang="en-US" sz="1800" dirty="0">
                <a:latin typeface="+mj-lt"/>
              </a:rPr>
              <a:t> The</a:t>
            </a:r>
            <a:r>
              <a:rPr lang="en-US" sz="1800" dirty="0">
                <a:solidFill>
                  <a:schemeClr val="folHlink"/>
                </a:solidFill>
                <a:latin typeface="+mj-lt"/>
              </a:rPr>
              <a:t> </a:t>
            </a:r>
            <a:r>
              <a:rPr lang="en-US" sz="1800" i="1" dirty="0">
                <a:solidFill>
                  <a:srgbClr val="C00000"/>
                </a:solidFill>
                <a:latin typeface="+mj-lt"/>
              </a:rPr>
              <a:t>view</a:t>
            </a:r>
            <a:r>
              <a:rPr lang="en-US" sz="1800" dirty="0">
                <a:latin typeface="+mj-lt"/>
              </a:rPr>
              <a:t> contains all interface specific functions and enables </a:t>
            </a:r>
          </a:p>
          <a:p>
            <a:pPr lvl="1"/>
            <a:r>
              <a:rPr lang="en-US" sz="1400" dirty="0">
                <a:latin typeface="+mj-lt"/>
              </a:rPr>
              <a:t>the presentation of content and processing logic</a:t>
            </a:r>
          </a:p>
          <a:p>
            <a:pPr lvl="1"/>
            <a:r>
              <a:rPr lang="en-US" sz="1400" dirty="0">
                <a:latin typeface="+mj-lt"/>
              </a:rPr>
              <a:t> access to external data/information sources,</a:t>
            </a:r>
          </a:p>
          <a:p>
            <a:pPr lvl="1"/>
            <a:r>
              <a:rPr lang="en-US" sz="1400" dirty="0">
                <a:latin typeface="+mj-lt"/>
              </a:rPr>
              <a:t>all processing functionality required by the end-user</a:t>
            </a:r>
            <a:r>
              <a:rPr lang="en-US" sz="1400" dirty="0" smtClean="0">
                <a:latin typeface="+mj-lt"/>
              </a:rPr>
              <a:t>.</a:t>
            </a:r>
          </a:p>
          <a:p>
            <a:pPr lvl="1"/>
            <a:endParaRPr lang="en-US" sz="1400" dirty="0">
              <a:latin typeface="+mj-lt"/>
            </a:endParaRPr>
          </a:p>
          <a:p>
            <a:r>
              <a:rPr lang="en-US" sz="1800" dirty="0">
                <a:latin typeface="+mj-lt"/>
              </a:rPr>
              <a:t>The</a:t>
            </a:r>
            <a:r>
              <a:rPr lang="en-US" sz="1800" dirty="0">
                <a:solidFill>
                  <a:schemeClr val="folHlink"/>
                </a:solidFill>
                <a:latin typeface="+mj-lt"/>
              </a:rPr>
              <a:t> </a:t>
            </a:r>
            <a:r>
              <a:rPr lang="en-US" sz="1800" i="1" dirty="0">
                <a:solidFill>
                  <a:srgbClr val="C00000"/>
                </a:solidFill>
                <a:latin typeface="+mj-lt"/>
              </a:rPr>
              <a:t>controller</a:t>
            </a:r>
            <a:r>
              <a:rPr lang="en-US" sz="1800" dirty="0">
                <a:latin typeface="+mj-lt"/>
              </a:rPr>
              <a:t> manages access to the model and the view and coordinates the flow of data between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Design &amp; </a:t>
            </a:r>
            <a:r>
              <a:rPr lang="en-US" dirty="0" err="1"/>
              <a:t>WebApps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733800"/>
            <a:ext cx="8077200" cy="2559050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+mj-lt"/>
              </a:rPr>
              <a:t>When should we emphasize WebApp design?</a:t>
            </a:r>
          </a:p>
          <a:p>
            <a:pPr lvl="1"/>
            <a:r>
              <a:rPr lang="en-US" sz="1600" dirty="0">
                <a:latin typeface="+mj-lt"/>
              </a:rPr>
              <a:t>when content and function are complex</a:t>
            </a:r>
            <a:endParaRPr lang="en-US" sz="1600" dirty="0">
              <a:solidFill>
                <a:schemeClr val="folHlink"/>
              </a:solidFill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when the size of the WebApp encompasses hundreds of content objects, functions, and analysis classes</a:t>
            </a:r>
          </a:p>
          <a:p>
            <a:pPr lvl="1"/>
            <a:r>
              <a:rPr lang="en-US" sz="1600" dirty="0">
                <a:latin typeface="+mj-lt"/>
              </a:rPr>
              <a:t>when the success of the WebApp will have a direct impact on the success of the business 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7467600" cy="8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“There are essentially two basic approaches to design: the artistic ideal of expressing yourself and the engineering ideal of solving a problem for a customer.”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5257800" y="2362200"/>
            <a:ext cx="1992853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Palatino" pitchFamily="-128" charset="0"/>
              </a:rPr>
              <a:t>--- 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</a:rPr>
              <a:t>Jakob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</a:rPr>
              <a:t> Nielsen</a:t>
            </a:r>
            <a:endParaRPr lang="en-US" i="1" dirty="0">
              <a:latin typeface="Palatino" pitchFamily="-12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6705600" cy="633413"/>
          </a:xfrm>
        </p:spPr>
        <p:txBody>
          <a:bodyPr>
            <a:normAutofit/>
          </a:bodyPr>
          <a:lstStyle/>
          <a:p>
            <a:r>
              <a:rPr lang="en-US" dirty="0"/>
              <a:t>MVC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24000"/>
            <a:ext cx="6692900" cy="4243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Navigation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Begins with a consideration of the user hierarchy and related </a:t>
            </a:r>
            <a:r>
              <a:rPr lang="en-US" sz="2000" dirty="0" smtClean="0">
                <a:latin typeface="+mj-lt"/>
              </a:rPr>
              <a:t>use cases </a:t>
            </a:r>
            <a:endParaRPr lang="en-US" sz="2000" dirty="0">
              <a:latin typeface="+mj-lt"/>
            </a:endParaRP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+mj-lt"/>
              </a:rPr>
              <a:t>Each actor may use the WebApp somewhat differently and therefore have different navigation </a:t>
            </a:r>
            <a:r>
              <a:rPr lang="en-US" sz="1600" dirty="0" smtClean="0">
                <a:latin typeface="+mj-lt"/>
              </a:rPr>
              <a:t>requirements</a:t>
            </a:r>
          </a:p>
          <a:p>
            <a:pPr lvl="1">
              <a:spcBef>
                <a:spcPts val="1200"/>
              </a:spcBef>
            </a:pPr>
            <a:endParaRPr lang="en-US" sz="1600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As each user interacts with the WebApp, </a:t>
            </a:r>
            <a:r>
              <a:rPr lang="en-US" sz="2000" dirty="0" smtClean="0">
                <a:latin typeface="+mj-lt"/>
              </a:rPr>
              <a:t>he/she </a:t>
            </a:r>
            <a:r>
              <a:rPr lang="en-US" sz="2000" dirty="0" smtClean="0">
                <a:latin typeface="+mj-lt"/>
              </a:rPr>
              <a:t>encounters </a:t>
            </a:r>
            <a:r>
              <a:rPr lang="en-US" sz="2000" dirty="0">
                <a:latin typeface="+mj-lt"/>
              </a:rPr>
              <a:t>a series of</a:t>
            </a:r>
            <a:r>
              <a:rPr lang="en-US" sz="2000" dirty="0">
                <a:solidFill>
                  <a:schemeClr val="folHlink"/>
                </a:solidFill>
                <a:latin typeface="+mj-lt"/>
              </a:rPr>
              <a:t> </a:t>
            </a:r>
            <a:r>
              <a:rPr lang="en-US" sz="2000" i="1" dirty="0">
                <a:solidFill>
                  <a:srgbClr val="C00000"/>
                </a:solidFill>
                <a:latin typeface="+mj-lt"/>
              </a:rPr>
              <a:t>navigation semantic units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(NSUs)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NSU</a:t>
            </a:r>
            <a:r>
              <a:rPr lang="en-US" sz="1600" dirty="0">
                <a:latin typeface="+mj-lt"/>
              </a:rPr>
              <a:t>—“a set of information and related navigation structures that collaborate in the fulfillment of a subset of related user requirements”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Oval 2"/>
          <p:cNvSpPr>
            <a:spLocks noChangeArrowheads="1"/>
          </p:cNvSpPr>
          <p:nvPr/>
        </p:nvSpPr>
        <p:spPr bwMode="auto">
          <a:xfrm>
            <a:off x="1920875" y="3503613"/>
            <a:ext cx="4625975" cy="231298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endParaRPr lang="en-US" sz="1800" b="1">
              <a:solidFill>
                <a:schemeClr val="accent1"/>
              </a:solidFill>
              <a:latin typeface="Helvetica" pitchFamily="-12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Semantic Units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9558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305800" cy="182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Navigation semantic unit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Ways of navigation (</a:t>
            </a:r>
            <a:r>
              <a:rPr lang="en-US" sz="1600" dirty="0" err="1">
                <a:solidFill>
                  <a:srgbClr val="C00000"/>
                </a:solidFill>
                <a:latin typeface="+mj-lt"/>
              </a:rPr>
              <a:t>WoN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)—</a:t>
            </a:r>
            <a:r>
              <a:rPr lang="en-US" sz="1600" dirty="0">
                <a:latin typeface="+mj-lt"/>
              </a:rPr>
              <a:t>represents the best navigation way or path for users with certain profiles to achieve their desired goal or sub-goal. Composed of …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solidFill>
                  <a:srgbClr val="C00000"/>
                </a:solidFill>
                <a:latin typeface="+mj-lt"/>
              </a:rPr>
              <a:t>Navigation nodes (NN)</a:t>
            </a:r>
            <a:r>
              <a:rPr lang="en-US" sz="1400" dirty="0">
                <a:latin typeface="+mj-lt"/>
              </a:rPr>
              <a:t> connected by 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Navigation links</a:t>
            </a:r>
          </a:p>
        </p:txBody>
      </p:sp>
      <p:sp>
        <p:nvSpPr>
          <p:cNvPr id="195589" name="Oval 5"/>
          <p:cNvSpPr>
            <a:spLocks noChangeArrowheads="1"/>
          </p:cNvSpPr>
          <p:nvPr/>
        </p:nvSpPr>
        <p:spPr bwMode="auto">
          <a:xfrm>
            <a:off x="2435225" y="4013200"/>
            <a:ext cx="725488" cy="800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0" name="Oval 6"/>
          <p:cNvSpPr>
            <a:spLocks noChangeArrowheads="1"/>
          </p:cNvSpPr>
          <p:nvPr/>
        </p:nvSpPr>
        <p:spPr bwMode="auto">
          <a:xfrm>
            <a:off x="3751263" y="3725863"/>
            <a:ext cx="725487" cy="800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1" name="Oval 7"/>
          <p:cNvSpPr>
            <a:spLocks noChangeArrowheads="1"/>
          </p:cNvSpPr>
          <p:nvPr/>
        </p:nvSpPr>
        <p:spPr bwMode="auto">
          <a:xfrm>
            <a:off x="4100513" y="4832350"/>
            <a:ext cx="725487" cy="800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2" name="Oval 8"/>
          <p:cNvSpPr>
            <a:spLocks noChangeArrowheads="1"/>
          </p:cNvSpPr>
          <p:nvPr/>
        </p:nvSpPr>
        <p:spPr bwMode="auto">
          <a:xfrm>
            <a:off x="5372100" y="4222750"/>
            <a:ext cx="725488" cy="800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3" name="Line 9"/>
          <p:cNvSpPr>
            <a:spLocks noChangeShapeType="1"/>
          </p:cNvSpPr>
          <p:nvPr/>
        </p:nvSpPr>
        <p:spPr bwMode="auto">
          <a:xfrm flipV="1">
            <a:off x="3144838" y="4233863"/>
            <a:ext cx="604837" cy="103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4" name="Line 10"/>
          <p:cNvSpPr>
            <a:spLocks noChangeShapeType="1"/>
          </p:cNvSpPr>
          <p:nvPr/>
        </p:nvSpPr>
        <p:spPr bwMode="auto">
          <a:xfrm>
            <a:off x="3130550" y="4591050"/>
            <a:ext cx="998538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5" name="Line 11"/>
          <p:cNvSpPr>
            <a:spLocks noChangeShapeType="1"/>
          </p:cNvSpPr>
          <p:nvPr/>
        </p:nvSpPr>
        <p:spPr bwMode="auto">
          <a:xfrm>
            <a:off x="4462463" y="4184650"/>
            <a:ext cx="92233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6" name="Line 12"/>
          <p:cNvSpPr>
            <a:spLocks noChangeShapeType="1"/>
          </p:cNvSpPr>
          <p:nvPr/>
        </p:nvSpPr>
        <p:spPr bwMode="auto">
          <a:xfrm flipV="1">
            <a:off x="4824413" y="4867275"/>
            <a:ext cx="604837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2508250" y="4224338"/>
            <a:ext cx="598488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latin typeface="Helvetica" pitchFamily="-128" charset="0"/>
              </a:rPr>
              <a:t>NN</a:t>
            </a:r>
            <a:r>
              <a:rPr lang="en-US" sz="1800" b="1" baseline="-25000">
                <a:latin typeface="Helvetica" pitchFamily="-128" charset="0"/>
              </a:rPr>
              <a:t>1</a:t>
            </a:r>
            <a:endParaRPr lang="en-US" sz="1800" b="1">
              <a:latin typeface="Helvetica" pitchFamily="-128" charset="0"/>
            </a:endParaRPr>
          </a:p>
        </p:txBody>
      </p:sp>
      <p:sp>
        <p:nvSpPr>
          <p:cNvPr id="195598" name="Text Box 14"/>
          <p:cNvSpPr txBox="1">
            <a:spLocks noChangeArrowheads="1"/>
          </p:cNvSpPr>
          <p:nvPr/>
        </p:nvSpPr>
        <p:spPr bwMode="auto">
          <a:xfrm>
            <a:off x="3824288" y="3937000"/>
            <a:ext cx="598487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latin typeface="Helvetica" pitchFamily="-128" charset="0"/>
              </a:rPr>
              <a:t>NN</a:t>
            </a:r>
            <a:r>
              <a:rPr lang="en-US" sz="1800" b="1" baseline="-25000">
                <a:latin typeface="Helvetica" pitchFamily="-128" charset="0"/>
              </a:rPr>
              <a:t>2</a:t>
            </a:r>
            <a:endParaRPr lang="en-US" sz="1800" b="1">
              <a:latin typeface="Helvetica" pitchFamily="-128" charset="0"/>
            </a:endParaRPr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5443538" y="4414838"/>
            <a:ext cx="598487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latin typeface="Helvetica" pitchFamily="-128" charset="0"/>
              </a:rPr>
              <a:t>NN</a:t>
            </a:r>
            <a:r>
              <a:rPr lang="en-US" sz="1800" b="1" baseline="-25000">
                <a:latin typeface="Helvetica" pitchFamily="-128" charset="0"/>
              </a:rPr>
              <a:t>4</a:t>
            </a:r>
            <a:endParaRPr lang="en-US" sz="1800" b="1">
              <a:latin typeface="Helvetica" pitchFamily="-128" charset="0"/>
            </a:endParaRP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4143375" y="5062538"/>
            <a:ext cx="598488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latin typeface="Helvetica" pitchFamily="-128" charset="0"/>
              </a:rPr>
              <a:t>NN</a:t>
            </a:r>
            <a:r>
              <a:rPr lang="en-US" sz="1800" b="1" baseline="-25000">
                <a:latin typeface="Helvetica" pitchFamily="-128" charset="0"/>
              </a:rPr>
              <a:t>3</a:t>
            </a:r>
            <a:endParaRPr lang="en-US" sz="1800" b="1">
              <a:latin typeface="Helvetica" pitchFamily="-128" charset="0"/>
            </a:endParaRPr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3068638" y="5024438"/>
            <a:ext cx="7477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accent1"/>
                </a:solidFill>
                <a:latin typeface="Helvetica" pitchFamily="-128" charset="0"/>
              </a:rPr>
              <a:t>link</a:t>
            </a:r>
            <a:r>
              <a:rPr lang="en-US" sz="1800" b="1" baseline="-25000">
                <a:solidFill>
                  <a:schemeClr val="accent1"/>
                </a:solidFill>
                <a:latin typeface="Helvetica" pitchFamily="-128" charset="0"/>
              </a:rPr>
              <a:t>13</a:t>
            </a:r>
            <a:endParaRPr lang="en-US" sz="1800" b="1">
              <a:solidFill>
                <a:schemeClr val="accent1"/>
              </a:solidFill>
              <a:latin typeface="Helvetica" pitchFamily="-128" charset="0"/>
            </a:endParaRPr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2963863" y="3802063"/>
            <a:ext cx="7477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accent1"/>
                </a:solidFill>
                <a:latin typeface="Helvetica" pitchFamily="-128" charset="0"/>
              </a:rPr>
              <a:t>link</a:t>
            </a:r>
            <a:r>
              <a:rPr lang="en-US" sz="1800" b="1" baseline="-25000">
                <a:solidFill>
                  <a:schemeClr val="accent1"/>
                </a:solidFill>
                <a:latin typeface="Helvetica" pitchFamily="-128" charset="0"/>
              </a:rPr>
              <a:t>12</a:t>
            </a:r>
            <a:endParaRPr lang="en-US" sz="1800" b="1">
              <a:solidFill>
                <a:schemeClr val="accent1"/>
              </a:solidFill>
              <a:latin typeface="Helvetica" pitchFamily="-128" charset="0"/>
            </a:endParaRP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5005388" y="5143500"/>
            <a:ext cx="7477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accent1"/>
                </a:solidFill>
                <a:latin typeface="Helvetica" pitchFamily="-128" charset="0"/>
              </a:rPr>
              <a:t>link</a:t>
            </a:r>
            <a:r>
              <a:rPr lang="en-US" sz="1800" b="1" baseline="-25000">
                <a:solidFill>
                  <a:schemeClr val="accent1"/>
                </a:solidFill>
                <a:latin typeface="Helvetica" pitchFamily="-128" charset="0"/>
              </a:rPr>
              <a:t>34</a:t>
            </a:r>
            <a:endParaRPr lang="en-US" sz="1800" b="1">
              <a:solidFill>
                <a:schemeClr val="accent1"/>
              </a:solidFill>
              <a:latin typeface="Helvetica" pitchFamily="-128" charset="0"/>
            </a:endParaRPr>
          </a:p>
        </p:txBody>
      </p:sp>
      <p:sp>
        <p:nvSpPr>
          <p:cNvPr id="195604" name="Text Box 20"/>
          <p:cNvSpPr txBox="1">
            <a:spLocks noChangeArrowheads="1"/>
          </p:cNvSpPr>
          <p:nvPr/>
        </p:nvSpPr>
        <p:spPr bwMode="auto">
          <a:xfrm>
            <a:off x="4719638" y="3852863"/>
            <a:ext cx="7477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accent1"/>
                </a:solidFill>
                <a:latin typeface="Helvetica" pitchFamily="-128" charset="0"/>
              </a:rPr>
              <a:t>link</a:t>
            </a:r>
            <a:r>
              <a:rPr lang="en-US" sz="1800" b="1" baseline="-25000">
                <a:solidFill>
                  <a:schemeClr val="accent1"/>
                </a:solidFill>
                <a:latin typeface="Helvetica" pitchFamily="-128" charset="0"/>
              </a:rPr>
              <a:t>24</a:t>
            </a:r>
            <a:endParaRPr lang="en-US" sz="1800" b="1">
              <a:solidFill>
                <a:schemeClr val="accent1"/>
              </a:solidFill>
              <a:latin typeface="Helvetica" pitchFamily="-128" charset="0"/>
            </a:endParaRP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6604000" y="4494213"/>
            <a:ext cx="66675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latin typeface="Helvetica" pitchFamily="-128" charset="0"/>
              </a:rPr>
              <a:t>NSU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 NSU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7729167" cy="403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C00000"/>
                </a:solidFill>
                <a:latin typeface="+mj-lt"/>
              </a:rPr>
              <a:t>Individual navigation link</a:t>
            </a:r>
            <a:r>
              <a:rPr lang="en-US" sz="1600" i="1" dirty="0">
                <a:latin typeface="+mj-lt"/>
              </a:rPr>
              <a:t>—</a:t>
            </a:r>
            <a:r>
              <a:rPr lang="en-US" sz="1600" dirty="0">
                <a:latin typeface="+mj-lt"/>
              </a:rPr>
              <a:t>text-based links, icons, buttons and switches, and graphical metaphors</a:t>
            </a:r>
            <a:r>
              <a:rPr lang="en-US" sz="1600" dirty="0" smtClean="0">
                <a:latin typeface="+mj-lt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C00000"/>
                </a:solidFill>
                <a:latin typeface="+mj-lt"/>
              </a:rPr>
              <a:t>Horizontal navigation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1600" i="1" dirty="0">
                <a:solidFill>
                  <a:srgbClr val="C00000"/>
                </a:solidFill>
                <a:latin typeface="+mj-lt"/>
              </a:rPr>
              <a:t>bar</a:t>
            </a:r>
            <a:r>
              <a:rPr lang="en-US" sz="1600" i="1" dirty="0">
                <a:latin typeface="+mj-lt"/>
              </a:rPr>
              <a:t>—</a:t>
            </a:r>
            <a:r>
              <a:rPr lang="en-US" sz="1600" dirty="0">
                <a:latin typeface="+mj-lt"/>
              </a:rPr>
              <a:t>lists major content or functional categories in a bar containing appropriate links. In general, between 4 and 7 categories are listed. </a:t>
            </a:r>
            <a:endParaRPr lang="en-US" sz="1600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C00000"/>
                </a:solidFill>
                <a:latin typeface="+mj-lt"/>
              </a:rPr>
              <a:t>Vertical navigation column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+mj-lt"/>
              </a:rPr>
              <a:t>lists major content or functional categories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+mj-lt"/>
              </a:rPr>
              <a:t>lists virtually all major content objects within the WebApp</a:t>
            </a:r>
            <a:r>
              <a:rPr lang="en-US" sz="1400" dirty="0" smtClean="0">
                <a:latin typeface="+mj-lt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C00000"/>
                </a:solidFill>
                <a:latin typeface="+mj-lt"/>
              </a:rPr>
              <a:t>Tabs</a:t>
            </a:r>
            <a:r>
              <a:rPr lang="en-US" sz="1600" i="1" dirty="0">
                <a:latin typeface="+mj-lt"/>
              </a:rPr>
              <a:t>—</a:t>
            </a:r>
            <a:r>
              <a:rPr lang="en-US" sz="1600" dirty="0">
                <a:latin typeface="+mj-lt"/>
              </a:rPr>
              <a:t>a metaphor that is nothing more than a variation of the navigation bar or column, representing content or functional categories as tab sheets that are selected when a link is required</a:t>
            </a:r>
            <a:r>
              <a:rPr lang="en-US" sz="1600" dirty="0" smtClean="0">
                <a:latin typeface="+mj-lt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600" i="1" dirty="0">
                <a:solidFill>
                  <a:srgbClr val="C00000"/>
                </a:solidFill>
                <a:latin typeface="+mj-lt"/>
              </a:rPr>
              <a:t>Site maps</a:t>
            </a:r>
            <a:r>
              <a:rPr lang="en-US" sz="1600" i="1" dirty="0">
                <a:latin typeface="+mj-lt"/>
              </a:rPr>
              <a:t>—</a:t>
            </a:r>
            <a:r>
              <a:rPr lang="en-US" sz="1600" dirty="0">
                <a:latin typeface="+mj-lt"/>
              </a:rPr>
              <a:t>provide an all-inclusive tab of contents for navigation to all content objects and functionality contained within the WebApp.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Component-Level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WebApp components implement the following functionality</a:t>
            </a:r>
          </a:p>
          <a:p>
            <a:pPr lvl="1">
              <a:spcBef>
                <a:spcPts val="1200"/>
              </a:spcBef>
            </a:pPr>
            <a:r>
              <a:rPr lang="en-US" sz="1800" dirty="0">
                <a:latin typeface="+mj-lt"/>
              </a:rPr>
              <a:t>perform localized processing to generate content and navigation capability in a dynamic fashion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>
                <a:latin typeface="+mj-lt"/>
              </a:rPr>
              <a:t>provide </a:t>
            </a:r>
            <a:r>
              <a:rPr lang="en-US" sz="1800" dirty="0">
                <a:latin typeface="+mj-lt"/>
              </a:rPr>
              <a:t>computation or data processing capability that are appropriate for the </a:t>
            </a:r>
            <a:r>
              <a:rPr lang="en-US" sz="1800" dirty="0" err="1">
                <a:latin typeface="+mj-lt"/>
              </a:rPr>
              <a:t>WebApp’s</a:t>
            </a:r>
            <a:r>
              <a:rPr lang="en-US" sz="1800" dirty="0">
                <a:latin typeface="+mj-lt"/>
              </a:rPr>
              <a:t> business domain</a:t>
            </a:r>
          </a:p>
          <a:p>
            <a:pPr lvl="1">
              <a:spcBef>
                <a:spcPts val="1200"/>
              </a:spcBef>
            </a:pPr>
            <a:r>
              <a:rPr lang="en-US" sz="1800" smtClean="0">
                <a:latin typeface="+mj-lt"/>
              </a:rPr>
              <a:t>provide </a:t>
            </a:r>
            <a:r>
              <a:rPr lang="en-US" sz="1800" dirty="0">
                <a:latin typeface="+mj-lt"/>
              </a:rPr>
              <a:t>sophisticated database query and access</a:t>
            </a:r>
          </a:p>
          <a:p>
            <a:pPr lvl="1">
              <a:spcBef>
                <a:spcPts val="1200"/>
              </a:spcBef>
            </a:pPr>
            <a:r>
              <a:rPr lang="en-US" sz="1800" smtClean="0">
                <a:latin typeface="+mj-lt"/>
              </a:rPr>
              <a:t>establish </a:t>
            </a:r>
            <a:r>
              <a:rPr lang="en-US" sz="1800" dirty="0">
                <a:latin typeface="+mj-lt"/>
              </a:rPr>
              <a:t>data interfaces with external corporate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315200" cy="533400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OOHDM</a:t>
            </a:r>
            <a:endParaRPr lang="en-US" sz="4400" dirty="0">
              <a:latin typeface="Times" pitchFamily="-12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295400"/>
            <a:ext cx="7924800" cy="547688"/>
          </a:xfrm>
        </p:spPr>
        <p:txBody>
          <a:bodyPr/>
          <a:lstStyle/>
          <a:p>
            <a:r>
              <a:rPr lang="en-US" sz="2000" i="1" dirty="0">
                <a:latin typeface="Times" pitchFamily="-128" charset="0"/>
              </a:rPr>
              <a:t>Object-Oriented Hypermedia Design Method</a:t>
            </a:r>
            <a:r>
              <a:rPr lang="en-US" sz="2000" dirty="0">
                <a:latin typeface="Times" pitchFamily="-128" charset="0"/>
              </a:rPr>
              <a:t> (OOHDM)</a:t>
            </a:r>
          </a:p>
        </p:txBody>
      </p:sp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05000"/>
            <a:ext cx="5969000" cy="3900488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Conceptual Schema</a:t>
            </a:r>
            <a:endParaRPr lang="en-US" sz="4400" dirty="0">
              <a:latin typeface="Times" pitchFamily="-12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3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24000"/>
            <a:ext cx="5562600" cy="4179888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Design &amp; WebApp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648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Usability, Functionality, Reliability, Efficiency, Maintainability</a:t>
            </a:r>
          </a:p>
          <a:p>
            <a:pPr>
              <a:lnSpc>
                <a:spcPct val="90000"/>
              </a:lnSpc>
            </a:pPr>
            <a:endParaRPr lang="en-US" sz="1800" dirty="0" smtClean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Security</a:t>
            </a:r>
            <a:endParaRPr lang="en-US" sz="1800" dirty="0">
              <a:solidFill>
                <a:srgbClr val="C00000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+mj-lt"/>
              </a:rPr>
              <a:t>Rebuff external attacks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+mj-lt"/>
              </a:rPr>
              <a:t>Exclude unauthorized access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+mj-lt"/>
              </a:rPr>
              <a:t>Ensure the privacy of </a:t>
            </a:r>
            <a:r>
              <a:rPr lang="en-US" sz="1400" dirty="0" smtClean="0">
                <a:latin typeface="+mj-lt"/>
              </a:rPr>
              <a:t>users/customers</a:t>
            </a:r>
          </a:p>
          <a:p>
            <a:pPr lvl="1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24/7/365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the </a:t>
            </a:r>
            <a:r>
              <a:rPr lang="en-US" sz="1400" dirty="0">
                <a:latin typeface="+mj-lt"/>
              </a:rPr>
              <a:t>measure of the percentage of time that a WebApp is available for </a:t>
            </a:r>
            <a:r>
              <a:rPr lang="en-US" sz="1400" dirty="0" smtClean="0">
                <a:latin typeface="+mj-lt"/>
              </a:rPr>
              <a:t>use</a:t>
            </a:r>
          </a:p>
          <a:p>
            <a:pPr lvl="1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+mj-lt"/>
              </a:rPr>
              <a:t>Can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the WebApp and the systems with which it is interfaced handle significant variation in user or transaction </a:t>
            </a:r>
            <a:r>
              <a:rPr lang="en-US" sz="1400" dirty="0" smtClean="0">
                <a:latin typeface="+mj-lt"/>
              </a:rPr>
              <a:t>volume</a:t>
            </a:r>
          </a:p>
          <a:p>
            <a:pPr lvl="1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Time to Market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9587"/>
            <a:ext cx="7924800" cy="633413"/>
          </a:xfrm>
        </p:spPr>
        <p:txBody>
          <a:bodyPr>
            <a:noAutofit/>
          </a:bodyPr>
          <a:lstStyle/>
          <a:p>
            <a:r>
              <a:rPr lang="en-US" dirty="0"/>
              <a:t>Quality Dimensions for End-Users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8153400" cy="46329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600" b="1" i="1" dirty="0">
                <a:solidFill>
                  <a:srgbClr val="C00000"/>
                </a:solidFill>
                <a:latin typeface="+mj-lt"/>
              </a:rPr>
              <a:t>Time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How much has a Web site changed since the last upgrade?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How do you highlight the parts that have changed?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1600" b="1" i="1" dirty="0" smtClean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600" b="1" i="1" dirty="0" smtClean="0">
                <a:solidFill>
                  <a:srgbClr val="C00000"/>
                </a:solidFill>
                <a:latin typeface="+mj-lt"/>
              </a:rPr>
              <a:t>Structural</a:t>
            </a:r>
            <a:endParaRPr lang="en-US" sz="1600" b="1" i="1" dirty="0">
              <a:solidFill>
                <a:srgbClr val="C00000"/>
              </a:solidFill>
              <a:latin typeface="+mj-lt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How well do all of the parts of the Web site hold together.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Are all links inside and outside the Web site working?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Do all of the images work?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Are there parts of the Web site that are not connected?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1600" b="1" i="1" dirty="0" smtClean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600" b="1" i="1" dirty="0" smtClean="0">
                <a:solidFill>
                  <a:srgbClr val="C00000"/>
                </a:solidFill>
                <a:latin typeface="+mj-lt"/>
              </a:rPr>
              <a:t>Content</a:t>
            </a:r>
            <a:endParaRPr lang="en-US" sz="1600" b="1" i="1" dirty="0">
              <a:solidFill>
                <a:srgbClr val="C00000"/>
              </a:solidFill>
              <a:latin typeface="+mj-lt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Does the content of critical pages match what is supposed to be there?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Do key phrases exist continually in highly-changeable pages?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Do critical pages maintain quality content from version to version?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What about dynamically generated HTML pages?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24800" cy="695325"/>
          </a:xfrm>
        </p:spPr>
        <p:txBody>
          <a:bodyPr>
            <a:normAutofit/>
          </a:bodyPr>
          <a:lstStyle/>
          <a:p>
            <a:r>
              <a:rPr lang="en-US" dirty="0"/>
              <a:t>Quality Dimensions for End-Users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758113" cy="46513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600" b="1" i="1" dirty="0">
                <a:solidFill>
                  <a:srgbClr val="C00000"/>
                </a:solidFill>
                <a:latin typeface="+mj-lt"/>
              </a:rPr>
              <a:t>Accuracy and Consistency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Are today's copies of the pages downloaded the same as yesterday's? Close enough?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Is the data presented accurate enough? How do you know? </a:t>
            </a:r>
            <a:endParaRPr lang="en-US" sz="1400" dirty="0" smtClean="0">
              <a:latin typeface="+mj-lt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600" b="1" i="1" dirty="0">
                <a:solidFill>
                  <a:srgbClr val="C00000"/>
                </a:solidFill>
                <a:latin typeface="+mj-lt"/>
              </a:rPr>
              <a:t>Response Time and Latency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Does the Web site server respond to a browser request within certain parameters?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In an E-commerce context, how is the end to end response time after a SUBMIT?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Are there parts of a site that are so slow the user declines to continue working on it? </a:t>
            </a:r>
            <a:endParaRPr lang="en-US" sz="1400" dirty="0" smtClean="0">
              <a:latin typeface="+mj-lt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600" b="1" i="1" dirty="0">
                <a:solidFill>
                  <a:srgbClr val="C00000"/>
                </a:solidFill>
                <a:latin typeface="+mj-lt"/>
              </a:rPr>
              <a:t>Performance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Is the Browser-Web-Web site-Web-Browser connection quick enough?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How does the performance vary by time of day, by load and usage?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Is performance adequate for E-commerce applications?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WebApp Design Goals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Simplicity</a:t>
            </a:r>
          </a:p>
          <a:p>
            <a:endParaRPr lang="en-US" sz="2000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Consistency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sz="1600" dirty="0">
                <a:solidFill>
                  <a:srgbClr val="0070C0"/>
                </a:solidFill>
                <a:latin typeface="+mj-lt"/>
              </a:rPr>
              <a:t>Content</a:t>
            </a:r>
            <a:r>
              <a:rPr lang="en-US" sz="1600" dirty="0">
                <a:solidFill>
                  <a:schemeClr val="folHlink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should be constructed consistently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  <a:latin typeface="+mj-lt"/>
              </a:rPr>
              <a:t>Graphic design (aesthetics) </a:t>
            </a:r>
            <a:r>
              <a:rPr lang="en-US" sz="1600" dirty="0">
                <a:latin typeface="+mj-lt"/>
              </a:rPr>
              <a:t>should present a consistent look across all parts of the WebApp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  <a:latin typeface="+mj-lt"/>
              </a:rPr>
              <a:t>Architectural design </a:t>
            </a:r>
            <a:r>
              <a:rPr lang="en-US" sz="1600" dirty="0">
                <a:latin typeface="+mj-lt"/>
              </a:rPr>
              <a:t>should establish templates that lead to a consistent hypermedia structure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  <a:latin typeface="+mj-lt"/>
              </a:rPr>
              <a:t>Interface design </a:t>
            </a:r>
            <a:r>
              <a:rPr lang="en-US" sz="1600" dirty="0">
                <a:latin typeface="+mj-lt"/>
              </a:rPr>
              <a:t>should define consistent modes of interaction, navigation and content display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  <a:latin typeface="+mj-lt"/>
              </a:rPr>
              <a:t>Navigation mechanisms </a:t>
            </a:r>
            <a:r>
              <a:rPr lang="en-US" sz="1600" dirty="0">
                <a:latin typeface="+mj-lt"/>
              </a:rPr>
              <a:t>should be used consistently across all WebApp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WebApp Design Goals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756525" cy="4649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Identity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+mj-lt"/>
              </a:rPr>
              <a:t>Establish an “identity” that is appropriate for the business </a:t>
            </a:r>
            <a:r>
              <a:rPr lang="en-US" sz="1400" dirty="0" smtClean="0">
                <a:latin typeface="+mj-lt"/>
              </a:rPr>
              <a:t>purpose</a:t>
            </a:r>
          </a:p>
          <a:p>
            <a:pPr lvl="1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Robustness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+mj-lt"/>
              </a:rPr>
              <a:t>The user expects robust content and functions that are relevant to the user’s </a:t>
            </a:r>
            <a:r>
              <a:rPr lang="en-US" sz="1400" dirty="0" smtClean="0">
                <a:latin typeface="+mj-lt"/>
              </a:rPr>
              <a:t>needs</a:t>
            </a:r>
          </a:p>
          <a:p>
            <a:pPr lvl="1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Navigability</a:t>
            </a:r>
          </a:p>
          <a:p>
            <a:pPr lvl="1"/>
            <a:r>
              <a:rPr lang="en-US" sz="1400" dirty="0">
                <a:latin typeface="+mj-lt"/>
              </a:rPr>
              <a:t>designed in a manner that is intuitive and </a:t>
            </a:r>
            <a:r>
              <a:rPr lang="en-US" sz="1400" dirty="0" smtClean="0">
                <a:latin typeface="+mj-lt"/>
              </a:rPr>
              <a:t>predictable</a:t>
            </a:r>
          </a:p>
          <a:p>
            <a:pPr lvl="1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Visual appeal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sz="1400" dirty="0">
                <a:latin typeface="+mj-lt"/>
              </a:rPr>
              <a:t>the look and feel of content, interface layout, color coordination, the balance of text, graphics and other media, navigation mechanisms must appeal to </a:t>
            </a:r>
            <a:r>
              <a:rPr lang="en-US" sz="1400" dirty="0" smtClean="0">
                <a:latin typeface="+mj-lt"/>
              </a:rPr>
              <a:t>end-users</a:t>
            </a:r>
          </a:p>
          <a:p>
            <a:pPr lvl="1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Compatibility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+mj-lt"/>
              </a:rPr>
              <a:t>With all appropriate environments and configurations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6705600" cy="633413"/>
          </a:xfrm>
        </p:spPr>
        <p:txBody>
          <a:bodyPr>
            <a:normAutofit/>
          </a:bodyPr>
          <a:lstStyle/>
          <a:p>
            <a:r>
              <a:rPr lang="en-US" dirty="0" err="1"/>
              <a:t>WebE</a:t>
            </a:r>
            <a:r>
              <a:rPr lang="en-US" dirty="0"/>
              <a:t> Design Pyramid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752600"/>
            <a:ext cx="4292600" cy="4057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WebApp Interface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088F-402E-47A4-880E-B91C138BDED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i="1" dirty="0">
                <a:solidFill>
                  <a:srgbClr val="C00000"/>
                </a:solidFill>
                <a:latin typeface="+mj-lt"/>
              </a:rPr>
              <a:t>Where am I?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  </a:t>
            </a:r>
            <a:r>
              <a:rPr lang="en-US" sz="1600" dirty="0">
                <a:latin typeface="+mj-lt"/>
              </a:rPr>
              <a:t>The interface should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latin typeface="+mj-lt"/>
              </a:rPr>
              <a:t> provide an indication of the WebApp that has been accessed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latin typeface="+mj-lt"/>
              </a:rPr>
              <a:t> inform the user of her location in the content hierarchy</a:t>
            </a:r>
            <a:r>
              <a:rPr lang="en-US" sz="1400" dirty="0" smtClean="0">
                <a:latin typeface="+mj-lt"/>
              </a:rPr>
              <a:t>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600" i="1" dirty="0">
                <a:solidFill>
                  <a:srgbClr val="C00000"/>
                </a:solidFill>
                <a:latin typeface="+mj-lt"/>
              </a:rPr>
              <a:t>What can I do now?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The interface should always help the user understand his current options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what functions are available?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what links are live?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what content is relevant</a:t>
            </a:r>
            <a:r>
              <a:rPr lang="en-US" sz="1400" dirty="0" smtClean="0">
                <a:latin typeface="+mj-lt"/>
              </a:rPr>
              <a:t>?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600" i="1" dirty="0">
                <a:solidFill>
                  <a:srgbClr val="C00000"/>
                </a:solidFill>
                <a:latin typeface="+mj-lt"/>
              </a:rPr>
              <a:t>Where have I been, where am I going?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  </a:t>
            </a:r>
            <a:r>
              <a:rPr lang="en-US" sz="1600" dirty="0">
                <a:latin typeface="+mj-lt"/>
              </a:rPr>
              <a:t>The interface must facilitate navigation. 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latin typeface="+mj-lt"/>
              </a:rPr>
              <a:t>Provide a “map” (implemented in a way that is easy to understand) of where the user has been and what paths may be taken to move elsewhere within the WebApp.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182</TotalTime>
  <Words>1765</Words>
  <Application>Microsoft Office PowerPoint</Application>
  <PresentationFormat>On-screen Show (4:3)</PresentationFormat>
  <Paragraphs>264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Origin</vt:lpstr>
      <vt:lpstr>Web Application Design</vt:lpstr>
      <vt:lpstr>Design &amp; WebApps</vt:lpstr>
      <vt:lpstr>Design &amp; WebApp Quality</vt:lpstr>
      <vt:lpstr>Quality Dimensions for End-Users</vt:lpstr>
      <vt:lpstr>Quality Dimensions for End-Users</vt:lpstr>
      <vt:lpstr>WebApp Design Goals</vt:lpstr>
      <vt:lpstr>WebApp Design Goals</vt:lpstr>
      <vt:lpstr>WebE Design Pyramid</vt:lpstr>
      <vt:lpstr>WebApp Interface Design</vt:lpstr>
      <vt:lpstr>Effective WebApp Interfaces</vt:lpstr>
      <vt:lpstr>Interface Design Principles-I</vt:lpstr>
      <vt:lpstr>Interface Design Principles-II</vt:lpstr>
      <vt:lpstr>Interface Design Principles-III</vt:lpstr>
      <vt:lpstr>Aesthetic Design</vt:lpstr>
      <vt:lpstr>Content Design</vt:lpstr>
      <vt:lpstr>Design of Content Objects</vt:lpstr>
      <vt:lpstr>Architecture Design</vt:lpstr>
      <vt:lpstr>Content Architecture</vt:lpstr>
      <vt:lpstr>MVC Architecture</vt:lpstr>
      <vt:lpstr>MVC Architecture</vt:lpstr>
      <vt:lpstr>Navigation Design</vt:lpstr>
      <vt:lpstr>Navigation Semantic Units</vt:lpstr>
      <vt:lpstr>Creating an NSU</vt:lpstr>
      <vt:lpstr>Navigation Syntax</vt:lpstr>
      <vt:lpstr>Component-Level Design</vt:lpstr>
      <vt:lpstr>OOHDM</vt:lpstr>
      <vt:lpstr>Conceptual Schema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Design</dc:title>
  <dc:creator>jgao</dc:creator>
  <cp:lastModifiedBy>jgao</cp:lastModifiedBy>
  <cp:revision>41</cp:revision>
  <dcterms:created xsi:type="dcterms:W3CDTF">2009-03-19T22:07:28Z</dcterms:created>
  <dcterms:modified xsi:type="dcterms:W3CDTF">2011-02-02T18:42:19Z</dcterms:modified>
</cp:coreProperties>
</file>