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08" r:id="rId4"/>
    <p:sldMasterId id="2147483720" r:id="rId5"/>
    <p:sldMasterId id="2147483732" r:id="rId6"/>
    <p:sldMasterId id="2147483746" r:id="rId7"/>
  </p:sldMasterIdLst>
  <p:notesMasterIdLst>
    <p:notesMasterId r:id="rId23"/>
  </p:notesMasterIdLst>
  <p:sldIdLst>
    <p:sldId id="256" r:id="rId8"/>
    <p:sldId id="272" r:id="rId9"/>
    <p:sldId id="258" r:id="rId10"/>
    <p:sldId id="257" r:id="rId11"/>
    <p:sldId id="269" r:id="rId12"/>
    <p:sldId id="274" r:id="rId13"/>
    <p:sldId id="273" r:id="rId14"/>
    <p:sldId id="263" r:id="rId15"/>
    <p:sldId id="266" r:id="rId16"/>
    <p:sldId id="262" r:id="rId17"/>
    <p:sldId id="265" r:id="rId18"/>
    <p:sldId id="260" r:id="rId19"/>
    <p:sldId id="271" r:id="rId20"/>
    <p:sldId id="267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66149-42E8-4A38-97CF-FB59A1DE4A97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35D386E-A65A-4DCF-8219-FAA97881039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Research Questions</a:t>
          </a:r>
          <a:endParaRPr lang="en-US" b="1" dirty="0">
            <a:solidFill>
              <a:schemeClr val="tx1"/>
            </a:solidFill>
          </a:endParaRPr>
        </a:p>
      </dgm:t>
    </dgm:pt>
    <dgm:pt modelId="{6FFCF564-1B00-4676-8E96-1F1893A5CA57}" type="parTrans" cxnId="{7E940C8B-5E06-4523-89ED-FA09643983FB}">
      <dgm:prSet/>
      <dgm:spPr/>
      <dgm:t>
        <a:bodyPr/>
        <a:lstStyle/>
        <a:p>
          <a:endParaRPr lang="en-US"/>
        </a:p>
      </dgm:t>
    </dgm:pt>
    <dgm:pt modelId="{F2EAC949-4992-4219-947A-F8AE80064993}" type="sibTrans" cxnId="{7E940C8B-5E06-4523-89ED-FA09643983FB}">
      <dgm:prSet/>
      <dgm:spPr/>
      <dgm:t>
        <a:bodyPr/>
        <a:lstStyle/>
        <a:p>
          <a:endParaRPr lang="en-US"/>
        </a:p>
      </dgm:t>
    </dgm:pt>
    <dgm:pt modelId="{417BB007-DB9D-4655-A6A7-2202AFFA4981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Data Collection Procedure</a:t>
          </a:r>
          <a:endParaRPr lang="en-US" b="1" dirty="0">
            <a:solidFill>
              <a:schemeClr val="tx1"/>
            </a:solidFill>
          </a:endParaRPr>
        </a:p>
      </dgm:t>
    </dgm:pt>
    <dgm:pt modelId="{885848E6-A198-4EDF-B8EF-97D265C1DB50}" type="parTrans" cxnId="{54AA324E-EA8B-4236-8AA1-7B0114FD426D}">
      <dgm:prSet/>
      <dgm:spPr/>
      <dgm:t>
        <a:bodyPr/>
        <a:lstStyle/>
        <a:p>
          <a:endParaRPr lang="en-US"/>
        </a:p>
      </dgm:t>
    </dgm:pt>
    <dgm:pt modelId="{5D1E64FB-CB97-4F83-A023-F5ACD61C8A17}" type="sibTrans" cxnId="{54AA324E-EA8B-4236-8AA1-7B0114FD426D}">
      <dgm:prSet/>
      <dgm:spPr/>
      <dgm:t>
        <a:bodyPr/>
        <a:lstStyle/>
        <a:p>
          <a:endParaRPr lang="en-US"/>
        </a:p>
      </dgm:t>
    </dgm:pt>
    <dgm:pt modelId="{C0E706A3-DD09-458D-93CC-3C1A26FE3E2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Data Analysis</a:t>
          </a:r>
          <a:endParaRPr lang="en-US" b="1" dirty="0">
            <a:solidFill>
              <a:schemeClr val="tx1"/>
            </a:solidFill>
          </a:endParaRPr>
        </a:p>
      </dgm:t>
    </dgm:pt>
    <dgm:pt modelId="{0509FAE8-AE30-43D7-927C-FE98ED91C9EE}" type="parTrans" cxnId="{E166B816-5A48-4D68-8045-1A1691F9A5E1}">
      <dgm:prSet/>
      <dgm:spPr/>
      <dgm:t>
        <a:bodyPr/>
        <a:lstStyle/>
        <a:p>
          <a:endParaRPr lang="en-US"/>
        </a:p>
      </dgm:t>
    </dgm:pt>
    <dgm:pt modelId="{7EC4CC09-CB77-4825-8F57-32DBE0E31B78}" type="sibTrans" cxnId="{E166B816-5A48-4D68-8045-1A1691F9A5E1}">
      <dgm:prSet/>
      <dgm:spPr/>
      <dgm:t>
        <a:bodyPr/>
        <a:lstStyle/>
        <a:p>
          <a:endParaRPr lang="en-US"/>
        </a:p>
      </dgm:t>
    </dgm:pt>
    <dgm:pt modelId="{488EEE7C-EC1A-4153-96F6-B78354DCAEB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Results</a:t>
          </a:r>
          <a:endParaRPr lang="en-US" b="1" dirty="0">
            <a:solidFill>
              <a:schemeClr val="tx1"/>
            </a:solidFill>
          </a:endParaRPr>
        </a:p>
      </dgm:t>
    </dgm:pt>
    <dgm:pt modelId="{F1F95167-EEC2-44FD-9166-C2433D6D7CA9}" type="parTrans" cxnId="{A1AEB1F2-5F4F-4CFF-9250-966A4EA14DC9}">
      <dgm:prSet/>
      <dgm:spPr/>
      <dgm:t>
        <a:bodyPr/>
        <a:lstStyle/>
        <a:p>
          <a:endParaRPr lang="en-US"/>
        </a:p>
      </dgm:t>
    </dgm:pt>
    <dgm:pt modelId="{A27BFB85-54E2-4AD5-85CE-39798D47948E}" type="sibTrans" cxnId="{A1AEB1F2-5F4F-4CFF-9250-966A4EA14DC9}">
      <dgm:prSet/>
      <dgm:spPr/>
      <dgm:t>
        <a:bodyPr/>
        <a:lstStyle/>
        <a:p>
          <a:endParaRPr lang="en-US"/>
        </a:p>
      </dgm:t>
    </dgm:pt>
    <dgm:pt modelId="{6CF66C68-5B72-4B78-AEC8-7B45D441C0C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Interpretation</a:t>
          </a:r>
        </a:p>
      </dgm:t>
    </dgm:pt>
    <dgm:pt modelId="{1B118B24-8168-4F1C-BA0F-176DD829EF70}" type="parTrans" cxnId="{19EC747F-F19E-4510-A35A-E31A061EBD59}">
      <dgm:prSet/>
      <dgm:spPr/>
      <dgm:t>
        <a:bodyPr/>
        <a:lstStyle/>
        <a:p>
          <a:endParaRPr lang="en-US"/>
        </a:p>
      </dgm:t>
    </dgm:pt>
    <dgm:pt modelId="{1516DC63-021D-4B05-B5B5-2C7CFD0B59F0}" type="sibTrans" cxnId="{19EC747F-F19E-4510-A35A-E31A061EBD59}">
      <dgm:prSet/>
      <dgm:spPr/>
      <dgm:t>
        <a:bodyPr/>
        <a:lstStyle/>
        <a:p>
          <a:endParaRPr lang="en-US"/>
        </a:p>
      </dgm:t>
    </dgm:pt>
    <dgm:pt modelId="{3724ABC4-1016-4778-B775-29B16375E49C}" type="pres">
      <dgm:prSet presAssocID="{BA666149-42E8-4A38-97CF-FB59A1DE4A97}" presName="CompostProcess" presStyleCnt="0">
        <dgm:presLayoutVars>
          <dgm:dir/>
          <dgm:resizeHandles val="exact"/>
        </dgm:presLayoutVars>
      </dgm:prSet>
      <dgm:spPr/>
    </dgm:pt>
    <dgm:pt modelId="{50FAF9E9-7151-44F8-B0AA-3056B4716B53}" type="pres">
      <dgm:prSet presAssocID="{BA666149-42E8-4A38-97CF-FB59A1DE4A97}" presName="arrow" presStyleLbl="bgShp" presStyleIdx="0" presStyleCnt="1"/>
      <dgm:spPr/>
    </dgm:pt>
    <dgm:pt modelId="{56938B0E-25EA-4A0B-B1B6-0C168FB41224}" type="pres">
      <dgm:prSet presAssocID="{BA666149-42E8-4A38-97CF-FB59A1DE4A97}" presName="linearProcess" presStyleCnt="0"/>
      <dgm:spPr/>
    </dgm:pt>
    <dgm:pt modelId="{07312FF7-A447-4E61-9C0F-DAF4D2678366}" type="pres">
      <dgm:prSet presAssocID="{935D386E-A65A-4DCF-8219-FAA97881039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949E8-A2CE-4A14-8081-1B7871928A74}" type="pres">
      <dgm:prSet presAssocID="{F2EAC949-4992-4219-947A-F8AE80064993}" presName="sibTrans" presStyleCnt="0"/>
      <dgm:spPr/>
    </dgm:pt>
    <dgm:pt modelId="{0E0EB35B-1EE0-44EF-8BC5-29B1B87908E4}" type="pres">
      <dgm:prSet presAssocID="{417BB007-DB9D-4655-A6A7-2202AFFA4981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00F51-53BF-49C7-9E4B-F84F51C6A871}" type="pres">
      <dgm:prSet presAssocID="{5D1E64FB-CB97-4F83-A023-F5ACD61C8A17}" presName="sibTrans" presStyleCnt="0"/>
      <dgm:spPr/>
    </dgm:pt>
    <dgm:pt modelId="{592CF18E-5CED-4B35-AFBD-6DA827FB4276}" type="pres">
      <dgm:prSet presAssocID="{C0E706A3-DD09-458D-93CC-3C1A26FE3E25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38D35-069B-4334-87D4-ACF90BB8C1B1}" type="pres">
      <dgm:prSet presAssocID="{7EC4CC09-CB77-4825-8F57-32DBE0E31B78}" presName="sibTrans" presStyleCnt="0"/>
      <dgm:spPr/>
    </dgm:pt>
    <dgm:pt modelId="{F73ADD16-E6D4-4F7B-9794-4E2EAA96614E}" type="pres">
      <dgm:prSet presAssocID="{488EEE7C-EC1A-4153-96F6-B78354DCAEBB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DEBE3-8B87-407A-B44E-07EAAB866B9B}" type="pres">
      <dgm:prSet presAssocID="{A27BFB85-54E2-4AD5-85CE-39798D47948E}" presName="sibTrans" presStyleCnt="0"/>
      <dgm:spPr/>
    </dgm:pt>
    <dgm:pt modelId="{0E83BFCA-FF14-4980-AA54-A82C4FCEF1B7}" type="pres">
      <dgm:prSet presAssocID="{6CF66C68-5B72-4B78-AEC8-7B45D441C0C2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940C8B-5E06-4523-89ED-FA09643983FB}" srcId="{BA666149-42E8-4A38-97CF-FB59A1DE4A97}" destId="{935D386E-A65A-4DCF-8219-FAA97881039B}" srcOrd="0" destOrd="0" parTransId="{6FFCF564-1B00-4676-8E96-1F1893A5CA57}" sibTransId="{F2EAC949-4992-4219-947A-F8AE80064993}"/>
    <dgm:cxn modelId="{837B78EE-907F-4FD4-A3EC-7CA35A70C486}" type="presOf" srcId="{BA666149-42E8-4A38-97CF-FB59A1DE4A97}" destId="{3724ABC4-1016-4778-B775-29B16375E49C}" srcOrd="0" destOrd="0" presId="urn:microsoft.com/office/officeart/2005/8/layout/hProcess9"/>
    <dgm:cxn modelId="{41297017-C777-4223-A716-B45B80515132}" type="presOf" srcId="{935D386E-A65A-4DCF-8219-FAA97881039B}" destId="{07312FF7-A447-4E61-9C0F-DAF4D2678366}" srcOrd="0" destOrd="0" presId="urn:microsoft.com/office/officeart/2005/8/layout/hProcess9"/>
    <dgm:cxn modelId="{74AFF9E0-CCDC-49E2-BA04-95E10E39E9ED}" type="presOf" srcId="{488EEE7C-EC1A-4153-96F6-B78354DCAEBB}" destId="{F73ADD16-E6D4-4F7B-9794-4E2EAA96614E}" srcOrd="0" destOrd="0" presId="urn:microsoft.com/office/officeart/2005/8/layout/hProcess9"/>
    <dgm:cxn modelId="{44313527-F79D-4A04-B972-2E1DEFF95D98}" type="presOf" srcId="{C0E706A3-DD09-458D-93CC-3C1A26FE3E25}" destId="{592CF18E-5CED-4B35-AFBD-6DA827FB4276}" srcOrd="0" destOrd="0" presId="urn:microsoft.com/office/officeart/2005/8/layout/hProcess9"/>
    <dgm:cxn modelId="{795AFD3D-9341-4D06-A19D-72D1BB35AF4C}" type="presOf" srcId="{6CF66C68-5B72-4B78-AEC8-7B45D441C0C2}" destId="{0E83BFCA-FF14-4980-AA54-A82C4FCEF1B7}" srcOrd="0" destOrd="0" presId="urn:microsoft.com/office/officeart/2005/8/layout/hProcess9"/>
    <dgm:cxn modelId="{E166B816-5A48-4D68-8045-1A1691F9A5E1}" srcId="{BA666149-42E8-4A38-97CF-FB59A1DE4A97}" destId="{C0E706A3-DD09-458D-93CC-3C1A26FE3E25}" srcOrd="2" destOrd="0" parTransId="{0509FAE8-AE30-43D7-927C-FE98ED91C9EE}" sibTransId="{7EC4CC09-CB77-4825-8F57-32DBE0E31B78}"/>
    <dgm:cxn modelId="{F012D89D-7E12-42B8-AE18-F9AC1B2C3C52}" type="presOf" srcId="{417BB007-DB9D-4655-A6A7-2202AFFA4981}" destId="{0E0EB35B-1EE0-44EF-8BC5-29B1B87908E4}" srcOrd="0" destOrd="0" presId="urn:microsoft.com/office/officeart/2005/8/layout/hProcess9"/>
    <dgm:cxn modelId="{A1AEB1F2-5F4F-4CFF-9250-966A4EA14DC9}" srcId="{BA666149-42E8-4A38-97CF-FB59A1DE4A97}" destId="{488EEE7C-EC1A-4153-96F6-B78354DCAEBB}" srcOrd="3" destOrd="0" parTransId="{F1F95167-EEC2-44FD-9166-C2433D6D7CA9}" sibTransId="{A27BFB85-54E2-4AD5-85CE-39798D47948E}"/>
    <dgm:cxn modelId="{54AA324E-EA8B-4236-8AA1-7B0114FD426D}" srcId="{BA666149-42E8-4A38-97CF-FB59A1DE4A97}" destId="{417BB007-DB9D-4655-A6A7-2202AFFA4981}" srcOrd="1" destOrd="0" parTransId="{885848E6-A198-4EDF-B8EF-97D265C1DB50}" sibTransId="{5D1E64FB-CB97-4F83-A023-F5ACD61C8A17}"/>
    <dgm:cxn modelId="{19EC747F-F19E-4510-A35A-E31A061EBD59}" srcId="{BA666149-42E8-4A38-97CF-FB59A1DE4A97}" destId="{6CF66C68-5B72-4B78-AEC8-7B45D441C0C2}" srcOrd="4" destOrd="0" parTransId="{1B118B24-8168-4F1C-BA0F-176DD829EF70}" sibTransId="{1516DC63-021D-4B05-B5B5-2C7CFD0B59F0}"/>
    <dgm:cxn modelId="{D465667D-D56A-413C-BB94-8EBD40BA4600}" type="presParOf" srcId="{3724ABC4-1016-4778-B775-29B16375E49C}" destId="{50FAF9E9-7151-44F8-B0AA-3056B4716B53}" srcOrd="0" destOrd="0" presId="urn:microsoft.com/office/officeart/2005/8/layout/hProcess9"/>
    <dgm:cxn modelId="{B5FF9D37-1099-46B1-A91B-31445B2B835E}" type="presParOf" srcId="{3724ABC4-1016-4778-B775-29B16375E49C}" destId="{56938B0E-25EA-4A0B-B1B6-0C168FB41224}" srcOrd="1" destOrd="0" presId="urn:microsoft.com/office/officeart/2005/8/layout/hProcess9"/>
    <dgm:cxn modelId="{8C1843DF-6BBF-4267-A74F-3E10FD159B68}" type="presParOf" srcId="{56938B0E-25EA-4A0B-B1B6-0C168FB41224}" destId="{07312FF7-A447-4E61-9C0F-DAF4D2678366}" srcOrd="0" destOrd="0" presId="urn:microsoft.com/office/officeart/2005/8/layout/hProcess9"/>
    <dgm:cxn modelId="{9E075156-E73F-4E07-A940-3C09816D024A}" type="presParOf" srcId="{56938B0E-25EA-4A0B-B1B6-0C168FB41224}" destId="{F4D949E8-A2CE-4A14-8081-1B7871928A74}" srcOrd="1" destOrd="0" presId="urn:microsoft.com/office/officeart/2005/8/layout/hProcess9"/>
    <dgm:cxn modelId="{BBAF8FD1-2686-47DD-B902-FB2B7943FC60}" type="presParOf" srcId="{56938B0E-25EA-4A0B-B1B6-0C168FB41224}" destId="{0E0EB35B-1EE0-44EF-8BC5-29B1B87908E4}" srcOrd="2" destOrd="0" presId="urn:microsoft.com/office/officeart/2005/8/layout/hProcess9"/>
    <dgm:cxn modelId="{D7D10934-32DD-41EB-A750-5D6B06D8D965}" type="presParOf" srcId="{56938B0E-25EA-4A0B-B1B6-0C168FB41224}" destId="{66900F51-53BF-49C7-9E4B-F84F51C6A871}" srcOrd="3" destOrd="0" presId="urn:microsoft.com/office/officeart/2005/8/layout/hProcess9"/>
    <dgm:cxn modelId="{65D3B8F8-C6AE-41C6-9084-3E492D1DA768}" type="presParOf" srcId="{56938B0E-25EA-4A0B-B1B6-0C168FB41224}" destId="{592CF18E-5CED-4B35-AFBD-6DA827FB4276}" srcOrd="4" destOrd="0" presId="urn:microsoft.com/office/officeart/2005/8/layout/hProcess9"/>
    <dgm:cxn modelId="{305F5E27-8914-444A-AF4E-FEFEF970545F}" type="presParOf" srcId="{56938B0E-25EA-4A0B-B1B6-0C168FB41224}" destId="{71A38D35-069B-4334-87D4-ACF90BB8C1B1}" srcOrd="5" destOrd="0" presId="urn:microsoft.com/office/officeart/2005/8/layout/hProcess9"/>
    <dgm:cxn modelId="{458CEA02-D949-41EB-B52C-C508253682AE}" type="presParOf" srcId="{56938B0E-25EA-4A0B-B1B6-0C168FB41224}" destId="{F73ADD16-E6D4-4F7B-9794-4E2EAA96614E}" srcOrd="6" destOrd="0" presId="urn:microsoft.com/office/officeart/2005/8/layout/hProcess9"/>
    <dgm:cxn modelId="{E22A2F45-E7DC-4B45-92AB-FAB24CA784E9}" type="presParOf" srcId="{56938B0E-25EA-4A0B-B1B6-0C168FB41224}" destId="{588DEBE3-8B87-407A-B44E-07EAAB866B9B}" srcOrd="7" destOrd="0" presId="urn:microsoft.com/office/officeart/2005/8/layout/hProcess9"/>
    <dgm:cxn modelId="{2312D00E-2C4E-4AD1-B1F7-5E2C6BEBC741}" type="presParOf" srcId="{56938B0E-25EA-4A0B-B1B6-0C168FB41224}" destId="{0E83BFCA-FF14-4980-AA54-A82C4FCEF1B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AF9E9-7151-44F8-B0AA-3056B4716B53}">
      <dsp:nvSpPr>
        <dsp:cNvPr id="0" name=""/>
        <dsp:cNvSpPr/>
      </dsp:nvSpPr>
      <dsp:spPr>
        <a:xfrm>
          <a:off x="669674" y="0"/>
          <a:ext cx="7589643" cy="4104457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7312FF7-A447-4E61-9C0F-DAF4D2678366}">
      <dsp:nvSpPr>
        <dsp:cNvPr id="0" name=""/>
        <dsp:cNvSpPr/>
      </dsp:nvSpPr>
      <dsp:spPr>
        <a:xfrm>
          <a:off x="3923" y="1231337"/>
          <a:ext cx="1715604" cy="1641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Research Questions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84068" y="1311482"/>
        <a:ext cx="1555314" cy="1481492"/>
      </dsp:txXfrm>
    </dsp:sp>
    <dsp:sp modelId="{0E0EB35B-1EE0-44EF-8BC5-29B1B87908E4}">
      <dsp:nvSpPr>
        <dsp:cNvPr id="0" name=""/>
        <dsp:cNvSpPr/>
      </dsp:nvSpPr>
      <dsp:spPr>
        <a:xfrm>
          <a:off x="1805308" y="1231337"/>
          <a:ext cx="1715604" cy="1641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Data Collection Procedure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1885453" y="1311482"/>
        <a:ext cx="1555314" cy="1481492"/>
      </dsp:txXfrm>
    </dsp:sp>
    <dsp:sp modelId="{592CF18E-5CED-4B35-AFBD-6DA827FB4276}">
      <dsp:nvSpPr>
        <dsp:cNvPr id="0" name=""/>
        <dsp:cNvSpPr/>
      </dsp:nvSpPr>
      <dsp:spPr>
        <a:xfrm>
          <a:off x="3606693" y="1231337"/>
          <a:ext cx="1715604" cy="1641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Data Analysis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3686838" y="1311482"/>
        <a:ext cx="1555314" cy="1481492"/>
      </dsp:txXfrm>
    </dsp:sp>
    <dsp:sp modelId="{F73ADD16-E6D4-4F7B-9794-4E2EAA96614E}">
      <dsp:nvSpPr>
        <dsp:cNvPr id="0" name=""/>
        <dsp:cNvSpPr/>
      </dsp:nvSpPr>
      <dsp:spPr>
        <a:xfrm>
          <a:off x="5408078" y="1231337"/>
          <a:ext cx="1715604" cy="1641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Results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488223" y="1311482"/>
        <a:ext cx="1555314" cy="1481492"/>
      </dsp:txXfrm>
    </dsp:sp>
    <dsp:sp modelId="{0E83BFCA-FF14-4980-AA54-A82C4FCEF1B7}">
      <dsp:nvSpPr>
        <dsp:cNvPr id="0" name=""/>
        <dsp:cNvSpPr/>
      </dsp:nvSpPr>
      <dsp:spPr>
        <a:xfrm>
          <a:off x="7209463" y="1231337"/>
          <a:ext cx="1715604" cy="1641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Interpretation</a:t>
          </a:r>
        </a:p>
      </dsp:txBody>
      <dsp:txXfrm>
        <a:off x="7289608" y="1311482"/>
        <a:ext cx="1555314" cy="1481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23404-EEEE-4783-8BDD-01ED7393AC41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EF9B2-57F5-406E-AF7C-881641663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4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AE6747-4397-420E-8FA7-71ADA43D247B}" type="slidenum">
              <a:rPr lang="en-GB" altLang="en-US">
                <a:solidFill>
                  <a:prstClr val="black"/>
                </a:solidFill>
                <a:latin typeface="Arial" charset="0"/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6</a:t>
            </a:fld>
            <a:endParaRPr lang="en-GB" altLang="en-US">
              <a:solidFill>
                <a:prstClr val="black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277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CC218A35-C70C-4939-B32C-43B67E67389C}" type="slidenum">
              <a:rPr lang="en-US" altLang="en-US" smtClean="0">
                <a:solidFill>
                  <a:prstClr val="black"/>
                </a:solidFill>
                <a:latin typeface="Times" pitchFamily="-96" charset="0"/>
                <a:ea typeface="ＭＳ Ｐゴシック" pitchFamily="34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mtClean="0">
              <a:solidFill>
                <a:prstClr val="black"/>
              </a:solidFill>
              <a:latin typeface="Times" pitchFamily="-96" charset="0"/>
              <a:ea typeface="ＭＳ Ｐゴシック" pitchFamily="34" charset="-128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956E4C-57A7-44D8-9F24-BC7B0FD31D31}" type="slidenum">
              <a:rPr lang="en-US" altLang="en-US">
                <a:solidFill>
                  <a:prstClr val="black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F0E077-0B4C-421C-97DE-70FCC28BC4F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E077-0B4C-421C-97DE-70FCC28BC4F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E077-0B4C-421C-97DE-70FCC28BC4F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83F0094-DED5-48F0-8376-D5DB4C30318E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7566D0-3A55-44F8-ADE3-AC46C330AB44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913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4683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4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16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697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2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7566D0-3A55-44F8-ADE3-AC46C330AB44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45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8930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E077-0B4C-421C-97DE-70FCC28BC4F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98561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33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8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83F0094-DED5-48F0-8376-D5DB4C30318E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7566D0-3A55-44F8-ADE3-AC46C330AB44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338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04362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27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49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643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184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7566D0-3A55-44F8-ADE3-AC46C330AB44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F0E077-0B4C-421C-97DE-70FCC28BC4F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643810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45247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66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8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83F0094-DED5-48F0-8376-D5DB4C30318E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7566D0-3A55-44F8-ADE3-AC46C330AB44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75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442976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335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548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6162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E077-0B4C-421C-97DE-70FCC28BC4F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7566D0-3A55-44F8-ADE3-AC46C330AB44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655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43574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1950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283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70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326F383-7979-43F1-B13C-EA86BD82D319}" type="datetimeFigureOut">
              <a:rPr lang="en-US"/>
              <a:pPr/>
              <a:t>4/21/2017</a:t>
            </a:fld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2762A17-D7CF-44FA-8003-16D210EEAFC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823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6F383-7979-43F1-B13C-EA86BD82D319}" type="datetimeFigureOut">
              <a:rPr lang="en-US" smtClean="0">
                <a:solidFill>
                  <a:srgbClr val="B13F9A"/>
                </a:solidFill>
              </a:rPr>
              <a:pPr/>
              <a:t>4/21/2017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762A17-D7CF-44FA-8003-16D210EEAFC6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988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326F383-7979-43F1-B13C-EA86BD82D319}" type="datetimeFigureOut">
              <a:rPr lang="en-US" smtClean="0">
                <a:solidFill>
                  <a:srgbClr val="B13F9A"/>
                </a:solidFill>
              </a:rPr>
              <a:pPr/>
              <a:t>4/21/2017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2762A17-D7CF-44FA-8003-16D210EEAFC6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11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6F383-7979-43F1-B13C-EA86BD82D319}" type="datetimeFigureOut">
              <a:rPr lang="en-US" smtClean="0">
                <a:solidFill>
                  <a:srgbClr val="B13F9A"/>
                </a:solidFill>
              </a:rPr>
              <a:pPr/>
              <a:t>4/21/2017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762A17-D7CF-44FA-8003-16D210EEAFC6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808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6F383-7979-43F1-B13C-EA86BD82D319}" type="datetimeFigureOut">
              <a:rPr lang="en-US" smtClean="0">
                <a:solidFill>
                  <a:srgbClr val="B13F9A"/>
                </a:solidFill>
              </a:rPr>
              <a:pPr/>
              <a:t>4/21/2017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762A17-D7CF-44FA-8003-16D210EEAFC6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8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E077-0B4C-421C-97DE-70FCC28BC4F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6F383-7979-43F1-B13C-EA86BD82D319}" type="datetimeFigureOut">
              <a:rPr lang="en-US" smtClean="0">
                <a:solidFill>
                  <a:srgbClr val="B13F9A"/>
                </a:solidFill>
              </a:rPr>
              <a:pPr/>
              <a:t>4/21/2017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762A17-D7CF-44FA-8003-16D210EEAFC6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410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326F383-7979-43F1-B13C-EA86BD82D319}" type="datetimeFigureOut">
              <a:rPr lang="en-US" smtClean="0">
                <a:solidFill>
                  <a:srgbClr val="B13F9A"/>
                </a:solidFill>
              </a:rPr>
              <a:pPr/>
              <a:t>4/21/2017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762A17-D7CF-44FA-8003-16D210EEAFC6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220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6F383-7979-43F1-B13C-EA86BD82D319}" type="datetimeFigureOut">
              <a:rPr lang="en-US" smtClean="0">
                <a:solidFill>
                  <a:srgbClr val="B13F9A"/>
                </a:solidFill>
              </a:rPr>
              <a:pPr/>
              <a:t>4/21/2017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762A17-D7CF-44FA-8003-16D210EEAFC6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214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6F383-7979-43F1-B13C-EA86BD82D319}" type="datetimeFigureOut">
              <a:rPr lang="en-US" smtClean="0">
                <a:solidFill>
                  <a:srgbClr val="F4E7ED"/>
                </a:solidFill>
              </a:rPr>
              <a:pPr/>
              <a:t>4/21/2017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762A17-D7CF-44FA-8003-16D210EEAFC6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84377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6F383-7979-43F1-B13C-EA86BD82D319}" type="datetimeFigureOut">
              <a:rPr lang="en-US" smtClean="0">
                <a:solidFill>
                  <a:srgbClr val="B13F9A"/>
                </a:solidFill>
              </a:rPr>
              <a:pPr/>
              <a:t>4/21/2017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762A17-D7CF-44FA-8003-16D210EEAFC6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316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326F383-7979-43F1-B13C-EA86BD82D319}" type="datetimeFigureOut">
              <a:rPr lang="en-US" smtClean="0">
                <a:solidFill>
                  <a:srgbClr val="B13F9A"/>
                </a:solidFill>
              </a:rPr>
              <a:pPr/>
              <a:t>4/21/2017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2762A17-D7CF-44FA-8003-16D210EEAFC6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831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76200"/>
            <a:ext cx="9297988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Pictur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3357563"/>
            <a:ext cx="142557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732588" y="6383338"/>
            <a:ext cx="21336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 smtClean="0">
                <a:solidFill>
                  <a:srgbClr val="FF9900"/>
                </a:solidFill>
                <a:latin typeface="Verdana" pitchFamily="34" charset="0"/>
              </a:rPr>
              <a:t>©2011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080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55725" y="27130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472D4-3D35-4A33-A2A9-04EDB0CF79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23855221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74F82-170B-4739-8F0B-53C6E1A872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27028946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630D3-2086-463D-A288-9541570CB6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41248840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BC0C9-CEF3-4690-BD68-C5F34765A2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19135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E077-0B4C-421C-97DE-70FCC28BC4F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B6DEE-A1ED-44C2-AA5C-A688734291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2408801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6985E-268D-4948-A07A-549EED05A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28041958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1E210-53F8-49AF-9EB2-F7FCAB651D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34117570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01A8D-8DD6-4A59-8CF1-7D903FF324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23963907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73170-A24C-4E6C-9290-39AA6EED37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19564202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71244-D8AA-40ED-BD20-6972A36D4C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16148482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FA43B-40C6-4D01-835F-F2E58F3210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184954273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44E02-3A5F-41BA-AB1C-F5EC9B5929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34083600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7B85-80EB-42C2-AAD8-D326557D0F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2173758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ster-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38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E077-0B4C-421C-97DE-70FCC28BC4F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729FA8D-2F37-411E-BBC1-12B0B94ECBD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8325862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86C25B9-9D7F-4E17-9F45-5FFB08313E1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13639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BF97946-BB8F-40B6-AF7B-7DF0D1B5A5A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279110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3B6F2E3-E44A-4B74-BF67-E39F69A828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21785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25AA841-5BBE-4B00-ABD9-29638F522A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174497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FA33C35-C486-4EF2-8019-15FA19386A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95321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A4B22AC-3DCC-4AE2-9C85-CAE719D0C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68966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7027006-EDBC-4395-A85D-5B40309635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18869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2550991-99E9-4A8B-BF11-14A314897B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23979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7028D9-C0B5-4C44-AAF7-27516FBD724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7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E077-0B4C-421C-97DE-70FCC28BC4F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2358490-2BC3-4BD7-9823-16E79A41C42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91112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E1E05DE-7170-4D1E-A647-329C7902671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585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E077-0B4C-421C-97DE-70FCC28BC4F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DF0E077-0B4C-421C-97DE-70FCC28BC4F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8542E6B6-FE8F-467A-B079-D81F53442B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0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3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3F0094-DED5-48F0-8376-D5DB4C30318E}" type="datetimeFigureOut">
              <a:rPr lang="en-US" smtClean="0">
                <a:solidFill>
                  <a:srgbClr val="775F55"/>
                </a:solidFill>
              </a:rPr>
              <a:pPr/>
              <a:t>4/21/2017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E7566D0-3A55-44F8-ADE3-AC46C330AB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4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326F383-7979-43F1-B13C-EA86BD82D319}" type="datetimeFigureOut">
              <a:rPr lang="en-US" smtClean="0">
                <a:solidFill>
                  <a:srgbClr val="B13F9A"/>
                </a:solidFill>
              </a:rPr>
              <a:pPr/>
              <a:t>4/21/2017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2762A17-D7CF-44FA-8003-16D210EEAFC6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ictur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76200"/>
            <a:ext cx="9297988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99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569DB-C142-4EB6-8D34-CED6388BCE3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/>
              <a:t>www.id-book.com</a:t>
            </a:r>
          </a:p>
        </p:txBody>
      </p:sp>
      <p:sp>
        <p:nvSpPr>
          <p:cNvPr id="1031" name="Text Box 13"/>
          <p:cNvSpPr txBox="1">
            <a:spLocks noChangeArrowheads="1"/>
          </p:cNvSpPr>
          <p:nvPr userDrawn="1"/>
        </p:nvSpPr>
        <p:spPr bwMode="auto">
          <a:xfrm>
            <a:off x="6732588" y="6383338"/>
            <a:ext cx="21336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 smtClean="0">
                <a:solidFill>
                  <a:srgbClr val="FF9900"/>
                </a:solidFill>
                <a:latin typeface="Verdana" pitchFamily="34" charset="0"/>
              </a:rPr>
              <a:t>©2011</a:t>
            </a:r>
          </a:p>
        </p:txBody>
      </p:sp>
    </p:spTree>
    <p:extLst>
      <p:ext uri="{BB962C8B-B14F-4D97-AF65-F5344CB8AC3E}">
        <p14:creationId xmlns:p14="http://schemas.microsoft.com/office/powerpoint/2010/main" val="404376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492D65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70C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ster-templat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1775" y="6423025"/>
            <a:ext cx="8686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aseline="0">
                <a:solidFill>
                  <a:srgbClr val="1D6E76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18F44E-D22D-444C-8AEA-726171EBE04F}" type="slidenum">
              <a:rPr lang="en-GB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398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1D6E7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1D6E76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1D6E76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1D6E76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1D6E76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1D6E76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1D6E76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1D6E76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1D6E7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7600" y="2052960"/>
            <a:ext cx="1219200" cy="1828800"/>
          </a:xfrm>
        </p:spPr>
        <p:txBody>
          <a:bodyPr/>
          <a:lstStyle/>
          <a:p>
            <a:r>
              <a:rPr lang="en-US" b="1" dirty="0" smtClean="0"/>
              <a:t>Exam 2 Review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2960"/>
            <a:ext cx="6629400" cy="1828800"/>
          </a:xfrm>
        </p:spPr>
        <p:txBody>
          <a:bodyPr/>
          <a:lstStyle/>
          <a:p>
            <a:r>
              <a:rPr lang="en-US" sz="3400" dirty="0" smtClean="0"/>
              <a:t>COMP 135: Human-Computer Interface Design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1350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Usability Testing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Involves testing whether a product is usable in a </a:t>
            </a:r>
            <a:r>
              <a:rPr lang="en-US" i="1" dirty="0" smtClean="0"/>
              <a:t>controlled</a:t>
            </a:r>
            <a:r>
              <a:rPr lang="en-US" dirty="0" smtClean="0"/>
              <a:t> environment </a:t>
            </a:r>
            <a:r>
              <a:rPr lang="en-US" dirty="0" smtClean="0"/>
              <a:t>[2:646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Has elements </a:t>
            </a:r>
            <a:r>
              <a:rPr lang="en-US" dirty="0"/>
              <a:t>common to both </a:t>
            </a:r>
            <a:r>
              <a:rPr lang="en-US" i="1" dirty="0"/>
              <a:t>quantitative</a:t>
            </a:r>
            <a:r>
              <a:rPr lang="en-US" dirty="0"/>
              <a:t> and </a:t>
            </a:r>
            <a:r>
              <a:rPr lang="en-US" i="1" dirty="0"/>
              <a:t>qualitative</a:t>
            </a:r>
            <a:r>
              <a:rPr lang="en-US" dirty="0"/>
              <a:t> </a:t>
            </a:r>
            <a:r>
              <a:rPr lang="en-US" dirty="0" smtClean="0"/>
              <a:t>research</a:t>
            </a:r>
            <a:endParaRPr lang="en-US" sz="16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dirty="0" smtClean="0"/>
              <a:t>What are the key components?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400" b="1" u="sng" dirty="0"/>
              <a:t>user test </a:t>
            </a:r>
            <a:r>
              <a:rPr lang="en-US" sz="2400" u="sng" dirty="0"/>
              <a:t>and </a:t>
            </a:r>
            <a:r>
              <a:rPr lang="en-US" sz="2400" b="1" u="sng" dirty="0"/>
              <a:t>satisfaction questionnaire</a:t>
            </a:r>
            <a:r>
              <a:rPr lang="en-US" b="1" dirty="0"/>
              <a:t> </a:t>
            </a:r>
            <a:r>
              <a:rPr lang="en-US" sz="1900" dirty="0" smtClean="0"/>
              <a:t>[2]</a:t>
            </a:r>
            <a:endParaRPr lang="en-US" dirty="0" smtClean="0"/>
          </a:p>
          <a:p>
            <a:r>
              <a:rPr lang="en-US" dirty="0" smtClean="0"/>
              <a:t>My opinion is that you could call </a:t>
            </a:r>
            <a:r>
              <a:rPr lang="en-US" b="1" dirty="0" smtClean="0"/>
              <a:t>usability testing</a:t>
            </a:r>
            <a:r>
              <a:rPr lang="en-US" dirty="0" smtClean="0"/>
              <a:t> a type </a:t>
            </a:r>
            <a:r>
              <a:rPr lang="en-US" dirty="0"/>
              <a:t>o</a:t>
            </a:r>
            <a:r>
              <a:rPr lang="en-US" dirty="0" smtClean="0"/>
              <a:t>f multi methods research used in HCI.</a:t>
            </a:r>
          </a:p>
        </p:txBody>
      </p:sp>
    </p:spTree>
    <p:extLst>
      <p:ext uri="{BB962C8B-B14F-4D97-AF65-F5344CB8AC3E}">
        <p14:creationId xmlns:p14="http://schemas.microsoft.com/office/powerpoint/2010/main" val="373775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/>
          <a:lstStyle/>
          <a:p>
            <a:r>
              <a:rPr lang="en-US" dirty="0" smtClean="0"/>
              <a:t>Sources of Data in 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6868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Qualitative</a:t>
            </a:r>
          </a:p>
          <a:p>
            <a:pPr lvl="1"/>
            <a:r>
              <a:rPr lang="en-US" dirty="0" smtClean="0"/>
              <a:t>Open-ended survey questions</a:t>
            </a:r>
          </a:p>
          <a:p>
            <a:pPr lvl="1"/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Interviews</a:t>
            </a:r>
          </a:p>
          <a:p>
            <a:r>
              <a:rPr lang="en-US" dirty="0" smtClean="0"/>
              <a:t>Quantitative</a:t>
            </a:r>
          </a:p>
          <a:p>
            <a:pPr lvl="1"/>
            <a:r>
              <a:rPr lang="en-US" u="sng" dirty="0" smtClean="0"/>
              <a:t>Subject data</a:t>
            </a:r>
            <a:r>
              <a:rPr lang="en-US" dirty="0" smtClean="0"/>
              <a:t>: gender, age, group, …</a:t>
            </a:r>
            <a:endParaRPr lang="en-US" u="sng" dirty="0" smtClean="0"/>
          </a:p>
          <a:p>
            <a:pPr lvl="1"/>
            <a:r>
              <a:rPr lang="en-US" u="sng" dirty="0" smtClean="0"/>
              <a:t>Performance Metrics</a:t>
            </a:r>
            <a:r>
              <a:rPr lang="en-US" dirty="0" smtClean="0"/>
              <a:t>: task success, time-on-task, errors, efficiency, learnability </a:t>
            </a:r>
            <a:r>
              <a:rPr lang="en-US" dirty="0" smtClean="0"/>
              <a:t>[3:64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896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76400"/>
            <a:ext cx="8839199" cy="5029200"/>
          </a:xfrm>
        </p:spPr>
        <p:txBody>
          <a:bodyPr>
            <a:normAutofit fontScale="92500" lnSpcReduction="20000"/>
          </a:bodyPr>
          <a:lstStyle/>
          <a:p>
            <a:pPr marL="45720" indent="0" algn="just">
              <a:buNone/>
            </a:pPr>
            <a:r>
              <a:rPr lang="en-US" sz="2300" dirty="0" smtClean="0"/>
              <a:t>Assume that as part of your senior project you create </a:t>
            </a:r>
            <a:r>
              <a:rPr lang="en-US" sz="2300" dirty="0"/>
              <a:t>a </a:t>
            </a:r>
            <a:r>
              <a:rPr lang="en-US" sz="2300" dirty="0" smtClean="0"/>
              <a:t>virtual reality (VR) video </a:t>
            </a:r>
            <a:r>
              <a:rPr lang="en-US" sz="2300" dirty="0"/>
              <a:t>game that helps </a:t>
            </a:r>
            <a:r>
              <a:rPr lang="en-US" sz="2300" dirty="0" smtClean="0"/>
              <a:t>students learn about </a:t>
            </a:r>
            <a:r>
              <a:rPr lang="en-US" sz="2300" dirty="0"/>
              <a:t>concepts from </a:t>
            </a:r>
            <a:r>
              <a:rPr lang="en-US" sz="2300" dirty="0" smtClean="0"/>
              <a:t>HCI. To </a:t>
            </a:r>
            <a:r>
              <a:rPr lang="en-US" sz="2300" dirty="0"/>
              <a:t>evaluate the game, IRB approval is obtained to recruit students from sections of </a:t>
            </a:r>
            <a:r>
              <a:rPr lang="en-US" sz="2300" dirty="0" smtClean="0"/>
              <a:t>an HCI course </a:t>
            </a:r>
            <a:r>
              <a:rPr lang="en-US" sz="2300" dirty="0"/>
              <a:t>at a large public state university. </a:t>
            </a:r>
            <a:r>
              <a:rPr lang="en-US" sz="2300" dirty="0" smtClean="0"/>
              <a:t>Students </a:t>
            </a:r>
            <a:r>
              <a:rPr lang="en-US" sz="2300" dirty="0"/>
              <a:t>who fail the course's first test are invited to play the game during the week leading up to test 2 and also the week leading up to test 3. </a:t>
            </a:r>
            <a:r>
              <a:rPr lang="en-US" sz="2300" dirty="0" smtClean="0"/>
              <a:t>During </a:t>
            </a:r>
            <a:r>
              <a:rPr lang="en-US" sz="2300" dirty="0"/>
              <a:t>each week of game </a:t>
            </a:r>
            <a:r>
              <a:rPr lang="en-US" sz="2300" dirty="0" smtClean="0"/>
              <a:t>play </a:t>
            </a:r>
            <a:r>
              <a:rPr lang="en-US" sz="2300" dirty="0"/>
              <a:t>the students complete a level that that exposes them to topics </a:t>
            </a:r>
            <a:r>
              <a:rPr lang="en-US" sz="2300" dirty="0" smtClean="0"/>
              <a:t>that </a:t>
            </a:r>
            <a:r>
              <a:rPr lang="en-US" sz="2300" dirty="0"/>
              <a:t>have recently been covered in the course and that will be tested on </a:t>
            </a:r>
            <a:r>
              <a:rPr lang="en-US" sz="2300" dirty="0" smtClean="0"/>
              <a:t>an </a:t>
            </a:r>
            <a:r>
              <a:rPr lang="en-US" sz="2300" dirty="0"/>
              <a:t>upcoming exam. </a:t>
            </a:r>
            <a:r>
              <a:rPr lang="en-US" sz="2300" dirty="0" smtClean="0"/>
              <a:t>You </a:t>
            </a:r>
            <a:r>
              <a:rPr lang="en-US" sz="2300" dirty="0"/>
              <a:t>are also curious about the potential impacts of immersive technologies on the results of the study; therefore, half of the game students are provided with </a:t>
            </a:r>
            <a:r>
              <a:rPr lang="en-US" sz="2300" dirty="0" smtClean="0"/>
              <a:t>an Oculus Rift so that they can play the game in VR. Thus</a:t>
            </a:r>
            <a:r>
              <a:rPr lang="en-US" sz="2300" dirty="0"/>
              <a:t>, there are three groups in your study: </a:t>
            </a:r>
            <a:r>
              <a:rPr lang="en-US" sz="2300" dirty="0" smtClean="0"/>
              <a:t>the </a:t>
            </a:r>
            <a:r>
              <a:rPr lang="en-US" sz="2300" b="1" dirty="0"/>
              <a:t>immersion</a:t>
            </a:r>
            <a:r>
              <a:rPr lang="en-US" sz="2300" dirty="0"/>
              <a:t> group (who play the game </a:t>
            </a:r>
            <a:r>
              <a:rPr lang="en-US" sz="2300" dirty="0" smtClean="0"/>
              <a:t>with the Rift), </a:t>
            </a:r>
            <a:r>
              <a:rPr lang="en-US" sz="2300" dirty="0"/>
              <a:t>the </a:t>
            </a:r>
            <a:r>
              <a:rPr lang="en-US" sz="2300" b="1" dirty="0"/>
              <a:t>game</a:t>
            </a:r>
            <a:r>
              <a:rPr lang="en-US" sz="2300" dirty="0"/>
              <a:t> group (who play the game </a:t>
            </a:r>
            <a:r>
              <a:rPr lang="en-US" sz="2300" dirty="0" smtClean="0"/>
              <a:t>using a standard computer monitor), </a:t>
            </a:r>
            <a:r>
              <a:rPr lang="en-US" sz="2300" dirty="0"/>
              <a:t>and the </a:t>
            </a:r>
            <a:r>
              <a:rPr lang="en-US" sz="2300" b="1" dirty="0"/>
              <a:t>control</a:t>
            </a:r>
            <a:r>
              <a:rPr lang="en-US" sz="2300" dirty="0"/>
              <a:t> group (who </a:t>
            </a:r>
            <a:r>
              <a:rPr lang="en-US" sz="2300" dirty="0" smtClean="0"/>
              <a:t>do </a:t>
            </a:r>
            <a:r>
              <a:rPr lang="en-US" sz="2300" dirty="0"/>
              <a:t>not take you up on your offer to play the game, but who remain in the course</a:t>
            </a:r>
            <a:r>
              <a:rPr lang="en-US" sz="2300" dirty="0" smtClean="0"/>
              <a:t>).</a:t>
            </a:r>
          </a:p>
          <a:p>
            <a:pPr marL="45720" indent="0">
              <a:buNone/>
            </a:pPr>
            <a:r>
              <a:rPr lang="en-US" sz="2300" b="1" dirty="0" smtClean="0"/>
              <a:t>What are the </a:t>
            </a:r>
            <a:r>
              <a:rPr lang="en-US" sz="2300" b="1" u="sng" dirty="0" smtClean="0"/>
              <a:t>independent</a:t>
            </a:r>
            <a:r>
              <a:rPr lang="en-US" sz="2300" b="1" dirty="0" smtClean="0"/>
              <a:t> and </a:t>
            </a:r>
            <a:r>
              <a:rPr lang="en-US" sz="2300" b="1" u="sng" dirty="0" smtClean="0"/>
              <a:t>dependent</a:t>
            </a:r>
            <a:r>
              <a:rPr lang="en-US" sz="2300" b="1" dirty="0" smtClean="0"/>
              <a:t> variables?</a:t>
            </a:r>
            <a:endParaRPr lang="en-US" sz="23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 Example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5" y="1591964"/>
            <a:ext cx="35242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5" y="3740921"/>
            <a:ext cx="62769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4" y="5257800"/>
            <a:ext cx="44577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9055" y="1658862"/>
            <a:ext cx="546735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u="sng" dirty="0" smtClean="0"/>
              <a:t>Questions to answer</a:t>
            </a:r>
            <a:r>
              <a:rPr lang="en-US" sz="1700" b="1" dirty="0" smtClean="0"/>
              <a:t>:</a:t>
            </a:r>
          </a:p>
          <a:p>
            <a:r>
              <a:rPr lang="en-US" sz="1700" dirty="0" smtClean="0"/>
              <a:t>What is the within-subject variable?</a:t>
            </a:r>
          </a:p>
          <a:p>
            <a:r>
              <a:rPr lang="en-US" sz="1700" dirty="0" smtClean="0"/>
              <a:t>What is the between-subject variable?</a:t>
            </a:r>
          </a:p>
          <a:p>
            <a:r>
              <a:rPr lang="en-US" sz="1700" dirty="0" smtClean="0"/>
              <a:t>What statistical test was performed?</a:t>
            </a:r>
          </a:p>
          <a:p>
            <a:r>
              <a:rPr lang="en-US" sz="1700" dirty="0" smtClean="0"/>
              <a:t>Was there a main effect of the within-subject variable?</a:t>
            </a:r>
          </a:p>
          <a:p>
            <a:r>
              <a:rPr lang="en-US" sz="1700" dirty="0" smtClean="0"/>
              <a:t>Was there a main effect of the between-subject variable?</a:t>
            </a:r>
          </a:p>
          <a:p>
            <a:r>
              <a:rPr lang="en-US" sz="1700" dirty="0" smtClean="0"/>
              <a:t>Was there an interaction?</a:t>
            </a:r>
            <a:endParaRPr lang="en-US" sz="17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5800725" cy="3895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3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 and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28800"/>
            <a:ext cx="8610600" cy="4572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Validity - </a:t>
            </a:r>
            <a:r>
              <a:rPr lang="en-US" dirty="0"/>
              <a:t>r</a:t>
            </a:r>
            <a:r>
              <a:rPr lang="en-US" dirty="0" smtClean="0"/>
              <a:t>efers </a:t>
            </a:r>
            <a:r>
              <a:rPr lang="en-US" dirty="0"/>
              <a:t>to how well a method allows the researcher to measure what </a:t>
            </a:r>
            <a:r>
              <a:rPr lang="en-US" dirty="0" smtClean="0"/>
              <a:t>is intended to </a:t>
            </a:r>
            <a:r>
              <a:rPr lang="en-US" dirty="0"/>
              <a:t>be </a:t>
            </a:r>
            <a:r>
              <a:rPr lang="en-US" dirty="0" smtClean="0"/>
              <a:t>measured </a:t>
            </a:r>
            <a:r>
              <a:rPr lang="en-US" dirty="0" smtClean="0"/>
              <a:t>[2:640</a:t>
            </a:r>
            <a:r>
              <a:rPr lang="en-US" dirty="0" smtClean="0"/>
              <a:t>]</a:t>
            </a:r>
            <a:endParaRPr lang="en-US" b="1" dirty="0" smtClean="0"/>
          </a:p>
          <a:p>
            <a:pPr lvl="1"/>
            <a:r>
              <a:rPr lang="en-US" b="1" dirty="0" smtClean="0"/>
              <a:t>Internal Validity </a:t>
            </a:r>
            <a:endParaRPr lang="en-US" dirty="0"/>
          </a:p>
          <a:p>
            <a:pPr lvl="2"/>
            <a:r>
              <a:rPr lang="en-US" dirty="0" smtClean="0"/>
              <a:t>“focuses on the viability of causal links between the independent and dependent variables” </a:t>
            </a:r>
            <a:r>
              <a:rPr lang="en-US" dirty="0" smtClean="0"/>
              <a:t>[1:134</a:t>
            </a:r>
            <a:r>
              <a:rPr lang="en-US" dirty="0" smtClean="0"/>
              <a:t>]</a:t>
            </a:r>
            <a:r>
              <a:rPr lang="en-US" sz="2400" dirty="0" smtClean="0"/>
              <a:t> </a:t>
            </a:r>
          </a:p>
          <a:p>
            <a:pPr lvl="2"/>
            <a:r>
              <a:rPr lang="en-US" u="sng" dirty="0" smtClean="0"/>
              <a:t>Some threats to internal validity:</a:t>
            </a:r>
          </a:p>
          <a:p>
            <a:pPr marL="1417320" lvl="3" indent="-457200">
              <a:buFont typeface="+mj-lt"/>
              <a:buAutoNum type="arabicPeriod"/>
            </a:pPr>
            <a:r>
              <a:rPr lang="en-US" dirty="0" smtClean="0"/>
              <a:t>Selection</a:t>
            </a:r>
          </a:p>
          <a:p>
            <a:pPr marL="1417320" lvl="3" indent="-457200">
              <a:buFont typeface="+mj-lt"/>
              <a:buAutoNum type="arabicPeriod"/>
            </a:pPr>
            <a:r>
              <a:rPr lang="en-US" dirty="0" smtClean="0"/>
              <a:t>Experimenter effects</a:t>
            </a:r>
          </a:p>
          <a:p>
            <a:pPr marL="1417320" lvl="3" indent="-457200">
              <a:buFont typeface="+mj-lt"/>
              <a:buAutoNum type="arabicPeriod"/>
            </a:pPr>
            <a:r>
              <a:rPr lang="en-US" dirty="0" smtClean="0"/>
              <a:t>Testing /order effect</a:t>
            </a:r>
          </a:p>
          <a:p>
            <a:pPr marL="1417320" lvl="3" indent="-457200">
              <a:buFont typeface="+mj-lt"/>
              <a:buAutoNum type="arabicPeriod"/>
            </a:pPr>
            <a:r>
              <a:rPr lang="en-US" dirty="0" smtClean="0"/>
              <a:t>Attrition (mortality)</a:t>
            </a:r>
          </a:p>
          <a:p>
            <a:pPr lvl="1"/>
            <a:r>
              <a:rPr lang="en-US" b="1" dirty="0" smtClean="0"/>
              <a:t>External Validity</a:t>
            </a:r>
          </a:p>
          <a:p>
            <a:pPr lvl="2"/>
            <a:r>
              <a:rPr lang="en-US" dirty="0" smtClean="0"/>
              <a:t>“refers to the generalizability of the results and conclusions to other people and locations” </a:t>
            </a:r>
            <a:r>
              <a:rPr lang="en-US" dirty="0" smtClean="0"/>
              <a:t>[1:134</a:t>
            </a:r>
            <a:r>
              <a:rPr lang="en-US" dirty="0" smtClean="0"/>
              <a:t>]</a:t>
            </a:r>
          </a:p>
          <a:p>
            <a:r>
              <a:rPr lang="en-US" b="1" dirty="0" smtClean="0"/>
              <a:t>Reliability</a:t>
            </a:r>
            <a:r>
              <a:rPr lang="en-US" dirty="0" smtClean="0"/>
              <a:t> - </a:t>
            </a:r>
            <a:r>
              <a:rPr lang="en-US" dirty="0"/>
              <a:t>r</a:t>
            </a:r>
            <a:r>
              <a:rPr lang="en-US" dirty="0" smtClean="0"/>
              <a:t>efers </a:t>
            </a:r>
            <a:r>
              <a:rPr lang="en-US" dirty="0"/>
              <a:t>to how well a research method can produce </a:t>
            </a:r>
            <a:r>
              <a:rPr lang="en-US" dirty="0" smtClean="0"/>
              <a:t>“the </a:t>
            </a:r>
            <a:r>
              <a:rPr lang="en-US" dirty="0"/>
              <a:t>same results on </a:t>
            </a:r>
            <a:r>
              <a:rPr lang="en-US" dirty="0" smtClean="0"/>
              <a:t>separate occasions under </a:t>
            </a:r>
            <a:r>
              <a:rPr lang="en-US" dirty="0"/>
              <a:t>the same </a:t>
            </a:r>
            <a:r>
              <a:rPr lang="en-US" dirty="0" smtClean="0"/>
              <a:t>circumstances” </a:t>
            </a:r>
            <a:r>
              <a:rPr lang="en-US" dirty="0" smtClean="0"/>
              <a:t>[2:640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220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86868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[1] </a:t>
            </a:r>
            <a:r>
              <a:rPr lang="en-US" dirty="0" smtClean="0"/>
              <a:t>J. H. McMillan and S. Schumacher, </a:t>
            </a:r>
            <a:r>
              <a:rPr lang="en-US" i="1" dirty="0" smtClean="0"/>
              <a:t>Research in education: Evidence-based inquiry, </a:t>
            </a:r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edition.  Boston, MA: Pearson, 2006.</a:t>
            </a:r>
          </a:p>
          <a:p>
            <a:pPr>
              <a:buNone/>
            </a:pPr>
            <a:r>
              <a:rPr lang="en-US" dirty="0" smtClean="0"/>
              <a:t>[2] </a:t>
            </a:r>
            <a:r>
              <a:rPr lang="en-US" dirty="0" smtClean="0"/>
              <a:t>H. Sharp, Y. Rogers and J. </a:t>
            </a:r>
            <a:r>
              <a:rPr lang="en-US" dirty="0" err="1" smtClean="0"/>
              <a:t>Preece</a:t>
            </a:r>
            <a:r>
              <a:rPr lang="en-US" dirty="0" smtClean="0"/>
              <a:t>. </a:t>
            </a:r>
            <a:r>
              <a:rPr lang="en-US" i="1" dirty="0" smtClean="0"/>
              <a:t>Interaction design: beyond human-computer interaction</a:t>
            </a:r>
            <a:r>
              <a:rPr lang="en-US" dirty="0" smtClean="0"/>
              <a:t>.  West Sussex, UK: Wiley, 2007.</a:t>
            </a:r>
          </a:p>
          <a:p>
            <a:pPr>
              <a:buNone/>
            </a:pPr>
            <a:r>
              <a:rPr lang="en-US" dirty="0" smtClean="0"/>
              <a:t>[3] </a:t>
            </a:r>
            <a:r>
              <a:rPr lang="en-US" dirty="0" smtClean="0"/>
              <a:t>T. </a:t>
            </a:r>
            <a:r>
              <a:rPr lang="en-US" dirty="0" err="1" smtClean="0"/>
              <a:t>Tullis</a:t>
            </a:r>
            <a:r>
              <a:rPr lang="en-US" dirty="0"/>
              <a:t> </a:t>
            </a:r>
            <a:r>
              <a:rPr lang="en-US" dirty="0" smtClean="0"/>
              <a:t>and B. Albert, </a:t>
            </a:r>
            <a:r>
              <a:rPr lang="en-US" i="1" dirty="0" smtClean="0"/>
              <a:t>Measuring the user experience</a:t>
            </a:r>
            <a:r>
              <a:rPr lang="en-US" dirty="0" smtClean="0"/>
              <a:t>.  Burlington, MA: Morgan Kaufmann, 2008.</a:t>
            </a:r>
          </a:p>
        </p:txBody>
      </p:sp>
    </p:spTree>
    <p:extLst>
      <p:ext uri="{BB962C8B-B14F-4D97-AF65-F5344CB8AC3E}">
        <p14:creationId xmlns:p14="http://schemas.microsoft.com/office/powerpoint/2010/main" val="9784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828799"/>
            <a:ext cx="8686800" cy="4038601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4/26 -	</a:t>
            </a:r>
            <a:r>
              <a:rPr lang="en-US" i="1" dirty="0" smtClean="0"/>
              <a:t>Conduct </a:t>
            </a:r>
            <a:r>
              <a:rPr lang="en-US" i="1" dirty="0"/>
              <a:t>Final Project Evaluations during class time</a:t>
            </a:r>
          </a:p>
          <a:p>
            <a:pPr marL="45720" indent="0">
              <a:buNone/>
            </a:pPr>
            <a:r>
              <a:rPr lang="en-US" dirty="0" smtClean="0"/>
              <a:t>4/28 -	</a:t>
            </a:r>
            <a:r>
              <a:rPr lang="en-US" i="1" dirty="0" smtClean="0"/>
              <a:t>Conduct </a:t>
            </a:r>
            <a:r>
              <a:rPr lang="en-US" i="1" dirty="0"/>
              <a:t>Final Project Evaluations during class </a:t>
            </a:r>
            <a:r>
              <a:rPr lang="en-US" i="1" dirty="0" smtClean="0"/>
              <a:t>time</a:t>
            </a:r>
          </a:p>
          <a:p>
            <a:pPr marL="45720" indent="0">
              <a:buNone/>
            </a:pPr>
            <a:r>
              <a:rPr lang="en-US" dirty="0" smtClean="0"/>
              <a:t>5/1 - 	Final Project Presentations</a:t>
            </a:r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u="sng" dirty="0" smtClean="0"/>
              <a:t>Evaluation Credit Signature Sheet</a:t>
            </a:r>
            <a:r>
              <a:rPr lang="en-US" dirty="0" smtClean="0"/>
              <a:t> due </a:t>
            </a:r>
            <a:r>
              <a:rPr lang="en-US" dirty="0" smtClean="0"/>
              <a:t>at </a:t>
            </a:r>
            <a:r>
              <a:rPr lang="en-US" dirty="0" smtClean="0"/>
              <a:t>2pm</a:t>
            </a:r>
          </a:p>
          <a:p>
            <a:pPr marL="45720" indent="0">
              <a:buNone/>
            </a:pPr>
            <a:r>
              <a:rPr lang="en-US" i="1" dirty="0" smtClean="0"/>
              <a:t>5/2 - 	OPTIONAL: </a:t>
            </a:r>
            <a:r>
              <a:rPr lang="en-US" dirty="0" smtClean="0"/>
              <a:t>draft of Final Project Written Report due at 8am</a:t>
            </a:r>
            <a:r>
              <a:rPr lang="en-US" i="1" dirty="0" smtClean="0"/>
              <a:t> </a:t>
            </a:r>
            <a:endParaRPr lang="en-US" i="1" dirty="0"/>
          </a:p>
          <a:p>
            <a:pPr marL="45720" indent="0">
              <a:buNone/>
            </a:pPr>
            <a:r>
              <a:rPr lang="en-US" dirty="0" smtClean="0"/>
              <a:t>5/3 - 	Final </a:t>
            </a:r>
            <a:r>
              <a:rPr lang="en-US" dirty="0"/>
              <a:t>Project </a:t>
            </a:r>
            <a:r>
              <a:rPr lang="en-US" dirty="0" smtClean="0"/>
              <a:t>Presentations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u="sng" dirty="0"/>
              <a:t>Final Project Assessments</a:t>
            </a:r>
            <a:r>
              <a:rPr lang="en-US" dirty="0"/>
              <a:t> due by </a:t>
            </a:r>
            <a:r>
              <a:rPr lang="en-US" dirty="0" smtClean="0"/>
              <a:t>6:00am</a:t>
            </a:r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Final Project Written Report</a:t>
            </a:r>
            <a:r>
              <a:rPr lang="en-US" dirty="0" smtClean="0"/>
              <a:t> due by 6:00am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  (</a:t>
            </a:r>
            <a:r>
              <a:rPr lang="en-US" i="1" dirty="0" smtClean="0"/>
              <a:t>everyone in the group needs to upload the paper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 smtClean="0"/>
              <a:t>5/8 -	</a:t>
            </a:r>
            <a:r>
              <a:rPr lang="en-US" b="1" dirty="0" smtClean="0"/>
              <a:t>Final Exam</a:t>
            </a:r>
            <a:r>
              <a:rPr lang="en-US" dirty="0" smtClean="0"/>
              <a:t>, 12pm, Anderson 216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763001" cy="4834130"/>
          </a:xfrm>
        </p:spPr>
        <p:txBody>
          <a:bodyPr>
            <a:normAutofit/>
          </a:bodyPr>
          <a:lstStyle/>
          <a:p>
            <a:r>
              <a:rPr lang="en-US" dirty="0" smtClean="0"/>
              <a:t>Know </a:t>
            </a:r>
            <a:r>
              <a:rPr lang="en-US" i="1" dirty="0" smtClean="0"/>
              <a:t>terms</a:t>
            </a:r>
            <a:r>
              <a:rPr lang="en-US" dirty="0" smtClean="0"/>
              <a:t> in the </a:t>
            </a:r>
            <a:r>
              <a:rPr lang="en-US" dirty="0" smtClean="0"/>
              <a:t>book</a:t>
            </a:r>
            <a:r>
              <a:rPr lang="en-US" dirty="0" smtClean="0"/>
              <a:t>/slides </a:t>
            </a:r>
            <a:r>
              <a:rPr lang="en-US" dirty="0" smtClean="0"/>
              <a:t>from Chapters 10-15 </a:t>
            </a:r>
            <a:r>
              <a:rPr lang="en-US" sz="1400" dirty="0" smtClean="0"/>
              <a:t>(see terms2.pdf)</a:t>
            </a:r>
          </a:p>
          <a:p>
            <a:r>
              <a:rPr lang="en-US" dirty="0"/>
              <a:t>Be able to describe the difference between</a:t>
            </a:r>
            <a:r>
              <a:rPr lang="en-US" i="1" dirty="0"/>
              <a:t> low-fidelity</a:t>
            </a:r>
            <a:r>
              <a:rPr lang="en-US" dirty="0"/>
              <a:t> prototyping and </a:t>
            </a:r>
            <a:r>
              <a:rPr lang="en-US" i="1" dirty="0"/>
              <a:t>high-fidelity</a:t>
            </a:r>
            <a:r>
              <a:rPr lang="en-US" dirty="0"/>
              <a:t> prototyping (Ch. 11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horizontal versus vertical prototyping</a:t>
            </a:r>
          </a:p>
          <a:p>
            <a:r>
              <a:rPr lang="en-US" dirty="0" smtClean="0"/>
              <a:t>Be able to describe the quantitative and qualitative research methods that we discussed during the course</a:t>
            </a:r>
          </a:p>
          <a:p>
            <a:pPr lvl="1"/>
            <a:r>
              <a:rPr lang="en-US" dirty="0" smtClean="0"/>
              <a:t>Be able to explain the kinds of research questions that these methods may be most appropriate for answering</a:t>
            </a:r>
          </a:p>
          <a:p>
            <a:r>
              <a:rPr lang="en-US" dirty="0"/>
              <a:t>Be able to write an evaluation plan for a product (similar to what you did for Assignment </a:t>
            </a:r>
            <a:r>
              <a:rPr lang="en-US" dirty="0" smtClean="0"/>
              <a:t>8)</a:t>
            </a:r>
          </a:p>
          <a:p>
            <a:r>
              <a:rPr lang="en-US" dirty="0" smtClean="0"/>
              <a:t>Be able to interpret the results of an inferential statistics data analysis </a:t>
            </a:r>
            <a:r>
              <a:rPr lang="en-US" dirty="0"/>
              <a:t>(similar to what you did for Assignment 9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 (</a:t>
            </a:r>
            <a:r>
              <a:rPr lang="en-US" i="1" dirty="0" smtClean="0"/>
              <a:t>terms</a:t>
            </a:r>
            <a:r>
              <a:rPr lang="en-US" dirty="0" smtClean="0"/>
              <a:t> to </a:t>
            </a:r>
            <a:r>
              <a:rPr lang="en-US" i="1" dirty="0" smtClean="0"/>
              <a:t>definitions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Multiple Choice</a:t>
            </a:r>
          </a:p>
          <a:p>
            <a:r>
              <a:rPr lang="en-US" dirty="0" smtClean="0"/>
              <a:t>Short Answer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4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9144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WAs </a:t>
            </a:r>
            <a:r>
              <a:rPr lang="en-US" dirty="0"/>
              <a:t>this class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696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just way too many bad interfaces out there. 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class, we </a:t>
            </a:r>
            <a:r>
              <a:rPr lang="en-US" dirty="0" smtClean="0"/>
              <a:t>talked about how </a:t>
            </a:r>
            <a:r>
              <a:rPr lang="en-US" dirty="0"/>
              <a:t>to make interactive products that are both </a:t>
            </a:r>
            <a:r>
              <a:rPr lang="en-US" b="1" i="1" dirty="0"/>
              <a:t>useful</a:t>
            </a:r>
            <a:r>
              <a:rPr lang="en-US" dirty="0"/>
              <a:t> and </a:t>
            </a:r>
            <a:r>
              <a:rPr lang="en-US" b="1" i="1" dirty="0"/>
              <a:t>usable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How do you do this?</a:t>
            </a:r>
          </a:p>
          <a:p>
            <a:pPr lvl="1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Involve potential users early and often</a:t>
            </a:r>
          </a:p>
          <a:p>
            <a:pPr marL="292608" lvl="1" indent="0">
              <a:buNone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“talk to users”</a:t>
            </a:r>
          </a:p>
          <a:p>
            <a:pPr lvl="1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Have users evaluate your product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70C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F8F5D6-4D33-4C58-B106-9E02B0FAB3E9}" type="slidenum">
              <a:rPr lang="en-GB" altLang="en-US" sz="1200" smtClean="0">
                <a:solidFill>
                  <a:srgbClr val="FF9900"/>
                </a:solidFill>
                <a:ea typeface="ＭＳ Ｐゴシック" pitchFamily="34" charset="-128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200" smtClean="0">
              <a:solidFill>
                <a:srgbClr val="FF9900"/>
              </a:solidFill>
              <a:ea typeface="ＭＳ Ｐゴシック" pitchFamily="34" charset="-128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8591550" cy="1143000"/>
          </a:xfrm>
        </p:spPr>
        <p:txBody>
          <a:bodyPr/>
          <a:lstStyle/>
          <a:p>
            <a:pPr eaLnBrk="1" hangingPunct="1"/>
            <a:r>
              <a:rPr lang="en-GB" altLang="en-US" u="sng" smtClean="0"/>
              <a:t>REVIEW</a:t>
            </a:r>
            <a:r>
              <a:rPr lang="en-GB" altLang="en-US" smtClean="0"/>
              <a:t>: The process of </a:t>
            </a:r>
            <a:r>
              <a:rPr lang="en-GB" altLang="en-US" b="1" smtClean="0"/>
              <a:t>Interaction Design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981200"/>
            <a:ext cx="8001000" cy="4114800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endParaRPr lang="en-GB" sz="4000" dirty="0" smtClean="0"/>
          </a:p>
          <a:p>
            <a:pPr eaLnBrk="1" hangingPunct="1">
              <a:defRPr/>
            </a:pPr>
            <a:r>
              <a:rPr lang="en-GB" sz="2800" b="1" dirty="0" smtClean="0"/>
              <a:t>Establishing requirements</a:t>
            </a:r>
          </a:p>
          <a:p>
            <a:pPr eaLnBrk="1" hangingPunct="1">
              <a:defRPr/>
            </a:pPr>
            <a:r>
              <a:rPr lang="en-GB" sz="2800" b="1" dirty="0" smtClean="0"/>
              <a:t>Developing alternatives</a:t>
            </a:r>
          </a:p>
          <a:p>
            <a:pPr eaLnBrk="1" hangingPunct="1">
              <a:defRPr/>
            </a:pPr>
            <a:r>
              <a:rPr lang="en-GB" sz="2800" b="1" dirty="0" smtClean="0"/>
              <a:t>Prototyping</a:t>
            </a:r>
          </a:p>
          <a:p>
            <a:pPr eaLnBrk="1" hangingPunct="1">
              <a:defRPr/>
            </a:pPr>
            <a:r>
              <a:rPr lang="en-GB" sz="2800" b="1" dirty="0" smtClean="0"/>
              <a:t>Evaluating</a:t>
            </a:r>
          </a:p>
          <a:p>
            <a:pPr marL="0" indent="0" eaLnBrk="1" hangingPunct="1">
              <a:buFontTx/>
              <a:buNone/>
              <a:defRPr/>
            </a:pPr>
            <a:endParaRPr lang="en-GB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2402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6"/>
          <p:cNvSpPr>
            <a:spLocks noGrp="1"/>
          </p:cNvSpPr>
          <p:nvPr>
            <p:ph type="title"/>
          </p:nvPr>
        </p:nvSpPr>
        <p:spPr>
          <a:xfrm>
            <a:off x="104775" y="228600"/>
            <a:ext cx="8928100" cy="1143000"/>
          </a:xfrm>
        </p:spPr>
        <p:txBody>
          <a:bodyPr/>
          <a:lstStyle/>
          <a:p>
            <a:r>
              <a:rPr lang="en-US" altLang="en-US" sz="3500" b="1" dirty="0" smtClean="0"/>
              <a:t>Typical flow of an evaluation study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AD80C91-DF33-4666-8FF5-E8FAF305409D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07504" y="1268759"/>
          <a:ext cx="8928992" cy="410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rved Up Arrow 5"/>
          <p:cNvSpPr/>
          <p:nvPr/>
        </p:nvSpPr>
        <p:spPr>
          <a:xfrm>
            <a:off x="755576" y="4149080"/>
            <a:ext cx="7704857" cy="1368152"/>
          </a:xfrm>
          <a:prstGeom prst="curvedUp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6450" y="5572125"/>
            <a:ext cx="7524750" cy="72072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Interpretation</a:t>
            </a:r>
            <a:r>
              <a:rPr lang="en-US" dirty="0">
                <a:solidFill>
                  <a:srgbClr val="000000"/>
                </a:solidFill>
              </a:rPr>
              <a:t> should provide answers to the </a:t>
            </a:r>
            <a:r>
              <a:rPr lang="en-US" b="1" dirty="0">
                <a:solidFill>
                  <a:srgbClr val="000000"/>
                </a:solidFill>
              </a:rPr>
              <a:t>Research Questions</a:t>
            </a:r>
            <a:r>
              <a:rPr lang="en-US" dirty="0">
                <a:solidFill>
                  <a:srgbClr val="000000"/>
                </a:solidFill>
              </a:rPr>
              <a:t> using the </a:t>
            </a:r>
            <a:r>
              <a:rPr lang="en-US" b="1" dirty="0">
                <a:solidFill>
                  <a:srgbClr val="000000"/>
                </a:solidFill>
              </a:rPr>
              <a:t>Results</a:t>
            </a:r>
            <a:r>
              <a:rPr lang="en-US" dirty="0">
                <a:solidFill>
                  <a:srgbClr val="000000"/>
                </a:solidFill>
              </a:rPr>
              <a:t> to support all claims.</a:t>
            </a:r>
          </a:p>
        </p:txBody>
      </p:sp>
    </p:spTree>
    <p:extLst>
      <p:ext uri="{BB962C8B-B14F-4D97-AF65-F5344CB8AC3E}">
        <p14:creationId xmlns:p14="http://schemas.microsoft.com/office/powerpoint/2010/main" val="3667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 Selection of Research Methods</a:t>
            </a:r>
          </a:p>
        </p:txBody>
      </p:sp>
      <p:sp>
        <p:nvSpPr>
          <p:cNvPr id="43011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</a:p>
          <a:p>
            <a:pPr lvl="1"/>
            <a:r>
              <a:rPr lang="en-US" dirty="0" smtClean="0"/>
              <a:t>True experiment</a:t>
            </a:r>
          </a:p>
          <a:p>
            <a:pPr lvl="1"/>
            <a:r>
              <a:rPr lang="en-US" dirty="0" smtClean="0"/>
              <a:t>Quasi-experiment</a:t>
            </a:r>
          </a:p>
          <a:p>
            <a:r>
              <a:rPr lang="en-US" dirty="0" smtClean="0"/>
              <a:t>Ex Post Facto</a:t>
            </a:r>
          </a:p>
          <a:p>
            <a:r>
              <a:rPr lang="en-US" dirty="0" smtClean="0"/>
              <a:t>Prediction</a:t>
            </a:r>
          </a:p>
          <a:p>
            <a:r>
              <a:rPr lang="en-US" dirty="0"/>
              <a:t>Descriptive / Observational</a:t>
            </a:r>
            <a:endParaRPr lang="en-US" dirty="0" smtClean="0"/>
          </a:p>
        </p:txBody>
      </p:sp>
      <p:sp>
        <p:nvSpPr>
          <p:cNvPr id="43012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Ethnography</a:t>
            </a:r>
          </a:p>
          <a:p>
            <a:r>
              <a:rPr lang="en-US" smtClean="0"/>
              <a:t>Phenomenological</a:t>
            </a:r>
          </a:p>
          <a:p>
            <a:r>
              <a:rPr lang="en-US" smtClean="0"/>
              <a:t>Content Analysis</a:t>
            </a:r>
          </a:p>
          <a:p>
            <a:r>
              <a:rPr lang="en-US" smtClean="0"/>
              <a:t>Case Study</a:t>
            </a:r>
          </a:p>
          <a:p>
            <a:endParaRPr lang="en-US" smtClean="0"/>
          </a:p>
        </p:txBody>
      </p:sp>
      <p:sp>
        <p:nvSpPr>
          <p:cNvPr id="43013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39763"/>
          </a:xfrm>
        </p:spPr>
        <p:txBody>
          <a:bodyPr/>
          <a:lstStyle/>
          <a:p>
            <a:r>
              <a:rPr lang="en-US" smtClean="0"/>
              <a:t>Quantitative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3976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Qualitative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90800" y="5943600"/>
            <a:ext cx="4572000" cy="748800"/>
            <a:chOff x="0" y="83752"/>
            <a:chExt cx="4572000" cy="748800"/>
          </a:xfrm>
        </p:grpSpPr>
        <p:sp>
          <p:nvSpPr>
            <p:cNvPr id="8" name="Rounded Rectangle 7"/>
            <p:cNvSpPr/>
            <p:nvPr/>
          </p:nvSpPr>
          <p:spPr>
            <a:xfrm>
              <a:off x="0" y="83752"/>
              <a:ext cx="4572000" cy="7488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36553" y="120305"/>
              <a:ext cx="4498894" cy="6756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/>
                <a:t>Multi Methods Research</a:t>
              </a:r>
              <a:endParaRPr lang="en-US" sz="24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11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most appropriate method?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752600"/>
            <a:ext cx="8915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</a:t>
            </a:r>
            <a:r>
              <a:rPr lang="en-US" dirty="0"/>
              <a:t> </a:t>
            </a:r>
            <a:r>
              <a:rPr lang="en-US" dirty="0" smtClean="0"/>
              <a:t>Do the SOECS computer laboratories meet the needs of students?</a:t>
            </a:r>
          </a:p>
          <a:p>
            <a:pPr marL="0" indent="0">
              <a:buNone/>
            </a:pPr>
            <a:r>
              <a:rPr lang="en-US" b="1" dirty="0"/>
              <a:t>2</a:t>
            </a:r>
            <a:r>
              <a:rPr lang="en-US" dirty="0" smtClean="0"/>
              <a:t>. Can excessive cell phone usage cause brain tumors?</a:t>
            </a:r>
          </a:p>
          <a:p>
            <a:pPr marL="0" indent="0">
              <a:buNone/>
            </a:pPr>
            <a:r>
              <a:rPr lang="en-US" b="1" dirty="0"/>
              <a:t>3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/>
              <a:t>What </a:t>
            </a:r>
            <a:r>
              <a:rPr lang="en-US" dirty="0" smtClean="0"/>
              <a:t>are the demographics of Firefox </a:t>
            </a:r>
            <a:r>
              <a:rPr lang="en-US" dirty="0"/>
              <a:t>users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b="1" dirty="0" smtClean="0"/>
              <a:t>4</a:t>
            </a:r>
            <a:r>
              <a:rPr lang="en-US" dirty="0" smtClean="0"/>
              <a:t>. What is it like to own a Kindle?</a:t>
            </a:r>
          </a:p>
          <a:p>
            <a:pPr marL="0" indent="0">
              <a:buNone/>
            </a:pPr>
            <a:r>
              <a:rPr lang="en-US" b="1" dirty="0"/>
              <a:t>5</a:t>
            </a:r>
            <a:r>
              <a:rPr lang="en-US" b="1" dirty="0" smtClean="0"/>
              <a:t>.</a:t>
            </a:r>
            <a:r>
              <a:rPr lang="en-US" dirty="0" smtClean="0"/>
              <a:t> Is my new algorithm faster than three other common algorithms for accomplishing the same task?</a:t>
            </a:r>
          </a:p>
          <a:p>
            <a:pPr marL="0" indent="0">
              <a:buNone/>
            </a:pPr>
            <a:r>
              <a:rPr lang="en-US" b="1" dirty="0"/>
              <a:t>6</a:t>
            </a:r>
            <a:r>
              <a:rPr lang="en-US" b="1" dirty="0" smtClean="0"/>
              <a:t>.</a:t>
            </a:r>
            <a:r>
              <a:rPr lang="en-US" dirty="0" smtClean="0"/>
              <a:t> Can someone’s high school GPA and SAT scores be used to predict someone’s college GPA?</a:t>
            </a:r>
          </a:p>
          <a:p>
            <a:pPr marL="0" indent="0">
              <a:buNone/>
            </a:pPr>
            <a:r>
              <a:rPr lang="en-US" b="1" dirty="0"/>
              <a:t>7</a:t>
            </a:r>
            <a:r>
              <a:rPr lang="en-US" dirty="0" smtClean="0"/>
              <a:t>. Can the integration of an </a:t>
            </a:r>
            <a:r>
              <a:rPr lang="en-US" dirty="0" err="1" smtClean="0"/>
              <a:t>iPad</a:t>
            </a:r>
            <a:r>
              <a:rPr lang="en-US" dirty="0" smtClean="0"/>
              <a:t> app into 5</a:t>
            </a:r>
            <a:r>
              <a:rPr lang="en-US" baseline="30000" dirty="0" smtClean="0"/>
              <a:t>th</a:t>
            </a:r>
            <a:r>
              <a:rPr lang="en-US" dirty="0" smtClean="0"/>
              <a:t> grade classes help increase student understanding of a course concept?</a:t>
            </a:r>
          </a:p>
          <a:p>
            <a:pPr marL="0" indent="0">
              <a:buNone/>
            </a:pPr>
            <a:r>
              <a:rPr lang="en-US" b="1" dirty="0" smtClean="0"/>
              <a:t>8.</a:t>
            </a:r>
            <a:r>
              <a:rPr lang="en-US" dirty="0" smtClean="0"/>
              <a:t> What themes are common on Facebook user pages?</a:t>
            </a:r>
          </a:p>
          <a:p>
            <a:pPr marL="0" indent="0">
              <a:buNone/>
            </a:pPr>
            <a:r>
              <a:rPr lang="en-US" b="1" dirty="0" smtClean="0"/>
              <a:t>9. </a:t>
            </a:r>
            <a:r>
              <a:rPr lang="en-US" dirty="0" smtClean="0"/>
              <a:t>For what purposes do citizens of developing countries use mobile devices?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104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idbook">
  <a:themeElements>
    <a:clrScheme name="idboo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dboo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idboo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boo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974</Words>
  <Application>Microsoft Office PowerPoint</Application>
  <PresentationFormat>On-screen Show (4:3)</PresentationFormat>
  <Paragraphs>115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Grid</vt:lpstr>
      <vt:lpstr>Median</vt:lpstr>
      <vt:lpstr>1_Median</vt:lpstr>
      <vt:lpstr>3_Median</vt:lpstr>
      <vt:lpstr>Opulent</vt:lpstr>
      <vt:lpstr>Default Design</vt:lpstr>
      <vt:lpstr>idbook</vt:lpstr>
      <vt:lpstr>COMP 135: Human-Computer Interface Design</vt:lpstr>
      <vt:lpstr>Important Dates</vt:lpstr>
      <vt:lpstr>Exam Preparation</vt:lpstr>
      <vt:lpstr>Types of Questions</vt:lpstr>
      <vt:lpstr>What WAs this class about?</vt:lpstr>
      <vt:lpstr>REVIEW: The process of Interaction Design </vt:lpstr>
      <vt:lpstr>Typical flow of an evaluation study</vt:lpstr>
      <vt:lpstr>A Selection of Research Methods</vt:lpstr>
      <vt:lpstr>What is the most appropriate method?</vt:lpstr>
      <vt:lpstr>Usability Testing</vt:lpstr>
      <vt:lpstr>Sources of Data in Usability Testing</vt:lpstr>
      <vt:lpstr>Inferential Statistics Example</vt:lpstr>
      <vt:lpstr>Inferential Statistics Example</vt:lpstr>
      <vt:lpstr>Validity and Reliability</vt:lpstr>
      <vt:lpstr>References</vt:lpstr>
    </vt:vector>
  </TitlesOfParts>
  <Company>University of the Pacific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135: Human-Computer Interface Design</dc:title>
  <dc:creator>UOP</dc:creator>
  <cp:lastModifiedBy>UOP</cp:lastModifiedBy>
  <cp:revision>62</cp:revision>
  <dcterms:created xsi:type="dcterms:W3CDTF">2012-02-21T19:32:35Z</dcterms:created>
  <dcterms:modified xsi:type="dcterms:W3CDTF">2017-04-21T23:04:08Z</dcterms:modified>
</cp:coreProperties>
</file>