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9"/>
  </p:notesMasterIdLst>
  <p:handoutMasterIdLst>
    <p:handoutMasterId r:id="rId20"/>
  </p:handoutMasterIdLst>
  <p:sldIdLst>
    <p:sldId id="256" r:id="rId3"/>
    <p:sldId id="324" r:id="rId4"/>
    <p:sldId id="271" r:id="rId5"/>
    <p:sldId id="272" r:id="rId6"/>
    <p:sldId id="274" r:id="rId7"/>
    <p:sldId id="275" r:id="rId8"/>
    <p:sldId id="276" r:id="rId9"/>
    <p:sldId id="302" r:id="rId10"/>
    <p:sldId id="278" r:id="rId11"/>
    <p:sldId id="314" r:id="rId12"/>
    <p:sldId id="318" r:id="rId13"/>
    <p:sldId id="277" r:id="rId14"/>
    <p:sldId id="322" r:id="rId15"/>
    <p:sldId id="330" r:id="rId16"/>
    <p:sldId id="331" r:id="rId17"/>
    <p:sldId id="264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890" autoAdjust="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666149-42E8-4A38-97CF-FB59A1DE4A97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935D386E-A65A-4DCF-8219-FAA97881039B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Research Questions</a:t>
          </a:r>
          <a:endParaRPr lang="en-US" b="1" dirty="0">
            <a:solidFill>
              <a:schemeClr val="tx1"/>
            </a:solidFill>
          </a:endParaRPr>
        </a:p>
      </dgm:t>
    </dgm:pt>
    <dgm:pt modelId="{6FFCF564-1B00-4676-8E96-1F1893A5CA57}" type="parTrans" cxnId="{7E940C8B-5E06-4523-89ED-FA09643983FB}">
      <dgm:prSet/>
      <dgm:spPr/>
      <dgm:t>
        <a:bodyPr/>
        <a:lstStyle/>
        <a:p>
          <a:endParaRPr lang="en-US"/>
        </a:p>
      </dgm:t>
    </dgm:pt>
    <dgm:pt modelId="{F2EAC949-4992-4219-947A-F8AE80064993}" type="sibTrans" cxnId="{7E940C8B-5E06-4523-89ED-FA09643983FB}">
      <dgm:prSet/>
      <dgm:spPr/>
      <dgm:t>
        <a:bodyPr/>
        <a:lstStyle/>
        <a:p>
          <a:endParaRPr lang="en-US"/>
        </a:p>
      </dgm:t>
    </dgm:pt>
    <dgm:pt modelId="{417BB007-DB9D-4655-A6A7-2202AFFA4981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Data Collection Procedure</a:t>
          </a:r>
          <a:endParaRPr lang="en-US" b="1" dirty="0">
            <a:solidFill>
              <a:schemeClr val="tx1"/>
            </a:solidFill>
          </a:endParaRPr>
        </a:p>
      </dgm:t>
    </dgm:pt>
    <dgm:pt modelId="{885848E6-A198-4EDF-B8EF-97D265C1DB50}" type="parTrans" cxnId="{54AA324E-EA8B-4236-8AA1-7B0114FD426D}">
      <dgm:prSet/>
      <dgm:spPr/>
      <dgm:t>
        <a:bodyPr/>
        <a:lstStyle/>
        <a:p>
          <a:endParaRPr lang="en-US"/>
        </a:p>
      </dgm:t>
    </dgm:pt>
    <dgm:pt modelId="{5D1E64FB-CB97-4F83-A023-F5ACD61C8A17}" type="sibTrans" cxnId="{54AA324E-EA8B-4236-8AA1-7B0114FD426D}">
      <dgm:prSet/>
      <dgm:spPr/>
      <dgm:t>
        <a:bodyPr/>
        <a:lstStyle/>
        <a:p>
          <a:endParaRPr lang="en-US"/>
        </a:p>
      </dgm:t>
    </dgm:pt>
    <dgm:pt modelId="{C0E706A3-DD09-458D-93CC-3C1A26FE3E2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Data Analysis</a:t>
          </a:r>
          <a:endParaRPr lang="en-US" b="1" dirty="0">
            <a:solidFill>
              <a:schemeClr val="tx1"/>
            </a:solidFill>
          </a:endParaRPr>
        </a:p>
      </dgm:t>
    </dgm:pt>
    <dgm:pt modelId="{0509FAE8-AE30-43D7-927C-FE98ED91C9EE}" type="parTrans" cxnId="{E166B816-5A48-4D68-8045-1A1691F9A5E1}">
      <dgm:prSet/>
      <dgm:spPr/>
      <dgm:t>
        <a:bodyPr/>
        <a:lstStyle/>
        <a:p>
          <a:endParaRPr lang="en-US"/>
        </a:p>
      </dgm:t>
    </dgm:pt>
    <dgm:pt modelId="{7EC4CC09-CB77-4825-8F57-32DBE0E31B78}" type="sibTrans" cxnId="{E166B816-5A48-4D68-8045-1A1691F9A5E1}">
      <dgm:prSet/>
      <dgm:spPr/>
      <dgm:t>
        <a:bodyPr/>
        <a:lstStyle/>
        <a:p>
          <a:endParaRPr lang="en-US"/>
        </a:p>
      </dgm:t>
    </dgm:pt>
    <dgm:pt modelId="{488EEE7C-EC1A-4153-96F6-B78354DCAEBB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Results</a:t>
          </a:r>
          <a:endParaRPr lang="en-US" b="1" dirty="0">
            <a:solidFill>
              <a:schemeClr val="tx1"/>
            </a:solidFill>
          </a:endParaRPr>
        </a:p>
      </dgm:t>
    </dgm:pt>
    <dgm:pt modelId="{F1F95167-EEC2-44FD-9166-C2433D6D7CA9}" type="parTrans" cxnId="{A1AEB1F2-5F4F-4CFF-9250-966A4EA14DC9}">
      <dgm:prSet/>
      <dgm:spPr/>
      <dgm:t>
        <a:bodyPr/>
        <a:lstStyle/>
        <a:p>
          <a:endParaRPr lang="en-US"/>
        </a:p>
      </dgm:t>
    </dgm:pt>
    <dgm:pt modelId="{A27BFB85-54E2-4AD5-85CE-39798D47948E}" type="sibTrans" cxnId="{A1AEB1F2-5F4F-4CFF-9250-966A4EA14DC9}">
      <dgm:prSet/>
      <dgm:spPr/>
      <dgm:t>
        <a:bodyPr/>
        <a:lstStyle/>
        <a:p>
          <a:endParaRPr lang="en-US"/>
        </a:p>
      </dgm:t>
    </dgm:pt>
    <dgm:pt modelId="{6CF66C68-5B72-4B78-AEC8-7B45D441C0C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Interpretation</a:t>
          </a:r>
        </a:p>
      </dgm:t>
    </dgm:pt>
    <dgm:pt modelId="{1B118B24-8168-4F1C-BA0F-176DD829EF70}" type="parTrans" cxnId="{19EC747F-F19E-4510-A35A-E31A061EBD59}">
      <dgm:prSet/>
      <dgm:spPr/>
      <dgm:t>
        <a:bodyPr/>
        <a:lstStyle/>
        <a:p>
          <a:endParaRPr lang="en-US"/>
        </a:p>
      </dgm:t>
    </dgm:pt>
    <dgm:pt modelId="{1516DC63-021D-4B05-B5B5-2C7CFD0B59F0}" type="sibTrans" cxnId="{19EC747F-F19E-4510-A35A-E31A061EBD59}">
      <dgm:prSet/>
      <dgm:spPr/>
      <dgm:t>
        <a:bodyPr/>
        <a:lstStyle/>
        <a:p>
          <a:endParaRPr lang="en-US"/>
        </a:p>
      </dgm:t>
    </dgm:pt>
    <dgm:pt modelId="{3724ABC4-1016-4778-B775-29B16375E49C}" type="pres">
      <dgm:prSet presAssocID="{BA666149-42E8-4A38-97CF-FB59A1DE4A97}" presName="CompostProcess" presStyleCnt="0">
        <dgm:presLayoutVars>
          <dgm:dir/>
          <dgm:resizeHandles val="exact"/>
        </dgm:presLayoutVars>
      </dgm:prSet>
      <dgm:spPr/>
    </dgm:pt>
    <dgm:pt modelId="{50FAF9E9-7151-44F8-B0AA-3056B4716B53}" type="pres">
      <dgm:prSet presAssocID="{BA666149-42E8-4A38-97CF-FB59A1DE4A97}" presName="arrow" presStyleLbl="bgShp" presStyleIdx="0" presStyleCnt="1"/>
      <dgm:spPr/>
    </dgm:pt>
    <dgm:pt modelId="{56938B0E-25EA-4A0B-B1B6-0C168FB41224}" type="pres">
      <dgm:prSet presAssocID="{BA666149-42E8-4A38-97CF-FB59A1DE4A97}" presName="linearProcess" presStyleCnt="0"/>
      <dgm:spPr/>
    </dgm:pt>
    <dgm:pt modelId="{07312FF7-A447-4E61-9C0F-DAF4D2678366}" type="pres">
      <dgm:prSet presAssocID="{935D386E-A65A-4DCF-8219-FAA97881039B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D949E8-A2CE-4A14-8081-1B7871928A74}" type="pres">
      <dgm:prSet presAssocID="{F2EAC949-4992-4219-947A-F8AE80064993}" presName="sibTrans" presStyleCnt="0"/>
      <dgm:spPr/>
    </dgm:pt>
    <dgm:pt modelId="{0E0EB35B-1EE0-44EF-8BC5-29B1B87908E4}" type="pres">
      <dgm:prSet presAssocID="{417BB007-DB9D-4655-A6A7-2202AFFA4981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900F51-53BF-49C7-9E4B-F84F51C6A871}" type="pres">
      <dgm:prSet presAssocID="{5D1E64FB-CB97-4F83-A023-F5ACD61C8A17}" presName="sibTrans" presStyleCnt="0"/>
      <dgm:spPr/>
    </dgm:pt>
    <dgm:pt modelId="{592CF18E-5CED-4B35-AFBD-6DA827FB4276}" type="pres">
      <dgm:prSet presAssocID="{C0E706A3-DD09-458D-93CC-3C1A26FE3E25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A38D35-069B-4334-87D4-ACF90BB8C1B1}" type="pres">
      <dgm:prSet presAssocID="{7EC4CC09-CB77-4825-8F57-32DBE0E31B78}" presName="sibTrans" presStyleCnt="0"/>
      <dgm:spPr/>
    </dgm:pt>
    <dgm:pt modelId="{F73ADD16-E6D4-4F7B-9794-4E2EAA96614E}" type="pres">
      <dgm:prSet presAssocID="{488EEE7C-EC1A-4153-96F6-B78354DCAEBB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8DEBE3-8B87-407A-B44E-07EAAB866B9B}" type="pres">
      <dgm:prSet presAssocID="{A27BFB85-54E2-4AD5-85CE-39798D47948E}" presName="sibTrans" presStyleCnt="0"/>
      <dgm:spPr/>
    </dgm:pt>
    <dgm:pt modelId="{0E83BFCA-FF14-4980-AA54-A82C4FCEF1B7}" type="pres">
      <dgm:prSet presAssocID="{6CF66C68-5B72-4B78-AEC8-7B45D441C0C2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940C8B-5E06-4523-89ED-FA09643983FB}" srcId="{BA666149-42E8-4A38-97CF-FB59A1DE4A97}" destId="{935D386E-A65A-4DCF-8219-FAA97881039B}" srcOrd="0" destOrd="0" parTransId="{6FFCF564-1B00-4676-8E96-1F1893A5CA57}" sibTransId="{F2EAC949-4992-4219-947A-F8AE80064993}"/>
    <dgm:cxn modelId="{CE75C727-787F-411E-8996-336E7CAC5052}" type="presOf" srcId="{6CF66C68-5B72-4B78-AEC8-7B45D441C0C2}" destId="{0E83BFCA-FF14-4980-AA54-A82C4FCEF1B7}" srcOrd="0" destOrd="0" presId="urn:microsoft.com/office/officeart/2005/8/layout/hProcess9"/>
    <dgm:cxn modelId="{2B7CCE3C-4230-4093-9D14-33DC9F645A73}" type="presOf" srcId="{488EEE7C-EC1A-4153-96F6-B78354DCAEBB}" destId="{F73ADD16-E6D4-4F7B-9794-4E2EAA96614E}" srcOrd="0" destOrd="0" presId="urn:microsoft.com/office/officeart/2005/8/layout/hProcess9"/>
    <dgm:cxn modelId="{E166B816-5A48-4D68-8045-1A1691F9A5E1}" srcId="{BA666149-42E8-4A38-97CF-FB59A1DE4A97}" destId="{C0E706A3-DD09-458D-93CC-3C1A26FE3E25}" srcOrd="2" destOrd="0" parTransId="{0509FAE8-AE30-43D7-927C-FE98ED91C9EE}" sibTransId="{7EC4CC09-CB77-4825-8F57-32DBE0E31B78}"/>
    <dgm:cxn modelId="{D3CB093D-8819-4B63-9904-85D7BA346F60}" type="presOf" srcId="{935D386E-A65A-4DCF-8219-FAA97881039B}" destId="{07312FF7-A447-4E61-9C0F-DAF4D2678366}" srcOrd="0" destOrd="0" presId="urn:microsoft.com/office/officeart/2005/8/layout/hProcess9"/>
    <dgm:cxn modelId="{A1AEB1F2-5F4F-4CFF-9250-966A4EA14DC9}" srcId="{BA666149-42E8-4A38-97CF-FB59A1DE4A97}" destId="{488EEE7C-EC1A-4153-96F6-B78354DCAEBB}" srcOrd="3" destOrd="0" parTransId="{F1F95167-EEC2-44FD-9166-C2433D6D7CA9}" sibTransId="{A27BFB85-54E2-4AD5-85CE-39798D47948E}"/>
    <dgm:cxn modelId="{54AA324E-EA8B-4236-8AA1-7B0114FD426D}" srcId="{BA666149-42E8-4A38-97CF-FB59A1DE4A97}" destId="{417BB007-DB9D-4655-A6A7-2202AFFA4981}" srcOrd="1" destOrd="0" parTransId="{885848E6-A198-4EDF-B8EF-97D265C1DB50}" sibTransId="{5D1E64FB-CB97-4F83-A023-F5ACD61C8A17}"/>
    <dgm:cxn modelId="{BE668DDC-5EAB-49A0-9375-10C102900832}" type="presOf" srcId="{C0E706A3-DD09-458D-93CC-3C1A26FE3E25}" destId="{592CF18E-5CED-4B35-AFBD-6DA827FB4276}" srcOrd="0" destOrd="0" presId="urn:microsoft.com/office/officeart/2005/8/layout/hProcess9"/>
    <dgm:cxn modelId="{125CE4DE-34C8-4ACC-95F3-9369A135E8E6}" type="presOf" srcId="{BA666149-42E8-4A38-97CF-FB59A1DE4A97}" destId="{3724ABC4-1016-4778-B775-29B16375E49C}" srcOrd="0" destOrd="0" presId="urn:microsoft.com/office/officeart/2005/8/layout/hProcess9"/>
    <dgm:cxn modelId="{767F6FB2-23B6-44FD-9EC6-453441E51C02}" type="presOf" srcId="{417BB007-DB9D-4655-A6A7-2202AFFA4981}" destId="{0E0EB35B-1EE0-44EF-8BC5-29B1B87908E4}" srcOrd="0" destOrd="0" presId="urn:microsoft.com/office/officeart/2005/8/layout/hProcess9"/>
    <dgm:cxn modelId="{19EC747F-F19E-4510-A35A-E31A061EBD59}" srcId="{BA666149-42E8-4A38-97CF-FB59A1DE4A97}" destId="{6CF66C68-5B72-4B78-AEC8-7B45D441C0C2}" srcOrd="4" destOrd="0" parTransId="{1B118B24-8168-4F1C-BA0F-176DD829EF70}" sibTransId="{1516DC63-021D-4B05-B5B5-2C7CFD0B59F0}"/>
    <dgm:cxn modelId="{795B76B4-9F02-4124-8CED-2F41AEA95053}" type="presParOf" srcId="{3724ABC4-1016-4778-B775-29B16375E49C}" destId="{50FAF9E9-7151-44F8-B0AA-3056B4716B53}" srcOrd="0" destOrd="0" presId="urn:microsoft.com/office/officeart/2005/8/layout/hProcess9"/>
    <dgm:cxn modelId="{57644DB5-7BD8-4B6B-AEAF-440CF98AEC3D}" type="presParOf" srcId="{3724ABC4-1016-4778-B775-29B16375E49C}" destId="{56938B0E-25EA-4A0B-B1B6-0C168FB41224}" srcOrd="1" destOrd="0" presId="urn:microsoft.com/office/officeart/2005/8/layout/hProcess9"/>
    <dgm:cxn modelId="{43EF5FF4-A01F-4E55-BCA0-9833B3BF52D8}" type="presParOf" srcId="{56938B0E-25EA-4A0B-B1B6-0C168FB41224}" destId="{07312FF7-A447-4E61-9C0F-DAF4D2678366}" srcOrd="0" destOrd="0" presId="urn:microsoft.com/office/officeart/2005/8/layout/hProcess9"/>
    <dgm:cxn modelId="{BB3020FE-3197-480C-833E-EEC396FB568F}" type="presParOf" srcId="{56938B0E-25EA-4A0B-B1B6-0C168FB41224}" destId="{F4D949E8-A2CE-4A14-8081-1B7871928A74}" srcOrd="1" destOrd="0" presId="urn:microsoft.com/office/officeart/2005/8/layout/hProcess9"/>
    <dgm:cxn modelId="{7266B95E-AA4E-411C-9701-99C01F266796}" type="presParOf" srcId="{56938B0E-25EA-4A0B-B1B6-0C168FB41224}" destId="{0E0EB35B-1EE0-44EF-8BC5-29B1B87908E4}" srcOrd="2" destOrd="0" presId="urn:microsoft.com/office/officeart/2005/8/layout/hProcess9"/>
    <dgm:cxn modelId="{E8697FAA-F93E-4524-9385-2CB284C034AB}" type="presParOf" srcId="{56938B0E-25EA-4A0B-B1B6-0C168FB41224}" destId="{66900F51-53BF-49C7-9E4B-F84F51C6A871}" srcOrd="3" destOrd="0" presId="urn:microsoft.com/office/officeart/2005/8/layout/hProcess9"/>
    <dgm:cxn modelId="{959907FC-CD32-4956-AD6F-906B0FB05054}" type="presParOf" srcId="{56938B0E-25EA-4A0B-B1B6-0C168FB41224}" destId="{592CF18E-5CED-4B35-AFBD-6DA827FB4276}" srcOrd="4" destOrd="0" presId="urn:microsoft.com/office/officeart/2005/8/layout/hProcess9"/>
    <dgm:cxn modelId="{C4652B79-FA6D-4574-B6E8-0D93134EA6DF}" type="presParOf" srcId="{56938B0E-25EA-4A0B-B1B6-0C168FB41224}" destId="{71A38D35-069B-4334-87D4-ACF90BB8C1B1}" srcOrd="5" destOrd="0" presId="urn:microsoft.com/office/officeart/2005/8/layout/hProcess9"/>
    <dgm:cxn modelId="{07E2D7CC-3410-4AF2-B524-C0FA698ED4F2}" type="presParOf" srcId="{56938B0E-25EA-4A0B-B1B6-0C168FB41224}" destId="{F73ADD16-E6D4-4F7B-9794-4E2EAA96614E}" srcOrd="6" destOrd="0" presId="urn:microsoft.com/office/officeart/2005/8/layout/hProcess9"/>
    <dgm:cxn modelId="{04D8BBD2-4A85-4971-B86E-AEC76D127FA3}" type="presParOf" srcId="{56938B0E-25EA-4A0B-B1B6-0C168FB41224}" destId="{588DEBE3-8B87-407A-B44E-07EAAB866B9B}" srcOrd="7" destOrd="0" presId="urn:microsoft.com/office/officeart/2005/8/layout/hProcess9"/>
    <dgm:cxn modelId="{1E14591B-0A41-45DF-9A3D-4688C6CCB403}" type="presParOf" srcId="{56938B0E-25EA-4A0B-B1B6-0C168FB41224}" destId="{0E83BFCA-FF14-4980-AA54-A82C4FCEF1B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AF9E9-7151-44F8-B0AA-3056B4716B53}">
      <dsp:nvSpPr>
        <dsp:cNvPr id="0" name=""/>
        <dsp:cNvSpPr/>
      </dsp:nvSpPr>
      <dsp:spPr>
        <a:xfrm>
          <a:off x="669674" y="0"/>
          <a:ext cx="7589643" cy="4104457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07312FF7-A447-4E61-9C0F-DAF4D2678366}">
      <dsp:nvSpPr>
        <dsp:cNvPr id="0" name=""/>
        <dsp:cNvSpPr/>
      </dsp:nvSpPr>
      <dsp:spPr>
        <a:xfrm>
          <a:off x="3923" y="1231337"/>
          <a:ext cx="1715604" cy="16417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Research Questions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84068" y="1311482"/>
        <a:ext cx="1555314" cy="1481492"/>
      </dsp:txXfrm>
    </dsp:sp>
    <dsp:sp modelId="{0E0EB35B-1EE0-44EF-8BC5-29B1B87908E4}">
      <dsp:nvSpPr>
        <dsp:cNvPr id="0" name=""/>
        <dsp:cNvSpPr/>
      </dsp:nvSpPr>
      <dsp:spPr>
        <a:xfrm>
          <a:off x="1805308" y="1231337"/>
          <a:ext cx="1715604" cy="16417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Data Collection Procedure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1885453" y="1311482"/>
        <a:ext cx="1555314" cy="1481492"/>
      </dsp:txXfrm>
    </dsp:sp>
    <dsp:sp modelId="{592CF18E-5CED-4B35-AFBD-6DA827FB4276}">
      <dsp:nvSpPr>
        <dsp:cNvPr id="0" name=""/>
        <dsp:cNvSpPr/>
      </dsp:nvSpPr>
      <dsp:spPr>
        <a:xfrm>
          <a:off x="3606693" y="1231337"/>
          <a:ext cx="1715604" cy="16417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Data Analysis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3686838" y="1311482"/>
        <a:ext cx="1555314" cy="1481492"/>
      </dsp:txXfrm>
    </dsp:sp>
    <dsp:sp modelId="{F73ADD16-E6D4-4F7B-9794-4E2EAA96614E}">
      <dsp:nvSpPr>
        <dsp:cNvPr id="0" name=""/>
        <dsp:cNvSpPr/>
      </dsp:nvSpPr>
      <dsp:spPr>
        <a:xfrm>
          <a:off x="5408078" y="1231337"/>
          <a:ext cx="1715604" cy="16417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Results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5488223" y="1311482"/>
        <a:ext cx="1555314" cy="1481492"/>
      </dsp:txXfrm>
    </dsp:sp>
    <dsp:sp modelId="{0E83BFCA-FF14-4980-AA54-A82C4FCEF1B7}">
      <dsp:nvSpPr>
        <dsp:cNvPr id="0" name=""/>
        <dsp:cNvSpPr/>
      </dsp:nvSpPr>
      <dsp:spPr>
        <a:xfrm>
          <a:off x="7209463" y="1231337"/>
          <a:ext cx="1715604" cy="16417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Interpretation</a:t>
          </a:r>
        </a:p>
      </dsp:txBody>
      <dsp:txXfrm>
        <a:off x="7289608" y="1311482"/>
        <a:ext cx="1555314" cy="1481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5138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1"/>
            <a:ext cx="3038475" cy="465138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675"/>
            <a:ext cx="3038475" cy="465138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r">
              <a:defRPr sz="1200"/>
            </a:lvl1pPr>
          </a:lstStyle>
          <a:p>
            <a:fld id="{43174DDE-E7F2-4CBB-AAF6-A865DD0C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083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7" rIns="93172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7" rIns="93172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r">
              <a:defRPr sz="1200"/>
            </a:lvl1pPr>
          </a:lstStyle>
          <a:p>
            <a:fld id="{1874B1D0-C4C5-464B-BDEE-F38D9BD8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671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4B1D0-C4C5-464B-BDEE-F38D9BD8EE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09" indent="-2857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2937" indent="-2285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111" indent="-2285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287" indent="-2285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461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635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8811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5985" indent="-2285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D8EFAC8-D22F-465D-92C3-C13561842731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en-US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29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83F0094-DED5-48F0-8376-D5DB4C30318E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094-DED5-48F0-8376-D5DB4C30318E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83F0094-DED5-48F0-8376-D5DB4C30318E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76200"/>
            <a:ext cx="9297988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Pictur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00" y="3357563"/>
            <a:ext cx="1425575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6732588" y="6383338"/>
            <a:ext cx="21336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200" smtClean="0">
                <a:solidFill>
                  <a:srgbClr val="FF9900"/>
                </a:solidFill>
                <a:latin typeface="Verdana" pitchFamily="34" charset="0"/>
              </a:rPr>
              <a:t>©2011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6080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55725" y="27130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47A131-58E2-4487-A50C-4EFC8D9B05E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3781875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CEF823-4F46-455B-B383-F8BCAB680C0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2455008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6E880C-B0CB-455A-A75B-4FE8FECAEFF8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2943225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3A78C2-9DD3-4A4D-A7F6-69EA2766B353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2318687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E04510-68C3-4BE6-8673-E9B8391EBF26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2267963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FCDADB-84DF-46C0-BA7E-3DB55BA869C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3455900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E8E191-E3B0-420E-B1CB-6A0C3248C3E1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1514873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B82E3C-70A5-4A09-8238-0E6399BA9BA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282273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094-DED5-48F0-8376-D5DB4C30318E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8CC397-B019-4F9A-9618-FC27E2CA2EFC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1548901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E56D5-1000-414B-ACEA-22A2B0B4AD7B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1817256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D329D-CB54-45BA-8E4F-D798E4A1747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14949207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6C6C10-3AB0-4B56-8C8D-0597A6F227D3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34865863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FBC6C-AA29-4BA2-8BDF-B41979296463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165724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094-DED5-48F0-8376-D5DB4C30318E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83F0094-DED5-48F0-8376-D5DB4C30318E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83F0094-DED5-48F0-8376-D5DB4C30318E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094-DED5-48F0-8376-D5DB4C30318E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094-DED5-48F0-8376-D5DB4C30318E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094-DED5-48F0-8376-D5DB4C30318E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83F0094-DED5-48F0-8376-D5DB4C30318E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83F0094-DED5-48F0-8376-D5DB4C30318E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ictur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76200"/>
            <a:ext cx="9297988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38175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9900"/>
                </a:solidFill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549B63-6D51-4308-8B64-2D55977D7EE9}" type="slidenum">
              <a:rPr lang="en-GB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en-US" smtClean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99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/>
              <a:t>www.id-book.com</a:t>
            </a:r>
          </a:p>
        </p:txBody>
      </p:sp>
      <p:sp>
        <p:nvSpPr>
          <p:cNvPr id="1031" name="Text Box 13"/>
          <p:cNvSpPr txBox="1">
            <a:spLocks noChangeArrowheads="1"/>
          </p:cNvSpPr>
          <p:nvPr userDrawn="1"/>
        </p:nvSpPr>
        <p:spPr bwMode="auto">
          <a:xfrm>
            <a:off x="6732588" y="6383338"/>
            <a:ext cx="21336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200" smtClean="0">
                <a:solidFill>
                  <a:srgbClr val="FF9900"/>
                </a:solidFill>
                <a:latin typeface="Verdana" pitchFamily="34" charset="0"/>
              </a:rPr>
              <a:t>©2011</a:t>
            </a:r>
          </a:p>
        </p:txBody>
      </p:sp>
    </p:spTree>
    <p:extLst>
      <p:ext uri="{BB962C8B-B14F-4D97-AF65-F5344CB8AC3E}">
        <p14:creationId xmlns:p14="http://schemas.microsoft.com/office/powerpoint/2010/main" val="268877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70C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743200"/>
            <a:ext cx="6477000" cy="2667000"/>
          </a:xfrm>
        </p:spPr>
        <p:txBody>
          <a:bodyPr>
            <a:normAutofit/>
          </a:bodyPr>
          <a:lstStyle/>
          <a:p>
            <a:r>
              <a:rPr lang="en-US" b="1" dirty="0" smtClean="0"/>
              <a:t>Validity and</a:t>
            </a:r>
            <a:br>
              <a:rPr lang="en-US" b="1" dirty="0" smtClean="0"/>
            </a:br>
            <a:r>
              <a:rPr lang="en-US" b="1" dirty="0" smtClean="0"/>
              <a:t>Inferential Statistics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 135: Human-Computer Interface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T-Test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16307"/>
            <a:ext cx="9144000" cy="2841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eft Arrow 5"/>
          <p:cNvSpPr/>
          <p:nvPr/>
        </p:nvSpPr>
        <p:spPr>
          <a:xfrm>
            <a:off x="5334000" y="5011966"/>
            <a:ext cx="381000" cy="198119"/>
          </a:xfrm>
          <a:prstGeom prst="leftArrow">
            <a:avLst/>
          </a:prstGeom>
          <a:solidFill>
            <a:srgbClr val="FF0000"/>
          </a:solidFill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your quantitative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Lets assume we have collected the following data: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Was the application effective?</a:t>
            </a:r>
          </a:p>
          <a:p>
            <a:r>
              <a:rPr lang="en-US" dirty="0" smtClean="0"/>
              <a:t>We might want to answer these questions: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Is there a significant difference between the groups?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Is there a significant difference between Test#1 means and Test#2 means?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Is there an </a:t>
            </a:r>
            <a:r>
              <a:rPr lang="en-US" b="1" dirty="0" smtClean="0"/>
              <a:t>interaction</a:t>
            </a:r>
            <a:r>
              <a:rPr lang="en-US" dirty="0" smtClean="0"/>
              <a:t>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007312"/>
              </p:ext>
            </p:extLst>
          </p:nvPr>
        </p:nvGraphicFramePr>
        <p:xfrm>
          <a:off x="2133600" y="2438400"/>
          <a:ext cx="6096000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Test#1 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Test#2 mean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Game Group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Control Group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57.90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2819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Between-Subject variable (Condition)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2057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Within-Subject variable (</a:t>
            </a:r>
            <a:r>
              <a:rPr lang="en-US" b="1" dirty="0" err="1" smtClean="0"/>
              <a:t>TestNumber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046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6263736"/>
            <a:ext cx="8382000" cy="533400"/>
          </a:xfrm>
        </p:spPr>
        <p:txBody>
          <a:bodyPr>
            <a:normAutofit/>
          </a:bodyPr>
          <a:lstStyle/>
          <a:p>
            <a:r>
              <a:rPr lang="en-US" b="1" dirty="0" smtClean="0"/>
              <a:t>statistical significance </a:t>
            </a:r>
            <a:r>
              <a:rPr lang="en-US" dirty="0" smtClean="0"/>
              <a:t>versus </a:t>
            </a:r>
            <a:r>
              <a:rPr lang="en-US" b="1" dirty="0" smtClean="0"/>
              <a:t>practical significance</a:t>
            </a:r>
            <a:endParaRPr lang="en-US" b="1" dirty="0"/>
          </a:p>
        </p:txBody>
      </p:sp>
      <p:sp>
        <p:nvSpPr>
          <p:cNvPr id="11" name="Left Arrow 10"/>
          <p:cNvSpPr/>
          <p:nvPr/>
        </p:nvSpPr>
        <p:spPr>
          <a:xfrm>
            <a:off x="7924800" y="2209800"/>
            <a:ext cx="381000" cy="19811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7924800" y="3048000"/>
            <a:ext cx="381000" cy="19811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6934200" y="5788632"/>
            <a:ext cx="381000" cy="19811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" y="2667000"/>
            <a:ext cx="129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of a </a:t>
            </a:r>
            <a:r>
              <a:rPr lang="en-US" b="1" dirty="0" smtClean="0"/>
              <a:t>Repeated Measures ANOVA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001000" y="3200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b="1" dirty="0" smtClean="0"/>
              <a:t>ANOVA</a:t>
            </a:r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513521"/>
            <a:ext cx="657225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4749261"/>
            <a:ext cx="45339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your qualitative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6284" y="1524000"/>
            <a:ext cx="8857716" cy="520438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themes do you identify in these comments? Do </a:t>
            </a:r>
            <a:r>
              <a:rPr lang="en-US" u="sng" dirty="0" smtClean="0"/>
              <a:t>these comments help to explain the quantitative findings?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2000" dirty="0" smtClean="0"/>
              <a:t>The game was </a:t>
            </a:r>
            <a:r>
              <a:rPr lang="en-US" sz="2000" dirty="0" err="1" smtClean="0"/>
              <a:t>kinda</a:t>
            </a:r>
            <a:r>
              <a:rPr lang="en-US" sz="2000" dirty="0" smtClean="0"/>
              <a:t> fun and kept my interest.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2000" dirty="0" smtClean="0"/>
              <a:t>The game really helped me with my hand and finger placement.  I felt like I wasn’t hunting and pecking anymore.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2000" dirty="0" smtClean="0"/>
              <a:t>The game was pointless.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2000" dirty="0" smtClean="0"/>
              <a:t>The practice makes a difference.  I don’t normally try to type fast but the game made me try to get faster.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2000" dirty="0" smtClean="0"/>
              <a:t>I never really tried to learn the layout of the keys before.  The game helped me learn where to put my hands on the keyboard.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2000" dirty="0" smtClean="0"/>
              <a:t>As far as learning games go this was fun.  Not sure I’ll play it again though.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2000" dirty="0" smtClean="0"/>
              <a:t>Maybe if you made more of a penalty for losing people would try harder to get better – as it is, there is not much motivation to improve.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2000" dirty="0"/>
              <a:t>R</a:t>
            </a:r>
            <a:r>
              <a:rPr lang="en-US" sz="2000" dirty="0" smtClean="0"/>
              <a:t>epetition really helps to learn something like this.  The game gives you this opportunity.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256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sure your analysis and interpretation connect to your original research question/problem.</a:t>
            </a:r>
          </a:p>
          <a:p>
            <a:pPr lvl="1"/>
            <a:r>
              <a:rPr lang="en-US" sz="2200" dirty="0"/>
              <a:t>Use the results you present to support your claims</a:t>
            </a:r>
          </a:p>
          <a:p>
            <a:r>
              <a:rPr lang="en-US" dirty="0"/>
              <a:t>Look at your data objectively – don’t let biases influence your interpretation</a:t>
            </a:r>
          </a:p>
          <a:p>
            <a:r>
              <a:rPr lang="en-GB" b="1" dirty="0"/>
              <a:t>Only make claims that your data can </a:t>
            </a:r>
            <a:r>
              <a:rPr lang="en-GB" b="1" dirty="0" smtClean="0"/>
              <a:t>support</a:t>
            </a:r>
          </a:p>
          <a:p>
            <a:pPr lvl="1"/>
            <a:r>
              <a:rPr lang="en-GB" dirty="0" smtClean="0"/>
              <a:t>Direct quotes from the qualitative data are often used to support your claims.</a:t>
            </a:r>
            <a:endParaRPr lang="en-US" dirty="0"/>
          </a:p>
          <a:p>
            <a:r>
              <a:rPr lang="en-US" dirty="0"/>
              <a:t>Words like “many”, “often”, or even “all” should be used carefully </a:t>
            </a:r>
            <a:r>
              <a:rPr lang="en-US" dirty="0" smtClean="0"/>
              <a:t>[</a:t>
            </a:r>
            <a:r>
              <a:rPr lang="en-US" dirty="0"/>
              <a:t>3</a:t>
            </a:r>
            <a:r>
              <a:rPr lang="en-US" dirty="0" smtClean="0"/>
              <a:t>:354]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6"/>
          <p:cNvSpPr>
            <a:spLocks noGrp="1"/>
          </p:cNvSpPr>
          <p:nvPr>
            <p:ph type="title"/>
          </p:nvPr>
        </p:nvSpPr>
        <p:spPr>
          <a:xfrm>
            <a:off x="107950" y="404813"/>
            <a:ext cx="8928100" cy="1143000"/>
          </a:xfrm>
        </p:spPr>
        <p:txBody>
          <a:bodyPr/>
          <a:lstStyle/>
          <a:p>
            <a:r>
              <a:rPr lang="en-US" altLang="en-US" sz="3500" b="1" smtClean="0"/>
              <a:t>Typical flow of an evaluation study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229BA2-EAD5-40C7-B914-E72767D6F854}" type="slidenum">
              <a:rPr lang="en-GB" altLang="en-US">
                <a:solidFill>
                  <a:srgbClr val="FF9900"/>
                </a:solidFill>
                <a:latin typeface="Verdana" panose="020B0604030504040204" pitchFamily="34" charset="0"/>
              </a:rPr>
              <a:pPr eaLnBrk="1" hangingPunct="1"/>
              <a:t>15</a:t>
            </a:fld>
            <a:endParaRPr lang="en-GB" altLang="en-US">
              <a:solidFill>
                <a:srgbClr val="FF9900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07504" y="1268759"/>
          <a:ext cx="8928992" cy="410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rved Up Arrow 5"/>
          <p:cNvSpPr/>
          <p:nvPr/>
        </p:nvSpPr>
        <p:spPr>
          <a:xfrm>
            <a:off x="755576" y="4149080"/>
            <a:ext cx="7704857" cy="1368152"/>
          </a:xfrm>
          <a:prstGeom prst="curvedUpArrow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6450" y="5572125"/>
            <a:ext cx="7524750" cy="720725"/>
          </a:xfrm>
          <a:prstGeom prst="round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b="1" dirty="0">
                <a:solidFill>
                  <a:srgbClr val="000000"/>
                </a:solidFill>
              </a:rPr>
              <a:t>Interpretation</a:t>
            </a:r>
            <a:r>
              <a:rPr lang="en-US" dirty="0">
                <a:solidFill>
                  <a:srgbClr val="000000"/>
                </a:solidFill>
              </a:rPr>
              <a:t> should provide answers to the </a:t>
            </a:r>
            <a:r>
              <a:rPr lang="en-US" b="1" dirty="0">
                <a:solidFill>
                  <a:srgbClr val="000000"/>
                </a:solidFill>
              </a:rPr>
              <a:t>Research Questions</a:t>
            </a:r>
            <a:r>
              <a:rPr lang="en-US" dirty="0">
                <a:solidFill>
                  <a:srgbClr val="000000"/>
                </a:solidFill>
              </a:rPr>
              <a:t> using the </a:t>
            </a:r>
            <a:r>
              <a:rPr lang="en-US" b="1" dirty="0">
                <a:solidFill>
                  <a:srgbClr val="000000"/>
                </a:solidFill>
              </a:rPr>
              <a:t>Results</a:t>
            </a:r>
            <a:r>
              <a:rPr lang="en-US" dirty="0">
                <a:solidFill>
                  <a:srgbClr val="000000"/>
                </a:solidFill>
              </a:rPr>
              <a:t> to support all claims.</a:t>
            </a:r>
          </a:p>
        </p:txBody>
      </p:sp>
    </p:spTree>
    <p:extLst>
      <p:ext uri="{BB962C8B-B14F-4D97-AF65-F5344CB8AC3E}">
        <p14:creationId xmlns:p14="http://schemas.microsoft.com/office/powerpoint/2010/main" val="111743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905000"/>
            <a:ext cx="8610600" cy="3200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[</a:t>
            </a:r>
            <a:r>
              <a:rPr lang="en-US" sz="1800" dirty="0"/>
              <a:t>1</a:t>
            </a:r>
            <a:r>
              <a:rPr lang="en-US" sz="1800" dirty="0" smtClean="0"/>
              <a:t>] P</a:t>
            </a:r>
            <a:r>
              <a:rPr lang="en-US" sz="1800" dirty="0"/>
              <a:t>. D. </a:t>
            </a:r>
            <a:r>
              <a:rPr lang="en-US" sz="1800" dirty="0" err="1"/>
              <a:t>Leedy</a:t>
            </a:r>
            <a:r>
              <a:rPr lang="en-US" sz="1800" dirty="0"/>
              <a:t> and J. E. </a:t>
            </a:r>
            <a:r>
              <a:rPr lang="en-US" sz="1800" dirty="0" err="1" smtClean="0"/>
              <a:t>Ormrod</a:t>
            </a:r>
            <a:r>
              <a:rPr lang="en-US" sz="1800" dirty="0"/>
              <a:t>,</a:t>
            </a:r>
            <a:r>
              <a:rPr lang="en-US" sz="1800" dirty="0" smtClean="0"/>
              <a:t> </a:t>
            </a:r>
            <a:r>
              <a:rPr lang="en-US" sz="1800" i="1" dirty="0"/>
              <a:t>Practical research: Planning and Design, </a:t>
            </a:r>
            <a:r>
              <a:rPr lang="en-US" sz="1800" dirty="0"/>
              <a:t>9</a:t>
            </a:r>
            <a:r>
              <a:rPr lang="en-US" sz="1800" baseline="30000" dirty="0"/>
              <a:t>th</a:t>
            </a:r>
            <a:r>
              <a:rPr lang="en-US" sz="1800" dirty="0"/>
              <a:t> edition.  Boston: Pearson, 2010</a:t>
            </a:r>
            <a:r>
              <a:rPr lang="en-US" sz="1800" dirty="0" smtClean="0"/>
              <a:t>.</a:t>
            </a:r>
          </a:p>
          <a:p>
            <a:pPr>
              <a:buNone/>
            </a:pPr>
            <a:r>
              <a:rPr lang="en-US" sz="1800" dirty="0" smtClean="0"/>
              <a:t>[2] J. H. McMillan and S. Schumacher, </a:t>
            </a:r>
            <a:r>
              <a:rPr lang="en-US" sz="1800" i="1" dirty="0" smtClean="0"/>
              <a:t>Research in education: Evidence-based inquiry, </a:t>
            </a:r>
            <a:r>
              <a:rPr lang="en-US" sz="1800" dirty="0" smtClean="0"/>
              <a:t>6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edition.  Boston, MA: Pearson, 2006.</a:t>
            </a:r>
          </a:p>
          <a:p>
            <a:pPr>
              <a:buNone/>
            </a:pPr>
            <a:r>
              <a:rPr lang="en-US" sz="1800" dirty="0" smtClean="0"/>
              <a:t>[</a:t>
            </a:r>
            <a:r>
              <a:rPr lang="en-US" sz="1800" smtClean="0"/>
              <a:t>3] H</a:t>
            </a:r>
            <a:r>
              <a:rPr lang="en-US" sz="1800" dirty="0" smtClean="0"/>
              <a:t>. Sharp, Y. Rogers and J. </a:t>
            </a:r>
            <a:r>
              <a:rPr lang="en-US" sz="1800" dirty="0" err="1" smtClean="0"/>
              <a:t>Preece</a:t>
            </a:r>
            <a:r>
              <a:rPr lang="en-US" sz="1800" dirty="0" smtClean="0"/>
              <a:t>. </a:t>
            </a:r>
            <a:r>
              <a:rPr lang="en-US" sz="1800" i="1" dirty="0" smtClean="0"/>
              <a:t>Interaction design: beyond human-computer interaction</a:t>
            </a:r>
            <a:r>
              <a:rPr lang="en-US" sz="1800" dirty="0" smtClean="0"/>
              <a:t>.  West Sussex, UK: Wiley, 2007.</a:t>
            </a:r>
          </a:p>
          <a:p>
            <a:pPr>
              <a:buNone/>
            </a:pPr>
            <a:r>
              <a:rPr lang="en-US" sz="1800" dirty="0" smtClean="0"/>
              <a:t>[</a:t>
            </a:r>
            <a:r>
              <a:rPr lang="en-US" sz="1800" dirty="0"/>
              <a:t>4</a:t>
            </a:r>
            <a:r>
              <a:rPr lang="en-US" sz="1800" dirty="0" smtClean="0"/>
              <a:t>] R. C. Weimer, </a:t>
            </a:r>
            <a:r>
              <a:rPr lang="en-US" sz="1800" i="1" dirty="0" smtClean="0"/>
              <a:t>Statistics</a:t>
            </a:r>
            <a:r>
              <a:rPr lang="en-US" sz="1800" dirty="0" smtClean="0"/>
              <a:t>, 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edition.  Dubuque, IA: WCB, 1987.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What is wrong with this </a:t>
            </a:r>
            <a:r>
              <a:rPr lang="en-US" i="1" dirty="0" smtClean="0"/>
              <a:t>fictitious </a:t>
            </a:r>
            <a:r>
              <a:rPr lang="en-US" dirty="0" smtClean="0"/>
              <a:t>study?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371600"/>
            <a:ext cx="9067800" cy="5334000"/>
          </a:xfrm>
        </p:spPr>
        <p:txBody>
          <a:bodyPr>
            <a:noAutofit/>
          </a:bodyPr>
          <a:lstStyle/>
          <a:p>
            <a:pPr marL="0">
              <a:lnSpc>
                <a:spcPct val="120000"/>
              </a:lnSpc>
              <a:buNone/>
            </a:pPr>
            <a:r>
              <a:rPr lang="en-US" sz="2700" dirty="0"/>
              <a:t>Researchers have </a:t>
            </a:r>
            <a:r>
              <a:rPr lang="en-US" sz="2700" dirty="0" smtClean="0"/>
              <a:t>developed </a:t>
            </a:r>
            <a:r>
              <a:rPr lang="en-US" sz="2700" dirty="0"/>
              <a:t>a </a:t>
            </a:r>
            <a:r>
              <a:rPr lang="en-US" sz="2700" dirty="0" smtClean="0"/>
              <a:t>new type of game controller they </a:t>
            </a:r>
            <a:r>
              <a:rPr lang="en-US" sz="2700" dirty="0"/>
              <a:t>believe will help </a:t>
            </a:r>
            <a:r>
              <a:rPr lang="en-US" sz="2700" dirty="0" smtClean="0"/>
              <a:t>improve the performance of game players. The </a:t>
            </a:r>
            <a:r>
              <a:rPr lang="en-US" sz="2700" dirty="0"/>
              <a:t>researchers </a:t>
            </a:r>
            <a:r>
              <a:rPr lang="en-US" sz="2700" dirty="0" smtClean="0"/>
              <a:t>conduct </a:t>
            </a:r>
            <a:r>
              <a:rPr lang="en-US" sz="2700" dirty="0"/>
              <a:t>a study to investigate their hypothesis. </a:t>
            </a:r>
            <a:r>
              <a:rPr lang="en-US" sz="2700" dirty="0" smtClean="0"/>
              <a:t>Five different types of game controllers </a:t>
            </a:r>
            <a:r>
              <a:rPr lang="en-US" sz="2700" dirty="0"/>
              <a:t>are </a:t>
            </a:r>
            <a:r>
              <a:rPr lang="en-US" sz="2700" dirty="0" smtClean="0"/>
              <a:t>used in the study and assigned the </a:t>
            </a:r>
            <a:r>
              <a:rPr lang="en-US" sz="2700" dirty="0"/>
              <a:t>numbers </a:t>
            </a:r>
            <a:r>
              <a:rPr lang="en-US" sz="2700" dirty="0" smtClean="0"/>
              <a:t>1-5 (5 is </a:t>
            </a:r>
            <a:r>
              <a:rPr lang="en-US" sz="2700" dirty="0"/>
              <a:t>assigned to the </a:t>
            </a:r>
            <a:r>
              <a:rPr lang="en-US" sz="2700" dirty="0" smtClean="0"/>
              <a:t>researcher’s controller). The </a:t>
            </a:r>
            <a:r>
              <a:rPr lang="en-US" sz="2700" dirty="0"/>
              <a:t>researchers </a:t>
            </a:r>
            <a:r>
              <a:rPr lang="en-US" sz="2700" dirty="0" smtClean="0"/>
              <a:t>have subjects play a video game five times (first with controller 1, then controller 2, …, and always concluding with controller 5). The </a:t>
            </a:r>
            <a:r>
              <a:rPr lang="en-US" sz="2700" dirty="0"/>
              <a:t>researchers </a:t>
            </a:r>
            <a:r>
              <a:rPr lang="en-US" sz="2700" dirty="0" smtClean="0"/>
              <a:t>analyze </a:t>
            </a:r>
            <a:r>
              <a:rPr lang="en-US" sz="2700" dirty="0"/>
              <a:t>the data they </a:t>
            </a:r>
            <a:r>
              <a:rPr lang="en-US" sz="2700" dirty="0" smtClean="0"/>
              <a:t>collect using T-tests and </a:t>
            </a:r>
            <a:r>
              <a:rPr lang="en-US" sz="2700" dirty="0"/>
              <a:t>find that </a:t>
            </a:r>
            <a:r>
              <a:rPr lang="en-US" sz="2700" dirty="0" smtClean="0"/>
              <a:t>subjects did indeed have higher scores when playing the game with their controller. The </a:t>
            </a:r>
            <a:r>
              <a:rPr lang="en-US" sz="2700" dirty="0"/>
              <a:t>researchers proclaim their </a:t>
            </a:r>
            <a:r>
              <a:rPr lang="en-US" sz="2700" dirty="0" smtClean="0"/>
              <a:t>design </a:t>
            </a:r>
            <a:r>
              <a:rPr lang="en-US" sz="2700" dirty="0"/>
              <a:t>to be a </a:t>
            </a:r>
            <a:r>
              <a:rPr lang="en-US" sz="2700" dirty="0" smtClean="0"/>
              <a:t>success!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58321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8392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Internal Validity </a:t>
            </a:r>
            <a:r>
              <a:rPr lang="en-US" dirty="0" smtClean="0"/>
              <a:t>– “focuses on the viability of causal links between the independent and dependent variables” </a:t>
            </a:r>
            <a:r>
              <a:rPr lang="en-US" sz="2800" dirty="0" smtClean="0"/>
              <a:t>[2:134] </a:t>
            </a:r>
          </a:p>
          <a:p>
            <a:pPr lvl="1"/>
            <a:r>
              <a:rPr lang="en-US" u="sng" dirty="0" smtClean="0"/>
              <a:t>Some threats to internal validity: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dirty="0" smtClean="0"/>
              <a:t>Selection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dirty="0" smtClean="0"/>
              <a:t>Experimenter effects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dirty="0" smtClean="0"/>
              <a:t>Instrumentation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dirty="0" smtClean="0"/>
              <a:t>Testing /order effect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dirty="0" smtClean="0"/>
              <a:t>Attrition (mortality)</a:t>
            </a:r>
          </a:p>
          <a:p>
            <a:r>
              <a:rPr lang="en-US" b="1" dirty="0"/>
              <a:t>Statistical conclusion validity</a:t>
            </a:r>
            <a:r>
              <a:rPr lang="en-US" dirty="0"/>
              <a:t> – “refers to the appropriate use of statistical tests to determine whether purported relationships are a reflection of actual relationships” </a:t>
            </a:r>
            <a:r>
              <a:rPr lang="en-US" sz="2800" dirty="0"/>
              <a:t>[2:134]</a:t>
            </a:r>
          </a:p>
          <a:p>
            <a:r>
              <a:rPr lang="en-US" b="1" dirty="0" smtClean="0"/>
              <a:t>External Validity </a:t>
            </a:r>
            <a:r>
              <a:rPr lang="en-US" dirty="0" smtClean="0"/>
              <a:t>– “refers to the generalizability of the results and conclusions to other people and locations” </a:t>
            </a:r>
            <a:r>
              <a:rPr lang="en-US" sz="2800" dirty="0" smtClean="0"/>
              <a:t>[2:134]</a:t>
            </a:r>
          </a:p>
          <a:p>
            <a:r>
              <a:rPr lang="en-US" b="1" dirty="0" smtClean="0"/>
              <a:t>What could have improved the study described on the previous slide?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763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/>
              <a:t>Strategies to improve internal validity </a:t>
            </a:r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752600"/>
            <a:ext cx="8226552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 controlled laboratory study</a:t>
            </a:r>
          </a:p>
          <a:p>
            <a:r>
              <a:rPr lang="en-US" dirty="0" smtClean="0"/>
              <a:t>A double-blind experiment</a:t>
            </a:r>
          </a:p>
          <a:p>
            <a:r>
              <a:rPr lang="en-US" dirty="0" smtClean="0"/>
              <a:t>Unobtrusive measures</a:t>
            </a:r>
          </a:p>
          <a:p>
            <a:r>
              <a:rPr lang="en-US" dirty="0" smtClean="0"/>
              <a:t>Triangulation</a:t>
            </a:r>
          </a:p>
          <a:p>
            <a:endParaRPr lang="en-US" sz="800" dirty="0"/>
          </a:p>
          <a:p>
            <a:r>
              <a:rPr lang="en-US" dirty="0" smtClean="0"/>
              <a:t>Does increasing </a:t>
            </a:r>
            <a:r>
              <a:rPr lang="en-US" b="1" dirty="0" smtClean="0"/>
              <a:t>internal validity</a:t>
            </a:r>
            <a:r>
              <a:rPr lang="en-US" dirty="0" smtClean="0"/>
              <a:t> also increase </a:t>
            </a:r>
            <a:r>
              <a:rPr lang="en-US" b="1" dirty="0" smtClean="0"/>
              <a:t>external validity</a:t>
            </a:r>
            <a:r>
              <a:rPr lang="en-US" dirty="0" smtClean="0"/>
              <a:t>?</a:t>
            </a:r>
          </a:p>
          <a:p>
            <a:endParaRPr lang="en-US" sz="800" dirty="0"/>
          </a:p>
          <a:p>
            <a:r>
              <a:rPr lang="en-US" dirty="0" smtClean="0"/>
              <a:t>What is </a:t>
            </a:r>
            <a:r>
              <a:rPr lang="en-US" b="1" dirty="0" smtClean="0"/>
              <a:t>reliability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“how well it produces the same results on separate occasions under the same circumstances” [3:640]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Pretend that you have developed a typing game and you want to conduct a </a:t>
            </a:r>
            <a:r>
              <a:rPr lang="en-US" i="1" dirty="0" smtClean="0"/>
              <a:t>summative evaluation</a:t>
            </a:r>
            <a:r>
              <a:rPr lang="en-US" dirty="0" smtClean="0"/>
              <a:t> to determine if it really helps people learn to </a:t>
            </a:r>
            <a:r>
              <a:rPr lang="en-US" dirty="0"/>
              <a:t>type to a “</a:t>
            </a:r>
            <a:r>
              <a:rPr lang="en-US" dirty="0" smtClean="0"/>
              <a:t>significant” degree.</a:t>
            </a:r>
          </a:p>
          <a:p>
            <a:r>
              <a:rPr lang="en-US" b="1" dirty="0" smtClean="0"/>
              <a:t>Describe an </a:t>
            </a:r>
            <a:r>
              <a:rPr lang="en-US" b="1" u="sng" dirty="0" smtClean="0"/>
              <a:t>experimental</a:t>
            </a:r>
            <a:r>
              <a:rPr lang="en-US" b="1" dirty="0" smtClean="0"/>
              <a:t> procedure to evaluate the effectiveness of this application? Clearly state your independent and dependent variables.</a:t>
            </a:r>
          </a:p>
          <a:p>
            <a:pPr lvl="1"/>
            <a:r>
              <a:rPr lang="en-US" dirty="0" smtClean="0"/>
              <a:t>Independent Variables</a:t>
            </a:r>
          </a:p>
          <a:p>
            <a:pPr lvl="2"/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r>
              <a:rPr lang="en-US" dirty="0" smtClean="0"/>
              <a:t> and </a:t>
            </a:r>
            <a:r>
              <a:rPr 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TestNumber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Dependent Variable</a:t>
            </a:r>
          </a:p>
          <a:p>
            <a:pPr lvl="2"/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Typing Test Score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possible evaluation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Lets assume that a typing </a:t>
            </a:r>
            <a:r>
              <a:rPr lang="en-US" b="1" dirty="0" smtClean="0"/>
              <a:t>test</a:t>
            </a:r>
            <a:r>
              <a:rPr lang="en-US" dirty="0" smtClean="0"/>
              <a:t> can be given to measure someone’s typing ability.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game			test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		game			  test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sz="105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		game			  test</a:t>
            </a:r>
          </a:p>
          <a:p>
            <a:pPr marL="514350" indent="-514350">
              <a:buNone/>
            </a:pPr>
            <a:r>
              <a:rPr lang="en-US" dirty="0" smtClean="0"/>
              <a:t>	test					  test</a:t>
            </a:r>
          </a:p>
          <a:p>
            <a:pPr marL="514350" indent="-514350">
              <a:buNone/>
            </a:pPr>
            <a:endParaRPr lang="en-US" dirty="0" smtClean="0"/>
          </a:p>
        </p:txBody>
      </p:sp>
      <p:sp>
        <p:nvSpPr>
          <p:cNvPr id="8" name="Right Arrow 7"/>
          <p:cNvSpPr/>
          <p:nvPr/>
        </p:nvSpPr>
        <p:spPr>
          <a:xfrm>
            <a:off x="2895600" y="2823865"/>
            <a:ext cx="533400" cy="152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438400" y="3886200"/>
            <a:ext cx="533400" cy="152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486400" y="3886200"/>
            <a:ext cx="533400" cy="152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486400" y="5715000"/>
            <a:ext cx="533400" cy="152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438400" y="5715000"/>
            <a:ext cx="533400" cy="152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438400" y="5181600"/>
            <a:ext cx="533400" cy="152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486400" y="5181600"/>
            <a:ext cx="533400" cy="152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34000" y="2514600"/>
            <a:ext cx="3200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Of course, we don’t know how well subjects could type before playing the game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0" y="4114800"/>
            <a:ext cx="3200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Here, some improvement could be due to taking the test twice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" y="6027003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It might also be helpful to have students in the “game” group complete a </a:t>
            </a:r>
            <a:r>
              <a:rPr lang="en-US" sz="2400" b="1" dirty="0" smtClean="0"/>
              <a:t>satisfaction questionnaire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your quantitative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Lets assume we have collected the following data: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Was the application effective?</a:t>
            </a:r>
          </a:p>
          <a:p>
            <a:pPr marL="320040" lvl="1" indent="0">
              <a:buNone/>
            </a:pPr>
            <a:r>
              <a:rPr lang="en-US" sz="2900" b="1" dirty="0" smtClean="0"/>
              <a:t>How do we know?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088467"/>
              </p:ext>
            </p:extLst>
          </p:nvPr>
        </p:nvGraphicFramePr>
        <p:xfrm>
          <a:off x="2133600" y="2438400"/>
          <a:ext cx="6096000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Test#1 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Test#2 mean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Game Group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Control Group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57.90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2819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Between-Subject variable (Condition)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2057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Within-Subject variable (</a:t>
            </a:r>
            <a:r>
              <a:rPr lang="en-US" b="1" dirty="0" err="1" smtClean="0"/>
              <a:t>TestNumber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Quantitative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7630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Descriptive statistics </a:t>
            </a:r>
            <a:r>
              <a:rPr lang="en-US" dirty="0" smtClean="0"/>
              <a:t>“those methods used to organize and describe information that has been collected” [4: 10].</a:t>
            </a:r>
          </a:p>
          <a:p>
            <a:r>
              <a:rPr lang="en-US" b="1" dirty="0" smtClean="0"/>
              <a:t>Inferential statistics</a:t>
            </a:r>
            <a:r>
              <a:rPr lang="en-US" dirty="0" smtClean="0"/>
              <a:t> “allow us to make inferences about a large population from relatively small samples” [1: 275].</a:t>
            </a:r>
          </a:p>
          <a:p>
            <a:pPr lvl="1"/>
            <a:r>
              <a:rPr lang="en-US" b="1" dirty="0"/>
              <a:t>T-test</a:t>
            </a:r>
            <a:r>
              <a:rPr lang="en-US" dirty="0"/>
              <a:t> – used to compare two group means for statistical significance</a:t>
            </a:r>
          </a:p>
          <a:p>
            <a:pPr lvl="1"/>
            <a:r>
              <a:rPr lang="en-US" dirty="0"/>
              <a:t>Analysis of variance (</a:t>
            </a:r>
            <a:r>
              <a:rPr lang="en-US" b="1" dirty="0"/>
              <a:t>ANOVA</a:t>
            </a:r>
            <a:r>
              <a:rPr lang="en-US" dirty="0"/>
              <a:t>) - used to compare two or more group means for statistical significance</a:t>
            </a:r>
          </a:p>
          <a:p>
            <a:pPr lvl="2"/>
            <a:r>
              <a:rPr lang="en-US" dirty="0"/>
              <a:t>Post hoc comparisons can be used to determine which means are significantly different</a:t>
            </a:r>
          </a:p>
          <a:p>
            <a:pPr lvl="1"/>
            <a:r>
              <a:rPr lang="en-US" b="1" dirty="0"/>
              <a:t>Regression</a:t>
            </a:r>
            <a:r>
              <a:rPr lang="en-US" dirty="0"/>
              <a:t> – can be used to construct an equation to predict a dependent variable from one or more independent variables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does it mean for the difference between two groups means to be </a:t>
            </a:r>
            <a:r>
              <a:rPr lang="en-US" b="1" dirty="0" smtClean="0"/>
              <a:t>statistically significant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4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Significance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763000" cy="4495800"/>
          </a:xfrm>
        </p:spPr>
        <p:txBody>
          <a:bodyPr/>
          <a:lstStyle/>
          <a:p>
            <a:r>
              <a:rPr lang="en-US" sz="2800" b="1" u="sng" dirty="0" smtClean="0"/>
              <a:t>The Central Limit Theorem</a:t>
            </a:r>
            <a:r>
              <a:rPr lang="en-US" sz="2800" dirty="0" smtClean="0"/>
              <a:t>: “The sampling distribution of the mean is approximately normal for </a:t>
            </a:r>
            <a:r>
              <a:rPr lang="en-US" sz="2800" dirty="0" err="1" smtClean="0"/>
              <a:t>nonnormal</a:t>
            </a:r>
            <a:r>
              <a:rPr lang="en-US" sz="2800" dirty="0" smtClean="0"/>
              <a:t> sampled populations.  The larger the sample size, the closer the sampling distribution is to being normal” [4:351].</a:t>
            </a:r>
          </a:p>
          <a:p>
            <a:pPr lvl="1"/>
            <a:r>
              <a:rPr lang="en-US" sz="2400" dirty="0" smtClean="0"/>
              <a:t>approximation considered </a:t>
            </a:r>
            <a:r>
              <a:rPr lang="en-US" sz="2400" i="1" dirty="0" smtClean="0"/>
              <a:t>good</a:t>
            </a:r>
            <a:r>
              <a:rPr lang="en-US" sz="2400" dirty="0" smtClean="0"/>
              <a:t> provided n ≥ 30</a:t>
            </a:r>
            <a:endParaRPr lang="en-US" sz="2400" dirty="0"/>
          </a:p>
        </p:txBody>
      </p:sp>
      <p:pic>
        <p:nvPicPr>
          <p:cNvPr id="4" name="Picture 3" descr="normal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3810000"/>
            <a:ext cx="4171300" cy="236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5638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781800" y="42672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if we have a sample that falls over here</a:t>
            </a:r>
            <a:r>
              <a:rPr lang="en-US" dirty="0" smtClean="0"/>
              <a:t>?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6362700" y="5219700"/>
            <a:ext cx="609600" cy="5334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9513" y="482119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endParaRPr lang="en-US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081045" y="595042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α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2666</TotalTime>
  <Words>1090</Words>
  <Application>Microsoft Office PowerPoint</Application>
  <PresentationFormat>On-screen Show (4:3)</PresentationFormat>
  <Paragraphs>133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Median</vt:lpstr>
      <vt:lpstr>Default Design</vt:lpstr>
      <vt:lpstr>Validity and Inferential Statistics</vt:lpstr>
      <vt:lpstr>What is wrong with this fictitious study?</vt:lpstr>
      <vt:lpstr>Validity</vt:lpstr>
      <vt:lpstr> Strategies to improve internal validity [1]</vt:lpstr>
      <vt:lpstr>Activity</vt:lpstr>
      <vt:lpstr>Some possible evaluation designs</vt:lpstr>
      <vt:lpstr>Analyzing your quantitative data</vt:lpstr>
      <vt:lpstr>Analyzing Quantitative Data</vt:lpstr>
      <vt:lpstr>Statistical Significance </vt:lpstr>
      <vt:lpstr>T-Test</vt:lpstr>
      <vt:lpstr>Analyzing your quantitative data</vt:lpstr>
      <vt:lpstr>ANOVA</vt:lpstr>
      <vt:lpstr>Analyzing your qualitative data</vt:lpstr>
      <vt:lpstr>Remember</vt:lpstr>
      <vt:lpstr>Typical flow of an evaluation study</vt:lpstr>
      <vt:lpstr>References</vt:lpstr>
    </vt:vector>
  </TitlesOfParts>
  <Company>University of the Pacific - SoECS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         Virtual Reality Systems</dc:title>
  <dc:creator>dcliburn</dc:creator>
  <cp:lastModifiedBy>UOP</cp:lastModifiedBy>
  <cp:revision>254</cp:revision>
  <cp:lastPrinted>2016-03-04T19:02:22Z</cp:lastPrinted>
  <dcterms:created xsi:type="dcterms:W3CDTF">2011-02-01T20:42:11Z</dcterms:created>
  <dcterms:modified xsi:type="dcterms:W3CDTF">2017-03-30T17:36:26Z</dcterms:modified>
</cp:coreProperties>
</file>