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  <p:sldMasterId id="2147483744" r:id="rId2"/>
  </p:sldMasterIdLst>
  <p:notesMasterIdLst>
    <p:notesMasterId r:id="rId15"/>
  </p:notesMasterIdLst>
  <p:handoutMasterIdLst>
    <p:handoutMasterId r:id="rId16"/>
  </p:handoutMasterIdLst>
  <p:sldIdLst>
    <p:sldId id="256" r:id="rId3"/>
    <p:sldId id="258" r:id="rId4"/>
    <p:sldId id="259" r:id="rId5"/>
    <p:sldId id="257" r:id="rId6"/>
    <p:sldId id="261" r:id="rId7"/>
    <p:sldId id="266" r:id="rId8"/>
    <p:sldId id="260" r:id="rId9"/>
    <p:sldId id="265" r:id="rId10"/>
    <p:sldId id="263" r:id="rId11"/>
    <p:sldId id="264" r:id="rId12"/>
    <p:sldId id="262" r:id="rId13"/>
    <p:sldId id="267" r:id="rId14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0E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171" autoAdjust="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A6CED2-2450-492C-80B4-DFCC60D60C04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42D1CE01-8156-41B7-A78D-9248AECB22B6}">
      <dgm:prSet phldrT="[Text]"/>
      <dgm:spPr>
        <a:solidFill>
          <a:srgbClr val="4A0E0F"/>
        </a:solidFill>
      </dgm:spPr>
      <dgm:t>
        <a:bodyPr/>
        <a:lstStyle/>
        <a:p>
          <a:r>
            <a:rPr lang="en-US" dirty="0" smtClean="0"/>
            <a:t>Analysis</a:t>
          </a:r>
          <a:endParaRPr lang="en-US" dirty="0"/>
        </a:p>
      </dgm:t>
    </dgm:pt>
    <dgm:pt modelId="{7DCCBB77-910A-47B8-9E36-9CDD11F44C1C}" type="parTrans" cxnId="{96DFAC60-EE95-4E9A-8CBE-4739152D2ACF}">
      <dgm:prSet/>
      <dgm:spPr/>
      <dgm:t>
        <a:bodyPr/>
        <a:lstStyle/>
        <a:p>
          <a:endParaRPr lang="en-US"/>
        </a:p>
      </dgm:t>
    </dgm:pt>
    <dgm:pt modelId="{5C833D57-63D5-481E-9E82-4AAA82151517}" type="sibTrans" cxnId="{96DFAC60-EE95-4E9A-8CBE-4739152D2ACF}">
      <dgm:prSet/>
      <dgm:spPr/>
      <dgm:t>
        <a:bodyPr/>
        <a:lstStyle/>
        <a:p>
          <a:endParaRPr lang="en-US"/>
        </a:p>
      </dgm:t>
    </dgm:pt>
    <dgm:pt modelId="{1BBFE81A-B4EC-427A-B1E6-6ECDA34C76B3}">
      <dgm:prSet phldrT="[Text]"/>
      <dgm:spPr>
        <a:solidFill>
          <a:srgbClr val="4A0E0F"/>
        </a:solidFill>
      </dgm:spPr>
      <dgm:t>
        <a:bodyPr/>
        <a:lstStyle/>
        <a:p>
          <a:r>
            <a:rPr lang="en-US" dirty="0" smtClean="0"/>
            <a:t>Design</a:t>
          </a:r>
          <a:endParaRPr lang="en-US" dirty="0"/>
        </a:p>
      </dgm:t>
    </dgm:pt>
    <dgm:pt modelId="{2646EBE5-9804-4893-9FB8-D270C912BD3E}" type="parTrans" cxnId="{96A007FF-022C-403C-9664-33DEDD0409A5}">
      <dgm:prSet/>
      <dgm:spPr/>
      <dgm:t>
        <a:bodyPr/>
        <a:lstStyle/>
        <a:p>
          <a:endParaRPr lang="en-US"/>
        </a:p>
      </dgm:t>
    </dgm:pt>
    <dgm:pt modelId="{0AD0F19E-2950-4E23-A51B-F833CD03646F}" type="sibTrans" cxnId="{96A007FF-022C-403C-9664-33DEDD0409A5}">
      <dgm:prSet/>
      <dgm:spPr/>
      <dgm:t>
        <a:bodyPr/>
        <a:lstStyle/>
        <a:p>
          <a:endParaRPr lang="en-US"/>
        </a:p>
      </dgm:t>
    </dgm:pt>
    <dgm:pt modelId="{3B3B85FA-ACAD-410B-96E6-131EFBA48FEE}">
      <dgm:prSet phldrT="[Text]"/>
      <dgm:spPr>
        <a:solidFill>
          <a:srgbClr val="4A0E0F"/>
        </a:solidFill>
      </dgm:spPr>
      <dgm:t>
        <a:bodyPr/>
        <a:lstStyle/>
        <a:p>
          <a:r>
            <a:rPr lang="en-US" dirty="0" smtClean="0"/>
            <a:t>Implementation</a:t>
          </a:r>
          <a:endParaRPr lang="en-US" dirty="0"/>
        </a:p>
      </dgm:t>
    </dgm:pt>
    <dgm:pt modelId="{EE4E0D57-FCCB-445E-A7C1-3C350BD6939D}" type="parTrans" cxnId="{EAE7159B-5FDF-44E3-9D53-37395BFEA9E3}">
      <dgm:prSet/>
      <dgm:spPr/>
      <dgm:t>
        <a:bodyPr/>
        <a:lstStyle/>
        <a:p>
          <a:endParaRPr lang="en-US"/>
        </a:p>
      </dgm:t>
    </dgm:pt>
    <dgm:pt modelId="{D03F0444-998A-48FC-B476-26FE360E9341}" type="sibTrans" cxnId="{EAE7159B-5FDF-44E3-9D53-37395BFEA9E3}">
      <dgm:prSet/>
      <dgm:spPr/>
      <dgm:t>
        <a:bodyPr/>
        <a:lstStyle/>
        <a:p>
          <a:endParaRPr lang="en-US"/>
        </a:p>
      </dgm:t>
    </dgm:pt>
    <dgm:pt modelId="{8CDDC5D1-A042-46A8-B443-95E24FBCB3FB}">
      <dgm:prSet phldrT="[Text]"/>
      <dgm:spPr>
        <a:solidFill>
          <a:srgbClr val="4A0E0F"/>
        </a:solidFill>
      </dgm:spPr>
      <dgm:t>
        <a:bodyPr/>
        <a:lstStyle/>
        <a:p>
          <a:r>
            <a:rPr lang="en-US" dirty="0" smtClean="0"/>
            <a:t>Testing</a:t>
          </a:r>
          <a:endParaRPr lang="en-US" dirty="0"/>
        </a:p>
      </dgm:t>
    </dgm:pt>
    <dgm:pt modelId="{927EDEAA-6559-475A-9B6C-4687ED458631}" type="parTrans" cxnId="{26974544-5EC2-4FDC-910D-1B7B939DB5C9}">
      <dgm:prSet/>
      <dgm:spPr/>
      <dgm:t>
        <a:bodyPr/>
        <a:lstStyle/>
        <a:p>
          <a:endParaRPr lang="en-US"/>
        </a:p>
      </dgm:t>
    </dgm:pt>
    <dgm:pt modelId="{C36F49D3-7D5D-4D4C-B5ED-1C91CBD66126}" type="sibTrans" cxnId="{26974544-5EC2-4FDC-910D-1B7B939DB5C9}">
      <dgm:prSet/>
      <dgm:spPr/>
      <dgm:t>
        <a:bodyPr/>
        <a:lstStyle/>
        <a:p>
          <a:endParaRPr lang="en-US"/>
        </a:p>
      </dgm:t>
    </dgm:pt>
    <dgm:pt modelId="{60EB37EF-96C2-478D-AE68-ACF76B34754D}" type="pres">
      <dgm:prSet presAssocID="{04A6CED2-2450-492C-80B4-DFCC60D60C04}" presName="Name0" presStyleCnt="0">
        <dgm:presLayoutVars>
          <dgm:dir/>
          <dgm:resizeHandles val="exact"/>
        </dgm:presLayoutVars>
      </dgm:prSet>
      <dgm:spPr/>
    </dgm:pt>
    <dgm:pt modelId="{43957320-8B06-4F6E-A919-A25AAAB85874}" type="pres">
      <dgm:prSet presAssocID="{42D1CE01-8156-41B7-A78D-9248AECB22B6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565966-81AA-46A8-BB70-8300CEE2452A}" type="pres">
      <dgm:prSet presAssocID="{5C833D57-63D5-481E-9E82-4AAA82151517}" presName="sibTrans" presStyleLbl="sibTrans2D1" presStyleIdx="0" presStyleCnt="3"/>
      <dgm:spPr/>
      <dgm:t>
        <a:bodyPr/>
        <a:lstStyle/>
        <a:p>
          <a:endParaRPr lang="en-US"/>
        </a:p>
      </dgm:t>
    </dgm:pt>
    <dgm:pt modelId="{AF2F2D36-88AA-491B-A114-35855AF13B2A}" type="pres">
      <dgm:prSet presAssocID="{5C833D57-63D5-481E-9E82-4AAA82151517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975FFC70-BF5D-4A85-BFF3-D1DA64E2672C}" type="pres">
      <dgm:prSet presAssocID="{1BBFE81A-B4EC-427A-B1E6-6ECDA34C76B3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8D54D2-CD5A-43E4-B30D-93F01DB37235}" type="pres">
      <dgm:prSet presAssocID="{0AD0F19E-2950-4E23-A51B-F833CD03646F}" presName="sibTrans" presStyleLbl="sibTrans2D1" presStyleIdx="1" presStyleCnt="3"/>
      <dgm:spPr/>
      <dgm:t>
        <a:bodyPr/>
        <a:lstStyle/>
        <a:p>
          <a:endParaRPr lang="en-US"/>
        </a:p>
      </dgm:t>
    </dgm:pt>
    <dgm:pt modelId="{B634AB19-E2F8-490A-AA59-7D21D2E71BAB}" type="pres">
      <dgm:prSet presAssocID="{0AD0F19E-2950-4E23-A51B-F833CD03646F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CAA0169A-CBB7-469D-A3D9-5AAF21F89B88}" type="pres">
      <dgm:prSet presAssocID="{3B3B85FA-ACAD-410B-96E6-131EFBA48FEE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0B5429-807D-47C8-B611-FEA80BA63112}" type="pres">
      <dgm:prSet presAssocID="{D03F0444-998A-48FC-B476-26FE360E9341}" presName="sibTrans" presStyleLbl="sibTrans2D1" presStyleIdx="2" presStyleCnt="3"/>
      <dgm:spPr/>
      <dgm:t>
        <a:bodyPr/>
        <a:lstStyle/>
        <a:p>
          <a:endParaRPr lang="en-US"/>
        </a:p>
      </dgm:t>
    </dgm:pt>
    <dgm:pt modelId="{41DE58B6-D3CC-4E44-B43C-998D5F1114F9}" type="pres">
      <dgm:prSet presAssocID="{D03F0444-998A-48FC-B476-26FE360E9341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70BC45E5-49C0-424B-B598-C1913EF855E4}" type="pres">
      <dgm:prSet presAssocID="{8CDDC5D1-A042-46A8-B443-95E24FBCB3FB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74CC259-EBD4-44FB-9147-12C0263673EE}" type="presOf" srcId="{5C833D57-63D5-481E-9E82-4AAA82151517}" destId="{AF2F2D36-88AA-491B-A114-35855AF13B2A}" srcOrd="1" destOrd="0" presId="urn:microsoft.com/office/officeart/2005/8/layout/process1"/>
    <dgm:cxn modelId="{96DFAC60-EE95-4E9A-8CBE-4739152D2ACF}" srcId="{04A6CED2-2450-492C-80B4-DFCC60D60C04}" destId="{42D1CE01-8156-41B7-A78D-9248AECB22B6}" srcOrd="0" destOrd="0" parTransId="{7DCCBB77-910A-47B8-9E36-9CDD11F44C1C}" sibTransId="{5C833D57-63D5-481E-9E82-4AAA82151517}"/>
    <dgm:cxn modelId="{7C185C09-A8B4-49CE-BA70-1190BE1DA0EF}" type="presOf" srcId="{0AD0F19E-2950-4E23-A51B-F833CD03646F}" destId="{388D54D2-CD5A-43E4-B30D-93F01DB37235}" srcOrd="0" destOrd="0" presId="urn:microsoft.com/office/officeart/2005/8/layout/process1"/>
    <dgm:cxn modelId="{751B6E9C-31E0-432A-B7D1-FA8A5D531486}" type="presOf" srcId="{8CDDC5D1-A042-46A8-B443-95E24FBCB3FB}" destId="{70BC45E5-49C0-424B-B598-C1913EF855E4}" srcOrd="0" destOrd="0" presId="urn:microsoft.com/office/officeart/2005/8/layout/process1"/>
    <dgm:cxn modelId="{7DBDC90D-64BF-4422-B487-54AD68877987}" type="presOf" srcId="{0AD0F19E-2950-4E23-A51B-F833CD03646F}" destId="{B634AB19-E2F8-490A-AA59-7D21D2E71BAB}" srcOrd="1" destOrd="0" presId="urn:microsoft.com/office/officeart/2005/8/layout/process1"/>
    <dgm:cxn modelId="{5E5657FC-0496-48BE-AE15-B0B3D2469FB5}" type="presOf" srcId="{5C833D57-63D5-481E-9E82-4AAA82151517}" destId="{4B565966-81AA-46A8-BB70-8300CEE2452A}" srcOrd="0" destOrd="0" presId="urn:microsoft.com/office/officeart/2005/8/layout/process1"/>
    <dgm:cxn modelId="{52C4813B-549B-4D80-BBF0-1BCC7BF06D1B}" type="presOf" srcId="{1BBFE81A-B4EC-427A-B1E6-6ECDA34C76B3}" destId="{975FFC70-BF5D-4A85-BFF3-D1DA64E2672C}" srcOrd="0" destOrd="0" presId="urn:microsoft.com/office/officeart/2005/8/layout/process1"/>
    <dgm:cxn modelId="{26974544-5EC2-4FDC-910D-1B7B939DB5C9}" srcId="{04A6CED2-2450-492C-80B4-DFCC60D60C04}" destId="{8CDDC5D1-A042-46A8-B443-95E24FBCB3FB}" srcOrd="3" destOrd="0" parTransId="{927EDEAA-6559-475A-9B6C-4687ED458631}" sibTransId="{C36F49D3-7D5D-4D4C-B5ED-1C91CBD66126}"/>
    <dgm:cxn modelId="{831DF7EE-D105-4184-887A-3042A65CE968}" type="presOf" srcId="{04A6CED2-2450-492C-80B4-DFCC60D60C04}" destId="{60EB37EF-96C2-478D-AE68-ACF76B34754D}" srcOrd="0" destOrd="0" presId="urn:microsoft.com/office/officeart/2005/8/layout/process1"/>
    <dgm:cxn modelId="{EAE7159B-5FDF-44E3-9D53-37395BFEA9E3}" srcId="{04A6CED2-2450-492C-80B4-DFCC60D60C04}" destId="{3B3B85FA-ACAD-410B-96E6-131EFBA48FEE}" srcOrd="2" destOrd="0" parTransId="{EE4E0D57-FCCB-445E-A7C1-3C350BD6939D}" sibTransId="{D03F0444-998A-48FC-B476-26FE360E9341}"/>
    <dgm:cxn modelId="{96A007FF-022C-403C-9664-33DEDD0409A5}" srcId="{04A6CED2-2450-492C-80B4-DFCC60D60C04}" destId="{1BBFE81A-B4EC-427A-B1E6-6ECDA34C76B3}" srcOrd="1" destOrd="0" parTransId="{2646EBE5-9804-4893-9FB8-D270C912BD3E}" sibTransId="{0AD0F19E-2950-4E23-A51B-F833CD03646F}"/>
    <dgm:cxn modelId="{286D3210-ECE9-415E-8F89-6E6B35C8703C}" type="presOf" srcId="{3B3B85FA-ACAD-410B-96E6-131EFBA48FEE}" destId="{CAA0169A-CBB7-469D-A3D9-5AAF21F89B88}" srcOrd="0" destOrd="0" presId="urn:microsoft.com/office/officeart/2005/8/layout/process1"/>
    <dgm:cxn modelId="{CE05E536-DA61-4F68-9559-5C57E58AE6D5}" type="presOf" srcId="{42D1CE01-8156-41B7-A78D-9248AECB22B6}" destId="{43957320-8B06-4F6E-A919-A25AAAB85874}" srcOrd="0" destOrd="0" presId="urn:microsoft.com/office/officeart/2005/8/layout/process1"/>
    <dgm:cxn modelId="{FBB16D5E-5106-41EE-BAE0-254DD220F6DD}" type="presOf" srcId="{D03F0444-998A-48FC-B476-26FE360E9341}" destId="{B70B5429-807D-47C8-B611-FEA80BA63112}" srcOrd="0" destOrd="0" presId="urn:microsoft.com/office/officeart/2005/8/layout/process1"/>
    <dgm:cxn modelId="{4FE5B723-17C2-492C-A72A-DC609F1B6C0F}" type="presOf" srcId="{D03F0444-998A-48FC-B476-26FE360E9341}" destId="{41DE58B6-D3CC-4E44-B43C-998D5F1114F9}" srcOrd="1" destOrd="0" presId="urn:microsoft.com/office/officeart/2005/8/layout/process1"/>
    <dgm:cxn modelId="{387C2B94-EC03-4405-BC83-77BACD3EBEBC}" type="presParOf" srcId="{60EB37EF-96C2-478D-AE68-ACF76B34754D}" destId="{43957320-8B06-4F6E-A919-A25AAAB85874}" srcOrd="0" destOrd="0" presId="urn:microsoft.com/office/officeart/2005/8/layout/process1"/>
    <dgm:cxn modelId="{AF455EC2-A60D-4FB1-8222-0146CB2D0BAF}" type="presParOf" srcId="{60EB37EF-96C2-478D-AE68-ACF76B34754D}" destId="{4B565966-81AA-46A8-BB70-8300CEE2452A}" srcOrd="1" destOrd="0" presId="urn:microsoft.com/office/officeart/2005/8/layout/process1"/>
    <dgm:cxn modelId="{D0B53995-668C-45DB-A864-379DF36B6025}" type="presParOf" srcId="{4B565966-81AA-46A8-BB70-8300CEE2452A}" destId="{AF2F2D36-88AA-491B-A114-35855AF13B2A}" srcOrd="0" destOrd="0" presId="urn:microsoft.com/office/officeart/2005/8/layout/process1"/>
    <dgm:cxn modelId="{35AEAA71-6413-4C6C-B339-946B8C83FA91}" type="presParOf" srcId="{60EB37EF-96C2-478D-AE68-ACF76B34754D}" destId="{975FFC70-BF5D-4A85-BFF3-D1DA64E2672C}" srcOrd="2" destOrd="0" presId="urn:microsoft.com/office/officeart/2005/8/layout/process1"/>
    <dgm:cxn modelId="{DD868C0C-94DE-4F16-BA4B-CAE59A469574}" type="presParOf" srcId="{60EB37EF-96C2-478D-AE68-ACF76B34754D}" destId="{388D54D2-CD5A-43E4-B30D-93F01DB37235}" srcOrd="3" destOrd="0" presId="urn:microsoft.com/office/officeart/2005/8/layout/process1"/>
    <dgm:cxn modelId="{781C12EA-F25C-4EE7-AF6E-26FD9F05BBA8}" type="presParOf" srcId="{388D54D2-CD5A-43E4-B30D-93F01DB37235}" destId="{B634AB19-E2F8-490A-AA59-7D21D2E71BAB}" srcOrd="0" destOrd="0" presId="urn:microsoft.com/office/officeart/2005/8/layout/process1"/>
    <dgm:cxn modelId="{F0B884B3-0924-4572-99AB-489FB0174AD7}" type="presParOf" srcId="{60EB37EF-96C2-478D-AE68-ACF76B34754D}" destId="{CAA0169A-CBB7-469D-A3D9-5AAF21F89B88}" srcOrd="4" destOrd="0" presId="urn:microsoft.com/office/officeart/2005/8/layout/process1"/>
    <dgm:cxn modelId="{5EFCF4EE-09A9-4579-AB90-621A84DDC937}" type="presParOf" srcId="{60EB37EF-96C2-478D-AE68-ACF76B34754D}" destId="{B70B5429-807D-47C8-B611-FEA80BA63112}" srcOrd="5" destOrd="0" presId="urn:microsoft.com/office/officeart/2005/8/layout/process1"/>
    <dgm:cxn modelId="{F7E3C81D-848B-4663-9EB6-3114095B64D7}" type="presParOf" srcId="{B70B5429-807D-47C8-B611-FEA80BA63112}" destId="{41DE58B6-D3CC-4E44-B43C-998D5F1114F9}" srcOrd="0" destOrd="0" presId="urn:microsoft.com/office/officeart/2005/8/layout/process1"/>
    <dgm:cxn modelId="{3AC2CE44-DC66-454C-B975-A4D5A4EA3CAF}" type="presParOf" srcId="{60EB37EF-96C2-478D-AE68-ACF76B34754D}" destId="{70BC45E5-49C0-424B-B598-C1913EF855E4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957320-8B06-4F6E-A919-A25AAAB85874}">
      <dsp:nvSpPr>
        <dsp:cNvPr id="0" name=""/>
        <dsp:cNvSpPr/>
      </dsp:nvSpPr>
      <dsp:spPr>
        <a:xfrm>
          <a:off x="3457" y="2023026"/>
          <a:ext cx="1511577" cy="906946"/>
        </a:xfrm>
        <a:prstGeom prst="roundRect">
          <a:avLst>
            <a:gd name="adj" fmla="val 10000"/>
          </a:avLst>
        </a:prstGeom>
        <a:solidFill>
          <a:srgbClr val="4A0E0F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Analysis</a:t>
          </a:r>
          <a:endParaRPr lang="en-US" sz="1500" kern="1200" dirty="0"/>
        </a:p>
      </dsp:txBody>
      <dsp:txXfrm>
        <a:off x="30021" y="2049590"/>
        <a:ext cx="1458449" cy="853818"/>
      </dsp:txXfrm>
    </dsp:sp>
    <dsp:sp modelId="{4B565966-81AA-46A8-BB70-8300CEE2452A}">
      <dsp:nvSpPr>
        <dsp:cNvPr id="0" name=""/>
        <dsp:cNvSpPr/>
      </dsp:nvSpPr>
      <dsp:spPr>
        <a:xfrm>
          <a:off x="1666192" y="2289064"/>
          <a:ext cx="320454" cy="3748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1666192" y="2364038"/>
        <a:ext cx="224318" cy="224923"/>
      </dsp:txXfrm>
    </dsp:sp>
    <dsp:sp modelId="{975FFC70-BF5D-4A85-BFF3-D1DA64E2672C}">
      <dsp:nvSpPr>
        <dsp:cNvPr id="0" name=""/>
        <dsp:cNvSpPr/>
      </dsp:nvSpPr>
      <dsp:spPr>
        <a:xfrm>
          <a:off x="2119665" y="2023026"/>
          <a:ext cx="1511577" cy="906946"/>
        </a:xfrm>
        <a:prstGeom prst="roundRect">
          <a:avLst>
            <a:gd name="adj" fmla="val 10000"/>
          </a:avLst>
        </a:prstGeom>
        <a:solidFill>
          <a:srgbClr val="4A0E0F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Design</a:t>
          </a:r>
          <a:endParaRPr lang="en-US" sz="1500" kern="1200" dirty="0"/>
        </a:p>
      </dsp:txBody>
      <dsp:txXfrm>
        <a:off x="2146229" y="2049590"/>
        <a:ext cx="1458449" cy="853818"/>
      </dsp:txXfrm>
    </dsp:sp>
    <dsp:sp modelId="{388D54D2-CD5A-43E4-B30D-93F01DB37235}">
      <dsp:nvSpPr>
        <dsp:cNvPr id="0" name=""/>
        <dsp:cNvSpPr/>
      </dsp:nvSpPr>
      <dsp:spPr>
        <a:xfrm>
          <a:off x="3782400" y="2289064"/>
          <a:ext cx="320454" cy="3748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3782400" y="2364038"/>
        <a:ext cx="224318" cy="224923"/>
      </dsp:txXfrm>
    </dsp:sp>
    <dsp:sp modelId="{CAA0169A-CBB7-469D-A3D9-5AAF21F89B88}">
      <dsp:nvSpPr>
        <dsp:cNvPr id="0" name=""/>
        <dsp:cNvSpPr/>
      </dsp:nvSpPr>
      <dsp:spPr>
        <a:xfrm>
          <a:off x="4235873" y="2023026"/>
          <a:ext cx="1511577" cy="906946"/>
        </a:xfrm>
        <a:prstGeom prst="roundRect">
          <a:avLst>
            <a:gd name="adj" fmla="val 10000"/>
          </a:avLst>
        </a:prstGeom>
        <a:solidFill>
          <a:srgbClr val="4A0E0F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Implementation</a:t>
          </a:r>
          <a:endParaRPr lang="en-US" sz="1500" kern="1200" dirty="0"/>
        </a:p>
      </dsp:txBody>
      <dsp:txXfrm>
        <a:off x="4262437" y="2049590"/>
        <a:ext cx="1458449" cy="853818"/>
      </dsp:txXfrm>
    </dsp:sp>
    <dsp:sp modelId="{B70B5429-807D-47C8-B611-FEA80BA63112}">
      <dsp:nvSpPr>
        <dsp:cNvPr id="0" name=""/>
        <dsp:cNvSpPr/>
      </dsp:nvSpPr>
      <dsp:spPr>
        <a:xfrm>
          <a:off x="5898608" y="2289064"/>
          <a:ext cx="320454" cy="3748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5898608" y="2364038"/>
        <a:ext cx="224318" cy="224923"/>
      </dsp:txXfrm>
    </dsp:sp>
    <dsp:sp modelId="{70BC45E5-49C0-424B-B598-C1913EF855E4}">
      <dsp:nvSpPr>
        <dsp:cNvPr id="0" name=""/>
        <dsp:cNvSpPr/>
      </dsp:nvSpPr>
      <dsp:spPr>
        <a:xfrm>
          <a:off x="6352081" y="2023026"/>
          <a:ext cx="1511577" cy="906946"/>
        </a:xfrm>
        <a:prstGeom prst="roundRect">
          <a:avLst>
            <a:gd name="adj" fmla="val 10000"/>
          </a:avLst>
        </a:prstGeom>
        <a:solidFill>
          <a:srgbClr val="4A0E0F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Testing</a:t>
          </a:r>
          <a:endParaRPr lang="en-US" sz="1500" kern="1200" dirty="0"/>
        </a:p>
      </dsp:txBody>
      <dsp:txXfrm>
        <a:off x="6378645" y="2049590"/>
        <a:ext cx="1458449" cy="8538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12249F-1F44-432E-9275-4275C3659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388408"/>
      </p:ext>
    </p:extLst>
  </p:cSld>
  <p:clrMap bg1="lt1" tx1="dk1" bg2="lt2" tx2="dk2" accent1="accent1" accent2="accent2" accent3="accent3" accent4="accent4" accent5="accent5" accent6="accent6" hlink="hlink" folHlink="folHlink"/>
  <p:hf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CFB9134C-DC4A-46D6-A206-D49FD8164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831030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9134C-DC4A-46D6-A206-D49FD8164E3F}" type="slidenum">
              <a:rPr lang="en-US" smtClean="0"/>
              <a:t>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7433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8652428" indent="-38186541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6588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3177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9766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6354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61D6BF7F-9A77-41CF-B1AC-7758ECE5B904}" type="slidenum">
              <a:rPr lang="en-GB" sz="1200">
                <a:solidFill>
                  <a:prstClr val="black"/>
                </a:solidFill>
              </a:rPr>
              <a:pPr eaLnBrk="1" hangingPunct="1"/>
              <a:t>5</a:t>
            </a:fld>
            <a:endParaRPr lang="en-GB" sz="1200">
              <a:solidFill>
                <a:prstClr val="black"/>
              </a:solidFill>
            </a:endParaRPr>
          </a:p>
        </p:txBody>
      </p:sp>
      <p:sp>
        <p:nvSpPr>
          <p:cNvPr id="32771" name="Rectangle 7"/>
          <p:cNvSpPr txBox="1">
            <a:spLocks noGrp="1" noChangeArrowheads="1"/>
          </p:cNvSpPr>
          <p:nvPr/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7" tIns="46589" rIns="93177" bIns="46589" anchor="b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3ACAB9C8-E6CF-41B9-9068-74E3FB43ACE8}" type="slidenum">
              <a:rPr lang="en-US" sz="1200">
                <a:solidFill>
                  <a:prstClr val="black"/>
                </a:solidFill>
                <a:latin typeface="Times" pitchFamily="-96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 sz="1200">
              <a:solidFill>
                <a:prstClr val="black"/>
              </a:solidFill>
              <a:latin typeface="Times" pitchFamily="-96" charset="0"/>
            </a:endParaRPr>
          </a:p>
        </p:txBody>
      </p:sp>
      <p:sp>
        <p:nvSpPr>
          <p:cNvPr id="327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57066" indent="-291179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64717" indent="-232943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30604" indent="-232943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96491" indent="-232943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fld id="{FCF88E04-75A4-45A6-94E7-377A8F80F322}" type="slidenum">
              <a:rPr lang="en-GB" altLang="en-US" smtClean="0"/>
              <a:pPr eaLnBrk="1" hangingPunct="1"/>
              <a:t>6</a:t>
            </a:fld>
            <a:endParaRPr lang="en-GB" altLang="en-US" smtClean="0"/>
          </a:p>
        </p:txBody>
      </p:sp>
      <p:sp>
        <p:nvSpPr>
          <p:cNvPr id="89091" name="Rectangle 7"/>
          <p:cNvSpPr txBox="1">
            <a:spLocks noGrp="1" noChangeArrowheads="1"/>
          </p:cNvSpPr>
          <p:nvPr/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7" tIns="46589" rIns="93177" bIns="46589"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algn="r"/>
            <a:fld id="{4C1F6CDB-58E5-47D8-927E-6D0F150F28AF}" type="slidenum">
              <a:rPr lang="en-US" altLang="en-US" sz="1200">
                <a:latin typeface="Times" pitchFamily="-96" charset="0"/>
              </a:rPr>
              <a:pPr algn="r"/>
              <a:t>6</a:t>
            </a:fld>
            <a:endParaRPr lang="en-US" altLang="en-US" sz="1200">
              <a:latin typeface="Times" pitchFamily="-96" charset="0"/>
            </a:endParaRPr>
          </a:p>
        </p:txBody>
      </p:sp>
      <p:sp>
        <p:nvSpPr>
          <p:cNvPr id="8909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57066" indent="-291179">
              <a:defRPr>
                <a:solidFill>
                  <a:schemeClr val="tx1"/>
                </a:solidFill>
                <a:latin typeface="Arial" charset="0"/>
              </a:defRPr>
            </a:lvl2pPr>
            <a:lvl3pPr marL="1164717" indent="-232943">
              <a:defRPr>
                <a:solidFill>
                  <a:schemeClr val="tx1"/>
                </a:solidFill>
                <a:latin typeface="Arial" charset="0"/>
              </a:defRPr>
            </a:lvl3pPr>
            <a:lvl4pPr marL="1630604" indent="-232943">
              <a:defRPr>
                <a:solidFill>
                  <a:schemeClr val="tx1"/>
                </a:solidFill>
                <a:latin typeface="Arial" charset="0"/>
              </a:defRPr>
            </a:lvl4pPr>
            <a:lvl5pPr marL="2096491" indent="-232943">
              <a:defRPr>
                <a:solidFill>
                  <a:schemeClr val="tx1"/>
                </a:solidFill>
                <a:latin typeface="Arial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379B8B5-9FF5-413A-9E84-D448EE6C37D9}" type="slidenum">
              <a:rPr lang="en-US" altLang="en-US" smtClean="0"/>
              <a:pPr/>
              <a:t>10</a:t>
            </a:fld>
            <a:endParaRPr lang="en-US" altLang="en-US" smtClean="0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i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-76200"/>
            <a:ext cx="9297988" cy="701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1" descr="Picture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600" y="3357563"/>
            <a:ext cx="1425575" cy="150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13"/>
          <p:cNvSpPr txBox="1">
            <a:spLocks noChangeArrowheads="1"/>
          </p:cNvSpPr>
          <p:nvPr/>
        </p:nvSpPr>
        <p:spPr bwMode="auto">
          <a:xfrm>
            <a:off x="6732588" y="6383338"/>
            <a:ext cx="2133600" cy="474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GB" sz="1200">
                <a:solidFill>
                  <a:srgbClr val="FF9900"/>
                </a:solidFill>
                <a:latin typeface="Verdana" pitchFamily="34" charset="0"/>
              </a:rPr>
              <a:t>©2011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608013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55725" y="2713038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81BFBF3-0D3D-48D6-A6D4-F038ED6979CD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www.id-book.com</a:t>
            </a:r>
          </a:p>
        </p:txBody>
      </p:sp>
    </p:spTree>
    <p:extLst>
      <p:ext uri="{BB962C8B-B14F-4D97-AF65-F5344CB8AC3E}">
        <p14:creationId xmlns:p14="http://schemas.microsoft.com/office/powerpoint/2010/main" val="2728773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C62BEB-B22E-4639-BEB7-8F016D6989EE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www.id-book.com</a:t>
            </a:r>
          </a:p>
        </p:txBody>
      </p:sp>
    </p:spTree>
    <p:extLst>
      <p:ext uri="{BB962C8B-B14F-4D97-AF65-F5344CB8AC3E}">
        <p14:creationId xmlns:p14="http://schemas.microsoft.com/office/powerpoint/2010/main" val="4123096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79F73F-CA35-4959-B67E-88E6356E6E5F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www.id-book.com</a:t>
            </a:r>
          </a:p>
        </p:txBody>
      </p:sp>
    </p:spTree>
    <p:extLst>
      <p:ext uri="{BB962C8B-B14F-4D97-AF65-F5344CB8AC3E}">
        <p14:creationId xmlns:p14="http://schemas.microsoft.com/office/powerpoint/2010/main" val="41824605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F383-7979-43F1-B13C-EA86BD82D319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2762A17-D7CF-44FA-8003-16D210EEAF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F383-7979-43F1-B13C-EA86BD82D319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62A17-D7CF-44FA-8003-16D210EEAF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F383-7979-43F1-B13C-EA86BD82D319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762A17-D7CF-44FA-8003-16D210EEAFC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F383-7979-43F1-B13C-EA86BD82D319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62A17-D7CF-44FA-8003-16D210EEAF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F383-7979-43F1-B13C-EA86BD82D319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62A17-D7CF-44FA-8003-16D210EEAF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F383-7979-43F1-B13C-EA86BD82D319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62A17-D7CF-44FA-8003-16D210EEAF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F383-7979-43F1-B13C-EA86BD82D319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62A17-D7CF-44FA-8003-16D210EEAF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F383-7979-43F1-B13C-EA86BD82D319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62A17-D7CF-44FA-8003-16D210EEAFC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C671A5-6A25-4476-BC07-5F17EA69E01C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www.id-book.com</a:t>
            </a:r>
          </a:p>
        </p:txBody>
      </p:sp>
    </p:spTree>
    <p:extLst>
      <p:ext uri="{BB962C8B-B14F-4D97-AF65-F5344CB8AC3E}">
        <p14:creationId xmlns:p14="http://schemas.microsoft.com/office/powerpoint/2010/main" val="31886638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F383-7979-43F1-B13C-EA86BD82D319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2762A17-D7CF-44FA-8003-16D210EEAFC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F383-7979-43F1-B13C-EA86BD82D319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62A17-D7CF-44FA-8003-16D210EEAF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F383-7979-43F1-B13C-EA86BD82D319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62A17-D7CF-44FA-8003-16D210EEAF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D4C7BC-539F-4C1E-8934-B55B6262D58C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www.id-book.com</a:t>
            </a:r>
          </a:p>
        </p:txBody>
      </p:sp>
    </p:spTree>
    <p:extLst>
      <p:ext uri="{BB962C8B-B14F-4D97-AF65-F5344CB8AC3E}">
        <p14:creationId xmlns:p14="http://schemas.microsoft.com/office/powerpoint/2010/main" val="3758323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9F7E992-8BB4-44BB-9FF7-7436B70FA004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www.id-book.com</a:t>
            </a:r>
          </a:p>
        </p:txBody>
      </p:sp>
    </p:spTree>
    <p:extLst>
      <p:ext uri="{BB962C8B-B14F-4D97-AF65-F5344CB8AC3E}">
        <p14:creationId xmlns:p14="http://schemas.microsoft.com/office/powerpoint/2010/main" val="3455768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340D5C-52F4-4C0D-A192-CB6E098B0ABB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www.id-book.com</a:t>
            </a:r>
          </a:p>
        </p:txBody>
      </p:sp>
    </p:spTree>
    <p:extLst>
      <p:ext uri="{BB962C8B-B14F-4D97-AF65-F5344CB8AC3E}">
        <p14:creationId xmlns:p14="http://schemas.microsoft.com/office/powerpoint/2010/main" val="3234364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3FF3AA-E3A1-4E01-AD5F-C6D34307DE98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www.id-book.com</a:t>
            </a:r>
          </a:p>
        </p:txBody>
      </p:sp>
    </p:spTree>
    <p:extLst>
      <p:ext uri="{BB962C8B-B14F-4D97-AF65-F5344CB8AC3E}">
        <p14:creationId xmlns:p14="http://schemas.microsoft.com/office/powerpoint/2010/main" val="16620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8D74D5-21E8-4B61-9866-2F758AB0E648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www.id-book.com</a:t>
            </a:r>
          </a:p>
        </p:txBody>
      </p:sp>
    </p:spTree>
    <p:extLst>
      <p:ext uri="{BB962C8B-B14F-4D97-AF65-F5344CB8AC3E}">
        <p14:creationId xmlns:p14="http://schemas.microsoft.com/office/powerpoint/2010/main" val="3956983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C4686D-7B36-4B9C-8129-E27A2DB0D404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www.id-book.com</a:t>
            </a:r>
          </a:p>
        </p:txBody>
      </p:sp>
    </p:spTree>
    <p:extLst>
      <p:ext uri="{BB962C8B-B14F-4D97-AF65-F5344CB8AC3E}">
        <p14:creationId xmlns:p14="http://schemas.microsoft.com/office/powerpoint/2010/main" val="642409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BE2BCE-A8C4-4349-8626-FAC305A9AD58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www.id-book.com</a:t>
            </a:r>
          </a:p>
        </p:txBody>
      </p:sp>
    </p:spTree>
    <p:extLst>
      <p:ext uri="{BB962C8B-B14F-4D97-AF65-F5344CB8AC3E}">
        <p14:creationId xmlns:p14="http://schemas.microsoft.com/office/powerpoint/2010/main" val="2382723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picture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-76200"/>
            <a:ext cx="9297988" cy="701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87675" y="638175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FF9900"/>
                </a:solidFill>
                <a:latin typeface="Verdana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E1B0EF3-B876-4FEB-9FE5-E99CC95433D3}" type="slidenum">
              <a:rPr lang="en-GB">
                <a:ea typeface="ＭＳ Ｐゴシック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GB">
              <a:ea typeface="ＭＳ Ｐゴシック" charset="-128"/>
            </a:endParaRP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79388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FF9900"/>
                </a:solidFill>
                <a:latin typeface="+mn-lt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/>
              <a:t>www.id-book.com</a:t>
            </a:r>
          </a:p>
        </p:txBody>
      </p:sp>
      <p:sp>
        <p:nvSpPr>
          <p:cNvPr id="1037" name="Text Box 13"/>
          <p:cNvSpPr txBox="1">
            <a:spLocks noChangeArrowheads="1"/>
          </p:cNvSpPr>
          <p:nvPr userDrawn="1"/>
        </p:nvSpPr>
        <p:spPr bwMode="auto">
          <a:xfrm>
            <a:off x="6732588" y="6383338"/>
            <a:ext cx="2133600" cy="474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GB" sz="1200">
                <a:solidFill>
                  <a:srgbClr val="FF9900"/>
                </a:solidFill>
                <a:latin typeface="Verdana" pitchFamily="34" charset="0"/>
              </a:rPr>
              <a:t>©2011</a:t>
            </a:r>
          </a:p>
        </p:txBody>
      </p:sp>
    </p:spTree>
    <p:extLst>
      <p:ext uri="{BB962C8B-B14F-4D97-AF65-F5344CB8AC3E}">
        <p14:creationId xmlns:p14="http://schemas.microsoft.com/office/powerpoint/2010/main" val="2505562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sldNum="0"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492D65"/>
          </a:solidFill>
          <a:latin typeface="+mj-lt"/>
          <a:ea typeface="ＭＳ Ｐゴシック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492D65"/>
          </a:solidFill>
          <a:latin typeface="Verdana" charset="0"/>
          <a:ea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492D65"/>
          </a:solidFill>
          <a:latin typeface="Verdana" charset="0"/>
          <a:ea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492D65"/>
          </a:solidFill>
          <a:latin typeface="Verdana" charset="0"/>
          <a:ea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492D65"/>
          </a:solidFill>
          <a:latin typeface="Verdana" charset="0"/>
          <a:ea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rgbClr val="492D65"/>
          </a:solidFill>
          <a:latin typeface="Verdana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rgbClr val="492D65"/>
          </a:solidFill>
          <a:latin typeface="Verdana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rgbClr val="492D65"/>
          </a:solidFill>
          <a:latin typeface="Verdana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rgbClr val="492D65"/>
          </a:solidFill>
          <a:latin typeface="Verdana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0070C0"/>
          </a:solidFill>
          <a:latin typeface="+mn-lt"/>
          <a:ea typeface="ＭＳ Ｐゴシック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GB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4326F383-7979-43F1-B13C-EA86BD82D319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12762A17-D7CF-44FA-8003-16D210EEAFC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685800"/>
            <a:ext cx="7772400" cy="4571999"/>
          </a:xfrm>
        </p:spPr>
        <p:txBody>
          <a:bodyPr/>
          <a:lstStyle/>
          <a:p>
            <a:r>
              <a:rPr lang="en-US" sz="5400" u="sng" dirty="0" smtClean="0"/>
              <a:t>COMP 135</a:t>
            </a:r>
            <a:r>
              <a:rPr lang="en-US" sz="5400" dirty="0" smtClean="0"/>
              <a:t>:</a:t>
            </a:r>
            <a:br>
              <a:rPr lang="en-US" sz="5400" dirty="0" smtClean="0"/>
            </a:br>
            <a:r>
              <a:rPr lang="en-US" sz="5400" dirty="0" smtClean="0"/>
              <a:t>Human-Computer Interface Design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358898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0668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4A0E0F"/>
                </a:solidFill>
              </a:rPr>
              <a:t>Student Evaluation</a:t>
            </a:r>
            <a:endParaRPr lang="en-US" dirty="0">
              <a:solidFill>
                <a:srgbClr val="4A0E0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80218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The grading will come from these areas: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 smtClean="0"/>
              <a:t>Quizzes and Exams will be individual</a:t>
            </a:r>
          </a:p>
          <a:p>
            <a:pPr>
              <a:defRPr/>
            </a:pPr>
            <a:r>
              <a:rPr lang="en-US" dirty="0" smtClean="0"/>
              <a:t>Classroom Activities will be done in small groups</a:t>
            </a:r>
          </a:p>
          <a:p>
            <a:pPr>
              <a:defRPr/>
            </a:pPr>
            <a:r>
              <a:rPr lang="en-US" dirty="0" smtClean="0"/>
              <a:t>Some assignments will be done individually and others will be done in groups</a:t>
            </a:r>
          </a:p>
          <a:p>
            <a:pPr>
              <a:defRPr/>
            </a:pPr>
            <a:r>
              <a:rPr lang="en-US" dirty="0" smtClean="0"/>
              <a:t>The final project will be done with a group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097656" y="2057400"/>
            <a:ext cx="4572000" cy="1631216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spAutoFit/>
          </a:bodyPr>
          <a:lstStyle/>
          <a:p>
            <a:pPr>
              <a:defRPr/>
            </a:pPr>
            <a:r>
              <a:rPr lang="en-US" sz="2000" b="1" dirty="0"/>
              <a:t>Quizzes			10%</a:t>
            </a:r>
          </a:p>
          <a:p>
            <a:pPr>
              <a:defRPr/>
            </a:pPr>
            <a:r>
              <a:rPr lang="en-US" sz="2000" b="1" dirty="0" smtClean="0"/>
              <a:t>Classroom </a:t>
            </a:r>
            <a:r>
              <a:rPr lang="en-US" sz="2000" b="1" dirty="0"/>
              <a:t>Activities		10%</a:t>
            </a:r>
          </a:p>
          <a:p>
            <a:pPr>
              <a:defRPr/>
            </a:pPr>
            <a:r>
              <a:rPr lang="en-US" sz="2000" b="1" dirty="0" smtClean="0"/>
              <a:t>Assignments </a:t>
            </a:r>
            <a:r>
              <a:rPr lang="en-US" sz="2000" b="1" dirty="0"/>
              <a:t>	</a:t>
            </a:r>
            <a:r>
              <a:rPr lang="en-US" sz="2000" b="1" dirty="0" smtClean="0"/>
              <a:t>		20%</a:t>
            </a:r>
          </a:p>
          <a:p>
            <a:pPr>
              <a:defRPr/>
            </a:pPr>
            <a:r>
              <a:rPr lang="en-US" sz="2000" b="1" dirty="0" smtClean="0"/>
              <a:t>Final Project			20%</a:t>
            </a:r>
            <a:endParaRPr lang="en-US" sz="2000" b="1" dirty="0"/>
          </a:p>
          <a:p>
            <a:pPr>
              <a:defRPr/>
            </a:pPr>
            <a:r>
              <a:rPr lang="en-US" sz="2000" b="1" dirty="0"/>
              <a:t>Exams				40%</a:t>
            </a:r>
          </a:p>
        </p:txBody>
      </p:sp>
    </p:spTree>
    <p:extLst>
      <p:ext uri="{BB962C8B-B14F-4D97-AF65-F5344CB8AC3E}">
        <p14:creationId xmlns:p14="http://schemas.microsoft.com/office/powerpoint/2010/main" val="473662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5791200" cy="838518"/>
          </a:xfrm>
        </p:spPr>
        <p:txBody>
          <a:bodyPr/>
          <a:lstStyle/>
          <a:p>
            <a:r>
              <a:rPr lang="en-US" dirty="0" smtClean="0">
                <a:solidFill>
                  <a:srgbClr val="4A0E0F"/>
                </a:solidFill>
              </a:rPr>
              <a:t>Course Logistics</a:t>
            </a:r>
            <a:endParaRPr lang="en-US" dirty="0">
              <a:solidFill>
                <a:srgbClr val="4A0E0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7239000" cy="4474536"/>
          </a:xfrm>
        </p:spPr>
        <p:txBody>
          <a:bodyPr/>
          <a:lstStyle/>
          <a:p>
            <a:r>
              <a:rPr lang="en-US" dirty="0" smtClean="0"/>
              <a:t>Class schedule:</a:t>
            </a:r>
          </a:p>
          <a:p>
            <a:pPr lvl="1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MWF 2:00-2:55</a:t>
            </a:r>
          </a:p>
          <a:p>
            <a:r>
              <a:rPr lang="en-US" dirty="0" smtClean="0"/>
              <a:t>Course Canvas Site</a:t>
            </a:r>
          </a:p>
          <a:p>
            <a:pPr lvl="1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Syllabus</a:t>
            </a:r>
          </a:p>
          <a:p>
            <a:pPr lvl="1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Assignments</a:t>
            </a:r>
          </a:p>
          <a:p>
            <a:pPr lvl="1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Course materials</a:t>
            </a:r>
          </a:p>
          <a:p>
            <a:r>
              <a:rPr lang="en-US" dirty="0" smtClean="0"/>
              <a:t>Textbook:</a:t>
            </a:r>
          </a:p>
          <a:p>
            <a:pPr marL="0" indent="0">
              <a:buNone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Picture 2" descr="Interaction Desig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223" y="4495800"/>
            <a:ext cx="7467600" cy="826851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8205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7924800" cy="914718"/>
          </a:xfrm>
        </p:spPr>
        <p:txBody>
          <a:bodyPr/>
          <a:lstStyle/>
          <a:p>
            <a:r>
              <a:rPr lang="en-US" dirty="0" smtClean="0">
                <a:solidFill>
                  <a:srgbClr val="4A0E0F"/>
                </a:solidFill>
              </a:rPr>
              <a:t>FIRST TWO WEEKS Schedule</a:t>
            </a:r>
            <a:endParaRPr lang="en-US" dirty="0">
              <a:solidFill>
                <a:srgbClr val="4A0E0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343400"/>
          </a:xfrm>
        </p:spPr>
        <p:txBody>
          <a:bodyPr>
            <a:normAutofit/>
          </a:bodyPr>
          <a:lstStyle/>
          <a:p>
            <a:r>
              <a:rPr lang="en-US" dirty="0" smtClean="0"/>
              <a:t>TODAY: Course Introduction</a:t>
            </a:r>
          </a:p>
          <a:p>
            <a:r>
              <a:rPr lang="en-US" dirty="0" smtClean="0"/>
              <a:t>FRIDAY</a:t>
            </a:r>
            <a:r>
              <a:rPr lang="en-US" dirty="0"/>
              <a:t>: Plan your </a:t>
            </a:r>
            <a:r>
              <a:rPr lang="en-US" dirty="0" smtClean="0"/>
              <a:t>Final </a:t>
            </a:r>
            <a:r>
              <a:rPr lang="en-US" dirty="0"/>
              <a:t>Project Proposal </a:t>
            </a:r>
            <a:r>
              <a:rPr lang="en-US" dirty="0" smtClean="0"/>
              <a:t>Presentation </a:t>
            </a:r>
            <a:r>
              <a:rPr lang="en-US" sz="1800" dirty="0" smtClean="0"/>
              <a:t>(Assignment 1)</a:t>
            </a:r>
            <a:r>
              <a:rPr lang="en-US" dirty="0" smtClean="0"/>
              <a:t> </a:t>
            </a:r>
          </a:p>
          <a:p>
            <a:r>
              <a:rPr lang="en-US" dirty="0" smtClean="0"/>
              <a:t>--------------------------------------------------------------------------------------------------</a:t>
            </a:r>
          </a:p>
          <a:p>
            <a:r>
              <a:rPr lang="en-US" dirty="0" smtClean="0"/>
              <a:t>MONDAY: Quiz </a:t>
            </a:r>
            <a:r>
              <a:rPr lang="en-US" dirty="0"/>
              <a:t>1</a:t>
            </a:r>
            <a:r>
              <a:rPr lang="en-US" dirty="0" smtClean="0"/>
              <a:t> </a:t>
            </a:r>
            <a:r>
              <a:rPr lang="en-US" dirty="0"/>
              <a:t>due </a:t>
            </a:r>
            <a:r>
              <a:rPr lang="en-US" sz="1800" dirty="0" smtClean="0"/>
              <a:t>(does not require the textbook)</a:t>
            </a:r>
          </a:p>
          <a:p>
            <a:r>
              <a:rPr lang="en-US" dirty="0" smtClean="0"/>
              <a:t>WEDNESDAY: Quiz </a:t>
            </a:r>
            <a:r>
              <a:rPr lang="en-US" dirty="0"/>
              <a:t>2</a:t>
            </a:r>
            <a:r>
              <a:rPr lang="en-US" dirty="0" smtClean="0"/>
              <a:t> </a:t>
            </a:r>
            <a:r>
              <a:rPr lang="en-US" dirty="0"/>
              <a:t>due </a:t>
            </a:r>
            <a:r>
              <a:rPr lang="en-US" sz="1800" dirty="0" smtClean="0"/>
              <a:t>(requires the textbook)</a:t>
            </a:r>
          </a:p>
          <a:p>
            <a:pPr lvl="0"/>
            <a:r>
              <a:rPr lang="en-US" dirty="0">
                <a:solidFill>
                  <a:srgbClr val="000000"/>
                </a:solidFill>
              </a:rPr>
              <a:t>FRIDAY: </a:t>
            </a:r>
            <a:r>
              <a:rPr lang="en-US" dirty="0" smtClean="0">
                <a:solidFill>
                  <a:srgbClr val="000000"/>
                </a:solidFill>
              </a:rPr>
              <a:t>Final </a:t>
            </a:r>
            <a:r>
              <a:rPr lang="en-US" dirty="0">
                <a:solidFill>
                  <a:srgbClr val="000000"/>
                </a:solidFill>
              </a:rPr>
              <a:t>Project Proposal </a:t>
            </a:r>
            <a:r>
              <a:rPr lang="en-US" dirty="0" smtClean="0">
                <a:solidFill>
                  <a:srgbClr val="000000"/>
                </a:solidFill>
              </a:rPr>
              <a:t>Presentations </a:t>
            </a:r>
            <a:r>
              <a:rPr lang="en-US" sz="1800" dirty="0">
                <a:solidFill>
                  <a:srgbClr val="000000"/>
                </a:solidFill>
              </a:rPr>
              <a:t>(Assignment 1)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897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239000" cy="762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4A0E0F"/>
                </a:solidFill>
              </a:rPr>
              <a:t>What is this class about?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5105400" cy="3962400"/>
          </a:xfrm>
        </p:spPr>
        <p:txBody>
          <a:bodyPr>
            <a:normAutofit/>
          </a:bodyPr>
          <a:lstStyle/>
          <a:p>
            <a:r>
              <a:rPr lang="en-US" b="1" dirty="0" smtClean="0"/>
              <a:t>What is an interface?</a:t>
            </a:r>
          </a:p>
          <a:p>
            <a:r>
              <a:rPr lang="en-US" b="1" dirty="0" smtClean="0"/>
              <a:t>What </a:t>
            </a:r>
            <a:r>
              <a:rPr lang="en-US" b="1" dirty="0"/>
              <a:t>is the </a:t>
            </a:r>
            <a:r>
              <a:rPr lang="en-US" b="1" u="sng" dirty="0"/>
              <a:t>best</a:t>
            </a:r>
            <a:r>
              <a:rPr lang="en-US" b="1" dirty="0"/>
              <a:t> interface you have ever seen/used?</a:t>
            </a:r>
          </a:p>
          <a:p>
            <a:r>
              <a:rPr lang="en-US" b="1" dirty="0" smtClean="0"/>
              <a:t>What is the </a:t>
            </a:r>
            <a:r>
              <a:rPr lang="en-US" b="1" u="sng" dirty="0" smtClean="0"/>
              <a:t>worst</a:t>
            </a:r>
            <a:r>
              <a:rPr lang="en-US" b="1" dirty="0" smtClean="0"/>
              <a:t> interface you have ever seen/used? </a:t>
            </a:r>
          </a:p>
          <a:p>
            <a:r>
              <a:rPr lang="en-US" b="1" dirty="0" smtClean="0"/>
              <a:t>How </a:t>
            </a:r>
            <a:r>
              <a:rPr lang="en-US" b="1" dirty="0"/>
              <a:t>does something like this </a:t>
            </a:r>
            <a:r>
              <a:rPr lang="en-US" b="1" dirty="0" smtClean="0"/>
              <a:t>remote control get </a:t>
            </a:r>
            <a:r>
              <a:rPr lang="en-US" b="1" dirty="0"/>
              <a:t>released into the market?</a:t>
            </a:r>
          </a:p>
          <a:p>
            <a:pPr lvl="1"/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Who proofreads your papers?</a:t>
            </a:r>
          </a:p>
          <a:p>
            <a:pPr lvl="1"/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Who proofreads your programs?</a:t>
            </a:r>
          </a:p>
          <a:p>
            <a:endParaRPr lang="en-US" b="1" dirty="0" smtClean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143000"/>
            <a:ext cx="2590800" cy="553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8521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7239000" cy="9144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4A0E0F"/>
                </a:solidFill>
              </a:rPr>
              <a:t>What is this class about?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001000" cy="5486400"/>
          </a:xfrm>
        </p:spPr>
        <p:txBody>
          <a:bodyPr>
            <a:normAutofit/>
          </a:bodyPr>
          <a:lstStyle/>
          <a:p>
            <a:r>
              <a:rPr lang="en-US" dirty="0" smtClean="0"/>
              <a:t>There </a:t>
            </a:r>
            <a:r>
              <a:rPr lang="en-US" dirty="0"/>
              <a:t>are just way too many bad interfaces out there. 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this class, we </a:t>
            </a:r>
            <a:r>
              <a:rPr lang="en-US" dirty="0" smtClean="0"/>
              <a:t>talk about how </a:t>
            </a:r>
            <a:r>
              <a:rPr lang="en-US" dirty="0"/>
              <a:t>to make interactive products that are both </a:t>
            </a:r>
            <a:r>
              <a:rPr lang="en-US" b="1" i="1" dirty="0"/>
              <a:t>useful</a:t>
            </a:r>
            <a:r>
              <a:rPr lang="en-US" dirty="0"/>
              <a:t> and </a:t>
            </a:r>
            <a:r>
              <a:rPr lang="en-US" b="1" i="1" dirty="0"/>
              <a:t>usable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How would you define the terms </a:t>
            </a: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useful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and </a:t>
            </a: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usable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in the context of product design?</a:t>
            </a:r>
          </a:p>
          <a:p>
            <a:r>
              <a:rPr lang="en-US" b="1" dirty="0" smtClean="0"/>
              <a:t>How do you make products useful and usable?</a:t>
            </a:r>
          </a:p>
          <a:p>
            <a:pPr lvl="1"/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Involve potential users early and often: “talk to users”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u="sng" dirty="0" smtClean="0"/>
          </a:p>
          <a:p>
            <a:r>
              <a:rPr lang="en-US" u="sng" dirty="0" smtClean="0"/>
              <a:t>Which do you think users prefer</a:t>
            </a:r>
            <a:r>
              <a:rPr lang="en-US" dirty="0" smtClean="0"/>
              <a:t>?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 product with twice the number of needed features and nearly impossible to figure out how to use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 product with only the needed features and extremely easy to figure out how to use</a:t>
            </a:r>
            <a:endParaRPr lang="en-US" sz="2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2521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28600"/>
            <a:ext cx="7239000" cy="1143000"/>
          </a:xfrm>
        </p:spPr>
        <p:txBody>
          <a:bodyPr/>
          <a:lstStyle/>
          <a:p>
            <a:r>
              <a:rPr lang="en-US" dirty="0" smtClean="0">
                <a:solidFill>
                  <a:srgbClr val="4A0E0F"/>
                </a:solidFill>
              </a:rPr>
              <a:t>What is this?</a:t>
            </a:r>
            <a:endParaRPr lang="en-US" dirty="0">
              <a:solidFill>
                <a:srgbClr val="4A0E0F"/>
              </a:solidFill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562007772"/>
              </p:ext>
            </p:extLst>
          </p:nvPr>
        </p:nvGraphicFramePr>
        <p:xfrm>
          <a:off x="457200" y="609600"/>
          <a:ext cx="7867116" cy="495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371600" y="4852351"/>
            <a:ext cx="5562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This class is mostly concerned with what goes on at these stages</a:t>
            </a:r>
            <a:endParaRPr lang="en-US" sz="2400" b="1" dirty="0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1143000" y="3581400"/>
            <a:ext cx="2819400" cy="1253698"/>
          </a:xfrm>
          <a:prstGeom prst="straightConnector1">
            <a:avLst/>
          </a:prstGeom>
          <a:ln w="50800">
            <a:solidFill>
              <a:srgbClr val="4A0E0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3352800" y="3581400"/>
            <a:ext cx="609600" cy="1253698"/>
          </a:xfrm>
          <a:prstGeom prst="straightConnector1">
            <a:avLst/>
          </a:prstGeom>
          <a:ln w="50800">
            <a:solidFill>
              <a:srgbClr val="4A0E0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962400" y="3581400"/>
            <a:ext cx="4800600" cy="1253698"/>
          </a:xfrm>
          <a:prstGeom prst="straightConnector1">
            <a:avLst/>
          </a:prstGeom>
          <a:ln w="50800">
            <a:solidFill>
              <a:srgbClr val="4A0E0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467600" y="3906162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Evaluation</a:t>
            </a:r>
            <a:endParaRPr 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28600" y="1840028"/>
            <a:ext cx="8534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/>
              <a:t>This is the “waterfall” model for software development</a:t>
            </a:r>
            <a:endParaRPr lang="en-US" sz="2500" b="1" dirty="0"/>
          </a:p>
        </p:txBody>
      </p:sp>
    </p:spTree>
    <p:extLst>
      <p:ext uri="{BB962C8B-B14F-4D97-AF65-F5344CB8AC3E}">
        <p14:creationId xmlns:p14="http://schemas.microsoft.com/office/powerpoint/2010/main" val="1860608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6" grpId="0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>
            <a:spLocks noGrp="1"/>
          </p:cNvSpPr>
          <p:nvPr>
            <p:ph type="dt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GB" sz="1200" dirty="0" smtClean="0">
                <a:solidFill>
                  <a:srgbClr val="FF9900"/>
                </a:solidFill>
                <a:latin typeface="Verdana" pitchFamily="34" charset="0"/>
              </a:rPr>
              <a:t>www.id-book.com</a:t>
            </a:r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GB" smtClean="0"/>
              <a:t>What is interaction design?</a:t>
            </a:r>
          </a:p>
        </p:txBody>
      </p:sp>
      <p:sp>
        <p:nvSpPr>
          <p:cNvPr id="3174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76400"/>
            <a:ext cx="8229600" cy="4114799"/>
          </a:xfrm>
        </p:spPr>
        <p:txBody>
          <a:bodyPr/>
          <a:lstStyle/>
          <a:p>
            <a:pPr eaLnBrk="1" hangingPunct="1"/>
            <a:r>
              <a:rPr lang="en-GB" sz="2800" dirty="0" smtClean="0"/>
              <a:t>Designing interactive products to support the way people communicate and interact in their everyday and working lives</a:t>
            </a:r>
          </a:p>
          <a:p>
            <a:pPr lvl="3" eaLnBrk="1" hangingPunct="1"/>
            <a:r>
              <a:rPr lang="en-GB" dirty="0" smtClean="0"/>
              <a:t>Sharp, Rogers and </a:t>
            </a:r>
            <a:r>
              <a:rPr lang="en-GB" dirty="0" err="1" smtClean="0"/>
              <a:t>Preece</a:t>
            </a:r>
            <a:r>
              <a:rPr lang="en-GB" dirty="0" smtClean="0"/>
              <a:t> (2011)</a:t>
            </a:r>
            <a:r>
              <a:rPr lang="en-GB" b="1" dirty="0" smtClean="0"/>
              <a:t>*</a:t>
            </a:r>
          </a:p>
          <a:p>
            <a:pPr eaLnBrk="1" hangingPunct="1"/>
            <a:endParaRPr lang="en-GB" sz="1600" dirty="0" smtClean="0"/>
          </a:p>
          <a:p>
            <a:pPr marL="1371600" lvl="3" indent="0" eaLnBrk="1" hangingPunct="1">
              <a:buNone/>
            </a:pPr>
            <a:endParaRPr lang="en-GB" sz="1600" dirty="0"/>
          </a:p>
          <a:p>
            <a:pPr marL="0" indent="0" eaLnBrk="1" hangingPunct="1">
              <a:buNone/>
            </a:pPr>
            <a:r>
              <a:rPr lang="en-GB" sz="2400" b="1" dirty="0" smtClean="0">
                <a:solidFill>
                  <a:schemeClr val="tx1"/>
                </a:solidFill>
              </a:rPr>
              <a:t>*</a:t>
            </a:r>
          </a:p>
        </p:txBody>
      </p:sp>
      <p:pic>
        <p:nvPicPr>
          <p:cNvPr id="2050" name="Picture 2" descr="Interaction Desig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698" y="4114800"/>
            <a:ext cx="7772400" cy="826851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3242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fld id="{56632069-D278-4F5C-8373-36943FD99436}" type="slidenum">
              <a:rPr lang="en-GB" altLang="en-US" smtClean="0">
                <a:solidFill>
                  <a:srgbClr val="FF9900"/>
                </a:solidFill>
                <a:latin typeface="Verdana" pitchFamily="34" charset="0"/>
              </a:rPr>
              <a:pPr eaLnBrk="1" hangingPunct="1"/>
              <a:t>6</a:t>
            </a:fld>
            <a:endParaRPr lang="en-GB" altLang="en-US" smtClean="0">
              <a:solidFill>
                <a:srgbClr val="FF9900"/>
              </a:solidFill>
              <a:latin typeface="Verdana" pitchFamily="34" charset="0"/>
            </a:endParaRPr>
          </a:p>
        </p:txBody>
      </p:sp>
      <p:sp>
        <p:nvSpPr>
          <p:cNvPr id="28675" name="Date Placeholder 2"/>
          <p:cNvSpPr>
            <a:spLocks noGrp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altLang="en-US" smtClean="0">
                <a:solidFill>
                  <a:srgbClr val="FF9900"/>
                </a:solidFill>
                <a:latin typeface="Verdana" pitchFamily="34" charset="0"/>
              </a:rPr>
              <a:t>www.id-book.com</a:t>
            </a:r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457200"/>
            <a:ext cx="8458200" cy="1143000"/>
          </a:xfrm>
        </p:spPr>
        <p:txBody>
          <a:bodyPr/>
          <a:lstStyle/>
          <a:p>
            <a:pPr eaLnBrk="1" hangingPunct="1"/>
            <a:r>
              <a:rPr lang="en-GB" altLang="en-US" smtClean="0"/>
              <a:t>What is involved in the process of interaction design </a:t>
            </a:r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71500" y="1981200"/>
            <a:ext cx="8001000" cy="4114800"/>
          </a:xfrm>
        </p:spPr>
        <p:txBody>
          <a:bodyPr/>
          <a:lstStyle/>
          <a:p>
            <a:pPr lvl="1" eaLnBrk="1" hangingPunct="1">
              <a:buFontTx/>
              <a:buNone/>
            </a:pPr>
            <a:endParaRPr lang="en-GB" altLang="en-US" sz="4000" smtClean="0"/>
          </a:p>
          <a:p>
            <a:pPr eaLnBrk="1" hangingPunct="1"/>
            <a:r>
              <a:rPr lang="en-GB" altLang="en-US" sz="2800" b="1" smtClean="0"/>
              <a:t>Establishing requirements</a:t>
            </a:r>
          </a:p>
          <a:p>
            <a:pPr eaLnBrk="1" hangingPunct="1"/>
            <a:r>
              <a:rPr lang="en-GB" altLang="en-US" sz="2800" b="1" smtClean="0"/>
              <a:t>Developing alternatives</a:t>
            </a:r>
          </a:p>
          <a:p>
            <a:pPr eaLnBrk="1" hangingPunct="1"/>
            <a:r>
              <a:rPr lang="en-GB" altLang="en-US" sz="2800" b="1" smtClean="0"/>
              <a:t>Prototyping</a:t>
            </a:r>
          </a:p>
          <a:p>
            <a:pPr eaLnBrk="1" hangingPunct="1"/>
            <a:r>
              <a:rPr lang="en-GB" altLang="en-US" sz="2800" b="1" smtClean="0"/>
              <a:t>Evaluating</a:t>
            </a:r>
          </a:p>
          <a:p>
            <a:pPr eaLnBrk="1" hangingPunct="1"/>
            <a:endParaRPr lang="en-GB" altLang="en-US" sz="800" b="1" smtClean="0">
              <a:solidFill>
                <a:srgbClr val="000000"/>
              </a:solidFill>
              <a:latin typeface="Palati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556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7239000" cy="990600"/>
          </a:xfrm>
        </p:spPr>
        <p:txBody>
          <a:bodyPr/>
          <a:lstStyle/>
          <a:p>
            <a:r>
              <a:rPr lang="en-US" dirty="0" smtClean="0">
                <a:solidFill>
                  <a:srgbClr val="4A0E0F"/>
                </a:solidFill>
              </a:rPr>
              <a:t>Class Project</a:t>
            </a:r>
            <a:endParaRPr lang="en-US" dirty="0">
              <a:solidFill>
                <a:srgbClr val="4A0E0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77200" cy="4800600"/>
          </a:xfrm>
        </p:spPr>
        <p:txBody>
          <a:bodyPr>
            <a:normAutofit/>
          </a:bodyPr>
          <a:lstStyle/>
          <a:p>
            <a:pPr>
              <a:spcAft>
                <a:spcPts val="0"/>
              </a:spcAft>
            </a:pPr>
            <a:r>
              <a:rPr lang="en-US" dirty="0" smtClean="0"/>
              <a:t>Working with a group of 4-5 students, you will design, prototype, and evaluate some interactive computing product</a:t>
            </a:r>
          </a:p>
          <a:p>
            <a:pPr lvl="1"/>
            <a:r>
              <a:rPr lang="en-US" dirty="0" smtClean="0"/>
              <a:t>Web applications, video games, mobile apps, …</a:t>
            </a:r>
          </a:p>
          <a:p>
            <a:r>
              <a:rPr lang="en-US" dirty="0" smtClean="0"/>
              <a:t>You may </a:t>
            </a:r>
            <a:r>
              <a:rPr lang="en-US" b="1" u="sng" dirty="0" smtClean="0"/>
              <a:t>not</a:t>
            </a:r>
            <a:r>
              <a:rPr lang="en-US" dirty="0" smtClean="0"/>
              <a:t> use a product that you are working on for some other course</a:t>
            </a:r>
          </a:p>
          <a:p>
            <a:r>
              <a:rPr lang="en-US" dirty="0" smtClean="0"/>
              <a:t>You may </a:t>
            </a:r>
            <a:r>
              <a:rPr lang="en-US" b="1" u="sng" dirty="0" smtClean="0"/>
              <a:t>not</a:t>
            </a:r>
            <a:r>
              <a:rPr lang="en-US" dirty="0" smtClean="0"/>
              <a:t> use a product that you have already started making</a:t>
            </a:r>
          </a:p>
          <a:p>
            <a:r>
              <a:rPr lang="en-US" dirty="0" smtClean="0"/>
              <a:t>You </a:t>
            </a:r>
            <a:r>
              <a:rPr lang="en-US" b="1" u="sng" dirty="0" smtClean="0"/>
              <a:t>may</a:t>
            </a:r>
            <a:r>
              <a:rPr lang="en-US" dirty="0" smtClean="0"/>
              <a:t> create a product that you have always wanted to make, but have never had the time and/or motivation to do it</a:t>
            </a:r>
          </a:p>
          <a:p>
            <a:pPr lvl="1"/>
            <a:r>
              <a:rPr lang="en-US" i="1" dirty="0" smtClean="0"/>
              <a:t>You probably will not have time during this term to implement every feature you ever wanted</a:t>
            </a:r>
          </a:p>
          <a:p>
            <a:r>
              <a:rPr lang="en-US" dirty="0" smtClean="0"/>
              <a:t>You </a:t>
            </a:r>
            <a:r>
              <a:rPr lang="en-US" b="1" u="sng" dirty="0" smtClean="0"/>
              <a:t>may</a:t>
            </a:r>
            <a:r>
              <a:rPr lang="en-US" dirty="0" smtClean="0"/>
              <a:t> evaluate an interface research question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70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1143000"/>
          </a:xfrm>
        </p:spPr>
        <p:txBody>
          <a:bodyPr>
            <a:normAutofit/>
          </a:bodyPr>
          <a:lstStyle/>
          <a:p>
            <a:r>
              <a:rPr lang="en-US" sz="3400" dirty="0" smtClean="0">
                <a:solidFill>
                  <a:srgbClr val="4A0E0F"/>
                </a:solidFill>
              </a:rPr>
              <a:t>Roles on the Course Project</a:t>
            </a:r>
            <a:endParaRPr lang="en-US" sz="3400" dirty="0">
              <a:solidFill>
                <a:srgbClr val="4A0E0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9416"/>
            <a:ext cx="7696200" cy="4846320"/>
          </a:xfrm>
        </p:spPr>
        <p:txBody>
          <a:bodyPr/>
          <a:lstStyle/>
          <a:p>
            <a:r>
              <a:rPr lang="en-US" dirty="0"/>
              <a:t>Programming Lead</a:t>
            </a:r>
          </a:p>
          <a:p>
            <a:pPr lvl="1"/>
            <a:r>
              <a:rPr lang="en-US" dirty="0"/>
              <a:t>Creates the code design, manages programmers, and writes code for the final product</a:t>
            </a:r>
          </a:p>
          <a:p>
            <a:r>
              <a:rPr lang="en-US" dirty="0" smtClean="0"/>
              <a:t>Evaluation Lead</a:t>
            </a:r>
          </a:p>
          <a:p>
            <a:pPr lvl="1"/>
            <a:r>
              <a:rPr lang="en-US" dirty="0" smtClean="0"/>
              <a:t>Designs and conducts the final product evaluation</a:t>
            </a:r>
          </a:p>
          <a:p>
            <a:r>
              <a:rPr lang="en-US" dirty="0"/>
              <a:t>Project Manager</a:t>
            </a:r>
          </a:p>
          <a:p>
            <a:pPr lvl="1"/>
            <a:r>
              <a:rPr lang="en-US" dirty="0"/>
              <a:t>Manages the team, maintains required documents, writes the final report and assists the other team members as needed</a:t>
            </a:r>
          </a:p>
          <a:p>
            <a:r>
              <a:rPr lang="en-US" dirty="0" smtClean="0"/>
              <a:t>Programmers</a:t>
            </a:r>
          </a:p>
          <a:p>
            <a:pPr lvl="1"/>
            <a:r>
              <a:rPr lang="en-US" dirty="0" smtClean="0"/>
              <a:t>Write code for the final product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51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6256" y="76200"/>
            <a:ext cx="5257800" cy="73025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4A0E0F"/>
                </a:solidFill>
              </a:rPr>
              <a:t>Cone of Learning</a:t>
            </a:r>
            <a:endParaRPr lang="en-US" dirty="0">
              <a:solidFill>
                <a:srgbClr val="4A0E0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5" y="930275"/>
            <a:ext cx="3154363" cy="1692275"/>
          </a:xfrm>
        </p:spPr>
        <p:txBody>
          <a:bodyPr>
            <a:normAutofit fontScale="92500"/>
          </a:bodyPr>
          <a:lstStyle/>
          <a:p>
            <a:pPr marL="0" indent="0" algn="ctr">
              <a:buFont typeface="Wingdings" pitchFamily="2" charset="2"/>
              <a:buNone/>
              <a:defRPr/>
            </a:pPr>
            <a:r>
              <a:rPr lang="en-US" sz="2400" b="1" dirty="0" smtClean="0"/>
              <a:t>Percentage of knowledge recall after </a:t>
            </a:r>
            <a:r>
              <a:rPr lang="en-US" sz="2400" b="1" u="sng" dirty="0" smtClean="0"/>
              <a:t>six</a:t>
            </a:r>
            <a:r>
              <a:rPr lang="en-US" sz="2400" b="1" dirty="0" smtClean="0"/>
              <a:t> weeks with each instruction method.</a:t>
            </a:r>
            <a:endParaRPr lang="en-US" sz="2400" b="1" dirty="0"/>
          </a:p>
        </p:txBody>
      </p:sp>
      <p:sp>
        <p:nvSpPr>
          <p:cNvPr id="4" name="Isosceles Triangle 3"/>
          <p:cNvSpPr/>
          <p:nvPr/>
        </p:nvSpPr>
        <p:spPr bwMode="auto">
          <a:xfrm>
            <a:off x="1066800" y="685800"/>
            <a:ext cx="6705600" cy="4876800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97313" y="1219200"/>
            <a:ext cx="1055687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srgbClr val="4A0E0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Lecture</a:t>
            </a:r>
          </a:p>
          <a:p>
            <a:pPr algn="ctr">
              <a:defRPr/>
            </a:pPr>
            <a:r>
              <a:rPr lang="en-US" b="1" dirty="0">
                <a:solidFill>
                  <a:srgbClr val="4A0E0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4%-8%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52863" y="1865313"/>
            <a:ext cx="1143000" cy="646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srgbClr val="4A0E0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Reading</a:t>
            </a:r>
          </a:p>
          <a:p>
            <a:pPr algn="ctr">
              <a:defRPr/>
            </a:pPr>
            <a:r>
              <a:rPr lang="en-US" b="1" dirty="0">
                <a:solidFill>
                  <a:srgbClr val="4A0E0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6%-10%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00400" y="2478088"/>
            <a:ext cx="2438400" cy="646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srgbClr val="4A0E0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Lecture with visuals</a:t>
            </a:r>
          </a:p>
          <a:p>
            <a:pPr algn="ctr">
              <a:defRPr/>
            </a:pPr>
            <a:r>
              <a:rPr lang="en-US" b="1" dirty="0">
                <a:solidFill>
                  <a:srgbClr val="4A0E0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12%-18%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09963" y="3068638"/>
            <a:ext cx="1828800" cy="646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srgbClr val="4A0E0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Demonstration</a:t>
            </a:r>
          </a:p>
          <a:p>
            <a:pPr algn="ctr">
              <a:defRPr/>
            </a:pPr>
            <a:r>
              <a:rPr lang="en-US" b="1" dirty="0">
                <a:solidFill>
                  <a:srgbClr val="4A0E0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20%-45%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633663" y="3703638"/>
            <a:ext cx="3581400" cy="646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srgbClr val="4A0E0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Hands-on independent student</a:t>
            </a:r>
          </a:p>
          <a:p>
            <a:pPr algn="ctr">
              <a:defRPr/>
            </a:pPr>
            <a:r>
              <a:rPr lang="en-US" b="1" dirty="0">
                <a:solidFill>
                  <a:srgbClr val="4A0E0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45%-65%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748756" y="4349750"/>
            <a:ext cx="335280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srgbClr val="4A0E0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Cooperative learning group</a:t>
            </a:r>
          </a:p>
          <a:p>
            <a:pPr algn="ctr">
              <a:defRPr/>
            </a:pPr>
            <a:r>
              <a:rPr lang="en-US" b="1" dirty="0">
                <a:solidFill>
                  <a:srgbClr val="4A0E0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60%-80%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938463" y="4916488"/>
            <a:ext cx="2971800" cy="646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srgbClr val="4A0E0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Teaching another</a:t>
            </a:r>
          </a:p>
          <a:p>
            <a:pPr algn="ctr">
              <a:defRPr/>
            </a:pPr>
            <a:r>
              <a:rPr lang="en-US" b="1" dirty="0">
                <a:solidFill>
                  <a:srgbClr val="4A0E0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80%-98%</a:t>
            </a:r>
          </a:p>
        </p:txBody>
      </p:sp>
      <p:sp>
        <p:nvSpPr>
          <p:cNvPr id="6156" name="TextBox 11"/>
          <p:cNvSpPr txBox="1">
            <a:spLocks noChangeArrowheads="1"/>
          </p:cNvSpPr>
          <p:nvPr/>
        </p:nvSpPr>
        <p:spPr bwMode="auto">
          <a:xfrm>
            <a:off x="805656" y="5633258"/>
            <a:ext cx="72390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115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15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11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u="sng" dirty="0"/>
              <a:t>SOURCE</a:t>
            </a:r>
            <a:r>
              <a:rPr lang="en-US" altLang="en-US" sz="1600" dirty="0"/>
              <a:t>: Lord, T. (2007). Revisiting the Cone of Learning: Is it a Reliable Way to Link Instruction Method with Knowledge Recall?.  </a:t>
            </a:r>
            <a:r>
              <a:rPr lang="en-US" altLang="en-US" sz="1600" i="1" dirty="0"/>
              <a:t>Journal of College Science Teaching</a:t>
            </a:r>
            <a:r>
              <a:rPr lang="en-US" altLang="en-US" sz="1600" dirty="0"/>
              <a:t>, November/December, 14-17.</a:t>
            </a:r>
          </a:p>
        </p:txBody>
      </p:sp>
    </p:spTree>
    <p:extLst>
      <p:ext uri="{BB962C8B-B14F-4D97-AF65-F5344CB8AC3E}">
        <p14:creationId xmlns:p14="http://schemas.microsoft.com/office/powerpoint/2010/main" val="300452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870</TotalTime>
  <Words>634</Words>
  <Application>Microsoft Office PowerPoint</Application>
  <PresentationFormat>On-screen Show (4:3)</PresentationFormat>
  <Paragraphs>111</Paragraphs>
  <Slides>12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Default Design</vt:lpstr>
      <vt:lpstr>Essential</vt:lpstr>
      <vt:lpstr>COMP 135: Human-Computer Interface Design</vt:lpstr>
      <vt:lpstr>What is this class about?</vt:lpstr>
      <vt:lpstr>What is this class about?</vt:lpstr>
      <vt:lpstr>What is this?</vt:lpstr>
      <vt:lpstr>What is interaction design?</vt:lpstr>
      <vt:lpstr>What is involved in the process of interaction design </vt:lpstr>
      <vt:lpstr>Class Project</vt:lpstr>
      <vt:lpstr>Roles on the Course Project</vt:lpstr>
      <vt:lpstr>Cone of Learning</vt:lpstr>
      <vt:lpstr>Student Evaluation</vt:lpstr>
      <vt:lpstr>Course Logistics</vt:lpstr>
      <vt:lpstr>FIRST TWO WEEKS Schedule</vt:lpstr>
    </vt:vector>
  </TitlesOfParts>
  <Company>University of the Pacific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135: Human-Computer Interface Design</dc:title>
  <dc:creator>UOP</dc:creator>
  <cp:lastModifiedBy>UOP</cp:lastModifiedBy>
  <cp:revision>68</cp:revision>
  <cp:lastPrinted>2016-03-04T19:26:16Z</cp:lastPrinted>
  <dcterms:created xsi:type="dcterms:W3CDTF">2012-01-04T23:24:15Z</dcterms:created>
  <dcterms:modified xsi:type="dcterms:W3CDTF">2017-01-13T18:51:50Z</dcterms:modified>
</cp:coreProperties>
</file>