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6" r:id="rId5"/>
    <p:sldId id="260" r:id="rId6"/>
    <p:sldId id="263" r:id="rId7"/>
    <p:sldId id="289" r:id="rId8"/>
    <p:sldId id="291" r:id="rId9"/>
    <p:sldId id="284" r:id="rId10"/>
    <p:sldId id="262" r:id="rId11"/>
    <p:sldId id="288" r:id="rId12"/>
    <p:sldId id="264" r:id="rId13"/>
    <p:sldId id="265" r:id="rId14"/>
    <p:sldId id="266" r:id="rId15"/>
    <p:sldId id="268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84C"/>
    <a:srgbClr val="429C7E"/>
    <a:srgbClr val="3D88A9"/>
    <a:srgbClr val="383EB6"/>
    <a:srgbClr val="8A35C9"/>
    <a:srgbClr val="D53FB5"/>
    <a:srgbClr val="D6243D"/>
    <a:srgbClr val="4B9B4D"/>
    <a:srgbClr val="4A206A"/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k0xgjUhEG3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index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://www.tutorialspoint.com/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hayes@pacifi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COMP 157!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Hayes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smtClean="0"/>
              <a:t>Important Class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Image result for university of pacific alum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410200" cy="192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5199964"/>
            <a:ext cx="2403475" cy="169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do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96434"/>
            <a:ext cx="2393392" cy="191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lawrence livermore national labora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05" y="3896434"/>
            <a:ext cx="1620195" cy="29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a dodger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2" y="1987671"/>
            <a:ext cx="1841500" cy="14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ppl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33" y="4611356"/>
            <a:ext cx="2053667" cy="20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To get a job!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write better code!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To be a computer </a:t>
            </a:r>
            <a:r>
              <a:rPr lang="en-US" b="1" dirty="0" smtClean="0">
                <a:sym typeface="Wingdings" panose="05000000000000000000" pitchFamily="2" charset="2"/>
              </a:rPr>
              <a:t>scientist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ym typeface="Wingdings" panose="05000000000000000000" pitchFamily="2" charset="2"/>
              </a:rPr>
              <a:t>To improve at critical thinking!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change the world</a:t>
            </a:r>
            <a:r>
              <a:rPr lang="en-US" dirty="0" smtClean="0"/>
              <a:t>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win ICPC!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To be cool??</a:t>
            </a:r>
          </a:p>
        </p:txBody>
      </p:sp>
      <p:pic>
        <p:nvPicPr>
          <p:cNvPr id="1032" name="Picture 8" descr="https://encrypted-tbn3.gstatic.com/images?q=tbn:ANd9GcTVMLTMni3eCafujuwaPPbTuFfmnWcnbcyRpeLRyvwrjSwmeuy2yZa9w3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00" y="5283225"/>
            <a:ext cx="1574775" cy="15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b/b0/Hamming(7,4).svg/300px-Hamming(7,4)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52" y="5283225"/>
            <a:ext cx="163870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.kinja-img.com/gawker-media/image/upload/s--JAvSxFXZ--/18mn5xeszuhzp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1383982" cy="246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16" y="3943350"/>
            <a:ext cx="20955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5334000"/>
            <a:ext cx="305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7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“An </a:t>
            </a:r>
            <a:r>
              <a:rPr lang="en-US" b="1" i="1" dirty="0" smtClean="0"/>
              <a:t>algorithm</a:t>
            </a:r>
            <a:r>
              <a:rPr lang="en-US" dirty="0" smtClean="0"/>
              <a:t> is a sequence of unambiguous instructions for solving a problem, i.e., for obtaining a required output for any legitimate input in a finite amount of time.”</a:t>
            </a:r>
          </a:p>
          <a:p>
            <a:pPr marL="118872" indent="0" algn="ctr">
              <a:buNone/>
            </a:pPr>
            <a:endParaRPr lang="en-US" dirty="0"/>
          </a:p>
          <a:p>
            <a:pPr marL="118872" indent="0" algn="ctr">
              <a:buNone/>
            </a:pPr>
            <a:r>
              <a:rPr lang="en-US" dirty="0" smtClean="0"/>
              <a:t>An algorithm is “not an answer but specific instructions for getting an answer” to a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5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“An </a:t>
            </a:r>
            <a:r>
              <a:rPr lang="en-US" b="1" i="1" dirty="0" smtClean="0"/>
              <a:t>algorithm</a:t>
            </a:r>
            <a:r>
              <a:rPr lang="en-US" dirty="0" smtClean="0"/>
              <a:t> is a sequence of </a:t>
            </a:r>
            <a:r>
              <a:rPr lang="en-US" dirty="0" smtClean="0">
                <a:solidFill>
                  <a:schemeClr val="accent2"/>
                </a:solidFill>
              </a:rPr>
              <a:t>unambiguous instructions</a:t>
            </a:r>
            <a:r>
              <a:rPr lang="en-US" dirty="0" smtClean="0"/>
              <a:t> for solving a problem, i.e., for obtaining a required output for any legitimate input in a finite amount of time.”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4152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4648200"/>
            <a:ext cx="899922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3122" y="5029200"/>
            <a:ext cx="990600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7950" y="5190744"/>
            <a:ext cx="990600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52650" y="5622036"/>
            <a:ext cx="1566672" cy="24536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4322" y="6172200"/>
            <a:ext cx="1219200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262" y="6172200"/>
            <a:ext cx="1089660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47722" y="5029200"/>
            <a:ext cx="471678" cy="17221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7661" y="5419344"/>
            <a:ext cx="792861" cy="19964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96" y="3810000"/>
            <a:ext cx="213216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9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“An </a:t>
            </a:r>
            <a:r>
              <a:rPr lang="en-US" b="1" i="1" dirty="0" smtClean="0"/>
              <a:t>algorithm</a:t>
            </a:r>
            <a:r>
              <a:rPr lang="en-US" dirty="0" smtClean="0"/>
              <a:t> is a sequence of unambiguous instructions for solving a problem, i.e., for obtaining a required output for </a:t>
            </a:r>
            <a:r>
              <a:rPr lang="en-US" dirty="0" smtClean="0">
                <a:solidFill>
                  <a:schemeClr val="accent2"/>
                </a:solidFill>
              </a:rPr>
              <a:t>any legitimate input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2"/>
                </a:solidFill>
              </a:rPr>
              <a:t>finite amount of time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23887"/>
            <a:ext cx="5410200" cy="29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57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Algs</a:t>
            </a:r>
            <a:r>
              <a:rPr lang="en-US" dirty="0" smtClean="0"/>
              <a:t> for Same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solve the problem with dramatically different speeds.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599"/>
            <a:ext cx="7781268" cy="396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73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reading, but following are useful references: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docs.python.org/3/tutorial/index.html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docs.python.org/3/reference/index.html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http://www.tutorialspoint.com/python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Install Python 3 on your laptop</a:t>
            </a:r>
          </a:p>
          <a:p>
            <a:pPr lvl="1"/>
            <a:r>
              <a:rPr lang="en-US" dirty="0" smtClean="0"/>
              <a:t>Optional: </a:t>
            </a:r>
            <a:r>
              <a:rPr lang="en-US" dirty="0" smtClean="0">
                <a:hlinkClick r:id="rId5"/>
              </a:rPr>
              <a:t>PyCharm</a:t>
            </a:r>
            <a:r>
              <a:rPr lang="en-US" dirty="0" smtClean="0"/>
              <a:t>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Office Hours:  </a:t>
            </a:r>
            <a:r>
              <a:rPr lang="en-US" dirty="0" smtClean="0"/>
              <a:t>MWF 10-11, 3:30-4:30 or </a:t>
            </a:r>
            <a:r>
              <a:rPr lang="en-US" dirty="0" smtClean="0"/>
              <a:t>by </a:t>
            </a:r>
            <a:r>
              <a:rPr lang="en-US" dirty="0" err="1" smtClean="0"/>
              <a:t>appt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Office:  CTC 125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Email:  </a:t>
            </a:r>
            <a:r>
              <a:rPr lang="en-US" dirty="0" smtClean="0">
                <a:hlinkClick r:id="rId2"/>
              </a:rPr>
              <a:t>ehayes@pacific.edu</a:t>
            </a:r>
            <a:endParaRPr lang="en-US" dirty="0" smtClean="0"/>
          </a:p>
          <a:p>
            <a:r>
              <a:rPr lang="en-US" dirty="0" smtClean="0"/>
              <a:t>Site:  canvas.pacific.edu</a:t>
            </a:r>
          </a:p>
          <a:p>
            <a:pPr lvl="1"/>
            <a:r>
              <a:rPr lang="en-US" dirty="0"/>
              <a:t>Grades / Assignments posted here</a:t>
            </a:r>
          </a:p>
        </p:txBody>
      </p:sp>
    </p:spTree>
    <p:extLst>
      <p:ext uri="{BB962C8B-B14F-4D97-AF65-F5344CB8AC3E}">
        <p14:creationId xmlns:p14="http://schemas.microsoft.com/office/powerpoint/2010/main" val="5096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343400" cy="46256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Readings for each class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HW Exercises</a:t>
            </a:r>
          </a:p>
          <a:p>
            <a:r>
              <a:rPr lang="en-US" dirty="0" smtClean="0"/>
              <a:t>Reference for Projects</a:t>
            </a:r>
            <a:endParaRPr lang="en-US" dirty="0"/>
          </a:p>
        </p:txBody>
      </p:sp>
      <p:sp>
        <p:nvSpPr>
          <p:cNvPr id="4" name="AutoShape 2" descr="http://ecx.images-amazon.com/images/I/513lsDrDL-L._SY300_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51" y="1524000"/>
            <a:ext cx="4300789" cy="530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6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5376029"/>
              </p:ext>
            </p:extLst>
          </p:nvPr>
        </p:nvGraphicFramePr>
        <p:xfrm>
          <a:off x="4648200" y="1780407"/>
          <a:ext cx="4038600" cy="37059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1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Percentage</a:t>
                      </a:r>
                      <a:endParaRPr lang="en-US" sz="2800" dirty="0"/>
                    </a:p>
                  </a:txBody>
                  <a:tcPr marL="44873" marR="4487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Labs</a:t>
                      </a:r>
                      <a:endParaRPr lang="en-US" sz="2800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20%</a:t>
                      </a:r>
                      <a:endParaRPr lang="en-US" sz="2800" dirty="0"/>
                    </a:p>
                  </a:txBody>
                  <a:tcPr marL="44873" marR="4487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HWs</a:t>
                      </a:r>
                      <a:endParaRPr lang="en-US" sz="2800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35%</a:t>
                      </a:r>
                      <a:endParaRPr lang="en-US" sz="2800" dirty="0"/>
                    </a:p>
                  </a:txBody>
                  <a:tcPr marL="44873" marR="4487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Midterms</a:t>
                      </a:r>
                      <a:endParaRPr lang="en-US" sz="2800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25%</a:t>
                      </a:r>
                      <a:endParaRPr lang="en-US" sz="2800" dirty="0"/>
                    </a:p>
                  </a:txBody>
                  <a:tcPr marL="44873" marR="4487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Final</a:t>
                      </a:r>
                      <a:endParaRPr lang="en-US" sz="2800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20%</a:t>
                      </a:r>
                      <a:endParaRPr lang="en-US" sz="2800" dirty="0"/>
                    </a:p>
                  </a:txBody>
                  <a:tcPr marL="44873" marR="4487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1755" y="1752600"/>
            <a:ext cx="4038600" cy="4623816"/>
          </a:xfrm>
        </p:spPr>
        <p:txBody>
          <a:bodyPr/>
          <a:lstStyle/>
          <a:p>
            <a:r>
              <a:rPr lang="en-US" dirty="0" smtClean="0"/>
              <a:t>Labs in Pairs, HWs Individual</a:t>
            </a:r>
          </a:p>
          <a:p>
            <a:r>
              <a:rPr lang="en-US" dirty="0" smtClean="0"/>
              <a:t>Academic Honesty is critical</a:t>
            </a:r>
          </a:p>
          <a:p>
            <a:r>
              <a:rPr lang="en-US" dirty="0" smtClean="0"/>
              <a:t>My Goal: See You Master the Material!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15077"/>
              </p:ext>
            </p:extLst>
          </p:nvPr>
        </p:nvGraphicFramePr>
        <p:xfrm>
          <a:off x="76200" y="5637272"/>
          <a:ext cx="8991603" cy="122072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3906251746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99158739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644145436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36256790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85421064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80892081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747796953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900537349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3081986264"/>
                    </a:ext>
                  </a:extLst>
                </a:gridCol>
              </a:tblGrid>
              <a:tr h="610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B+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C+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C-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6724725"/>
                  </a:ext>
                </a:extLst>
              </a:tr>
              <a:tr h="610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93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099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59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Object-Oriented Programming</a:t>
            </a:r>
          </a:p>
          <a:p>
            <a:pPr>
              <a:spcAft>
                <a:spcPts val="1200"/>
              </a:spcAft>
            </a:pPr>
            <a:r>
              <a:rPr lang="en-US" dirty="0"/>
              <a:t>Iteration </a:t>
            </a:r>
            <a:r>
              <a:rPr lang="en-US" dirty="0" smtClean="0"/>
              <a:t>&amp; </a:t>
            </a:r>
            <a:r>
              <a:rPr lang="en-US" dirty="0"/>
              <a:t>Recursion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Data Structures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Simple Searching &amp; Sorting Algorithms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Basic </a:t>
            </a:r>
            <a:r>
              <a:rPr lang="en-US" dirty="0"/>
              <a:t>Big O Notation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Discrete Mathematics</a:t>
            </a:r>
          </a:p>
          <a:p>
            <a:r>
              <a:rPr lang="en-US" dirty="0" smtClean="0"/>
              <a:t>Derivatives </a:t>
            </a:r>
            <a:r>
              <a:rPr lang="en-US" smtClean="0"/>
              <a:t>&amp;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already has experience coding in Python?</a:t>
            </a:r>
            <a:endParaRPr lang="en-US" dirty="0"/>
          </a:p>
        </p:txBody>
      </p:sp>
      <p:sp>
        <p:nvSpPr>
          <p:cNvPr id="4" name="AutoShape 2" descr="data:image/jpeg;base64,/9j/4AAQSkZJRgABAQAAAQABAAD/2wCEAAkGBxIHEBEQEBAQDxMQGRQYGBEUExkVEBAXFRMYFxQTFRkcHSggGxolGxQZITEhJSssOi4uFyAzODUsOCgtLisBCgoKDg0OGxAQGi0lHyQzNzU4NDgvLTQtODc0LTcvNjI3NDIsLzcvLyw0LDcsLDQ3NCw3Miw0NywsLzMsNDQtN//AABEIAIIBgwMBIgACEQEDEQH/xAAcAAEAAgMBAQEAAAAAAAAAAAAABgcDBAUCAQj/xABDEAACAQICBQYLBQcEAwAAAAAAAQIDEQQFBgcSITETQVFhcZEiNDVScnOBobGysxQyM0KSFiNTYnTB0RVUgpMkQ+H/xAAZAQEBAQEBAQAAAAAAAAAAAAAABAUDAgb/xAAtEQEAAQMDAgMGBwAAAAAAAAAAAQIDEQQFEhMhMWGhIiNRUnHBBhQyQYGx0f/aAAwDAQACEQMRAD8AvEAAAAAAAAAAAAAAAAAAAAAAAAAAAAAAAAAAAAAAAAAAAAAAAAAAAAAAAAAAAAAAAAAAAAAAAAAAAAAOJj9LMHgG4zrxclxjBObT6HsppPtNbWDjJYPAz2G4upKMLrjZ75L2pNe0j+j+h+GzDAqtOclOak9tStClstq1uDtbffr4FFu1Rx51z2zhPcuV8uFEd8ZdaesPBx4Rry61Bf3kjJR1gYKfGVWHpU2/luVLe55bLJ0lvzRxq7nkvzLsxo5nDboVIVY9MXvT6GuKfUzaKM0YzSeVYqlUg2lKUYzjzThKSTT77rrReZDftdOV1i71IAAcXYAAAAAAAAAAAAAAAABEs603hl+J+ywozqVFOEZSk1GnHb2d64t7pdRLQOJpdn/7O0I1VT5VzmoKO1spNxlK7dn5vvPGhmc1M9w7rVYwi9uUUoJpJJK3FvfvOPrY8To+vj9KqZtVviL9bP4RAmAAAAAAAAAAAAAAAAAAAAAAAAAAAAAAAABhxGLp4X8SpCnfzpKN+84mm2evJMPenblar2YPjs7rynbnsve0VDXrSxEnOcnOUuMpO8n2tlVjTTcjlM4hLe1MW54xGZWrpkqed4dUqWKwsZKcZXnWSjZJp8L795DI6MVoRcFj8CoS4wWKkoS7Vs2ZGGeGW0WpojET6I67sVzmY9Xex2jMsHTnUeKwM1BX2YVtqcuqK2d7OA2fGeWz3GY8ZeJx+0M+Bf72l6cPmR+gXVjHc5Je0/PmBf76l6cPnRdWYP8AeS9nwRib1q501FNURnM4aW32+c1Q7cZKXBp9h9I7QxDw8lJe1dK6CQp7W9c5FoddGppntiYW3bU25fQAXOIYcTiqeEjtVakKcfOnJRj3s5el+bTyXCTrU0nNOMVtcE5O201z26CBaL5BLTGVTEYrEVJbEtmys5ttX3N7ox38Eu4Cdz0uwMHb7VS9l2u9Kx08BmFHMY7VGrTqpcXCSdup24PtOB+wGA2bclO/ncrPa7eNvcQPO8uraE4uEqNSVmtqnN/nin4VOoludt1+1Pc+AXIauPzGjl0dqtVp0lzbUkm+xcX7DHkmZxzjD068NyqLevNknaUfY00VRrE8pVuyl9OIFygADTnmlCnPk5YijGd0th1Iqd3wVr3vvM+IxEMLFzqTjTirXlKSjFXdlvZT+feWJf1FL4wLXznK6ec0ZUKu1sScW9l2l4MlJb7dKAqXSOvCrms6kZxlB1aL21JOFkqd3fhbc+4tyhmuHxElCGIoTk+EY1Iyk7K7sk78EU1nOV08FmEsLDa5NVKcd7vK0lC++38zLMynQnC5TWhXputt0722ppx3xcXdW6GwOdrY8To+vj9KqZtVviL9bP4RMOtjxOj6+P0qpF9F8tx2dUOQo1OQwylJyne21JpXju3y3W3bl0gWhic4w2EezUxNCnLzZVYqXc2bGFxVPFx2qVSFSPnQkpR70Q2nqzw0YWdau5ecnBRv6Ozw9pDKqxGhONajK7hZ7t0MRTfDaXQ966mnbhcC6w3Yw4PERxlOFWH3akYyXZJJr3MrHS7P6ukWJ+xYVvk9rYsnbl5XtKUn5i37uhX6LBO8TpVgsM9mWKpXXNF7du3ZubeXZxh8z/Ar06rXGMZLaXW48URrLdXWFoQXLudedt72nCCf8qjZ27Wzg6XaGf6HH7XhJ1Nmm05K/wC8pb7KcJKzsu9cb9AWiCKaBaTPPKcqdVrl6NrvhykXuU7dN9z9nTYwaxNIq2SxpU6FoOsp3qWvKKjs7op7rva4voAlONzCjgFetVp0k/Pmo37Lvecz9sMDe32qn77d9rEX0Y0LpZtShi8XVq15VltbO01u/ml96T3dKOvj9XuDxEGqUZ0Jc01OU1frUm7ruAk+FxVPGRU6U4VIv80JKUe9GYpPKcZW0Txri3bYmoVYJ+BUjfjbsd0+vraLsAAAAAAAAAAAAAAAAArLWpiNrEUafNCm5frm0/pohDZNNatHYxVGfNOls+2E5N/OiENmxYn3UMi/HvZfWzJQwtTEq9OlUqJc8ISkl3IkeguQQzac61dbVGhbwOarN8IvqXF9q6yx/tDglGFoRW5RikoxXMkjN3Dd7WkqiiYzKnTaKq7HLOIUw8rxH+2xH/TP/B5eVYj/AG2I/wCmf+C53i5+czw8ZPz2Zk/ia38k+iuNrn5lf6H6JVZ1oYjFU5UKNJqVprZqVZRd4xUXvtdJtvjw7JzWq8rJyfOz5Vqupvk2+1mFswdz3OrWVR2xTDS0ukizHm+tkhy2fKUoPqt3O39iNNkjyqOzRh13fe2/7nTZJnr1fDH3h61kexH1bYAPp2ciuszyfP06fzo52qXxfEesXyI6OszyfP06fzo52qXxfEesXyICdkH1sUFLC0anPCra/VKEr++KJwQnWvVUcJShzyqp+yNOd3713gY9U2Ic8PXpt/cqKS6lOK3d8H3kU1ieUq3ZS+nEk+qSi1SxM+aU4R9sY3fzojGsTylW7KX04gXKAAKaz7yxL+opfGBcpTWfeWJf1FL4wLlApvSfyxP11H4Uy5Cm9J/LE/XUfhTLkAhOtjxOj6+P0qpm1W+Iv1s/hEw62PE6Pr4/SqmbVb4i/Wz+EQJgVfrailiMO+d05Lunu+LLQKx1t/j4f0J/MgJPhMU8HksKkXaUMKmn0PkvB99iFaraCq45ya/DpTkupuUYfCTJrhMM8XksacVdzwtkul8lu95CtV2IVLHWf/spTiutpxn8IsC3DFi8OsXTnTkrxqRlFrpUlZ/EynivVVCMpy3KKbfYldgUzoBiHhcwoLht7cJdacHu/Uov2Eg1u/fwno1vjTI/oBQeKzDDu33ducupKD3/AKml7SQa3fv4T0a3xpgS7QryfhfQXxZ2ziaFeT8L6C+LO2BTOn3lOv20vo0y5imdPvKdfto/RplzAAAAAAAAAAAAAAAAARLWPk0szw0alOLlPDty2VvlKDVppLp3J/8AEqLaufoo5OK0aweLk5zwtGUpb3LZs5PpduL6yqzqOFPGUt7T86uUInq3f/g1vXv6VMkTZsyy2jlVFwoU40oyltNR4N2tfuS7jSbPj98r5aqZ8oauio42ogkzxJn2E1BptbSXN0mZ4yH8CP6n/gy6KKKo9quI/iftErO8eEZajZ4kzdji6cmlyEN7X5n/AIOv/p9L+HEr0+3TqM9OuJx9f8ea78W/1RPojmHpPEzUFz+5c7JZCKgklwW7uMdHDwofcio36FxMpvbfofytM5nMyi1F/qzGPCAAGinRXWZ5Pn6dP50Q3QXSqno+p061ObhVlflI73FqKTTjzrg9z9hMtZnk+fp0/nRx9WOEp47C4mnVpwqwdReDOKkvuLfZ8/WBIv20wGzt/aY26Nme3+nZuV1pRnM9LcVThQpycY3jSp/nk3vlN9F7LsUe0nlXQDAVHdU5w6o1JW97Z18oyHDZNfkKMYN7nLfKb6nJ3duoDzo1lCyTDU6F05LfOS4SnLfJ9nMupIgOtHJ50q6xSTdOqoxlJfknHwVfoTVrdafUWkeatONaLjKKlGSs4tXi0+KafFAQrRrT2hWpQhipOjVgknNpuFS27aulufSmdDMNO8Fg4txquvLmjTi3f/k7RXeeq+gmArScuQcb80ak4x9ivZew2cFojgcE7ww0G1zzvUt1rbbsBVEsf/quYQr7Oxytak9m97eHFJX5+BeZUOdR5fPLR/j4ddmyqafdZlvAVBrAws8uzF13Hwajp1IPmbgoqUb9Kce5osvKdIMNmyjyVam5SX4TklVW67Ti9+7+xuY7A0swg6danCrB/lkrq/Suh9Zysv0QweW1o16VKUJwvZ8pNpXi4vc2+ZsDja2PE6Pr4/SqmbVb4i/Wz+ESR5plVHN4KnXpqpGL2km2rSSavua5pPvPWWZbSyqHJ0IKnC7eym3vfF72+gDbKx1t/j4f0J/Mizjm5rkOGzeUZYikqjgmk3KSsm7vg0Bj0S8QwnqqfyIrrSnJ6uiuMjiqC/dOe3CVvBhJu7pS6FxS6U+plrYXDxwkIU6a2YQSjGO92SVkt56rUo14uE4xnGW5xkk4yXQ0+IHByvTPB4+Ck60KEvzU6slFxfOk3ukutEf030zpVqMsNhZ8rKr4MqkfuRi+MYv8zlw3czfOdvEaCYCu78i4X5oVJKPdey9hvZVovhMpkp0qEVNcJybnNdjk3b2WA42rvRuWUU5V60dmtWSSi+NOHHZfQ27NrqXWcfW79/CejW+NMsk52bZHh84cHiKSqOF9m8pK21a/BroQGroV5PwvoL4s7ZhweFhgacaVOOxCCtGN27L27zMBTOn3lOv20fo0y5jj47RjCZhUlWq0FOpK15bUlfZSS3J24JHYAAAAAAAAAAAAAAAAAAADVzKm6lN23tb7HBciUGpiMvp199tl9K3f/DH3Hbqr9XUtz3+CqxfiiMVI+2bGWVoUal58LOz6H0m5LJU+FTvjf+59p5JFfenJ9iS/yZlnbtXbuRVFMdvjMY/tVVftTTMZa2LccbXiqW/hdpbtz3vuO+YcPhoYZWhFL4vtZmN/Saeq1yrrxyqnM48EN25FWIjwgABY4gAAiuszyfP06fzo52qXxfEesXyIl+bZZSzek6NaLlCVnZNxaad000aWjej0NHo1IU5znGpJS8O21HwUrXVr8OgDsgAAAAPNSoqSvJqK6W7IjueaaYXK4vZqRxFTmp05KSv/ADSW6K9/Uz3pVopT0klSlOpKm6W0rxim5KVt2/ha3vNbLdAMFgmpSjPENfxXeP6Ukmup3AjOgOVVc2xbx9ZeBGU57VrKpUlf7v8ALG77Gkum1oHyEVBJJJJbkluSS4JH0AAAAAAAAAAAAAAAAAAAAAAAAAAAAAAAAAAAAAAHxs+gDFKRjlUZncbnl07gazrNBVmzY5EciBjjUbMkZHpU7H1RsB9TPo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IHEBEQEBAQDxMQGRQYGBEUExkVEBAXFRMYFxQTFRkcHSggGxolGxQZITEhJSssOi4uFyAzODUsOCgtLisBCgoKDg0OGxAQGi0lHyQzNzU4NDgvLTQtODc0LTcvNjI3NDIsLzcvLyw0LDcsLDQ3NCw3Miw0NywsLzMsNDQtN//AABEIAIIBgwMBIgACEQEDEQH/xAAcAAEAAgMBAQEAAAAAAAAAAAAABgcDBAUCAQj/xABDEAACAQICBQYLBQcEAwAAAAAAAQIDEQQFBgcSITETQVFhcZEiNDVScnOBobGysxQyM0KSFiNTYnTB0RVUgpMkQ+H/xAAZAQEBAQEBAQAAAAAAAAAAAAAABAUDAgb/xAAtEQEAAQMDAgMGBwAAAAAAAAAAAQIDEQQFEhMhMWGhIiNRUnHBBhQyQYGx0f/aAAwDAQACEQMRAD8AvEAAAAAAAAAAAAAAAAAAAAAAAAAAAAAAAAAAAAAAAAAAAAAAAAAAAAAAAAAAAAAAAAAAAAAAAAAAAAAOJj9LMHgG4zrxclxjBObT6HsppPtNbWDjJYPAz2G4upKMLrjZ75L2pNe0j+j+h+GzDAqtOclOak9tStClstq1uDtbffr4FFu1Rx51z2zhPcuV8uFEd8ZdaesPBx4Rry61Bf3kjJR1gYKfGVWHpU2/luVLe55bLJ0lvzRxq7nkvzLsxo5nDboVIVY9MXvT6GuKfUzaKM0YzSeVYqlUg2lKUYzjzThKSTT77rrReZDftdOV1i71IAAcXYAAAAAAAAAAAAAAAABEs603hl+J+ywozqVFOEZSk1GnHb2d64t7pdRLQOJpdn/7O0I1VT5VzmoKO1spNxlK7dn5vvPGhmc1M9w7rVYwi9uUUoJpJJK3FvfvOPrY8To+vj9KqZtVviL9bP4RAmAAAAAAAAAAAAAAAAAAAAAAAAAAAAAAAABhxGLp4X8SpCnfzpKN+84mm2evJMPenblar2YPjs7rynbnsve0VDXrSxEnOcnOUuMpO8n2tlVjTTcjlM4hLe1MW54xGZWrpkqed4dUqWKwsZKcZXnWSjZJp8L795DI6MVoRcFj8CoS4wWKkoS7Vs2ZGGeGW0WpojET6I67sVzmY9Xex2jMsHTnUeKwM1BX2YVtqcuqK2d7OA2fGeWz3GY8ZeJx+0M+Bf72l6cPmR+gXVjHc5Je0/PmBf76l6cPnRdWYP8AeS9nwRib1q501FNURnM4aW32+c1Q7cZKXBp9h9I7QxDw8lJe1dK6CQp7W9c5FoddGppntiYW3bU25fQAXOIYcTiqeEjtVakKcfOnJRj3s5el+bTyXCTrU0nNOMVtcE5O201z26CBaL5BLTGVTEYrEVJbEtmys5ttX3N7ox38Eu4Cdz0uwMHb7VS9l2u9Kx08BmFHMY7VGrTqpcXCSdup24PtOB+wGA2bclO/ncrPa7eNvcQPO8uraE4uEqNSVmtqnN/nin4VOoludt1+1Pc+AXIauPzGjl0dqtVp0lzbUkm+xcX7DHkmZxzjD068NyqLevNknaUfY00VRrE8pVuyl9OIFygADTnmlCnPk5YijGd0th1Iqd3wVr3vvM+IxEMLFzqTjTirXlKSjFXdlvZT+feWJf1FL4wLXznK6ec0ZUKu1sScW9l2l4MlJb7dKAqXSOvCrms6kZxlB1aL21JOFkqd3fhbc+4tyhmuHxElCGIoTk+EY1Iyk7K7sk78EU1nOV08FmEsLDa5NVKcd7vK0lC++38zLMynQnC5TWhXputt0722ppx3xcXdW6GwOdrY8To+vj9KqZtVviL9bP4RMOtjxOj6+P0qpF9F8tx2dUOQo1OQwylJyne21JpXju3y3W3bl0gWhic4w2EezUxNCnLzZVYqXc2bGFxVPFx2qVSFSPnQkpR70Q2nqzw0YWdau5ecnBRv6Ozw9pDKqxGhONajK7hZ7t0MRTfDaXQ966mnbhcC6w3Yw4PERxlOFWH3akYyXZJJr3MrHS7P6ukWJ+xYVvk9rYsnbl5XtKUn5i37uhX6LBO8TpVgsM9mWKpXXNF7du3ZubeXZxh8z/Ar06rXGMZLaXW48URrLdXWFoQXLudedt72nCCf8qjZ27Wzg6XaGf6HH7XhJ1Nmm05K/wC8pb7KcJKzsu9cb9AWiCKaBaTPPKcqdVrl6NrvhykXuU7dN9z9nTYwaxNIq2SxpU6FoOsp3qWvKKjs7op7rva4voAlONzCjgFetVp0k/Pmo37Lvecz9sMDe32qn77d9rEX0Y0LpZtShi8XVq15VltbO01u/ml96T3dKOvj9XuDxEGqUZ0Jc01OU1frUm7ruAk+FxVPGRU6U4VIv80JKUe9GYpPKcZW0Txri3bYmoVYJ+BUjfjbsd0+vraLsAAAAAAAAAAAAAAAAArLWpiNrEUafNCm5frm0/pohDZNNatHYxVGfNOls+2E5N/OiENmxYn3UMi/HvZfWzJQwtTEq9OlUqJc8ISkl3IkeguQQzac61dbVGhbwOarN8IvqXF9q6yx/tDglGFoRW5RikoxXMkjN3Dd7WkqiiYzKnTaKq7HLOIUw8rxH+2xH/TP/B5eVYj/AG2I/wCmf+C53i5+czw8ZPz2Zk/ia38k+iuNrn5lf6H6JVZ1oYjFU5UKNJqVprZqVZRd4xUXvtdJtvjw7JzWq8rJyfOz5Vqupvk2+1mFswdz3OrWVR2xTDS0ukizHm+tkhy2fKUoPqt3O39iNNkjyqOzRh13fe2/7nTZJnr1fDH3h61kexH1bYAPp2ciuszyfP06fzo52qXxfEesXyI6OszyfP06fzo52qXxfEesXyICdkH1sUFLC0anPCra/VKEr++KJwQnWvVUcJShzyqp+yNOd3713gY9U2Ic8PXpt/cqKS6lOK3d8H3kU1ieUq3ZS+nEk+qSi1SxM+aU4R9sY3fzojGsTylW7KX04gXKAAKaz7yxL+opfGBcpTWfeWJf1FL4wLlApvSfyxP11H4Uy5Cm9J/LE/XUfhTLkAhOtjxOj6+P0qpm1W+Iv1s/hEw62PE6Pr4/SqmbVb4i/Wz+EQJgVfrailiMO+d05Lunu+LLQKx1t/j4f0J/MgJPhMU8HksKkXaUMKmn0PkvB99iFaraCq45ya/DpTkupuUYfCTJrhMM8XksacVdzwtkul8lu95CtV2IVLHWf/spTiutpxn8IsC3DFi8OsXTnTkrxqRlFrpUlZ/EynivVVCMpy3KKbfYldgUzoBiHhcwoLht7cJdacHu/Uov2Eg1u/fwno1vjTI/oBQeKzDDu33ducupKD3/AKml7SQa3fv4T0a3xpgS7QryfhfQXxZ2ziaFeT8L6C+LO2BTOn3lOv20vo0y5imdPvKdfto/RplzAAAAAAAAAAAAAAAAARLWPk0szw0alOLlPDty2VvlKDVppLp3J/8AEqLaufoo5OK0aweLk5zwtGUpb3LZs5PpduL6yqzqOFPGUt7T86uUInq3f/g1vXv6VMkTZsyy2jlVFwoU40oyltNR4N2tfuS7jSbPj98r5aqZ8oauio42ogkzxJn2E1BptbSXN0mZ4yH8CP6n/gy6KKKo9quI/iftErO8eEZajZ4kzdji6cmlyEN7X5n/AIOv/p9L+HEr0+3TqM9OuJx9f8ea78W/1RPojmHpPEzUFz+5c7JZCKgklwW7uMdHDwofcio36FxMpvbfofytM5nMyi1F/qzGPCAAGinRXWZ5Pn6dP50Q3QXSqno+p061ObhVlflI73FqKTTjzrg9z9hMtZnk+fp0/nRx9WOEp47C4mnVpwqwdReDOKkvuLfZ8/WBIv20wGzt/aY26Nme3+nZuV1pRnM9LcVThQpycY3jSp/nk3vlN9F7LsUe0nlXQDAVHdU5w6o1JW97Z18oyHDZNfkKMYN7nLfKb6nJ3duoDzo1lCyTDU6F05LfOS4SnLfJ9nMupIgOtHJ50q6xSTdOqoxlJfknHwVfoTVrdafUWkeatONaLjKKlGSs4tXi0+KafFAQrRrT2hWpQhipOjVgknNpuFS27aulufSmdDMNO8Fg4txquvLmjTi3f/k7RXeeq+gmArScuQcb80ak4x9ivZew2cFojgcE7ww0G1zzvUt1rbbsBVEsf/quYQr7Oxytak9m97eHFJX5+BeZUOdR5fPLR/j4ddmyqafdZlvAVBrAws8uzF13Hwajp1IPmbgoqUb9Kce5osvKdIMNmyjyVam5SX4TklVW67Ti9+7+xuY7A0swg6danCrB/lkrq/Suh9Zysv0QweW1o16VKUJwvZ8pNpXi4vc2+ZsDja2PE6Pr4/SqmbVb4i/Wz+ESR5plVHN4KnXpqpGL2km2rSSavua5pPvPWWZbSyqHJ0IKnC7eym3vfF72+gDbKx1t/j4f0J/Mizjm5rkOGzeUZYikqjgmk3KSsm7vg0Bj0S8QwnqqfyIrrSnJ6uiuMjiqC/dOe3CVvBhJu7pS6FxS6U+plrYXDxwkIU6a2YQSjGO92SVkt56rUo14uE4xnGW5xkk4yXQ0+IHByvTPB4+Ck60KEvzU6slFxfOk3ukutEf030zpVqMsNhZ8rKr4MqkfuRi+MYv8zlw3czfOdvEaCYCu78i4X5oVJKPdey9hvZVovhMpkp0qEVNcJybnNdjk3b2WA42rvRuWUU5V60dmtWSSi+NOHHZfQ27NrqXWcfW79/CejW+NMsk52bZHh84cHiKSqOF9m8pK21a/BroQGroV5PwvoL4s7ZhweFhgacaVOOxCCtGN27L27zMBTOn3lOv20fo0y5jj47RjCZhUlWq0FOpK15bUlfZSS3J24JHYAAAAAAAAAAAAAAAAAAADVzKm6lN23tb7HBciUGpiMvp199tl9K3f/DH3Hbqr9XUtz3+CqxfiiMVI+2bGWVoUal58LOz6H0m5LJU+FTvjf+59p5JFfenJ9iS/yZlnbtXbuRVFMdvjMY/tVVftTTMZa2LccbXiqW/hdpbtz3vuO+YcPhoYZWhFL4vtZmN/Saeq1yrrxyqnM48EN25FWIjwgABY4gAAiuszyfP06fzo52qXxfEesXyIl+bZZSzek6NaLlCVnZNxaad000aWjej0NHo1IU5znGpJS8O21HwUrXVr8OgDsgAAAAPNSoqSvJqK6W7IjueaaYXK4vZqRxFTmp05KSv/ADSW6K9/Uz3pVopT0klSlOpKm6W0rxim5KVt2/ha3vNbLdAMFgmpSjPENfxXeP6Ukmup3AjOgOVVc2xbx9ZeBGU57VrKpUlf7v8ALG77Gkum1oHyEVBJJJJbkluSS4JH0AAAAAAAAAAAAAAAAAAAAAAAAAAAAAAAAAAAAAAHxs+gDFKRjlUZncbnl07gazrNBVmzY5EciBjjUbMkZHpU7H1RsB9TPo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IHEBEQEBAQDxMQGRQYGBEUExkVEBAXFRMYFxQTFRkcHSggGxolGxQZITEhJSssOi4uFyAzODUsOCgtLisBCgoKDg0OGxAQGi0lHyQzNzU4NDgvLTQtODc0LTcvNjI3NDIsLzcvLyw0LDcsLDQ3NCw3Miw0NywsLzMsNDQtN//AABEIAIIBgwMBIgACEQEDEQH/xAAcAAEAAgMBAQEAAAAAAAAAAAAABgcDBAUCAQj/xABDEAACAQICBQYLBQcEAwAAAAAAAQIDEQQFBgcSITETQVFhcZEiNDVScnOBobGysxQyM0KSFiNTYnTB0RVUgpMkQ+H/xAAZAQEBAQEBAQAAAAAAAAAAAAAABAUDAgb/xAAtEQEAAQMDAgMGBwAAAAAAAAAAAQIDEQQFEhMhMWGhIiNRUnHBBhQyQYGx0f/aAAwDAQACEQMRAD8AvEAAAAAAAAAAAAAAAAAAAAAAAAAAAAAAAAAAAAAAAAAAAAAAAAAAAAAAAAAAAAAAAAAAAAAAAAAAAAAOJj9LMHgG4zrxclxjBObT6HsppPtNbWDjJYPAz2G4upKMLrjZ75L2pNe0j+j+h+GzDAqtOclOak9tStClstq1uDtbffr4FFu1Rx51z2zhPcuV8uFEd8ZdaesPBx4Rry61Bf3kjJR1gYKfGVWHpU2/luVLe55bLJ0lvzRxq7nkvzLsxo5nDboVIVY9MXvT6GuKfUzaKM0YzSeVYqlUg2lKUYzjzThKSTT77rrReZDftdOV1i71IAAcXYAAAAAAAAAAAAAAAABEs603hl+J+ywozqVFOEZSk1GnHb2d64t7pdRLQOJpdn/7O0I1VT5VzmoKO1spNxlK7dn5vvPGhmc1M9w7rVYwi9uUUoJpJJK3FvfvOPrY8To+vj9KqZtVviL9bP4RAmAAAAAAAAAAAAAAAAAAAAAAAAAAAAAAAABhxGLp4X8SpCnfzpKN+84mm2evJMPenblar2YPjs7rynbnsve0VDXrSxEnOcnOUuMpO8n2tlVjTTcjlM4hLe1MW54xGZWrpkqed4dUqWKwsZKcZXnWSjZJp8L795DI6MVoRcFj8CoS4wWKkoS7Vs2ZGGeGW0WpojET6I67sVzmY9Xex2jMsHTnUeKwM1BX2YVtqcuqK2d7OA2fGeWz3GY8ZeJx+0M+Bf72l6cPmR+gXVjHc5Je0/PmBf76l6cPnRdWYP8AeS9nwRib1q501FNURnM4aW32+c1Q7cZKXBp9h9I7QxDw8lJe1dK6CQp7W9c5FoddGppntiYW3bU25fQAXOIYcTiqeEjtVakKcfOnJRj3s5el+bTyXCTrU0nNOMVtcE5O201z26CBaL5BLTGVTEYrEVJbEtmys5ttX3N7ox38Eu4Cdz0uwMHb7VS9l2u9Kx08BmFHMY7VGrTqpcXCSdup24PtOB+wGA2bclO/ncrPa7eNvcQPO8uraE4uEqNSVmtqnN/nin4VOoludt1+1Pc+AXIauPzGjl0dqtVp0lzbUkm+xcX7DHkmZxzjD068NyqLevNknaUfY00VRrE8pVuyl9OIFygADTnmlCnPk5YijGd0th1Iqd3wVr3vvM+IxEMLFzqTjTirXlKSjFXdlvZT+feWJf1FL4wLXznK6ec0ZUKu1sScW9l2l4MlJb7dKAqXSOvCrms6kZxlB1aL21JOFkqd3fhbc+4tyhmuHxElCGIoTk+EY1Iyk7K7sk78EU1nOV08FmEsLDa5NVKcd7vK0lC++38zLMynQnC5TWhXputt0722ppx3xcXdW6GwOdrY8To+vj9KqZtVviL9bP4RMOtjxOj6+P0qpF9F8tx2dUOQo1OQwylJyne21JpXju3y3W3bl0gWhic4w2EezUxNCnLzZVYqXc2bGFxVPFx2qVSFSPnQkpR70Q2nqzw0YWdau5ecnBRv6Ozw9pDKqxGhONajK7hZ7t0MRTfDaXQ966mnbhcC6w3Yw4PERxlOFWH3akYyXZJJr3MrHS7P6ukWJ+xYVvk9rYsnbl5XtKUn5i37uhX6LBO8TpVgsM9mWKpXXNF7du3ZubeXZxh8z/Ar06rXGMZLaXW48URrLdXWFoQXLudedt72nCCf8qjZ27Wzg6XaGf6HH7XhJ1Nmm05K/wC8pb7KcJKzsu9cb9AWiCKaBaTPPKcqdVrl6NrvhykXuU7dN9z9nTYwaxNIq2SxpU6FoOsp3qWvKKjs7op7rva4voAlONzCjgFetVp0k/Pmo37Lvecz9sMDe32qn77d9rEX0Y0LpZtShi8XVq15VltbO01u/ml96T3dKOvj9XuDxEGqUZ0Jc01OU1frUm7ruAk+FxVPGRU6U4VIv80JKUe9GYpPKcZW0Txri3bYmoVYJ+BUjfjbsd0+vraLsAAAAAAAAAAAAAAAAArLWpiNrEUafNCm5frm0/pohDZNNatHYxVGfNOls+2E5N/OiENmxYn3UMi/HvZfWzJQwtTEq9OlUqJc8ISkl3IkeguQQzac61dbVGhbwOarN8IvqXF9q6yx/tDglGFoRW5RikoxXMkjN3Dd7WkqiiYzKnTaKq7HLOIUw8rxH+2xH/TP/B5eVYj/AG2I/wCmf+C53i5+czw8ZPz2Zk/ia38k+iuNrn5lf6H6JVZ1oYjFU5UKNJqVprZqVZRd4xUXvtdJtvjw7JzWq8rJyfOz5Vqupvk2+1mFswdz3OrWVR2xTDS0ukizHm+tkhy2fKUoPqt3O39iNNkjyqOzRh13fe2/7nTZJnr1fDH3h61kexH1bYAPp2ciuszyfP06fzo52qXxfEesXyI6OszyfP06fzo52qXxfEesXyICdkH1sUFLC0anPCra/VKEr++KJwQnWvVUcJShzyqp+yNOd3713gY9U2Ic8PXpt/cqKS6lOK3d8H3kU1ieUq3ZS+nEk+qSi1SxM+aU4R9sY3fzojGsTylW7KX04gXKAAKaz7yxL+opfGBcpTWfeWJf1FL4wLlApvSfyxP11H4Uy5Cm9J/LE/XUfhTLkAhOtjxOj6+P0qpm1W+Iv1s/hEw62PE6Pr4/SqmbVb4i/Wz+EQJgVfrailiMO+d05Lunu+LLQKx1t/j4f0J/MgJPhMU8HksKkXaUMKmn0PkvB99iFaraCq45ya/DpTkupuUYfCTJrhMM8XksacVdzwtkul8lu95CtV2IVLHWf/spTiutpxn8IsC3DFi8OsXTnTkrxqRlFrpUlZ/EynivVVCMpy3KKbfYldgUzoBiHhcwoLht7cJdacHu/Uov2Eg1u/fwno1vjTI/oBQeKzDDu33ducupKD3/AKml7SQa3fv4T0a3xpgS7QryfhfQXxZ2ziaFeT8L6C+LO2BTOn3lOv20vo0y5imdPvKdfto/RplzAAAAAAAAAAAAAAAAARLWPk0szw0alOLlPDty2VvlKDVppLp3J/8AEqLaufoo5OK0aweLk5zwtGUpb3LZs5PpduL6yqzqOFPGUt7T86uUInq3f/g1vXv6VMkTZsyy2jlVFwoU40oyltNR4N2tfuS7jSbPj98r5aqZ8oauio42ogkzxJn2E1BptbSXN0mZ4yH8CP6n/gy6KKKo9quI/iftErO8eEZajZ4kzdji6cmlyEN7X5n/AIOv/p9L+HEr0+3TqM9OuJx9f8ea78W/1RPojmHpPEzUFz+5c7JZCKgklwW7uMdHDwofcio36FxMpvbfofytM5nMyi1F/qzGPCAAGinRXWZ5Pn6dP50Q3QXSqno+p061ObhVlflI73FqKTTjzrg9z9hMtZnk+fp0/nRx9WOEp47C4mnVpwqwdReDOKkvuLfZ8/WBIv20wGzt/aY26Nme3+nZuV1pRnM9LcVThQpycY3jSp/nk3vlN9F7LsUe0nlXQDAVHdU5w6o1JW97Z18oyHDZNfkKMYN7nLfKb6nJ3duoDzo1lCyTDU6F05LfOS4SnLfJ9nMupIgOtHJ50q6xSTdOqoxlJfknHwVfoTVrdafUWkeatONaLjKKlGSs4tXi0+KafFAQrRrT2hWpQhipOjVgknNpuFS27aulufSmdDMNO8Fg4txquvLmjTi3f/k7RXeeq+gmArScuQcb80ak4x9ivZew2cFojgcE7ww0G1zzvUt1rbbsBVEsf/quYQr7Oxytak9m97eHFJX5+BeZUOdR5fPLR/j4ddmyqafdZlvAVBrAws8uzF13Hwajp1IPmbgoqUb9Kce5osvKdIMNmyjyVam5SX4TklVW67Ti9+7+xuY7A0swg6danCrB/lkrq/Suh9Zysv0QweW1o16VKUJwvZ8pNpXi4vc2+ZsDja2PE6Pr4/SqmbVb4i/Wz+ESR5plVHN4KnXpqpGL2km2rSSavua5pPvPWWZbSyqHJ0IKnC7eym3vfF72+gDbKx1t/j4f0J/Mizjm5rkOGzeUZYikqjgmk3KSsm7vg0Bj0S8QwnqqfyIrrSnJ6uiuMjiqC/dOe3CVvBhJu7pS6FxS6U+plrYXDxwkIU6a2YQSjGO92SVkt56rUo14uE4xnGW5xkk4yXQ0+IHByvTPB4+Ck60KEvzU6slFxfOk3ukutEf030zpVqMsNhZ8rKr4MqkfuRi+MYv8zlw3czfOdvEaCYCu78i4X5oVJKPdey9hvZVovhMpkp0qEVNcJybnNdjk3b2WA42rvRuWUU5V60dmtWSSi+NOHHZfQ27NrqXWcfW79/CejW+NMsk52bZHh84cHiKSqOF9m8pK21a/BroQGroV5PwvoL4s7ZhweFhgacaVOOxCCtGN27L27zMBTOn3lOv20fo0y5jj47RjCZhUlWq0FOpK15bUlfZSS3J24JHYAAAAAAAAAAAAAAAAAAADVzKm6lN23tb7HBciUGpiMvp199tl9K3f/DH3Hbqr9XUtz3+CqxfiiMVI+2bGWVoUal58LOz6H0m5LJU+FTvjf+59p5JFfenJ9iS/yZlnbtXbuRVFMdvjMY/tVVftTTMZa2LccbXiqW/hdpbtz3vuO+YcPhoYZWhFL4vtZmN/Saeq1yrrxyqnM48EN25FWIjwgABY4gAAiuszyfP06fzo52qXxfEesXyIl+bZZSzek6NaLlCVnZNxaad000aWjej0NHo1IU5znGpJS8O21HwUrXVr8OgDsgAAAAPNSoqSvJqK6W7IjueaaYXK4vZqRxFTmp05KSv/ADSW6K9/Uz3pVopT0klSlOpKm6W0rxim5KVt2/ha3vNbLdAMFgmpSjPENfxXeP6Ukmup3AjOgOVVc2xbx9ZeBGU57VrKpUlf7v8ALG77Gkum1oHyEVBJJJJbkluSS4JH0AAAAAAAAAAAAAAAAAAAAAAAAAAAAAAAAAAAAAAHxs+gDFKRjlUZncbnl07gazrNBVmzY5EciBjjUbMkZHpU7H1RsB9TPo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" y="3276600"/>
            <a:ext cx="77126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8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Map</a:t>
            </a:r>
            <a:endParaRPr lang="en-US" dirty="0"/>
          </a:p>
        </p:txBody>
      </p:sp>
      <p:grpSp>
        <p:nvGrpSpPr>
          <p:cNvPr id="4" name="Canvas 3"/>
          <p:cNvGrpSpPr/>
          <p:nvPr/>
        </p:nvGrpSpPr>
        <p:grpSpPr>
          <a:xfrm>
            <a:off x="91440" y="1524000"/>
            <a:ext cx="8961120" cy="5398135"/>
            <a:chOff x="0" y="0"/>
            <a:chExt cx="8961120" cy="539813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8961120" cy="5398135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2664940" y="56482"/>
              <a:ext cx="2498961" cy="83502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 panose="02020603050405020304" pitchFamily="18" charset="0"/>
                </a:rPr>
                <a:t>Recognize common problem types in computer science and apply standard algorithms to solve them</a:t>
              </a: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.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58983" y="1621238"/>
              <a:ext cx="2531683" cy="83917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 panose="02020603050405020304" pitchFamily="18" charset="0"/>
                </a:rPr>
                <a:t>Design algorithms for a new problem using a toolkit of design approaches, both optimal and approximate</a:t>
              </a: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.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" y="2131050"/>
              <a:ext cx="2531110" cy="83883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 panose="02020603050405020304" pitchFamily="18" charset="0"/>
                </a:rPr>
                <a:t>Confidently approach algorithms questions in job interviews</a:t>
              </a: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.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3088" y="2953870"/>
              <a:ext cx="253111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 panose="02020603050405020304" pitchFamily="18" charset="0"/>
                </a:rPr>
                <a:t>Consider multiple approaches to solve a specific problem and evaluate the time and space requirements of each approach</a:t>
              </a: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.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3375451"/>
              <a:ext cx="2531110" cy="83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 panose="02020603050405020304" pitchFamily="18" charset="0"/>
                </a:rPr>
                <a:t>Convey algorithmic ideas in pseudocode and translate pseudocode into a working implementation.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>
              <a:off x="3914421" y="891507"/>
              <a:ext cx="10404" cy="7297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9" idx="0"/>
            </p:cNvCxnSpPr>
            <p:nvPr/>
          </p:nvCxnSpPr>
          <p:spPr>
            <a:xfrm>
              <a:off x="3924825" y="2460413"/>
              <a:ext cx="3818" cy="49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  <a:endCxn id="8" idx="3"/>
            </p:cNvCxnSpPr>
            <p:nvPr/>
          </p:nvCxnSpPr>
          <p:spPr>
            <a:xfrm flipH="1">
              <a:off x="2531247" y="2460307"/>
              <a:ext cx="1393578" cy="90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  <a:endCxn id="8" idx="2"/>
            </p:cNvCxnSpPr>
            <p:nvPr/>
          </p:nvCxnSpPr>
          <p:spPr>
            <a:xfrm flipV="1">
              <a:off x="1265555" y="2969758"/>
              <a:ext cx="137" cy="4055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889742" y="784544"/>
              <a:ext cx="1544894" cy="3206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Decrease &amp; Conquer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742" y="1195142"/>
              <a:ext cx="1544894" cy="32067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Divide &amp; Conquer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6600" y="1642164"/>
              <a:ext cx="1545631" cy="32067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Transform &amp; Conquer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96600" y="2039022"/>
              <a:ext cx="1538036" cy="32067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Space-Time Tradeoffs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775" y="2476946"/>
              <a:ext cx="1534861" cy="5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Dynamic Programming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24775" y="3977277"/>
              <a:ext cx="1503334" cy="32067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Limitations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24775" y="4354082"/>
              <a:ext cx="1502997" cy="45356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Overcoming Limitations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>
              <a:stCxn id="9" idx="2"/>
              <a:endCxn id="39" idx="0"/>
            </p:cNvCxnSpPr>
            <p:nvPr/>
          </p:nvCxnSpPr>
          <p:spPr>
            <a:xfrm flipH="1">
              <a:off x="3241118" y="3792070"/>
              <a:ext cx="687525" cy="578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  <a:endCxn id="40" idx="0"/>
            </p:cNvCxnSpPr>
            <p:nvPr/>
          </p:nvCxnSpPr>
          <p:spPr>
            <a:xfrm>
              <a:off x="3928643" y="3792070"/>
              <a:ext cx="910026" cy="585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  <a:endCxn id="42" idx="1"/>
            </p:cNvCxnSpPr>
            <p:nvPr/>
          </p:nvCxnSpPr>
          <p:spPr>
            <a:xfrm flipV="1">
              <a:off x="5163901" y="160020"/>
              <a:ext cx="746386" cy="31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45" idx="1"/>
            </p:cNvCxnSpPr>
            <p:nvPr/>
          </p:nvCxnSpPr>
          <p:spPr>
            <a:xfrm>
              <a:off x="5163901" y="473995"/>
              <a:ext cx="421286" cy="210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</p:cNvCxnSpPr>
            <p:nvPr/>
          </p:nvCxnSpPr>
          <p:spPr>
            <a:xfrm flipV="1">
              <a:off x="5194198" y="2541961"/>
              <a:ext cx="380465" cy="83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  <a:endCxn id="45" idx="1"/>
            </p:cNvCxnSpPr>
            <p:nvPr/>
          </p:nvCxnSpPr>
          <p:spPr>
            <a:xfrm>
              <a:off x="5190666" y="2040825"/>
              <a:ext cx="394521" cy="53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497295" y="369508"/>
              <a:ext cx="1435735" cy="3200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Maze Project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97295" y="1631654"/>
              <a:ext cx="1435735" cy="46546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Fuzzy Search Project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5385" y="3060945"/>
              <a:ext cx="1435735" cy="4621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Compression Project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0749" y="4324478"/>
              <a:ext cx="1435735" cy="3200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Labs &amp; HWs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1769" y="5002689"/>
              <a:ext cx="1435735" cy="3200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HW 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02174" y="765767"/>
              <a:ext cx="1435735" cy="3200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HW 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97295" y="2177914"/>
              <a:ext cx="1435735" cy="3200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HW 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1375" y="1263920"/>
              <a:ext cx="1435735" cy="46772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Mock Interview Labs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97295" y="2576616"/>
              <a:ext cx="1435735" cy="31940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HW 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>
              <a:stCxn id="6" idx="2"/>
              <a:endCxn id="8" idx="0"/>
            </p:cNvCxnSpPr>
            <p:nvPr/>
          </p:nvCxnSpPr>
          <p:spPr>
            <a:xfrm flipH="1">
              <a:off x="1265692" y="891507"/>
              <a:ext cx="2648729" cy="12395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1"/>
              <a:endCxn id="8" idx="2"/>
            </p:cNvCxnSpPr>
            <p:nvPr/>
          </p:nvCxnSpPr>
          <p:spPr>
            <a:xfrm flipH="1" flipV="1">
              <a:off x="1265692" y="2969885"/>
              <a:ext cx="1397396" cy="4030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475184" y="4370299"/>
              <a:ext cx="1531868" cy="32004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Data Structures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67439" y="4377985"/>
              <a:ext cx="1542460" cy="54285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Mathematical Analysis of Algs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06756" y="369508"/>
              <a:ext cx="1528414" cy="32004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Brute Force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10287" y="0"/>
              <a:ext cx="1524883" cy="32004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Fundamentals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99771" y="3042391"/>
              <a:ext cx="1535399" cy="32004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Greedy Algorithms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03581" y="3427468"/>
              <a:ext cx="1531589" cy="50242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Iterative Improvement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5585187" y="324156"/>
              <a:ext cx="257727" cy="4504920"/>
            </a:xfrm>
            <a:prstGeom prst="leftBrace">
              <a:avLst>
                <a:gd name="adj1" fmla="val 45313"/>
                <a:gd name="adj2" fmla="val 50000"/>
              </a:avLst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05705" y="4360115"/>
              <a:ext cx="1435735" cy="31940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HW 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10287" y="4864373"/>
              <a:ext cx="1517485" cy="31940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</a:rPr>
                <a:t>Labs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82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oom's taxon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28184"/>
            <a:ext cx="6248400" cy="339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By Failing!!</a:t>
            </a:r>
          </a:p>
          <a:p>
            <a:pPr lvl="1"/>
            <a:r>
              <a:rPr lang="en-US" dirty="0" smtClean="0"/>
              <a:t>Growth Mindset</a:t>
            </a:r>
          </a:p>
          <a:p>
            <a:r>
              <a:rPr lang="en-US" dirty="0" smtClean="0"/>
              <a:t>Predict/Wrestle First – Then Answer – Self Test</a:t>
            </a:r>
          </a:p>
          <a:p>
            <a:r>
              <a:rPr lang="en-US" dirty="0" smtClean="0"/>
              <a:t>Notes – Rephrase </a:t>
            </a:r>
            <a:br>
              <a:rPr lang="en-US" dirty="0" smtClean="0"/>
            </a:br>
            <a:r>
              <a:rPr lang="en-US" dirty="0" smtClean="0"/>
              <a:t>&amp; Integrate – Writing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Spaced Repetition</a:t>
            </a:r>
          </a:p>
          <a:p>
            <a:r>
              <a:rPr lang="en-US" dirty="0" smtClean="0"/>
              <a:t>Not Multi-Tasking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5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7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21077</TotalTime>
  <Words>501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Corbel</vt:lpstr>
      <vt:lpstr>Times New Roman</vt:lpstr>
      <vt:lpstr>Wingdings</vt:lpstr>
      <vt:lpstr>Wingdings 2</vt:lpstr>
      <vt:lpstr>Wingdings 3</vt:lpstr>
      <vt:lpstr>Module</vt:lpstr>
      <vt:lpstr>Welcome to COMP 157!</vt:lpstr>
      <vt:lpstr>Contact Info</vt:lpstr>
      <vt:lpstr>Textbook</vt:lpstr>
      <vt:lpstr>Grading</vt:lpstr>
      <vt:lpstr>Pre-Requisites</vt:lpstr>
      <vt:lpstr>Programming Language</vt:lpstr>
      <vt:lpstr>Course Map</vt:lpstr>
      <vt:lpstr>How We Learn?</vt:lpstr>
      <vt:lpstr>Algorithms</vt:lpstr>
      <vt:lpstr>Most Important Class?</vt:lpstr>
      <vt:lpstr>Why Study Algorithms?</vt:lpstr>
      <vt:lpstr>What Is An Algorithm?</vt:lpstr>
      <vt:lpstr>What Is An Algorithm?</vt:lpstr>
      <vt:lpstr>What Is An Algorithm?</vt:lpstr>
      <vt:lpstr>Multiple Algs for Same Problem</vt:lpstr>
      <vt:lpstr>Reading 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120</cp:revision>
  <dcterms:created xsi:type="dcterms:W3CDTF">2006-08-16T00:00:00Z</dcterms:created>
  <dcterms:modified xsi:type="dcterms:W3CDTF">2016-08-29T17:22:22Z</dcterms:modified>
</cp:coreProperties>
</file>