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5" r:id="rId3"/>
    <p:sldId id="260" r:id="rId4"/>
    <p:sldId id="287" r:id="rId5"/>
    <p:sldId id="343" r:id="rId6"/>
    <p:sldId id="344" r:id="rId7"/>
    <p:sldId id="290" r:id="rId8"/>
    <p:sldId id="292" r:id="rId9"/>
    <p:sldId id="289" r:id="rId10"/>
    <p:sldId id="296" r:id="rId11"/>
    <p:sldId id="297" r:id="rId12"/>
    <p:sldId id="298" r:id="rId13"/>
    <p:sldId id="295" r:id="rId14"/>
    <p:sldId id="299" r:id="rId15"/>
    <p:sldId id="300" r:id="rId16"/>
    <p:sldId id="301" r:id="rId17"/>
    <p:sldId id="303" r:id="rId18"/>
    <p:sldId id="291" r:id="rId19"/>
    <p:sldId id="305" r:id="rId20"/>
    <p:sldId id="306" r:id="rId21"/>
    <p:sldId id="315" r:id="rId22"/>
    <p:sldId id="307" r:id="rId23"/>
    <p:sldId id="316" r:id="rId24"/>
    <p:sldId id="317" r:id="rId25"/>
    <p:sldId id="328" r:id="rId26"/>
    <p:sldId id="319" r:id="rId27"/>
    <p:sldId id="321" r:id="rId28"/>
    <p:sldId id="329" r:id="rId29"/>
    <p:sldId id="320" r:id="rId30"/>
    <p:sldId id="330" r:id="rId31"/>
    <p:sldId id="332" r:id="rId32"/>
    <p:sldId id="33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computing </a:t>
            </a:r>
            <a:r>
              <a:rPr lang="en-US" dirty="0" err="1" smtClean="0"/>
              <a:t>a^n</a:t>
            </a:r>
            <a:r>
              <a:rPr lang="en-US" dirty="0" smtClean="0"/>
              <a:t> by multiplying</a:t>
            </a:r>
            <a:r>
              <a:rPr lang="en-US" baseline="0" dirty="0" smtClean="0"/>
              <a:t> n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Brute Force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(TSP)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are all possible tours starting at a?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many are there (as function of n)?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Which is the shortest?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3810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67400" y="38100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43200" y="57150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57150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3429000" y="41529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3086100" y="44958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3429000" y="60579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4"/>
          </p:cNvCxnSpPr>
          <p:nvPr/>
        </p:nvCxnSpPr>
        <p:spPr>
          <a:xfrm flipV="1">
            <a:off x="6210300" y="44958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7" idx="1"/>
          </p:cNvCxnSpPr>
          <p:nvPr/>
        </p:nvCxnSpPr>
        <p:spPr>
          <a:xfrm>
            <a:off x="3328567" y="43953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3328567" y="43953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77320" y="38100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51934" y="48006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96123" y="487456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77320" y="59391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4338935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2993" y="53537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81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(TSP)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1"/>
                <a:ext cx="8229600" cy="4876800"/>
              </a:xfrm>
            </p:spPr>
            <p:txBody>
              <a:bodyPr/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 smtClean="0"/>
                  <a:t>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a	</a:t>
                </a:r>
                <a:r>
                  <a:rPr lang="en-US" sz="2800" dirty="0" err="1" smtClean="0"/>
                  <a:t>len</a:t>
                </a:r>
                <a:r>
                  <a:rPr lang="en-US" sz="2800" dirty="0" smtClean="0"/>
                  <a:t> = 2 + 8 + 1 + 7 = 18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2 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+ 1 +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11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+ 8 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+ 7 = </a:t>
                </a:r>
                <a:r>
                  <a:rPr lang="en-US" sz="2800" dirty="0" smtClean="0"/>
                  <a:t>23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1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2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11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7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8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23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7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1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8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2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18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1"/>
                <a:ext cx="8229600" cy="4876800"/>
              </a:xfrm>
              <a:blipFill rotWithShape="1">
                <a:blip r:embed="rId2"/>
                <a:stretch>
                  <a:fillRect l="-74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743200" y="42672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67400" y="42672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43200" y="6172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61722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3429000" y="46101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3086100" y="49530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3429000" y="65151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4"/>
          </p:cNvCxnSpPr>
          <p:nvPr/>
        </p:nvCxnSpPr>
        <p:spPr>
          <a:xfrm flipV="1">
            <a:off x="6210300" y="49530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7" idx="1"/>
          </p:cNvCxnSpPr>
          <p:nvPr/>
        </p:nvCxnSpPr>
        <p:spPr>
          <a:xfrm>
            <a:off x="3328567" y="48525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3328567" y="48525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77320" y="42672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51934" y="52578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96123" y="533176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77320" y="63963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4796135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2993" y="58109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00" y="1600200"/>
            <a:ext cx="6858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0" y="2895600"/>
            <a:ext cx="6858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00" y="1905000"/>
            <a:ext cx="15167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Notice the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repetition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-- one for 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each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direction.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(TSP)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1"/>
                <a:ext cx="8229600" cy="4876800"/>
              </a:xfrm>
            </p:spPr>
            <p:txBody>
              <a:bodyPr/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 smtClean="0"/>
                  <a:t>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a	</a:t>
                </a:r>
                <a:r>
                  <a:rPr lang="en-US" sz="2800" dirty="0" err="1" smtClean="0"/>
                  <a:t>len</a:t>
                </a:r>
                <a:r>
                  <a:rPr lang="en-US" sz="2800" dirty="0" smtClean="0"/>
                  <a:t> = 2 + 8 + 1 + 7 = 18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2 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+ 1 +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11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+ 8 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+ 7 = </a:t>
                </a:r>
                <a:r>
                  <a:rPr lang="en-US" sz="2800" dirty="0" smtClean="0"/>
                  <a:t>23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1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2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11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7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3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8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5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23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c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/>
                  <a:t>a	</a:t>
                </a:r>
                <a:r>
                  <a:rPr lang="en-US" sz="2800" dirty="0" err="1"/>
                  <a:t>len</a:t>
                </a:r>
                <a:r>
                  <a:rPr lang="en-US" sz="2800" dirty="0"/>
                  <a:t> = </a:t>
                </a:r>
                <a:r>
                  <a:rPr lang="en-US" sz="2800" dirty="0" smtClean="0"/>
                  <a:t>7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1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8 </a:t>
                </a:r>
                <a:r>
                  <a:rPr lang="en-US" sz="2800" dirty="0"/>
                  <a:t>+ </a:t>
                </a:r>
                <a:r>
                  <a:rPr lang="en-US" sz="2800" dirty="0" smtClean="0"/>
                  <a:t>2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18</a:t>
                </a:r>
                <a:endParaRPr lang="en-US" sz="2800" dirty="0"/>
              </a:p>
              <a:p>
                <a:pPr marL="633222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1"/>
                <a:ext cx="8229600" cy="4876800"/>
              </a:xfrm>
              <a:blipFill rotWithShape="1">
                <a:blip r:embed="rId2"/>
                <a:stretch>
                  <a:fillRect l="-74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447800" y="42672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0" y="42672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47800" y="6172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61722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133600" y="46101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790700" y="49530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2133600" y="65151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4"/>
          </p:cNvCxnSpPr>
          <p:nvPr/>
        </p:nvCxnSpPr>
        <p:spPr>
          <a:xfrm flipV="1">
            <a:off x="4914900" y="49530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7" idx="1"/>
          </p:cNvCxnSpPr>
          <p:nvPr/>
        </p:nvCxnSpPr>
        <p:spPr>
          <a:xfrm>
            <a:off x="2033167" y="48525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2033167" y="48525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1920" y="42672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456534" y="52578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900723" y="533176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81920" y="63963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4600" y="4796135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47593" y="58109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4437804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Choose 2 intermediate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states, e.g. </a:t>
            </a:r>
            <a:r>
              <a:rPr lang="en-US" sz="2400" dirty="0" err="1" smtClean="0">
                <a:solidFill>
                  <a:srgbClr val="C00000"/>
                </a:solidFill>
              </a:rPr>
              <a:t>b,c</a:t>
            </a:r>
            <a:r>
              <a:rPr lang="en-US" sz="2400" dirty="0" smtClean="0">
                <a:solidFill>
                  <a:srgbClr val="C00000"/>
                </a:solidFill>
              </a:rPr>
              <a:t> and then force them to be in alphabetical order.</a:t>
            </a:r>
          </a:p>
          <a:p>
            <a:pPr algn="ctr"/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Did the Big-O change?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2743200"/>
            <a:ext cx="75438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" y="3124200"/>
            <a:ext cx="75438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" y="3962400"/>
            <a:ext cx="75438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set of </a:t>
            </a:r>
            <a:r>
              <a:rPr lang="en-US" i="1" dirty="0" smtClean="0"/>
              <a:t>n</a:t>
            </a:r>
            <a:r>
              <a:rPr lang="en-US" dirty="0" smtClean="0"/>
              <a:t> items with weights 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 and values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.  You have a knapsack that can hold a total weight of W.  What’s the most valuable subset of items you can fit in the knapsack?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4724400"/>
            <a:ext cx="1219200" cy="2133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7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$42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59436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3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$12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5638800"/>
            <a:ext cx="1219200" cy="1219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4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$40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5410200"/>
            <a:ext cx="1219200" cy="1447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= 5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= $25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4724400"/>
            <a:ext cx="2286000" cy="2133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 = 10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793391"/>
              </p:ext>
            </p:extLst>
          </p:nvPr>
        </p:nvGraphicFramePr>
        <p:xfrm>
          <a:off x="0" y="-5"/>
          <a:ext cx="9144000" cy="68580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Subset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 Weight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 Value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 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$42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{2}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$12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{3}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$40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$25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{1,2}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$54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{1,3}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feasible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{1,4}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feasible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{2,3}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$52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{2,4}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$37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{3,4}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$65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{1,2,3}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feasible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{1,2,4}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feasible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{1,3,4}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feasible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{2,3,4}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feasible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{1,2,3,4}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feasible</a:t>
                      </a:r>
                      <a:endParaRPr 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" y="4419600"/>
            <a:ext cx="8839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subsets exist in a set of </a:t>
            </a:r>
            <a:r>
              <a:rPr lang="en-US" i="1" dirty="0" smtClean="0"/>
              <a:t>n</a:t>
            </a:r>
            <a:r>
              <a:rPr lang="en-US" dirty="0" smtClean="0"/>
              <a:t> items?</a:t>
            </a:r>
          </a:p>
          <a:p>
            <a:endParaRPr lang="en-US" dirty="0"/>
          </a:p>
          <a:p>
            <a:pPr lvl="1"/>
            <a:r>
              <a:rPr lang="en-US" dirty="0" smtClean="0"/>
              <a:t>Imagine representing subset with bit string – 1 means item is in subset, 0 means item is not in subset.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How many numbers can be represented with n bits of a binary representation?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57968"/>
              </p:ext>
            </p:extLst>
          </p:nvPr>
        </p:nvGraphicFramePr>
        <p:xfrm>
          <a:off x="2514600" y="3886200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4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subsets exist in a set of </a:t>
            </a:r>
            <a:r>
              <a:rPr lang="en-US" i="1" dirty="0" smtClean="0"/>
              <a:t>n</a:t>
            </a:r>
            <a:r>
              <a:rPr lang="en-US" dirty="0" smtClean="0"/>
              <a:t> items?</a:t>
            </a:r>
          </a:p>
          <a:p>
            <a:endParaRPr lang="en-US" dirty="0"/>
          </a:p>
          <a:p>
            <a:pPr lvl="1"/>
            <a:r>
              <a:rPr lang="en-US" dirty="0" smtClean="0"/>
              <a:t>Imagine representing subset with bit string – 1 means item is in subset, 0 means item is not in subset.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How many numbers can be represented with n bits of a binary representation?  </a:t>
            </a:r>
            <a:r>
              <a:rPr lang="en-US" b="1" dirty="0" smtClean="0"/>
              <a:t>2</a:t>
            </a:r>
            <a:r>
              <a:rPr lang="en-US" b="1" baseline="30000" dirty="0" smtClean="0"/>
              <a:t>n</a:t>
            </a:r>
          </a:p>
          <a:p>
            <a:pPr lvl="1"/>
            <a:r>
              <a:rPr lang="en-US" dirty="0" smtClean="0"/>
              <a:t>Example of NP-Hard problem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65094"/>
              </p:ext>
            </p:extLst>
          </p:nvPr>
        </p:nvGraphicFramePr>
        <p:xfrm>
          <a:off x="2514600" y="3886200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79987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 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</a:t>
                      </a:r>
                      <a:r>
                        <a:rPr lang="en-US" sz="2400" baseline="300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n!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660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C00000"/>
                          </a:solidFill>
                        </a:rPr>
                        <a:t>1.3 ∙ 10</a:t>
                      </a:r>
                      <a:r>
                        <a:rPr lang="en-US" sz="2400" b="0" baseline="30000" dirty="0" smtClean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C00000"/>
                          </a:solidFill>
                        </a:rPr>
                        <a:t>9.3 ∙ 10</a:t>
                      </a:r>
                      <a:r>
                        <a:rPr lang="en-US" sz="2400" b="0" baseline="30000" dirty="0" smtClean="0">
                          <a:solidFill>
                            <a:srgbClr val="C00000"/>
                          </a:solidFill>
                        </a:rPr>
                        <a:t>157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1.3 ∙ 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1.7 ∙ 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2.0 ∙ 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72400" y="3048000"/>
            <a:ext cx="13716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4191000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Longer than age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of universe!!</a:t>
            </a: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8036597" y="3810000"/>
            <a:ext cx="421603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approach to Combinatorial Problems</a:t>
            </a:r>
          </a:p>
          <a:p>
            <a:pPr lvl="1"/>
            <a:r>
              <a:rPr lang="en-US" dirty="0" smtClean="0"/>
              <a:t>Generate each and every element in problem domain.</a:t>
            </a:r>
          </a:p>
          <a:p>
            <a:pPr lvl="1"/>
            <a:r>
              <a:rPr lang="en-US" dirty="0" smtClean="0"/>
              <a:t>Select those that satisfy the required constraints.</a:t>
            </a:r>
          </a:p>
          <a:p>
            <a:pPr lvl="1"/>
            <a:r>
              <a:rPr lang="en-US" dirty="0" smtClean="0"/>
              <a:t>Choose the one that optimizes the relevant objective function.</a:t>
            </a:r>
          </a:p>
          <a:p>
            <a:r>
              <a:rPr lang="en-US" dirty="0" smtClean="0"/>
              <a:t>Depth-First and Breadth-First Search</a:t>
            </a:r>
          </a:p>
          <a:p>
            <a:pPr lvl="1"/>
            <a:r>
              <a:rPr lang="en-US" dirty="0" smtClean="0"/>
              <a:t>Useful for graph problems in AI and OR</a:t>
            </a:r>
          </a:p>
        </p:txBody>
      </p:sp>
    </p:spTree>
    <p:extLst>
      <p:ext uri="{BB962C8B-B14F-4D97-AF65-F5344CB8AC3E}">
        <p14:creationId xmlns:p14="http://schemas.microsoft.com/office/powerpoint/2010/main" val="23761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graph as a tree, rooted at arbitrary starting node: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35052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4441371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47800" y="5410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81600" y="4441371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5"/>
            <a:endCxn id="5" idx="1"/>
          </p:cNvCxnSpPr>
          <p:nvPr/>
        </p:nvCxnSpPr>
        <p:spPr>
          <a:xfrm>
            <a:off x="2033167" y="4090567"/>
            <a:ext cx="1420066" cy="451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1790700" y="41910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5" idx="3"/>
          </p:cNvCxnSpPr>
          <p:nvPr/>
        </p:nvCxnSpPr>
        <p:spPr>
          <a:xfrm flipV="1">
            <a:off x="2033167" y="5026738"/>
            <a:ext cx="1420066" cy="483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6"/>
          </p:cNvCxnSpPr>
          <p:nvPr/>
        </p:nvCxnSpPr>
        <p:spPr>
          <a:xfrm flipH="1">
            <a:off x="4038600" y="4784271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39000" y="35052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39000" y="5410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4" idx="6"/>
            <a:endCxn id="20" idx="2"/>
          </p:cNvCxnSpPr>
          <p:nvPr/>
        </p:nvCxnSpPr>
        <p:spPr>
          <a:xfrm>
            <a:off x="2133600" y="3848100"/>
            <a:ext cx="510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0" idx="4"/>
          </p:cNvCxnSpPr>
          <p:nvPr/>
        </p:nvCxnSpPr>
        <p:spPr>
          <a:xfrm flipV="1">
            <a:off x="7581900" y="41910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7" idx="7"/>
          </p:cNvCxnSpPr>
          <p:nvPr/>
        </p:nvCxnSpPr>
        <p:spPr>
          <a:xfrm flipH="1">
            <a:off x="5766967" y="4090567"/>
            <a:ext cx="1572466" cy="451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5"/>
            <a:endCxn id="21" idx="1"/>
          </p:cNvCxnSpPr>
          <p:nvPr/>
        </p:nvCxnSpPr>
        <p:spPr>
          <a:xfrm>
            <a:off x="5766967" y="5026738"/>
            <a:ext cx="1572466" cy="483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Mock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pairs: 1 person is interviewer, 1 person is candidate</a:t>
            </a:r>
          </a:p>
          <a:p>
            <a:pPr lvl="1"/>
            <a:r>
              <a:rPr lang="en-US" dirty="0" smtClean="0"/>
              <a:t>Candidate writes pseudo-code on the board</a:t>
            </a:r>
          </a:p>
          <a:p>
            <a:pPr lvl="1"/>
            <a:r>
              <a:rPr lang="en-US" dirty="0" smtClean="0"/>
              <a:t>Interviewer asks questions to help interviewee improve their pseudo-code</a:t>
            </a:r>
          </a:p>
          <a:p>
            <a:r>
              <a:rPr lang="en-US" dirty="0" smtClean="0"/>
              <a:t>Problem: Opposites Don’t Attract</a:t>
            </a:r>
          </a:p>
          <a:p>
            <a:pPr lvl="1"/>
            <a:r>
              <a:rPr lang="en-US" dirty="0" smtClean="0"/>
              <a:t>You are writing an online dating match</a:t>
            </a:r>
            <a:br>
              <a:rPr lang="en-US" dirty="0" smtClean="0"/>
            </a:br>
            <a:r>
              <a:rPr lang="en-US" dirty="0" smtClean="0"/>
              <a:t>algorithm.</a:t>
            </a:r>
          </a:p>
        </p:txBody>
      </p:sp>
      <p:pic>
        <p:nvPicPr>
          <p:cNvPr id="4" name="Picture 4" descr="http://upload.wikimedia.org/wikipedia/commons/thumb/3/37/Closest_pair_of_points.svg/1024px-Closest_pair_of_point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23622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1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96200" y="61722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96200" y="5029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>
            <a:off x="8039100" y="5715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4"/>
            <a:endCxn id="21" idx="0"/>
          </p:cNvCxnSpPr>
          <p:nvPr/>
        </p:nvCxnSpPr>
        <p:spPr>
          <a:xfrm>
            <a:off x="8028214" y="4648200"/>
            <a:ext cx="10886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010400" y="1866900"/>
            <a:ext cx="1371600" cy="4648200"/>
          </a:xfrm>
          <a:prstGeom prst="curvedConnector3">
            <a:avLst>
              <a:gd name="adj1" fmla="val -1666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20" idx="2"/>
          </p:cNvCxnSpPr>
          <p:nvPr/>
        </p:nvCxnSpPr>
        <p:spPr>
          <a:xfrm rot="10800000" flipH="1" flipV="1">
            <a:off x="7685314" y="4305300"/>
            <a:ext cx="10886" cy="2209800"/>
          </a:xfrm>
          <a:prstGeom prst="curvedConnector3">
            <a:avLst>
              <a:gd name="adj1" fmla="val -20999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Keep track of nodes to explore on a stack (LIFO)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96200" y="61722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96200" y="5029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>
            <a:off x="8039100" y="5715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4"/>
            <a:endCxn id="21" idx="0"/>
          </p:cNvCxnSpPr>
          <p:nvPr/>
        </p:nvCxnSpPr>
        <p:spPr>
          <a:xfrm>
            <a:off x="8028214" y="4648200"/>
            <a:ext cx="10886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010400" y="1866900"/>
            <a:ext cx="1371600" cy="4648200"/>
          </a:xfrm>
          <a:prstGeom prst="curvedConnector3">
            <a:avLst>
              <a:gd name="adj1" fmla="val -1666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20" idx="2"/>
          </p:cNvCxnSpPr>
          <p:nvPr/>
        </p:nvCxnSpPr>
        <p:spPr>
          <a:xfrm rot="10800000" flipH="1" flipV="1">
            <a:off x="7685314" y="4305300"/>
            <a:ext cx="10886" cy="2209800"/>
          </a:xfrm>
          <a:prstGeom prst="curvedConnector3">
            <a:avLst>
              <a:gd name="adj1" fmla="val -20999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58674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58674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5410200"/>
            <a:ext cx="1524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58674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58674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54102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96200" y="5029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7" idx="4"/>
            <a:endCxn id="21" idx="0"/>
          </p:cNvCxnSpPr>
          <p:nvPr/>
        </p:nvCxnSpPr>
        <p:spPr>
          <a:xfrm>
            <a:off x="8028214" y="4648200"/>
            <a:ext cx="10886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58674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54102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4953000"/>
            <a:ext cx="15240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96200" y="5029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7" idx="4"/>
            <a:endCxn id="21" idx="0"/>
          </p:cNvCxnSpPr>
          <p:nvPr/>
        </p:nvCxnSpPr>
        <p:spPr>
          <a:xfrm>
            <a:off x="8028214" y="4648200"/>
            <a:ext cx="10886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58674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54102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Each iteration, proceed to an unvisited vertex – if there are multiple, break tie arbitrarily</a:t>
            </a:r>
          </a:p>
          <a:p>
            <a:pPr lvl="1"/>
            <a:r>
              <a:rPr lang="en-US" dirty="0" smtClean="0"/>
              <a:t>Upon reaching a dead end, back up.</a:t>
            </a:r>
          </a:p>
          <a:p>
            <a:pPr lvl="1"/>
            <a:r>
              <a:rPr lang="en-US" dirty="0" smtClean="0"/>
              <a:t>If back up to start </a:t>
            </a:r>
            <a:br>
              <a:rPr lang="en-US" dirty="0" smtClean="0"/>
            </a:br>
            <a:r>
              <a:rPr lang="en-US" dirty="0" smtClean="0"/>
              <a:t>node, no solution </a:t>
            </a:r>
            <a:br>
              <a:rPr lang="en-US" dirty="0" smtClean="0"/>
            </a:br>
            <a:r>
              <a:rPr lang="en-US" dirty="0" smtClean="0"/>
              <a:t>exists.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96200" y="61722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96200" y="5029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>
            <a:off x="8039100" y="5715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4"/>
            <a:endCxn id="21" idx="0"/>
          </p:cNvCxnSpPr>
          <p:nvPr/>
        </p:nvCxnSpPr>
        <p:spPr>
          <a:xfrm>
            <a:off x="8028214" y="4648200"/>
            <a:ext cx="10886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010400" y="1866900"/>
            <a:ext cx="1371600" cy="4648200"/>
          </a:xfrm>
          <a:prstGeom prst="curvedConnector3">
            <a:avLst>
              <a:gd name="adj1" fmla="val -1666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20" idx="2"/>
          </p:cNvCxnSpPr>
          <p:nvPr/>
        </p:nvCxnSpPr>
        <p:spPr>
          <a:xfrm rot="10800000" flipH="1" flipV="1">
            <a:off x="7685314" y="4305300"/>
            <a:ext cx="10886" cy="2209800"/>
          </a:xfrm>
          <a:prstGeom prst="curvedConnector3">
            <a:avLst>
              <a:gd name="adj1" fmla="val -20999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63246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58674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54102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4953000"/>
            <a:ext cx="15240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Brute Force?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endParaRPr lang="en-US" dirty="0" smtClean="0"/>
          </a:p>
          <a:p>
            <a:pPr marL="118872" indent="0" algn="ctr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chemeClr val="accent2"/>
                </a:solidFill>
              </a:rPr>
              <a:t>Brute Force </a:t>
            </a:r>
            <a:r>
              <a:rPr lang="en-US" dirty="0" smtClean="0"/>
              <a:t>is a straightforward approach to solving a problem, usually directly based on the problem statement and definitions of the concepts involved.”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Stack Structure Implicit: Uses Call Stack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// global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DFS(G)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Input: graph G = &lt;V,E&gt;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each vertex in V with 0    // unvisited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each vertex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V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marked with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+ 1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count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each vertex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adjacent to v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 is marked with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97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15000" cy="4625609"/>
          </a:xfrm>
        </p:spPr>
        <p:txBody>
          <a:bodyPr/>
          <a:lstStyle/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O( |V|</a:t>
            </a:r>
            <a:r>
              <a:rPr lang="en-US" baseline="30000" dirty="0" smtClean="0"/>
              <a:t>2 </a:t>
            </a:r>
            <a:r>
              <a:rPr lang="en-US" dirty="0" smtClean="0"/>
              <a:t>) for adjacency matrix</a:t>
            </a:r>
            <a:endParaRPr lang="en-US" dirty="0"/>
          </a:p>
          <a:p>
            <a:pPr lvl="1"/>
            <a:r>
              <a:rPr lang="en-US" dirty="0" smtClean="0"/>
              <a:t>O</a:t>
            </a:r>
            <a:r>
              <a:rPr lang="en-US" dirty="0"/>
              <a:t>( </a:t>
            </a:r>
            <a:r>
              <a:rPr lang="en-US" dirty="0" smtClean="0"/>
              <a:t>|V| + |E|</a:t>
            </a:r>
            <a:r>
              <a:rPr lang="en-US" baseline="30000" dirty="0" smtClean="0"/>
              <a:t> </a:t>
            </a:r>
            <a:r>
              <a:rPr lang="en-US" dirty="0"/>
              <a:t>) for adjacency </a:t>
            </a:r>
            <a:r>
              <a:rPr lang="en-US" dirty="0" smtClean="0"/>
              <a:t>list</a:t>
            </a:r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96200" y="61722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5029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4"/>
            <a:endCxn id="11" idx="0"/>
          </p:cNvCxnSpPr>
          <p:nvPr/>
        </p:nvCxnSpPr>
        <p:spPr>
          <a:xfrm>
            <a:off x="8039100" y="5715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12" idx="0"/>
          </p:cNvCxnSpPr>
          <p:nvPr/>
        </p:nvCxnSpPr>
        <p:spPr>
          <a:xfrm>
            <a:off x="8028214" y="4648200"/>
            <a:ext cx="10886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6"/>
            <a:endCxn id="4" idx="6"/>
          </p:cNvCxnSpPr>
          <p:nvPr/>
        </p:nvCxnSpPr>
        <p:spPr>
          <a:xfrm flipH="1" flipV="1">
            <a:off x="7010400" y="1866900"/>
            <a:ext cx="1371600" cy="4648200"/>
          </a:xfrm>
          <a:prstGeom prst="curvedConnector3">
            <a:avLst>
              <a:gd name="adj1" fmla="val -166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2"/>
            <a:endCxn id="11" idx="2"/>
          </p:cNvCxnSpPr>
          <p:nvPr/>
        </p:nvCxnSpPr>
        <p:spPr>
          <a:xfrm rot="10800000" flipH="1" flipV="1">
            <a:off x="7685314" y="4305300"/>
            <a:ext cx="10886" cy="2209800"/>
          </a:xfrm>
          <a:prstGeom prst="curvedConnector3">
            <a:avLst>
              <a:gd name="adj1" fmla="val -2099945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15000" cy="4625609"/>
          </a:xfrm>
        </p:spPr>
        <p:txBody>
          <a:bodyPr/>
          <a:lstStyle/>
          <a:p>
            <a:r>
              <a:rPr lang="en-US" dirty="0" smtClean="0"/>
              <a:t>Categorize Edges: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tree</a:t>
            </a:r>
            <a:r>
              <a:rPr lang="en-US" dirty="0" smtClean="0"/>
              <a:t> edge: one used to arrive at vertex (solid)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chemeClr val="accent2"/>
                </a:solidFill>
              </a:rPr>
              <a:t>back</a:t>
            </a:r>
            <a:r>
              <a:rPr lang="en-US" dirty="0" smtClean="0"/>
              <a:t> edge: edge to other ancestor (dotted)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Graph properties: connected? acyclic?</a:t>
            </a:r>
          </a:p>
          <a:p>
            <a:pPr lvl="1"/>
            <a:r>
              <a:rPr lang="en-US" dirty="0" smtClean="0"/>
              <a:t>How relate tree vs. back edges?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324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8862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85314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6667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  <a:endCxn id="5" idx="4"/>
          </p:cNvCxnSpPr>
          <p:nvPr/>
        </p:nvCxnSpPr>
        <p:spPr>
          <a:xfrm flipV="1">
            <a:off x="6667500" y="35052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5" idx="5"/>
          </p:cNvCxnSpPr>
          <p:nvPr/>
        </p:nvCxnSpPr>
        <p:spPr>
          <a:xfrm flipH="1" flipV="1">
            <a:off x="6909967" y="3404767"/>
            <a:ext cx="875780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96200" y="61722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50292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4"/>
            <a:endCxn id="11" idx="0"/>
          </p:cNvCxnSpPr>
          <p:nvPr/>
        </p:nvCxnSpPr>
        <p:spPr>
          <a:xfrm>
            <a:off x="8039100" y="57150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12" idx="0"/>
          </p:cNvCxnSpPr>
          <p:nvPr/>
        </p:nvCxnSpPr>
        <p:spPr>
          <a:xfrm>
            <a:off x="8028214" y="4648200"/>
            <a:ext cx="10886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6"/>
            <a:endCxn id="4" idx="6"/>
          </p:cNvCxnSpPr>
          <p:nvPr/>
        </p:nvCxnSpPr>
        <p:spPr>
          <a:xfrm flipH="1" flipV="1">
            <a:off x="7010400" y="1866900"/>
            <a:ext cx="1371600" cy="4648200"/>
          </a:xfrm>
          <a:prstGeom prst="curvedConnector3">
            <a:avLst>
              <a:gd name="adj1" fmla="val -166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2"/>
            <a:endCxn id="11" idx="2"/>
          </p:cNvCxnSpPr>
          <p:nvPr/>
        </p:nvCxnSpPr>
        <p:spPr>
          <a:xfrm rot="10800000" flipH="1" flipV="1">
            <a:off x="7685314" y="4305300"/>
            <a:ext cx="10886" cy="2209800"/>
          </a:xfrm>
          <a:prstGeom prst="curvedConnector3">
            <a:avLst>
              <a:gd name="adj1" fmla="val -2099945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2"/>
          </p:cNvCxnSpPr>
          <p:nvPr/>
        </p:nvCxnSpPr>
        <p:spPr>
          <a:xfrm rot="10800000" flipV="1">
            <a:off x="6324600" y="1866900"/>
            <a:ext cx="12700" cy="23622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Visit all nodes adjacent to starting node …</a:t>
            </a:r>
          </a:p>
          <a:p>
            <a:pPr lvl="1"/>
            <a:r>
              <a:rPr lang="en-US" dirty="0" smtClean="0"/>
              <a:t>Then all unvisited nodes two hops from starting node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Then three …</a:t>
            </a:r>
          </a:p>
          <a:p>
            <a:r>
              <a:rPr lang="en-US" dirty="0" smtClean="0"/>
              <a:t>Best represented as a queue (FIFO)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342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912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18" idx="4"/>
            <a:endCxn id="19" idx="0"/>
          </p:cNvCxnSpPr>
          <p:nvPr/>
        </p:nvCxnSpPr>
        <p:spPr>
          <a:xfrm>
            <a:off x="72771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6"/>
            <a:endCxn id="19" idx="2"/>
          </p:cNvCxnSpPr>
          <p:nvPr/>
        </p:nvCxnSpPr>
        <p:spPr>
          <a:xfrm>
            <a:off x="64770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772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26" idx="6"/>
            <a:endCxn id="18" idx="6"/>
          </p:cNvCxnSpPr>
          <p:nvPr/>
        </p:nvCxnSpPr>
        <p:spPr>
          <a:xfrm flipH="1" flipV="1">
            <a:off x="76200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2"/>
            <a:endCxn id="22" idx="2"/>
          </p:cNvCxnSpPr>
          <p:nvPr/>
        </p:nvCxnSpPr>
        <p:spPr>
          <a:xfrm rot="10800000" flipV="1">
            <a:off x="57912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9342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9" idx="0"/>
            <a:endCxn id="19" idx="4"/>
          </p:cNvCxnSpPr>
          <p:nvPr/>
        </p:nvCxnSpPr>
        <p:spPr>
          <a:xfrm flipV="1">
            <a:off x="72771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077200" y="39624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2"/>
            <a:endCxn id="29" idx="6"/>
          </p:cNvCxnSpPr>
          <p:nvPr/>
        </p:nvCxnSpPr>
        <p:spPr>
          <a:xfrm flipH="1">
            <a:off x="7620000" y="4305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31" idx="0"/>
          </p:cNvCxnSpPr>
          <p:nvPr/>
        </p:nvCxnSpPr>
        <p:spPr>
          <a:xfrm>
            <a:off x="84201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29" idx="7"/>
          </p:cNvCxnSpPr>
          <p:nvPr/>
        </p:nvCxnSpPr>
        <p:spPr>
          <a:xfrm flipH="1">
            <a:off x="7519567" y="3404767"/>
            <a:ext cx="658066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Visit all nodes adjacent to starting node …</a:t>
            </a:r>
          </a:p>
          <a:p>
            <a:pPr lvl="1"/>
            <a:r>
              <a:rPr lang="en-US" dirty="0" smtClean="0"/>
              <a:t>Then all unvisited nodes two hops from starting node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Then three …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7048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>
            <a:off x="62484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486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3914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55626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63686" y="4343400"/>
            <a:ext cx="1524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52800" y="48006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2800" y="5753100"/>
            <a:ext cx="1524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5295900"/>
            <a:ext cx="15240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Visit all nodes adjacent to starting node …</a:t>
            </a:r>
          </a:p>
          <a:p>
            <a:pPr lvl="1"/>
            <a:r>
              <a:rPr lang="en-US" dirty="0" smtClean="0"/>
              <a:t>Then all unvisited nodes two hops from starting node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Then three …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7048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>
            <a:off x="62484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486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3914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55626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52800" y="4381500"/>
            <a:ext cx="152400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2800" y="5334000"/>
            <a:ext cx="1524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4876800"/>
            <a:ext cx="15240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056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  <a:endCxn id="5" idx="4"/>
          </p:cNvCxnSpPr>
          <p:nvPr/>
        </p:nvCxnSpPr>
        <p:spPr>
          <a:xfrm flipV="1">
            <a:off x="7048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57912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Visit all nodes adjacent to starting node …</a:t>
            </a:r>
          </a:p>
          <a:p>
            <a:pPr lvl="1"/>
            <a:r>
              <a:rPr lang="en-US" dirty="0" smtClean="0"/>
              <a:t>Then all unvisited nodes two hops from starting node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Then three …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7048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>
            <a:off x="62484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486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3914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55626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4876800"/>
            <a:ext cx="1524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4419600"/>
            <a:ext cx="15240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056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  <a:endCxn id="5" idx="4"/>
          </p:cNvCxnSpPr>
          <p:nvPr/>
        </p:nvCxnSpPr>
        <p:spPr>
          <a:xfrm flipV="1">
            <a:off x="7048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53340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48600" y="39624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8" idx="2"/>
            <a:endCxn id="16" idx="6"/>
          </p:cNvCxnSpPr>
          <p:nvPr/>
        </p:nvCxnSpPr>
        <p:spPr>
          <a:xfrm flipH="1">
            <a:off x="7391400" y="4305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  <a:endCxn id="18" idx="0"/>
          </p:cNvCxnSpPr>
          <p:nvPr/>
        </p:nvCxnSpPr>
        <p:spPr>
          <a:xfrm>
            <a:off x="8191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16" idx="7"/>
          </p:cNvCxnSpPr>
          <p:nvPr/>
        </p:nvCxnSpPr>
        <p:spPr>
          <a:xfrm flipH="1">
            <a:off x="7290967" y="3404767"/>
            <a:ext cx="658066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2800" y="5791200"/>
            <a:ext cx="15240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Visit all nodes adjacent to starting node …</a:t>
            </a:r>
          </a:p>
          <a:p>
            <a:pPr lvl="1"/>
            <a:r>
              <a:rPr lang="en-US" dirty="0" smtClean="0"/>
              <a:t>Then all unvisited nodes two hops from starting node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Then three …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7048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>
            <a:off x="62484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486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3914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55626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4419600"/>
            <a:ext cx="1524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056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  <a:endCxn id="5" idx="4"/>
          </p:cNvCxnSpPr>
          <p:nvPr/>
        </p:nvCxnSpPr>
        <p:spPr>
          <a:xfrm flipV="1">
            <a:off x="7048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48768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48600" y="39624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8" idx="2"/>
            <a:endCxn id="16" idx="6"/>
          </p:cNvCxnSpPr>
          <p:nvPr/>
        </p:nvCxnSpPr>
        <p:spPr>
          <a:xfrm flipH="1">
            <a:off x="7391400" y="4305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  <a:endCxn id="18" idx="0"/>
          </p:cNvCxnSpPr>
          <p:nvPr/>
        </p:nvCxnSpPr>
        <p:spPr>
          <a:xfrm>
            <a:off x="8191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16" idx="7"/>
          </p:cNvCxnSpPr>
          <p:nvPr/>
        </p:nvCxnSpPr>
        <p:spPr>
          <a:xfrm flipH="1">
            <a:off x="7290967" y="3404767"/>
            <a:ext cx="658066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2800" y="5334000"/>
            <a:ext cx="15240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Visit all nodes adjacent to starting node …</a:t>
            </a:r>
          </a:p>
          <a:p>
            <a:pPr lvl="1"/>
            <a:r>
              <a:rPr lang="en-US" dirty="0" smtClean="0"/>
              <a:t>Then all unvisited nodes two hops from starting node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Then three …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7048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>
            <a:off x="62484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486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3914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55626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7056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  <a:endCxn id="5" idx="4"/>
          </p:cNvCxnSpPr>
          <p:nvPr/>
        </p:nvCxnSpPr>
        <p:spPr>
          <a:xfrm flipV="1">
            <a:off x="7048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4419600"/>
            <a:ext cx="152400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48600" y="39624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8" idx="2"/>
            <a:endCxn id="16" idx="6"/>
          </p:cNvCxnSpPr>
          <p:nvPr/>
        </p:nvCxnSpPr>
        <p:spPr>
          <a:xfrm flipH="1">
            <a:off x="7391400" y="4305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  <a:endCxn id="18" idx="0"/>
          </p:cNvCxnSpPr>
          <p:nvPr/>
        </p:nvCxnSpPr>
        <p:spPr>
          <a:xfrm>
            <a:off x="8191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16" idx="7"/>
          </p:cNvCxnSpPr>
          <p:nvPr/>
        </p:nvCxnSpPr>
        <p:spPr>
          <a:xfrm flipH="1">
            <a:off x="7290967" y="3404767"/>
            <a:ext cx="658066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2800" y="4876800"/>
            <a:ext cx="15240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Start at arbitrary vertex</a:t>
            </a:r>
          </a:p>
          <a:p>
            <a:pPr lvl="1"/>
            <a:r>
              <a:rPr lang="en-US" dirty="0" smtClean="0"/>
              <a:t>Visit all nodes adjacent to starting node …</a:t>
            </a:r>
          </a:p>
          <a:p>
            <a:pPr lvl="1"/>
            <a:r>
              <a:rPr lang="en-US" dirty="0" smtClean="0"/>
              <a:t>Then all unvisited nodes two hops from starting node …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Then three …</a:t>
            </a:r>
          </a:p>
        </p:txBody>
      </p:sp>
      <p:sp>
        <p:nvSpPr>
          <p:cNvPr id="4" name="Oval 3"/>
          <p:cNvSpPr/>
          <p:nvPr/>
        </p:nvSpPr>
        <p:spPr>
          <a:xfrm>
            <a:off x="67056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056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70485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>
            <a:off x="62484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486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20" idx="6"/>
            <a:endCxn id="4" idx="6"/>
          </p:cNvCxnSpPr>
          <p:nvPr/>
        </p:nvCxnSpPr>
        <p:spPr>
          <a:xfrm flipH="1" flipV="1">
            <a:off x="73914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2"/>
            <a:endCxn id="6" idx="2"/>
          </p:cNvCxnSpPr>
          <p:nvPr/>
        </p:nvCxnSpPr>
        <p:spPr>
          <a:xfrm rot="10800000" flipV="1">
            <a:off x="55626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7056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0"/>
            <a:endCxn id="5" idx="4"/>
          </p:cNvCxnSpPr>
          <p:nvPr/>
        </p:nvCxnSpPr>
        <p:spPr>
          <a:xfrm flipV="1">
            <a:off x="7048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848600" y="39624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8" idx="2"/>
            <a:endCxn id="16" idx="6"/>
          </p:cNvCxnSpPr>
          <p:nvPr/>
        </p:nvCxnSpPr>
        <p:spPr>
          <a:xfrm flipH="1">
            <a:off x="7391400" y="4305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  <a:endCxn id="18" idx="0"/>
          </p:cNvCxnSpPr>
          <p:nvPr/>
        </p:nvCxnSpPr>
        <p:spPr>
          <a:xfrm>
            <a:off x="81915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16" idx="7"/>
          </p:cNvCxnSpPr>
          <p:nvPr/>
        </p:nvCxnSpPr>
        <p:spPr>
          <a:xfrm flipH="1">
            <a:off x="7290967" y="3404767"/>
            <a:ext cx="658066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52800" y="4419600"/>
            <a:ext cx="1524000" cy="4572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Approaches to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Time: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String Matching</a:t>
            </a:r>
          </a:p>
          <a:p>
            <a:pPr lvl="1"/>
            <a:r>
              <a:rPr lang="en-US" dirty="0" smtClean="0"/>
              <a:t>Geometric</a:t>
            </a:r>
            <a:r>
              <a:rPr lang="en-US" dirty="0"/>
              <a:t> </a:t>
            </a:r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Closest </a:t>
            </a:r>
            <a:r>
              <a:rPr lang="en-US" dirty="0" smtClean="0"/>
              <a:t>Pair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Today:</a:t>
            </a:r>
          </a:p>
          <a:p>
            <a:pPr lvl="1"/>
            <a:r>
              <a:rPr lang="en-US" dirty="0"/>
              <a:t>Geometric Problems</a:t>
            </a:r>
          </a:p>
          <a:p>
            <a:pPr lvl="2"/>
            <a:r>
              <a:rPr lang="en-US" dirty="0" smtClean="0"/>
              <a:t>Convex </a:t>
            </a:r>
            <a:r>
              <a:rPr lang="en-US" dirty="0"/>
              <a:t>Hull</a:t>
            </a:r>
          </a:p>
          <a:p>
            <a:pPr lvl="1"/>
            <a:r>
              <a:rPr lang="en-US" dirty="0" smtClean="0"/>
              <a:t>Combinatorial </a:t>
            </a:r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Travelling Salesman Problem</a:t>
            </a:r>
          </a:p>
          <a:p>
            <a:pPr lvl="2"/>
            <a:r>
              <a:rPr lang="en-US" dirty="0" smtClean="0"/>
              <a:t>Knapsack Problem</a:t>
            </a:r>
          </a:p>
          <a:p>
            <a:pPr lvl="2"/>
            <a:r>
              <a:rPr lang="en-US" dirty="0" smtClean="0"/>
              <a:t>Assignment Problem</a:t>
            </a:r>
          </a:p>
          <a:p>
            <a:pPr lvl="1"/>
            <a:r>
              <a:rPr lang="en-US" dirty="0" smtClean="0"/>
              <a:t>Graph Problems</a:t>
            </a:r>
          </a:p>
        </p:txBody>
      </p:sp>
    </p:spTree>
    <p:extLst>
      <p:ext uri="{BB962C8B-B14F-4D97-AF65-F5344CB8AC3E}">
        <p14:creationId xmlns:p14="http://schemas.microsoft.com/office/powerpoint/2010/main" val="2176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571"/>
            <a:ext cx="8229600" cy="538842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 // empty queue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BFS(G)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each vertex in V with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each vertex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V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marked with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+ 1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count and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.enqueue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 is not empty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each vertex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adjacent to v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 is marked with 0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count + 1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mark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.enqueue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15000" cy="4625609"/>
          </a:xfrm>
        </p:spPr>
        <p:txBody>
          <a:bodyPr/>
          <a:lstStyle/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O( |V|</a:t>
            </a:r>
            <a:r>
              <a:rPr lang="en-US" baseline="30000" dirty="0" smtClean="0"/>
              <a:t>2 </a:t>
            </a:r>
            <a:r>
              <a:rPr lang="en-US" dirty="0" smtClean="0"/>
              <a:t>) for adjacency matrix</a:t>
            </a:r>
            <a:endParaRPr lang="en-US" dirty="0"/>
          </a:p>
          <a:p>
            <a:pPr lvl="1"/>
            <a:r>
              <a:rPr lang="en-US" dirty="0" smtClean="0"/>
              <a:t>O</a:t>
            </a:r>
            <a:r>
              <a:rPr lang="en-US" dirty="0"/>
              <a:t>( </a:t>
            </a:r>
            <a:r>
              <a:rPr lang="en-US" dirty="0" smtClean="0"/>
              <a:t>|V| + |E|</a:t>
            </a:r>
            <a:r>
              <a:rPr lang="en-US" baseline="30000" dirty="0" smtClean="0"/>
              <a:t> </a:t>
            </a:r>
            <a:r>
              <a:rPr lang="en-US" dirty="0"/>
              <a:t>) for adjacency </a:t>
            </a:r>
            <a:r>
              <a:rPr lang="en-US" dirty="0" smtClean="0"/>
              <a:t>list</a:t>
            </a:r>
          </a:p>
        </p:txBody>
      </p:sp>
      <p:sp>
        <p:nvSpPr>
          <p:cNvPr id="18" name="Oval 17"/>
          <p:cNvSpPr/>
          <p:nvPr/>
        </p:nvSpPr>
        <p:spPr>
          <a:xfrm>
            <a:off x="69342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912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4"/>
            <a:endCxn id="19" idx="0"/>
          </p:cNvCxnSpPr>
          <p:nvPr/>
        </p:nvCxnSpPr>
        <p:spPr>
          <a:xfrm>
            <a:off x="72771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6"/>
            <a:endCxn id="19" idx="2"/>
          </p:cNvCxnSpPr>
          <p:nvPr/>
        </p:nvCxnSpPr>
        <p:spPr>
          <a:xfrm>
            <a:off x="64770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4" name="Curved Connector 23"/>
          <p:cNvCxnSpPr>
            <a:stCxn id="23" idx="6"/>
            <a:endCxn id="18" idx="6"/>
          </p:cNvCxnSpPr>
          <p:nvPr/>
        </p:nvCxnSpPr>
        <p:spPr>
          <a:xfrm flipH="1" flipV="1">
            <a:off x="76200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8" idx="2"/>
            <a:endCxn id="20" idx="2"/>
          </p:cNvCxnSpPr>
          <p:nvPr/>
        </p:nvCxnSpPr>
        <p:spPr>
          <a:xfrm rot="10800000" flipV="1">
            <a:off x="57912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9342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9" idx="4"/>
          </p:cNvCxnSpPr>
          <p:nvPr/>
        </p:nvCxnSpPr>
        <p:spPr>
          <a:xfrm flipV="1">
            <a:off x="72771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077200" y="39624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  <a:endCxn id="26" idx="6"/>
          </p:cNvCxnSpPr>
          <p:nvPr/>
        </p:nvCxnSpPr>
        <p:spPr>
          <a:xfrm flipH="1">
            <a:off x="7620000" y="4305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4"/>
            <a:endCxn id="28" idx="0"/>
          </p:cNvCxnSpPr>
          <p:nvPr/>
        </p:nvCxnSpPr>
        <p:spPr>
          <a:xfrm>
            <a:off x="84201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6" idx="7"/>
          </p:cNvCxnSpPr>
          <p:nvPr/>
        </p:nvCxnSpPr>
        <p:spPr>
          <a:xfrm flipH="1">
            <a:off x="7519567" y="3404767"/>
            <a:ext cx="658066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81600" cy="4625609"/>
          </a:xfrm>
        </p:spPr>
        <p:txBody>
          <a:bodyPr/>
          <a:lstStyle/>
          <a:p>
            <a:r>
              <a:rPr lang="en-US" dirty="0" smtClean="0"/>
              <a:t>Graph Properties:</a:t>
            </a:r>
          </a:p>
          <a:p>
            <a:pPr lvl="1"/>
            <a:r>
              <a:rPr lang="en-US" dirty="0" smtClean="0"/>
              <a:t>Can also detect connected, acyclic</a:t>
            </a:r>
          </a:p>
          <a:p>
            <a:pPr lvl="1"/>
            <a:r>
              <a:rPr lang="en-US" dirty="0" smtClean="0"/>
              <a:t>Can find </a:t>
            </a:r>
            <a:r>
              <a:rPr lang="en-US" b="1" dirty="0" smtClean="0"/>
              <a:t>shortest</a:t>
            </a:r>
            <a:r>
              <a:rPr lang="en-US" dirty="0" smtClean="0"/>
              <a:t> path between root and other vertex.</a:t>
            </a:r>
          </a:p>
        </p:txBody>
      </p:sp>
      <p:sp>
        <p:nvSpPr>
          <p:cNvPr id="18" name="Oval 17"/>
          <p:cNvSpPr/>
          <p:nvPr/>
        </p:nvSpPr>
        <p:spPr>
          <a:xfrm>
            <a:off x="6934200" y="1524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28194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91200" y="28194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4"/>
            <a:endCxn id="19" idx="0"/>
          </p:cNvCxnSpPr>
          <p:nvPr/>
        </p:nvCxnSpPr>
        <p:spPr>
          <a:xfrm>
            <a:off x="7277100" y="2209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6"/>
            <a:endCxn id="19" idx="2"/>
          </p:cNvCxnSpPr>
          <p:nvPr/>
        </p:nvCxnSpPr>
        <p:spPr>
          <a:xfrm>
            <a:off x="6477000" y="3162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77200" y="2819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572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4" name="Curved Connector 23"/>
          <p:cNvCxnSpPr>
            <a:stCxn id="23" idx="6"/>
            <a:endCxn id="18" idx="6"/>
          </p:cNvCxnSpPr>
          <p:nvPr/>
        </p:nvCxnSpPr>
        <p:spPr>
          <a:xfrm flipH="1" flipV="1">
            <a:off x="7620000" y="1866900"/>
            <a:ext cx="1143000" cy="1295400"/>
          </a:xfrm>
          <a:prstGeom prst="curvedConnector3">
            <a:avLst>
              <a:gd name="adj1" fmla="val -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8" idx="2"/>
            <a:endCxn id="20" idx="2"/>
          </p:cNvCxnSpPr>
          <p:nvPr/>
        </p:nvCxnSpPr>
        <p:spPr>
          <a:xfrm rot="10800000" flipV="1">
            <a:off x="5791200" y="1866900"/>
            <a:ext cx="1143000" cy="1295400"/>
          </a:xfrm>
          <a:prstGeom prst="curvedConnector3">
            <a:avLst>
              <a:gd name="adj1" fmla="val 12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934200" y="39624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9" idx="4"/>
          </p:cNvCxnSpPr>
          <p:nvPr/>
        </p:nvCxnSpPr>
        <p:spPr>
          <a:xfrm flipV="1">
            <a:off x="72771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077200" y="3962400"/>
            <a:ext cx="685800" cy="6858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  <a:endCxn id="26" idx="6"/>
          </p:cNvCxnSpPr>
          <p:nvPr/>
        </p:nvCxnSpPr>
        <p:spPr>
          <a:xfrm flipH="1">
            <a:off x="7620000" y="43053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4"/>
            <a:endCxn id="28" idx="0"/>
          </p:cNvCxnSpPr>
          <p:nvPr/>
        </p:nvCxnSpPr>
        <p:spPr>
          <a:xfrm>
            <a:off x="8420100" y="35052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  <a:endCxn id="26" idx="7"/>
          </p:cNvCxnSpPr>
          <p:nvPr/>
        </p:nvCxnSpPr>
        <p:spPr>
          <a:xfrm flipH="1">
            <a:off x="7519567" y="3404767"/>
            <a:ext cx="658066" cy="658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points S,</a:t>
            </a:r>
            <a:br>
              <a:rPr lang="en-US" dirty="0" smtClean="0"/>
            </a:br>
            <a:r>
              <a:rPr lang="en-US" dirty="0" smtClean="0"/>
              <a:t>find the subset of S that</a:t>
            </a:r>
            <a:br>
              <a:rPr lang="en-US" dirty="0" smtClean="0"/>
            </a:br>
            <a:r>
              <a:rPr lang="en-US" dirty="0" smtClean="0"/>
              <a:t>forms a convex hull</a:t>
            </a:r>
            <a:br>
              <a:rPr lang="en-US" dirty="0" smtClean="0"/>
            </a:br>
            <a:r>
              <a:rPr lang="en-US" dirty="0" smtClean="0"/>
              <a:t>enclosing all the</a:t>
            </a:r>
            <a:br>
              <a:rPr lang="en-US" dirty="0" smtClean="0"/>
            </a:br>
            <a:r>
              <a:rPr lang="en-US" dirty="0" smtClean="0"/>
              <a:t>points in S.</a:t>
            </a:r>
          </a:p>
        </p:txBody>
      </p:sp>
      <p:pic>
        <p:nvPicPr>
          <p:cNvPr id="1026" name="Picture 2" descr="https://hcmop.files.wordpress.com/2012/04/convexh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371600"/>
            <a:ext cx="46005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5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cmop.files.wordpress.com/2012/04/convexh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371600"/>
            <a:ext cx="46005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each pair of points</a:t>
            </a:r>
            <a:br>
              <a:rPr lang="en-US" dirty="0" smtClean="0"/>
            </a:br>
            <a:r>
              <a:rPr lang="en-US" dirty="0" smtClean="0"/>
              <a:t>to see if line segment</a:t>
            </a:r>
            <a:br>
              <a:rPr lang="en-US" dirty="0" smtClean="0"/>
            </a:br>
            <a:r>
              <a:rPr lang="en-US" dirty="0" smtClean="0"/>
              <a:t>between them is part</a:t>
            </a:r>
            <a:br>
              <a:rPr lang="en-US" dirty="0" smtClean="0"/>
            </a:br>
            <a:r>
              <a:rPr lang="en-US" dirty="0" smtClean="0"/>
              <a:t>of convex hull.</a:t>
            </a:r>
          </a:p>
          <a:p>
            <a:pPr lvl="1"/>
            <a:r>
              <a:rPr lang="en-US" dirty="0" smtClean="0"/>
              <a:t>i.e. whether all other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points lie to one side of it.</a:t>
            </a:r>
          </a:p>
          <a:p>
            <a:r>
              <a:rPr lang="en-US" dirty="0" smtClean="0"/>
              <a:t>Given two points 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 (x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line between them is: ax + by = c</a:t>
            </a:r>
          </a:p>
          <a:p>
            <a:pPr lvl="1"/>
            <a:r>
              <a:rPr lang="en-US" dirty="0" smtClean="0"/>
              <a:t>a = y</a:t>
            </a:r>
            <a:r>
              <a:rPr lang="en-US" baseline="-25000" dirty="0" smtClean="0"/>
              <a:t>2</a:t>
            </a:r>
            <a:r>
              <a:rPr lang="en-US" dirty="0" smtClean="0"/>
              <a:t>-y</a:t>
            </a:r>
            <a:r>
              <a:rPr lang="en-US" baseline="-25000" dirty="0" smtClean="0"/>
              <a:t>1</a:t>
            </a:r>
            <a:r>
              <a:rPr lang="en-US" dirty="0" smtClean="0"/>
              <a:t>, b = x</a:t>
            </a:r>
            <a:r>
              <a:rPr lang="en-US" baseline="-25000" dirty="0" smtClean="0"/>
              <a:t>1</a:t>
            </a:r>
            <a:r>
              <a:rPr lang="en-US" dirty="0" smtClean="0"/>
              <a:t>-x</a:t>
            </a:r>
            <a:r>
              <a:rPr lang="en-US" baseline="-25000" dirty="0" smtClean="0"/>
              <a:t>2</a:t>
            </a:r>
            <a:r>
              <a:rPr lang="en-US" dirty="0" smtClean="0"/>
              <a:t>, c = x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-y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6096000"/>
            <a:ext cx="1067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O(n</a:t>
            </a:r>
            <a:r>
              <a:rPr lang="en-US" sz="3200" baseline="30000" dirty="0" smtClean="0">
                <a:solidFill>
                  <a:srgbClr val="C00000"/>
                </a:solidFill>
              </a:rPr>
              <a:t>3</a:t>
            </a:r>
            <a:r>
              <a:rPr lang="en-US" sz="3200" dirty="0" smtClean="0">
                <a:solidFill>
                  <a:srgbClr val="C00000"/>
                </a:solidFill>
              </a:rPr>
              <a:t>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with given property in domain that grows exponentially (or worse) with instance size.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would be a brute force approach?</a:t>
            </a:r>
          </a:p>
          <a:p>
            <a:endParaRPr lang="en-US" dirty="0" smtClean="0"/>
          </a:p>
          <a:p>
            <a:r>
              <a:rPr lang="en-US" dirty="0" smtClean="0"/>
              <a:t>Common in Optimization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(TSP)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shortest tour through </a:t>
            </a:r>
            <a:r>
              <a:rPr lang="en-US" i="1" dirty="0" smtClean="0"/>
              <a:t>n</a:t>
            </a:r>
            <a:r>
              <a:rPr lang="en-US" dirty="0" smtClean="0"/>
              <a:t> cities that visits each city exactly once before returning to the city where it started.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3810000"/>
            <a:ext cx="685800" cy="685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67400" y="3810000"/>
            <a:ext cx="685800" cy="685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43200" y="5715000"/>
            <a:ext cx="6858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5715000"/>
            <a:ext cx="685800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3429000" y="41529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3086100" y="44958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3429000" y="6057900"/>
            <a:ext cx="2438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4"/>
          </p:cNvCxnSpPr>
          <p:nvPr/>
        </p:nvCxnSpPr>
        <p:spPr>
          <a:xfrm flipV="1">
            <a:off x="6210300" y="4495800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7" idx="1"/>
          </p:cNvCxnSpPr>
          <p:nvPr/>
        </p:nvCxnSpPr>
        <p:spPr>
          <a:xfrm>
            <a:off x="3328567" y="43953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3328567" y="4395367"/>
            <a:ext cx="2639266" cy="142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77320" y="38100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51934" y="48006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96123" y="487456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77320" y="59391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4338935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2993" y="535376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3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23130</TotalTime>
  <Words>1612</Words>
  <Application>Microsoft Office PowerPoint</Application>
  <PresentationFormat>On-screen Show (4:3)</PresentationFormat>
  <Paragraphs>545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Brute Force II</vt:lpstr>
      <vt:lpstr>Lab 5: Mock Interview</vt:lpstr>
      <vt:lpstr>What is Brute Force?</vt:lpstr>
      <vt:lpstr>Brute Force Approaches to …</vt:lpstr>
      <vt:lpstr>Convex Hull</vt:lpstr>
      <vt:lpstr>Brute Force Convex Hull</vt:lpstr>
      <vt:lpstr>Combinatorial Problems</vt:lpstr>
      <vt:lpstr>Combinatorial Problems</vt:lpstr>
      <vt:lpstr>Traveling Salesman (TSP)</vt:lpstr>
      <vt:lpstr>Traveling Salesman (TSP)</vt:lpstr>
      <vt:lpstr>Traveling Salesman (TSP)</vt:lpstr>
      <vt:lpstr>Traveling Salesman (TSP)</vt:lpstr>
      <vt:lpstr>Knapsack Problem</vt:lpstr>
      <vt:lpstr>Knapsack Problem</vt:lpstr>
      <vt:lpstr>Knapsack Problem</vt:lpstr>
      <vt:lpstr>Knapsack Problem</vt:lpstr>
      <vt:lpstr>Remember!</vt:lpstr>
      <vt:lpstr>Exhaustive Search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DFS Algorithm</vt:lpstr>
      <vt:lpstr>DFS Properties</vt:lpstr>
      <vt:lpstr>DFS Properties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BFS Algorithm</vt:lpstr>
      <vt:lpstr>BFS Properties</vt:lpstr>
      <vt:lpstr>BFS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280</cp:revision>
  <dcterms:created xsi:type="dcterms:W3CDTF">2006-08-16T00:00:00Z</dcterms:created>
  <dcterms:modified xsi:type="dcterms:W3CDTF">2016-09-23T13:53:46Z</dcterms:modified>
</cp:coreProperties>
</file>